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1"/>
  </p:notesMasterIdLst>
  <p:sldIdLst>
    <p:sldId id="256" r:id="rId2"/>
    <p:sldId id="257" r:id="rId3"/>
    <p:sldId id="258" r:id="rId4"/>
    <p:sldId id="259" r:id="rId5"/>
    <p:sldId id="260" r:id="rId6"/>
    <p:sldId id="263" r:id="rId7"/>
    <p:sldId id="264" r:id="rId8"/>
    <p:sldId id="261" r:id="rId9"/>
    <p:sldId id="262" r:id="rId10"/>
    <p:sldId id="383" r:id="rId11"/>
    <p:sldId id="431" r:id="rId12"/>
    <p:sldId id="428" r:id="rId13"/>
    <p:sldId id="429" r:id="rId14"/>
    <p:sldId id="430" r:id="rId15"/>
    <p:sldId id="426" r:id="rId16"/>
    <p:sldId id="427" r:id="rId17"/>
    <p:sldId id="384" r:id="rId18"/>
    <p:sldId id="432" r:id="rId19"/>
    <p:sldId id="844" r:id="rId20"/>
    <p:sldId id="434" r:id="rId21"/>
    <p:sldId id="435" r:id="rId22"/>
    <p:sldId id="385" r:id="rId23"/>
    <p:sldId id="386" r:id="rId24"/>
    <p:sldId id="415" r:id="rId25"/>
    <p:sldId id="389" r:id="rId26"/>
    <p:sldId id="410" r:id="rId27"/>
    <p:sldId id="424" r:id="rId28"/>
    <p:sldId id="425" r:id="rId29"/>
    <p:sldId id="416" r:id="rId30"/>
    <p:sldId id="2740" r:id="rId31"/>
    <p:sldId id="421" r:id="rId32"/>
    <p:sldId id="422" r:id="rId33"/>
    <p:sldId id="391" r:id="rId34"/>
    <p:sldId id="393" r:id="rId35"/>
    <p:sldId id="394" r:id="rId36"/>
    <p:sldId id="395" r:id="rId37"/>
    <p:sldId id="396" r:id="rId38"/>
    <p:sldId id="397" r:id="rId39"/>
    <p:sldId id="398" r:id="rId40"/>
    <p:sldId id="399" r:id="rId41"/>
    <p:sldId id="2738" r:id="rId42"/>
    <p:sldId id="419" r:id="rId43"/>
    <p:sldId id="412" r:id="rId44"/>
    <p:sldId id="403" r:id="rId45"/>
    <p:sldId id="2739" r:id="rId46"/>
    <p:sldId id="404" r:id="rId47"/>
    <p:sldId id="418" r:id="rId48"/>
    <p:sldId id="417" r:id="rId49"/>
    <p:sldId id="413" r:id="rId50"/>
    <p:sldId id="406" r:id="rId51"/>
    <p:sldId id="407" r:id="rId52"/>
    <p:sldId id="408" r:id="rId53"/>
    <p:sldId id="488" r:id="rId54"/>
    <p:sldId id="489" r:id="rId55"/>
    <p:sldId id="492" r:id="rId56"/>
    <p:sldId id="490" r:id="rId57"/>
    <p:sldId id="478" r:id="rId58"/>
    <p:sldId id="479" r:id="rId59"/>
    <p:sldId id="552" r:id="rId60"/>
    <p:sldId id="553" r:id="rId61"/>
    <p:sldId id="554" r:id="rId62"/>
    <p:sldId id="555" r:id="rId63"/>
    <p:sldId id="471" r:id="rId64"/>
    <p:sldId id="472" r:id="rId65"/>
    <p:sldId id="473" r:id="rId66"/>
    <p:sldId id="469" r:id="rId67"/>
    <p:sldId id="493" r:id="rId68"/>
    <p:sldId id="495" r:id="rId69"/>
    <p:sldId id="496" r:id="rId70"/>
    <p:sldId id="525" r:id="rId71"/>
    <p:sldId id="524" r:id="rId72"/>
    <p:sldId id="526" r:id="rId73"/>
    <p:sldId id="527" r:id="rId74"/>
    <p:sldId id="528" r:id="rId75"/>
    <p:sldId id="529" r:id="rId76"/>
    <p:sldId id="497" r:id="rId77"/>
    <p:sldId id="498" r:id="rId78"/>
    <p:sldId id="499" r:id="rId79"/>
    <p:sldId id="500" r:id="rId80"/>
    <p:sldId id="501" r:id="rId81"/>
    <p:sldId id="502" r:id="rId82"/>
    <p:sldId id="556" r:id="rId83"/>
    <p:sldId id="558" r:id="rId84"/>
    <p:sldId id="504" r:id="rId85"/>
    <p:sldId id="557" r:id="rId86"/>
    <p:sldId id="559" r:id="rId87"/>
    <p:sldId id="505" r:id="rId88"/>
    <p:sldId id="506" r:id="rId89"/>
    <p:sldId id="507" r:id="rId90"/>
    <p:sldId id="508" r:id="rId91"/>
    <p:sldId id="509" r:id="rId92"/>
    <p:sldId id="510" r:id="rId93"/>
    <p:sldId id="513" r:id="rId94"/>
    <p:sldId id="514" r:id="rId95"/>
    <p:sldId id="538" r:id="rId96"/>
    <p:sldId id="515" r:id="rId97"/>
    <p:sldId id="516" r:id="rId98"/>
    <p:sldId id="517" r:id="rId99"/>
    <p:sldId id="518" r:id="rId100"/>
    <p:sldId id="519" r:id="rId101"/>
    <p:sldId id="520" r:id="rId102"/>
    <p:sldId id="521" r:id="rId103"/>
    <p:sldId id="522" r:id="rId104"/>
    <p:sldId id="539" r:id="rId105"/>
    <p:sldId id="540" r:id="rId106"/>
    <p:sldId id="541" r:id="rId107"/>
    <p:sldId id="542" r:id="rId108"/>
    <p:sldId id="543" r:id="rId109"/>
    <p:sldId id="544" r:id="rId110"/>
    <p:sldId id="545" r:id="rId111"/>
    <p:sldId id="546" r:id="rId112"/>
    <p:sldId id="547" r:id="rId113"/>
    <p:sldId id="548" r:id="rId114"/>
    <p:sldId id="549" r:id="rId115"/>
    <p:sldId id="843" r:id="rId116"/>
    <p:sldId id="303" r:id="rId117"/>
    <p:sldId id="433" r:id="rId118"/>
    <p:sldId id="487" r:id="rId119"/>
    <p:sldId id="563" r:id="rId120"/>
    <p:sldId id="530" r:id="rId121"/>
    <p:sldId id="531" r:id="rId122"/>
    <p:sldId id="532" r:id="rId123"/>
    <p:sldId id="533" r:id="rId124"/>
    <p:sldId id="534" r:id="rId125"/>
    <p:sldId id="535" r:id="rId126"/>
    <p:sldId id="536" r:id="rId127"/>
    <p:sldId id="483" r:id="rId128"/>
    <p:sldId id="560" r:id="rId129"/>
    <p:sldId id="562" r:id="rId13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74"/>
  </p:normalViewPr>
  <p:slideViewPr>
    <p:cSldViewPr snapToGrid="0">
      <p:cViewPr varScale="1">
        <p:scale>
          <a:sx n="165" d="100"/>
          <a:sy n="165" d="100"/>
        </p:scale>
        <p:origin x="664"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image" Target="../media/image1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image" Target="../media/image2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0.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0.png"/></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image" Target="../media/image31.emf"/><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a:extLst>
              <a:ext uri="{FF2B5EF4-FFF2-40B4-BE49-F238E27FC236}">
                <a16:creationId xmlns:a16="http://schemas.microsoft.com/office/drawing/2014/main" id="{2029D65A-159E-0B45-A11E-DD18EE6F4CAD}"/>
              </a:ext>
            </a:extLst>
          </p:cNvPr>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7664AFE-F426-7D4A-9D81-E9AE1375901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10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30723" name="Rectangle 2">
            <a:extLst>
              <a:ext uri="{FF2B5EF4-FFF2-40B4-BE49-F238E27FC236}">
                <a16:creationId xmlns:a16="http://schemas.microsoft.com/office/drawing/2014/main" id="{45FF668E-F232-0F47-96E9-806310625169}"/>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80DB5550-8E09-B14A-9898-CCE39A3A6DD0}"/>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15121920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a:extLst>
              <a:ext uri="{FF2B5EF4-FFF2-40B4-BE49-F238E27FC236}">
                <a16:creationId xmlns:a16="http://schemas.microsoft.com/office/drawing/2014/main" id="{5E9885F0-7078-3C4A-AE82-F91F9490B60A}"/>
              </a:ext>
            </a:extLst>
          </p:cNvPr>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AB0FE17-0DA8-C046-9662-9D682C55FC5E}"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11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30723" name="Rectangle 2">
            <a:extLst>
              <a:ext uri="{FF2B5EF4-FFF2-40B4-BE49-F238E27FC236}">
                <a16:creationId xmlns:a16="http://schemas.microsoft.com/office/drawing/2014/main" id="{9AAD10D3-77CC-994F-B913-74A7BA16F46B}"/>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34A611CF-FF13-AE46-8889-82E2E2332139}"/>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42134179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5">
            <a:extLst>
              <a:ext uri="{FF2B5EF4-FFF2-40B4-BE49-F238E27FC236}">
                <a16:creationId xmlns:a16="http://schemas.microsoft.com/office/drawing/2014/main" id="{4398998A-DB24-8940-A019-C65AF5260ED5}"/>
              </a:ext>
            </a:extLst>
          </p:cNvPr>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DEF7C41-5251-254E-8091-4D0317770FD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12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34819" name="Rectangle 2">
            <a:extLst>
              <a:ext uri="{FF2B5EF4-FFF2-40B4-BE49-F238E27FC236}">
                <a16:creationId xmlns:a16="http://schemas.microsoft.com/office/drawing/2014/main" id="{52BBF703-1EEA-D34A-853E-B9C32EFE3639}"/>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FD383609-D62B-934B-96A3-E7996CACF31A}"/>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8361876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5">
            <a:extLst>
              <a:ext uri="{FF2B5EF4-FFF2-40B4-BE49-F238E27FC236}">
                <a16:creationId xmlns:a16="http://schemas.microsoft.com/office/drawing/2014/main" id="{68CB31CA-E816-3A42-B65D-B8E09A51078E}"/>
              </a:ext>
            </a:extLst>
          </p:cNvPr>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F891D6B-BE5D-F243-A6A9-AB4BE508540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13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35843" name="Rectangle 2">
            <a:extLst>
              <a:ext uri="{FF2B5EF4-FFF2-40B4-BE49-F238E27FC236}">
                <a16:creationId xmlns:a16="http://schemas.microsoft.com/office/drawing/2014/main" id="{BC68EADF-03E3-704F-B87C-92F4A4829859}"/>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93E92D5D-22FF-114F-82FE-04342A2BACD4}"/>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15396123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5">
            <a:extLst>
              <a:ext uri="{FF2B5EF4-FFF2-40B4-BE49-F238E27FC236}">
                <a16:creationId xmlns:a16="http://schemas.microsoft.com/office/drawing/2014/main" id="{50A30718-D634-6142-82F7-E7709761CD70}"/>
              </a:ext>
            </a:extLst>
          </p:cNvPr>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360CBED-66CE-4347-B898-E8E1B2B60493}"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14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36867" name="Rectangle 2">
            <a:extLst>
              <a:ext uri="{FF2B5EF4-FFF2-40B4-BE49-F238E27FC236}">
                <a16:creationId xmlns:a16="http://schemas.microsoft.com/office/drawing/2014/main" id="{28B22859-33E1-7040-A172-7532948EC64D}"/>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ADB1EF93-D5F1-C847-BD3A-7ABE6E8C1B81}"/>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42595946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5">
            <a:extLst>
              <a:ext uri="{FF2B5EF4-FFF2-40B4-BE49-F238E27FC236}">
                <a16:creationId xmlns:a16="http://schemas.microsoft.com/office/drawing/2014/main" id="{9F180B88-D5C3-014C-9F75-2FE4ABB60B99}"/>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20050" tIns="0" rIns="20050" bIns="0" anchor="b"/>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DA91BD6-3DEF-9F48-9751-D72E60C5A557}"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15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9091" name="Rectangle 2">
            <a:extLst>
              <a:ext uri="{FF2B5EF4-FFF2-40B4-BE49-F238E27FC236}">
                <a16:creationId xmlns:a16="http://schemas.microsoft.com/office/drawing/2014/main" id="{E0E316B9-0327-7344-A7C4-EF1F41DF00C2}"/>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0F689FBD-0222-8C42-A802-98193B3A2717}"/>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3867795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a:extLst>
              <a:ext uri="{FF2B5EF4-FFF2-40B4-BE49-F238E27FC236}">
                <a16:creationId xmlns:a16="http://schemas.microsoft.com/office/drawing/2014/main" id="{1C4C62B2-BD34-A947-8984-B65847CE1412}"/>
              </a:ext>
            </a:extLst>
          </p:cNvPr>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FFE7A0B-7C77-BE46-BDD8-DEB63EF9D8F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16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7107" name="Rectangle 2">
            <a:extLst>
              <a:ext uri="{FF2B5EF4-FFF2-40B4-BE49-F238E27FC236}">
                <a16:creationId xmlns:a16="http://schemas.microsoft.com/office/drawing/2014/main" id="{BE0186CF-7D95-F243-B036-B46F44275B1B}"/>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5CB8490E-486C-A84A-B12F-72884D116863}"/>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2780692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5">
            <a:extLst>
              <a:ext uri="{FF2B5EF4-FFF2-40B4-BE49-F238E27FC236}">
                <a16:creationId xmlns:a16="http://schemas.microsoft.com/office/drawing/2014/main" id="{EFE44982-D21E-E142-9EFB-A0A0BE8D5F07}"/>
              </a:ext>
            </a:extLst>
          </p:cNvPr>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A4F6D0FF-A0AD-074A-876F-4623ECC9474F}"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17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31747" name="Rectangle 2">
            <a:extLst>
              <a:ext uri="{FF2B5EF4-FFF2-40B4-BE49-F238E27FC236}">
                <a16:creationId xmlns:a16="http://schemas.microsoft.com/office/drawing/2014/main" id="{898E7B89-5C9A-694B-8D80-8AED3EA4286A}"/>
              </a:ext>
            </a:extLst>
          </p:cNvPr>
          <p:cNvSpPr>
            <a:spLocks noGrp="1" noRot="1" noChangeAspect="1" noChangeArrowheads="1" noTextEdit="1"/>
          </p:cNvSpPr>
          <p:nvPr>
            <p:ph type="sldImg"/>
          </p:nvPr>
        </p:nvSpPr>
        <p:spPr>
          <a:ln/>
        </p:spPr>
      </p:sp>
      <p:sp>
        <p:nvSpPr>
          <p:cNvPr id="31748" name="Rectangle 3">
            <a:extLst>
              <a:ext uri="{FF2B5EF4-FFF2-40B4-BE49-F238E27FC236}">
                <a16:creationId xmlns:a16="http://schemas.microsoft.com/office/drawing/2014/main" id="{F3233737-D029-FE43-893D-7C8AD8DA64B7}"/>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12070596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5">
            <a:extLst>
              <a:ext uri="{FF2B5EF4-FFF2-40B4-BE49-F238E27FC236}">
                <a16:creationId xmlns:a16="http://schemas.microsoft.com/office/drawing/2014/main" id="{2B150DEB-F634-5042-B55C-6D5D05611DE8}"/>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20050" tIns="0" rIns="20050" bIns="0" anchor="b"/>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183FE80-7BC4-5A44-8D2F-D4E0325271F5}"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18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8611" name="Rectangle 2">
            <a:extLst>
              <a:ext uri="{FF2B5EF4-FFF2-40B4-BE49-F238E27FC236}">
                <a16:creationId xmlns:a16="http://schemas.microsoft.com/office/drawing/2014/main" id="{9AF4C1B2-062E-924F-AEA6-DA40D77F3486}"/>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id="{FE7438EC-E43D-9242-ABBF-750BB1AB42CE}"/>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26060630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5">
            <a:extLst>
              <a:ext uri="{FF2B5EF4-FFF2-40B4-BE49-F238E27FC236}">
                <a16:creationId xmlns:a16="http://schemas.microsoft.com/office/drawing/2014/main" id="{62816C10-C5F0-1544-85E0-E57DCD435BE5}"/>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20050" tIns="0" rIns="20050" bIns="0" anchor="b"/>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CB9CB20-6539-904B-90CC-425D6285FC15}"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19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4995" name="Rectangle 2">
            <a:extLst>
              <a:ext uri="{FF2B5EF4-FFF2-40B4-BE49-F238E27FC236}">
                <a16:creationId xmlns:a16="http://schemas.microsoft.com/office/drawing/2014/main" id="{EA137588-0881-7D41-95F8-994CB461116A}"/>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23CA39A5-A585-B541-AEDE-1C2F0ACADAF5}"/>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1661647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5">
            <a:extLst>
              <a:ext uri="{FF2B5EF4-FFF2-40B4-BE49-F238E27FC236}">
                <a16:creationId xmlns:a16="http://schemas.microsoft.com/office/drawing/2014/main" id="{D6A74544-8B5F-1E43-9D0E-73A096EE79CE}"/>
              </a:ext>
            </a:extLst>
          </p:cNvPr>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050595B-0736-F246-9333-0A571B80A32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20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8675" name="Rectangle 2">
            <a:extLst>
              <a:ext uri="{FF2B5EF4-FFF2-40B4-BE49-F238E27FC236}">
                <a16:creationId xmlns:a16="http://schemas.microsoft.com/office/drawing/2014/main" id="{77D4FBAC-F628-AE43-8CB1-6DC18AD946D0}"/>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CFD65AB1-A35B-A04D-ADCD-806DC7A40E27}"/>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41181089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5">
            <a:extLst>
              <a:ext uri="{FF2B5EF4-FFF2-40B4-BE49-F238E27FC236}">
                <a16:creationId xmlns:a16="http://schemas.microsoft.com/office/drawing/2014/main" id="{CE171BFB-52F2-8A40-AAB0-9608E063E264}"/>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20050" tIns="0" rIns="20050" bIns="0" anchor="b"/>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72DD43F-0412-9A45-BCEF-480AD698433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21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0659" name="Rectangle 2">
            <a:extLst>
              <a:ext uri="{FF2B5EF4-FFF2-40B4-BE49-F238E27FC236}">
                <a16:creationId xmlns:a16="http://schemas.microsoft.com/office/drawing/2014/main" id="{4D9A37A1-ED27-1A44-830E-5A590B9AC771}"/>
              </a:ext>
            </a:extLst>
          </p:cNvPr>
          <p:cNvSpPr>
            <a:spLocks noGrp="1" noRot="1" noChangeAspect="1" noChangeArrowheads="1" noTextEdit="1"/>
          </p:cNvSpPr>
          <p:nvPr>
            <p:ph type="sldImg"/>
          </p:nvPr>
        </p:nvSpPr>
        <p:spPr>
          <a:ln/>
        </p:spPr>
      </p:sp>
      <p:sp>
        <p:nvSpPr>
          <p:cNvPr id="70660" name="Rectangle 3">
            <a:extLst>
              <a:ext uri="{FF2B5EF4-FFF2-40B4-BE49-F238E27FC236}">
                <a16:creationId xmlns:a16="http://schemas.microsoft.com/office/drawing/2014/main" id="{AA11BA6C-622A-8943-9074-830CEF28BCF3}"/>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13083659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5">
            <a:extLst>
              <a:ext uri="{FF2B5EF4-FFF2-40B4-BE49-F238E27FC236}">
                <a16:creationId xmlns:a16="http://schemas.microsoft.com/office/drawing/2014/main" id="{11869742-5EF8-3A46-8A67-A6DB8A82889C}"/>
              </a:ext>
            </a:extLst>
          </p:cNvPr>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5F16DD2-13AD-EE40-9CBA-89627AAD458E}"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22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32771" name="Rectangle 2">
            <a:extLst>
              <a:ext uri="{FF2B5EF4-FFF2-40B4-BE49-F238E27FC236}">
                <a16:creationId xmlns:a16="http://schemas.microsoft.com/office/drawing/2014/main" id="{ED5DE661-D669-594A-9DAB-B82B5CD8D5B4}"/>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DAEBBCA5-A8DC-7C41-9A8E-63973B776109}"/>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2243126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5">
            <a:extLst>
              <a:ext uri="{FF2B5EF4-FFF2-40B4-BE49-F238E27FC236}">
                <a16:creationId xmlns:a16="http://schemas.microsoft.com/office/drawing/2014/main" id="{3700C43F-8772-F541-A563-A804C8035FCC}"/>
              </a:ext>
            </a:extLst>
          </p:cNvPr>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FE2663F-58C8-CB4D-B457-0516487203C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23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33795" name="Rectangle 2">
            <a:extLst>
              <a:ext uri="{FF2B5EF4-FFF2-40B4-BE49-F238E27FC236}">
                <a16:creationId xmlns:a16="http://schemas.microsoft.com/office/drawing/2014/main" id="{A14B63B1-A43A-3841-9585-450D79139F38}"/>
              </a:ext>
            </a:extLst>
          </p:cNvPr>
          <p:cNvSpPr>
            <a:spLocks noGrp="1" noRot="1" noChangeAspect="1" noChangeArrowheads="1" noTextEdit="1"/>
          </p:cNvSpPr>
          <p:nvPr>
            <p:ph type="sldImg"/>
          </p:nvPr>
        </p:nvSpPr>
        <p:spPr>
          <a:ln/>
        </p:spPr>
      </p:sp>
      <p:sp>
        <p:nvSpPr>
          <p:cNvPr id="33796" name="Rectangle 3">
            <a:extLst>
              <a:ext uri="{FF2B5EF4-FFF2-40B4-BE49-F238E27FC236}">
                <a16:creationId xmlns:a16="http://schemas.microsoft.com/office/drawing/2014/main" id="{3D01BED3-5AD9-1940-A894-BDED497C932C}"/>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20614889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5">
            <a:extLst>
              <a:ext uri="{FF2B5EF4-FFF2-40B4-BE49-F238E27FC236}">
                <a16:creationId xmlns:a16="http://schemas.microsoft.com/office/drawing/2014/main" id="{29D25056-7B87-1E4E-A242-DBCB7F459C2F}"/>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20050" tIns="0" rIns="20050" bIns="0" anchor="b"/>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C62570C-6D16-0243-9A20-68ACD707C3E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24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0659" name="Rectangle 2">
            <a:extLst>
              <a:ext uri="{FF2B5EF4-FFF2-40B4-BE49-F238E27FC236}">
                <a16:creationId xmlns:a16="http://schemas.microsoft.com/office/drawing/2014/main" id="{D2D5194A-9C9B-2447-B019-4983D49FC45B}"/>
              </a:ext>
            </a:extLst>
          </p:cNvPr>
          <p:cNvSpPr>
            <a:spLocks noGrp="1" noRot="1" noChangeAspect="1" noChangeArrowheads="1" noTextEdit="1"/>
          </p:cNvSpPr>
          <p:nvPr>
            <p:ph type="sldImg"/>
          </p:nvPr>
        </p:nvSpPr>
        <p:spPr>
          <a:ln/>
        </p:spPr>
      </p:sp>
      <p:sp>
        <p:nvSpPr>
          <p:cNvPr id="70660" name="Rectangle 3">
            <a:extLst>
              <a:ext uri="{FF2B5EF4-FFF2-40B4-BE49-F238E27FC236}">
                <a16:creationId xmlns:a16="http://schemas.microsoft.com/office/drawing/2014/main" id="{7B1C74F6-54F9-A34F-9CD9-35E695C25557}"/>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7551422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5">
            <a:extLst>
              <a:ext uri="{FF2B5EF4-FFF2-40B4-BE49-F238E27FC236}">
                <a16:creationId xmlns:a16="http://schemas.microsoft.com/office/drawing/2014/main" id="{F7058BB2-1F2A-2B42-B065-B83FEF91082F}"/>
              </a:ext>
            </a:extLst>
          </p:cNvPr>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A5C08B8-4B9B-7E47-A0E5-F7B7D54ADB3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25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36867" name="Rectangle 2">
            <a:extLst>
              <a:ext uri="{FF2B5EF4-FFF2-40B4-BE49-F238E27FC236}">
                <a16:creationId xmlns:a16="http://schemas.microsoft.com/office/drawing/2014/main" id="{490A18CF-B2F0-1F40-B984-64E9825C7404}"/>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F7C2AD41-1FBA-1F4A-8651-0D5EBD9FB4CC}"/>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15452127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5">
            <a:extLst>
              <a:ext uri="{FF2B5EF4-FFF2-40B4-BE49-F238E27FC236}">
                <a16:creationId xmlns:a16="http://schemas.microsoft.com/office/drawing/2014/main" id="{5F2F5A6D-9B9E-3B43-81FB-B88EE58F957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20050" tIns="0" rIns="20050" bIns="0" anchor="b"/>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360C03A5-B291-DE4B-8EA6-4954D3BCA4DB}"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26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0419" name="Rectangle 2">
            <a:extLst>
              <a:ext uri="{FF2B5EF4-FFF2-40B4-BE49-F238E27FC236}">
                <a16:creationId xmlns:a16="http://schemas.microsoft.com/office/drawing/2014/main" id="{012BB9E6-B7B3-A64D-AF24-26E875BDD833}"/>
              </a:ext>
            </a:extLst>
          </p:cNvPr>
          <p:cNvSpPr>
            <a:spLocks noGrp="1" noRot="1" noChangeAspect="1" noChangeArrowheads="1" noTextEdit="1"/>
          </p:cNvSpPr>
          <p:nvPr>
            <p:ph type="sldImg"/>
          </p:nvPr>
        </p:nvSpPr>
        <p:spPr>
          <a:ln/>
        </p:spPr>
      </p:sp>
      <p:sp>
        <p:nvSpPr>
          <p:cNvPr id="60420" name="Rectangle 3">
            <a:extLst>
              <a:ext uri="{FF2B5EF4-FFF2-40B4-BE49-F238E27FC236}">
                <a16:creationId xmlns:a16="http://schemas.microsoft.com/office/drawing/2014/main" id="{C33BCE95-B96F-E744-9454-6B151DE7CA40}"/>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3484796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5">
            <a:extLst>
              <a:ext uri="{FF2B5EF4-FFF2-40B4-BE49-F238E27FC236}">
                <a16:creationId xmlns:a16="http://schemas.microsoft.com/office/drawing/2014/main" id="{4EC81719-D144-A84E-8A52-B395DBCE7E49}"/>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20050" tIns="0" rIns="20050" bIns="0" anchor="b"/>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FFF77485-07EC-A244-A36A-86DD5593892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29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4755" name="Rectangle 2">
            <a:extLst>
              <a:ext uri="{FF2B5EF4-FFF2-40B4-BE49-F238E27FC236}">
                <a16:creationId xmlns:a16="http://schemas.microsoft.com/office/drawing/2014/main" id="{931BB74C-74AB-B143-9704-D4A71ECD1B0B}"/>
              </a:ext>
            </a:extLst>
          </p:cNvPr>
          <p:cNvSpPr>
            <a:spLocks noGrp="1" noRot="1" noChangeAspect="1" noChangeArrowheads="1" noTextEdit="1"/>
          </p:cNvSpPr>
          <p:nvPr>
            <p:ph type="sldImg"/>
          </p:nvPr>
        </p:nvSpPr>
        <p:spPr>
          <a:ln/>
        </p:spPr>
      </p:sp>
      <p:sp>
        <p:nvSpPr>
          <p:cNvPr id="74756" name="Rectangle 3">
            <a:extLst>
              <a:ext uri="{FF2B5EF4-FFF2-40B4-BE49-F238E27FC236}">
                <a16:creationId xmlns:a16="http://schemas.microsoft.com/office/drawing/2014/main" id="{85C0E21A-993B-AB4D-A534-DC5E28182993}"/>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35268631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5">
            <a:extLst>
              <a:ext uri="{FF2B5EF4-FFF2-40B4-BE49-F238E27FC236}">
                <a16:creationId xmlns:a16="http://schemas.microsoft.com/office/drawing/2014/main" id="{4EC81719-D144-A84E-8A52-B395DBCE7E49}"/>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20050" tIns="0" rIns="20050" bIns="0" anchor="b"/>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FFF77485-07EC-A244-A36A-86DD5593892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30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4755" name="Rectangle 2">
            <a:extLst>
              <a:ext uri="{FF2B5EF4-FFF2-40B4-BE49-F238E27FC236}">
                <a16:creationId xmlns:a16="http://schemas.microsoft.com/office/drawing/2014/main" id="{931BB74C-74AB-B143-9704-D4A71ECD1B0B}"/>
              </a:ext>
            </a:extLst>
          </p:cNvPr>
          <p:cNvSpPr>
            <a:spLocks noGrp="1" noRot="1" noChangeAspect="1" noChangeArrowheads="1" noTextEdit="1"/>
          </p:cNvSpPr>
          <p:nvPr>
            <p:ph type="sldImg"/>
          </p:nvPr>
        </p:nvSpPr>
        <p:spPr>
          <a:ln/>
        </p:spPr>
      </p:sp>
      <p:sp>
        <p:nvSpPr>
          <p:cNvPr id="74756" name="Rectangle 3">
            <a:extLst>
              <a:ext uri="{FF2B5EF4-FFF2-40B4-BE49-F238E27FC236}">
                <a16:creationId xmlns:a16="http://schemas.microsoft.com/office/drawing/2014/main" id="{85C0E21A-993B-AB4D-A534-DC5E28182993}"/>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20148367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21E4E5D8-F00E-D546-B2EB-B66879382176}"/>
              </a:ext>
            </a:extLst>
          </p:cNvPr>
          <p:cNvSpPr>
            <a:spLocks noGrp="1" noRot="1" noChangeAspect="1" noChangeArrowheads="1" noTextEdit="1"/>
          </p:cNvSpPr>
          <p:nvPr>
            <p:ph type="sldImg"/>
          </p:nvPr>
        </p:nvSpPr>
        <p:spPr>
          <a:ln/>
        </p:spPr>
      </p:sp>
      <p:sp>
        <p:nvSpPr>
          <p:cNvPr id="89091" name="Rectangle 3">
            <a:extLst>
              <a:ext uri="{FF2B5EF4-FFF2-40B4-BE49-F238E27FC236}">
                <a16:creationId xmlns:a16="http://schemas.microsoft.com/office/drawing/2014/main" id="{31492221-8B28-1946-83F9-7266F20F16C7}"/>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4036496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9A5440AB-E53F-4246-BA5F-F26E5F48791B}"/>
              </a:ext>
            </a:extLst>
          </p:cNvPr>
          <p:cNvSpPr>
            <a:spLocks noGrp="1" noRot="1" noChangeAspect="1" noChangeArrowheads="1" noTextEdit="1"/>
          </p:cNvSpPr>
          <p:nvPr>
            <p:ph type="sldImg"/>
          </p:nvPr>
        </p:nvSpPr>
        <p:spPr>
          <a:ln/>
        </p:spPr>
      </p:sp>
      <p:sp>
        <p:nvSpPr>
          <p:cNvPr id="94211" name="Rectangle 3">
            <a:extLst>
              <a:ext uri="{FF2B5EF4-FFF2-40B4-BE49-F238E27FC236}">
                <a16:creationId xmlns:a16="http://schemas.microsoft.com/office/drawing/2014/main" id="{6E5067CD-1322-C24D-B624-D830F232A61B}"/>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24499367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5">
            <a:extLst>
              <a:ext uri="{FF2B5EF4-FFF2-40B4-BE49-F238E27FC236}">
                <a16:creationId xmlns:a16="http://schemas.microsoft.com/office/drawing/2014/main" id="{9D7B7FB2-C3D6-174E-A16C-2E60976D5E19}"/>
              </a:ext>
            </a:extLst>
          </p:cNvPr>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1C60F5B-5FDE-CB40-A2E2-8AF09DD35E2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33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38915" name="Rectangle 2">
            <a:extLst>
              <a:ext uri="{FF2B5EF4-FFF2-40B4-BE49-F238E27FC236}">
                <a16:creationId xmlns:a16="http://schemas.microsoft.com/office/drawing/2014/main" id="{9763F96F-5CCC-5249-920D-C621AD1B29E7}"/>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FCEEED87-90BD-BE41-89FD-BB63F32763C7}"/>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33262190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5">
            <a:extLst>
              <a:ext uri="{FF2B5EF4-FFF2-40B4-BE49-F238E27FC236}">
                <a16:creationId xmlns:a16="http://schemas.microsoft.com/office/drawing/2014/main" id="{29A386C6-3492-0F45-8A93-DA223B63C8A1}"/>
              </a:ext>
            </a:extLst>
          </p:cNvPr>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90A549A-E0BA-8943-A199-09CB79EE8A4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34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0963" name="Rectangle 2">
            <a:extLst>
              <a:ext uri="{FF2B5EF4-FFF2-40B4-BE49-F238E27FC236}">
                <a16:creationId xmlns:a16="http://schemas.microsoft.com/office/drawing/2014/main" id="{A682B109-6071-464D-9734-C17D13E508DC}"/>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BA9A1678-626A-7245-99CF-3428B286C905}"/>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26076412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5">
            <a:extLst>
              <a:ext uri="{FF2B5EF4-FFF2-40B4-BE49-F238E27FC236}">
                <a16:creationId xmlns:a16="http://schemas.microsoft.com/office/drawing/2014/main" id="{82BC83F2-26B4-874F-8498-3ADDF6AF1044}"/>
              </a:ext>
            </a:extLst>
          </p:cNvPr>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D66A498-2CFF-3F47-907A-C2832B644F0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35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1987" name="Rectangle 2">
            <a:extLst>
              <a:ext uri="{FF2B5EF4-FFF2-40B4-BE49-F238E27FC236}">
                <a16:creationId xmlns:a16="http://schemas.microsoft.com/office/drawing/2014/main" id="{8B0DCA22-0FCD-BB4C-B264-F9A0C5C73F6C}"/>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D8CED681-F393-024F-947B-8F255699A25F}"/>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22867001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5">
            <a:extLst>
              <a:ext uri="{FF2B5EF4-FFF2-40B4-BE49-F238E27FC236}">
                <a16:creationId xmlns:a16="http://schemas.microsoft.com/office/drawing/2014/main" id="{54B6E7EC-D9B4-E943-BBA0-08C3CC872805}"/>
              </a:ext>
            </a:extLst>
          </p:cNvPr>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E40CA85-474A-9B4B-9384-D1588028B935}"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36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3011" name="Rectangle 2">
            <a:extLst>
              <a:ext uri="{FF2B5EF4-FFF2-40B4-BE49-F238E27FC236}">
                <a16:creationId xmlns:a16="http://schemas.microsoft.com/office/drawing/2014/main" id="{287ACCAF-2C7B-0A40-9B6F-30D9C7DE89A2}"/>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61E6D923-BF02-4D44-854E-F3B2983B1C2D}"/>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15384773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a:extLst>
              <a:ext uri="{FF2B5EF4-FFF2-40B4-BE49-F238E27FC236}">
                <a16:creationId xmlns:a16="http://schemas.microsoft.com/office/drawing/2014/main" id="{B532AF0D-1151-4648-A386-4BA650795A45}"/>
              </a:ext>
            </a:extLst>
          </p:cNvPr>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FBA6113-F34C-D348-9ED7-2F081F55E0DD}"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37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4035" name="Rectangle 2">
            <a:extLst>
              <a:ext uri="{FF2B5EF4-FFF2-40B4-BE49-F238E27FC236}">
                <a16:creationId xmlns:a16="http://schemas.microsoft.com/office/drawing/2014/main" id="{294439C5-CB04-C544-AD27-E74EA57346F4}"/>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D26BDD03-76A2-864B-AD2F-9E10FB7956E7}"/>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34700372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5">
            <a:extLst>
              <a:ext uri="{FF2B5EF4-FFF2-40B4-BE49-F238E27FC236}">
                <a16:creationId xmlns:a16="http://schemas.microsoft.com/office/drawing/2014/main" id="{AD0DF45C-DEE0-694A-9A3B-872D0D966534}"/>
              </a:ext>
            </a:extLst>
          </p:cNvPr>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24EADD33-5324-AB4D-9B8E-E69A6C3258F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38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5059" name="Rectangle 2">
            <a:extLst>
              <a:ext uri="{FF2B5EF4-FFF2-40B4-BE49-F238E27FC236}">
                <a16:creationId xmlns:a16="http://schemas.microsoft.com/office/drawing/2014/main" id="{6D57349A-4C93-8147-A96C-1C23BF2B1165}"/>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8D2060B9-01A6-AC48-8615-749B6E567D89}"/>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34675439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5">
            <a:extLst>
              <a:ext uri="{FF2B5EF4-FFF2-40B4-BE49-F238E27FC236}">
                <a16:creationId xmlns:a16="http://schemas.microsoft.com/office/drawing/2014/main" id="{27969DF6-9D90-5A4F-8CEF-7A9F22CEFAB1}"/>
              </a:ext>
            </a:extLst>
          </p:cNvPr>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5FA6809-3938-A746-8246-401A8DA0439C}"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39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6083" name="Rectangle 2">
            <a:extLst>
              <a:ext uri="{FF2B5EF4-FFF2-40B4-BE49-F238E27FC236}">
                <a16:creationId xmlns:a16="http://schemas.microsoft.com/office/drawing/2014/main" id="{C6F519A9-13A6-6545-893E-8DA9F5551062}"/>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A1C2C0CF-F09E-374B-AF20-E3CCD9CCD195}"/>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12934093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a:extLst>
              <a:ext uri="{FF2B5EF4-FFF2-40B4-BE49-F238E27FC236}">
                <a16:creationId xmlns:a16="http://schemas.microsoft.com/office/drawing/2014/main" id="{AFF1606C-0433-534A-98B6-8B7CA092B990}"/>
              </a:ext>
            </a:extLst>
          </p:cNvPr>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4659A5D-35DE-F143-BBC6-EBF45D8AAC9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40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7107" name="Rectangle 2">
            <a:extLst>
              <a:ext uri="{FF2B5EF4-FFF2-40B4-BE49-F238E27FC236}">
                <a16:creationId xmlns:a16="http://schemas.microsoft.com/office/drawing/2014/main" id="{F083ED3E-3984-0641-ABE7-76263B135B29}"/>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92D58127-0327-E34E-A85E-0971E60FB546}"/>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32546739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5">
            <a:extLst>
              <a:ext uri="{FF2B5EF4-FFF2-40B4-BE49-F238E27FC236}">
                <a16:creationId xmlns:a16="http://schemas.microsoft.com/office/drawing/2014/main" id="{54B6E7EC-D9B4-E943-BBA0-08C3CC872805}"/>
              </a:ext>
            </a:extLst>
          </p:cNvPr>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E40CA85-474A-9B4B-9384-D1588028B935}"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41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3011" name="Rectangle 2">
            <a:extLst>
              <a:ext uri="{FF2B5EF4-FFF2-40B4-BE49-F238E27FC236}">
                <a16:creationId xmlns:a16="http://schemas.microsoft.com/office/drawing/2014/main" id="{287ACCAF-2C7B-0A40-9B6F-30D9C7DE89A2}"/>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61E6D923-BF02-4D44-854E-F3B2983B1C2D}"/>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2792660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5">
            <a:extLst>
              <a:ext uri="{FF2B5EF4-FFF2-40B4-BE49-F238E27FC236}">
                <a16:creationId xmlns:a16="http://schemas.microsoft.com/office/drawing/2014/main" id="{708E8931-1C65-954A-A43E-A9A8E80E2C36}"/>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20050" tIns="0" rIns="20050" bIns="0" anchor="b"/>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2A8BB883-033F-1647-A76C-AA14D7EBAEFB}"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42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4995" name="Rectangle 2">
            <a:extLst>
              <a:ext uri="{FF2B5EF4-FFF2-40B4-BE49-F238E27FC236}">
                <a16:creationId xmlns:a16="http://schemas.microsoft.com/office/drawing/2014/main" id="{DABAFEA4-913C-9F42-9BFD-BE352D1A0291}"/>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8EFFA00F-8B99-4444-B19A-D3131A338216}"/>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42585078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5">
            <a:extLst>
              <a:ext uri="{FF2B5EF4-FFF2-40B4-BE49-F238E27FC236}">
                <a16:creationId xmlns:a16="http://schemas.microsoft.com/office/drawing/2014/main" id="{1E926272-954B-C94F-A81A-766B54AD5353}"/>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20050" tIns="0" rIns="20050" bIns="0" anchor="b"/>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B2CFC2B-CA5B-A148-8E0B-5A8B3572B916}"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43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4515" name="Rectangle 2">
            <a:extLst>
              <a:ext uri="{FF2B5EF4-FFF2-40B4-BE49-F238E27FC236}">
                <a16:creationId xmlns:a16="http://schemas.microsoft.com/office/drawing/2014/main" id="{F20D3E9F-9DE0-9B41-9793-C5A1C155A7DC}"/>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B91A5C07-2AC5-5245-9B73-768A1044309E}"/>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9716739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5">
            <a:extLst>
              <a:ext uri="{FF2B5EF4-FFF2-40B4-BE49-F238E27FC236}">
                <a16:creationId xmlns:a16="http://schemas.microsoft.com/office/drawing/2014/main" id="{F75939BD-8F80-C74F-915A-CF962C4535F4}"/>
              </a:ext>
            </a:extLst>
          </p:cNvPr>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3E0DB68-FF12-DC47-8C85-2FE8D84AE9E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44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9155" name="Rectangle 2">
            <a:extLst>
              <a:ext uri="{FF2B5EF4-FFF2-40B4-BE49-F238E27FC236}">
                <a16:creationId xmlns:a16="http://schemas.microsoft.com/office/drawing/2014/main" id="{EF497BAC-403B-A74F-9107-98B97B31537C}"/>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EA0AA1E3-2CE9-8745-9050-30FBCA29015A}"/>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14003331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5">
            <a:extLst>
              <a:ext uri="{FF2B5EF4-FFF2-40B4-BE49-F238E27FC236}">
                <a16:creationId xmlns:a16="http://schemas.microsoft.com/office/drawing/2014/main" id="{54B6E7EC-D9B4-E943-BBA0-08C3CC872805}"/>
              </a:ext>
            </a:extLst>
          </p:cNvPr>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E40CA85-474A-9B4B-9384-D1588028B935}"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45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3011" name="Rectangle 2">
            <a:extLst>
              <a:ext uri="{FF2B5EF4-FFF2-40B4-BE49-F238E27FC236}">
                <a16:creationId xmlns:a16="http://schemas.microsoft.com/office/drawing/2014/main" id="{287ACCAF-2C7B-0A40-9B6F-30D9C7DE89A2}"/>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61E6D923-BF02-4D44-854E-F3B2983B1C2D}"/>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dirty="0">
              <a:ea typeface="ＭＳ Ｐゴシック" panose="020B0600070205080204" pitchFamily="34" charset="-128"/>
            </a:endParaRPr>
          </a:p>
        </p:txBody>
      </p:sp>
    </p:spTree>
    <p:extLst>
      <p:ext uri="{BB962C8B-B14F-4D97-AF65-F5344CB8AC3E}">
        <p14:creationId xmlns:p14="http://schemas.microsoft.com/office/powerpoint/2010/main" val="39544699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5">
            <a:extLst>
              <a:ext uri="{FF2B5EF4-FFF2-40B4-BE49-F238E27FC236}">
                <a16:creationId xmlns:a16="http://schemas.microsoft.com/office/drawing/2014/main" id="{28C03A08-42EB-C94E-9BB3-086953CCD91C}"/>
              </a:ext>
            </a:extLst>
          </p:cNvPr>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BBEADD2-95E1-A044-B4EE-F84F3D97A97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46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0179" name="Rectangle 2">
            <a:extLst>
              <a:ext uri="{FF2B5EF4-FFF2-40B4-BE49-F238E27FC236}">
                <a16:creationId xmlns:a16="http://schemas.microsoft.com/office/drawing/2014/main" id="{B8F14451-6140-D342-93BB-ED4076CD180F}"/>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AD9030A6-36B6-B043-930F-95C3D7F127B5}"/>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9973314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5">
            <a:extLst>
              <a:ext uri="{FF2B5EF4-FFF2-40B4-BE49-F238E27FC236}">
                <a16:creationId xmlns:a16="http://schemas.microsoft.com/office/drawing/2014/main" id="{5528DD0F-58B9-C84A-B43F-688BBD4A3E4C}"/>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20050" tIns="0" rIns="20050" bIns="0" anchor="b"/>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3E04FFFE-078E-0A4F-9B31-CB45DED1C277}"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47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82947" name="Rectangle 2">
            <a:extLst>
              <a:ext uri="{FF2B5EF4-FFF2-40B4-BE49-F238E27FC236}">
                <a16:creationId xmlns:a16="http://schemas.microsoft.com/office/drawing/2014/main" id="{DC38CA99-3FFF-C349-971F-2180BB5628D7}"/>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E05B4430-4A20-3B42-B5B4-7821A528175B}"/>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dirty="0">
              <a:ea typeface="ＭＳ Ｐゴシック" panose="020B0600070205080204" pitchFamily="34" charset="-128"/>
            </a:endParaRPr>
          </a:p>
        </p:txBody>
      </p:sp>
    </p:spTree>
    <p:extLst>
      <p:ext uri="{BB962C8B-B14F-4D97-AF65-F5344CB8AC3E}">
        <p14:creationId xmlns:p14="http://schemas.microsoft.com/office/powerpoint/2010/main" val="13575090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5">
            <a:extLst>
              <a:ext uri="{FF2B5EF4-FFF2-40B4-BE49-F238E27FC236}">
                <a16:creationId xmlns:a16="http://schemas.microsoft.com/office/drawing/2014/main" id="{E22B2240-12F1-094C-BEE7-14E2892437B2}"/>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20050" tIns="0" rIns="20050" bIns="0" anchor="b"/>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B09DC56-63D2-AD4C-AB99-BCCF8B40F78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48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6803" name="Rectangle 2">
            <a:extLst>
              <a:ext uri="{FF2B5EF4-FFF2-40B4-BE49-F238E27FC236}">
                <a16:creationId xmlns:a16="http://schemas.microsoft.com/office/drawing/2014/main" id="{ABC2D536-9E40-9840-952E-1D07BD99D32D}"/>
              </a:ext>
            </a:extLst>
          </p:cNvPr>
          <p:cNvSpPr>
            <a:spLocks noGrp="1" noRot="1" noChangeAspect="1" noChangeArrowheads="1" noTextEdit="1"/>
          </p:cNvSpPr>
          <p:nvPr>
            <p:ph type="sldImg"/>
          </p:nvPr>
        </p:nvSpPr>
        <p:spPr>
          <a:ln/>
        </p:spPr>
      </p:sp>
      <p:sp>
        <p:nvSpPr>
          <p:cNvPr id="76804" name="Rectangle 3">
            <a:extLst>
              <a:ext uri="{FF2B5EF4-FFF2-40B4-BE49-F238E27FC236}">
                <a16:creationId xmlns:a16="http://schemas.microsoft.com/office/drawing/2014/main" id="{BA0841DC-49E7-F84E-A1D6-541B891AFD4B}"/>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3205025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5">
            <a:extLst>
              <a:ext uri="{FF2B5EF4-FFF2-40B4-BE49-F238E27FC236}">
                <a16:creationId xmlns:a16="http://schemas.microsoft.com/office/drawing/2014/main" id="{E75787D1-534D-8445-89B3-92248F041796}"/>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20050" tIns="0" rIns="20050" bIns="0" anchor="b"/>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CCACBE3-EBD6-5844-8AA0-CD151FBDA0E3}"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49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6563" name="Rectangle 2">
            <a:extLst>
              <a:ext uri="{FF2B5EF4-FFF2-40B4-BE49-F238E27FC236}">
                <a16:creationId xmlns:a16="http://schemas.microsoft.com/office/drawing/2014/main" id="{F5400621-6247-6947-89D5-5DB2AD7260B3}"/>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D58E441E-099A-3848-859D-52C0C2C609C8}"/>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34263681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538A644B-D8BE-7A4D-A1C1-0A74D33399E9}"/>
              </a:ext>
            </a:extLst>
          </p:cNvPr>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39EEE5FF-C1A6-F54A-B56B-26829A7AA87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50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2227" name="Rectangle 2">
            <a:extLst>
              <a:ext uri="{FF2B5EF4-FFF2-40B4-BE49-F238E27FC236}">
                <a16:creationId xmlns:a16="http://schemas.microsoft.com/office/drawing/2014/main" id="{DA190668-800E-DC44-A114-0C542B032612}"/>
              </a:ext>
            </a:extLst>
          </p:cNvPr>
          <p:cNvSpPr>
            <a:spLocks noGrp="1" noRot="1" noChangeAspect="1" noChangeArrowheads="1" noTextEdit="1"/>
          </p:cNvSpPr>
          <p:nvPr>
            <p:ph type="sldImg"/>
          </p:nvPr>
        </p:nvSpPr>
        <p:spPr>
          <a:ln/>
        </p:spPr>
      </p:sp>
      <p:sp>
        <p:nvSpPr>
          <p:cNvPr id="52228" name="Rectangle 3">
            <a:extLst>
              <a:ext uri="{FF2B5EF4-FFF2-40B4-BE49-F238E27FC236}">
                <a16:creationId xmlns:a16="http://schemas.microsoft.com/office/drawing/2014/main" id="{ABF4E584-899B-5E46-B960-D6803B1D4E31}"/>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38038608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5">
            <a:extLst>
              <a:ext uri="{FF2B5EF4-FFF2-40B4-BE49-F238E27FC236}">
                <a16:creationId xmlns:a16="http://schemas.microsoft.com/office/drawing/2014/main" id="{06CC5531-217B-D143-8FE2-F534B596A04D}"/>
              </a:ext>
            </a:extLst>
          </p:cNvPr>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916BC85-DA2D-2341-8B04-3A2890FE542F}"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51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3251" name="Rectangle 2">
            <a:extLst>
              <a:ext uri="{FF2B5EF4-FFF2-40B4-BE49-F238E27FC236}">
                <a16:creationId xmlns:a16="http://schemas.microsoft.com/office/drawing/2014/main" id="{9F0EA9EF-C465-8843-82F2-2CA9053681DF}"/>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101572CA-C23D-7240-947F-E554531ECA72}"/>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4078001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8E192885-862D-5A47-8192-80C2C477E27D}"/>
              </a:ext>
            </a:extLst>
          </p:cNvPr>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3971576-3A75-3E4D-A00C-39720BB5A26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52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4275" name="Rectangle 2">
            <a:extLst>
              <a:ext uri="{FF2B5EF4-FFF2-40B4-BE49-F238E27FC236}">
                <a16:creationId xmlns:a16="http://schemas.microsoft.com/office/drawing/2014/main" id="{CB6BC109-B1F7-924E-AFB7-1B03AACE0FB4}"/>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D3728844-D8A4-6E4B-9E91-482F4EB857C8}"/>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3101895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4BDDFF-9C74-45EE-AD90-2B14BDC1031C}" type="slidenum">
              <a:rPr lang="zh-CN" altLang="en-US" smtClean="0">
                <a:solidFill>
                  <a:prstClr val="black"/>
                </a:solidFill>
              </a:rPr>
              <a:pPr/>
              <a:t>53</a:t>
            </a:fld>
            <a:endParaRPr lang="zh-CN" altLang="en-US">
              <a:solidFill>
                <a:prstClr val="black"/>
              </a:solidFill>
            </a:endParaRPr>
          </a:p>
        </p:txBody>
      </p:sp>
    </p:spTree>
    <p:extLst>
      <p:ext uri="{BB962C8B-B14F-4D97-AF65-F5344CB8AC3E}">
        <p14:creationId xmlns:p14="http://schemas.microsoft.com/office/powerpoint/2010/main" val="249376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57</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xfrm>
            <a:off x="381000" y="685800"/>
            <a:ext cx="6096000" cy="3429000"/>
          </a:xfrm>
          <a:ln/>
        </p:spPr>
      </p:sp>
      <p:sp>
        <p:nvSpPr>
          <p:cNvPr id="13721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10778068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58</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21260888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2D9BC4C5-1BD6-429E-8C57-FEF30FCB9B3E}" type="slidenum">
              <a:rPr lang="he-IL" altLang="zh-CN" sz="1100" b="0">
                <a:latin typeface="Times New Roman" panose="02020603050405020304" pitchFamily="18" charset="0"/>
              </a:rPr>
              <a:pPr/>
              <a:t>62</a:t>
            </a:fld>
            <a:endParaRPr lang="en-US" altLang="zh-CN" sz="1100" b="0">
              <a:latin typeface="Times New Roman" panose="02020603050405020304" pitchFamily="18" charset="0"/>
            </a:endParaRPr>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33091757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Predict </a:t>
            </a:r>
            <a:r>
              <a:rPr lang="en-US"/>
              <a:t>formerly</a:t>
            </a:r>
            <a:r>
              <a:rPr lang="en-US" baseline="0"/>
              <a:t> unpredictable </a:t>
            </a:r>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70</a:t>
            </a:fld>
            <a:endParaRPr lang="en-US">
              <a:solidFill>
                <a:prstClr val="black"/>
              </a:solidFill>
            </a:endParaRPr>
          </a:p>
        </p:txBody>
      </p:sp>
    </p:spTree>
    <p:extLst>
      <p:ext uri="{BB962C8B-B14F-4D97-AF65-F5344CB8AC3E}">
        <p14:creationId xmlns:p14="http://schemas.microsoft.com/office/powerpoint/2010/main" val="17966827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latin typeface="Arial" charset="0"/>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71</a:t>
            </a:fld>
            <a:endParaRPr lang="en-US">
              <a:solidFill>
                <a:prstClr val="black"/>
              </a:solidFill>
            </a:endParaRPr>
          </a:p>
        </p:txBody>
      </p:sp>
    </p:spTree>
    <p:extLst>
      <p:ext uri="{BB962C8B-B14F-4D97-AF65-F5344CB8AC3E}">
        <p14:creationId xmlns:p14="http://schemas.microsoft.com/office/powerpoint/2010/main" val="25217500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latin typeface="Arial" charset="0"/>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72</a:t>
            </a:fld>
            <a:endParaRPr lang="en-US">
              <a:solidFill>
                <a:prstClr val="black"/>
              </a:solidFill>
            </a:endParaRPr>
          </a:p>
        </p:txBody>
      </p:sp>
    </p:spTree>
    <p:extLst>
      <p:ext uri="{BB962C8B-B14F-4D97-AF65-F5344CB8AC3E}">
        <p14:creationId xmlns:p14="http://schemas.microsoft.com/office/powerpoint/2010/main" val="23705851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latin typeface="Arial" charset="0"/>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73</a:t>
            </a:fld>
            <a:endParaRPr lang="en-US">
              <a:solidFill>
                <a:prstClr val="black"/>
              </a:solidFill>
            </a:endParaRPr>
          </a:p>
        </p:txBody>
      </p:sp>
    </p:spTree>
    <p:extLst>
      <p:ext uri="{BB962C8B-B14F-4D97-AF65-F5344CB8AC3E}">
        <p14:creationId xmlns:p14="http://schemas.microsoft.com/office/powerpoint/2010/main" val="13536372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latin typeface="Arial" charset="0"/>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74</a:t>
            </a:fld>
            <a:endParaRPr lang="en-US">
              <a:solidFill>
                <a:prstClr val="black"/>
              </a:solidFill>
            </a:endParaRPr>
          </a:p>
        </p:txBody>
      </p:sp>
    </p:spTree>
    <p:extLst>
      <p:ext uri="{BB962C8B-B14F-4D97-AF65-F5344CB8AC3E}">
        <p14:creationId xmlns:p14="http://schemas.microsoft.com/office/powerpoint/2010/main" val="3458507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641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latin typeface="Arial" charset="0"/>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75</a:t>
            </a:fld>
            <a:endParaRPr lang="en-US">
              <a:solidFill>
                <a:prstClr val="black"/>
              </a:solidFill>
            </a:endParaRPr>
          </a:p>
        </p:txBody>
      </p:sp>
    </p:spTree>
    <p:extLst>
      <p:ext uri="{BB962C8B-B14F-4D97-AF65-F5344CB8AC3E}">
        <p14:creationId xmlns:p14="http://schemas.microsoft.com/office/powerpoint/2010/main" val="14016141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latin typeface="Arial" charset="0"/>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76</a:t>
            </a:fld>
            <a:endParaRPr lang="en-US">
              <a:solidFill>
                <a:prstClr val="black"/>
              </a:solidFill>
            </a:endParaRPr>
          </a:p>
        </p:txBody>
      </p:sp>
    </p:spTree>
    <p:extLst>
      <p:ext uri="{BB962C8B-B14F-4D97-AF65-F5344CB8AC3E}">
        <p14:creationId xmlns:p14="http://schemas.microsoft.com/office/powerpoint/2010/main" val="26097943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dirty="0">
              <a:solidFill>
                <a:schemeClr val="bg1"/>
              </a:solidFill>
            </a:endParaRPr>
          </a:p>
        </p:txBody>
      </p:sp>
      <p:sp>
        <p:nvSpPr>
          <p:cNvPr id="4" name="3 Marcador de número de diapositiva"/>
          <p:cNvSpPr>
            <a:spLocks noGrp="1"/>
          </p:cNvSpPr>
          <p:nvPr>
            <p:ph type="sldNum" sz="quarter" idx="10"/>
          </p:nvPr>
        </p:nvSpPr>
        <p:spPr/>
        <p:txBody>
          <a:bodyPr/>
          <a:lstStyle/>
          <a:p>
            <a:fld id="{C60503F2-DAEB-BA4C-A473-03AD228CD1B7}" type="slidenum">
              <a:rPr lang="en-US" smtClean="0">
                <a:solidFill>
                  <a:prstClr val="black"/>
                </a:solidFill>
              </a:rPr>
              <a:pPr/>
              <a:t>77</a:t>
            </a:fld>
            <a:endParaRPr lang="en-US">
              <a:solidFill>
                <a:prstClr val="black"/>
              </a:solidFill>
            </a:endParaRPr>
          </a:p>
        </p:txBody>
      </p:sp>
    </p:spTree>
    <p:extLst>
      <p:ext uri="{BB962C8B-B14F-4D97-AF65-F5344CB8AC3E}">
        <p14:creationId xmlns:p14="http://schemas.microsoft.com/office/powerpoint/2010/main" val="33503233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dirty="0">
              <a:solidFill>
                <a:schemeClr val="bg1"/>
              </a:solidFill>
            </a:endParaRPr>
          </a:p>
        </p:txBody>
      </p:sp>
      <p:sp>
        <p:nvSpPr>
          <p:cNvPr id="4" name="3 Marcador de número de diapositiva"/>
          <p:cNvSpPr>
            <a:spLocks noGrp="1"/>
          </p:cNvSpPr>
          <p:nvPr>
            <p:ph type="sldNum" sz="quarter" idx="10"/>
          </p:nvPr>
        </p:nvSpPr>
        <p:spPr/>
        <p:txBody>
          <a:bodyPr/>
          <a:lstStyle/>
          <a:p>
            <a:fld id="{C60503F2-DAEB-BA4C-A473-03AD228CD1B7}" type="slidenum">
              <a:rPr lang="en-US" smtClean="0">
                <a:solidFill>
                  <a:prstClr val="black"/>
                </a:solidFill>
              </a:rPr>
              <a:pPr/>
              <a:t>78</a:t>
            </a:fld>
            <a:endParaRPr lang="en-US">
              <a:solidFill>
                <a:prstClr val="black"/>
              </a:solidFill>
            </a:endParaRPr>
          </a:p>
        </p:txBody>
      </p:sp>
    </p:spTree>
    <p:extLst>
      <p:ext uri="{BB962C8B-B14F-4D97-AF65-F5344CB8AC3E}">
        <p14:creationId xmlns:p14="http://schemas.microsoft.com/office/powerpoint/2010/main" val="479725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dirty="0">
              <a:solidFill>
                <a:schemeClr val="bg1"/>
              </a:solidFill>
            </a:endParaRPr>
          </a:p>
        </p:txBody>
      </p:sp>
      <p:sp>
        <p:nvSpPr>
          <p:cNvPr id="4" name="3 Marcador de número de diapositiva"/>
          <p:cNvSpPr>
            <a:spLocks noGrp="1"/>
          </p:cNvSpPr>
          <p:nvPr>
            <p:ph type="sldNum" sz="quarter" idx="10"/>
          </p:nvPr>
        </p:nvSpPr>
        <p:spPr/>
        <p:txBody>
          <a:bodyPr/>
          <a:lstStyle/>
          <a:p>
            <a:fld id="{C60503F2-DAEB-BA4C-A473-03AD228CD1B7}" type="slidenum">
              <a:rPr lang="en-US" smtClean="0">
                <a:solidFill>
                  <a:prstClr val="black"/>
                </a:solidFill>
              </a:rPr>
              <a:pPr/>
              <a:t>79</a:t>
            </a:fld>
            <a:endParaRPr lang="en-US">
              <a:solidFill>
                <a:prstClr val="black"/>
              </a:solidFill>
            </a:endParaRPr>
          </a:p>
        </p:txBody>
      </p:sp>
    </p:spTree>
    <p:extLst>
      <p:ext uri="{BB962C8B-B14F-4D97-AF65-F5344CB8AC3E}">
        <p14:creationId xmlns:p14="http://schemas.microsoft.com/office/powerpoint/2010/main" val="25392778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dirty="0">
              <a:solidFill>
                <a:schemeClr val="bg1"/>
              </a:solidFill>
            </a:endParaRPr>
          </a:p>
        </p:txBody>
      </p:sp>
      <p:sp>
        <p:nvSpPr>
          <p:cNvPr id="4" name="3 Marcador de número de diapositiva"/>
          <p:cNvSpPr>
            <a:spLocks noGrp="1"/>
          </p:cNvSpPr>
          <p:nvPr>
            <p:ph type="sldNum" sz="quarter" idx="10"/>
          </p:nvPr>
        </p:nvSpPr>
        <p:spPr/>
        <p:txBody>
          <a:bodyPr/>
          <a:lstStyle/>
          <a:p>
            <a:fld id="{C60503F2-DAEB-BA4C-A473-03AD228CD1B7}" type="slidenum">
              <a:rPr lang="en-US" smtClean="0">
                <a:solidFill>
                  <a:prstClr val="black"/>
                </a:solidFill>
              </a:rPr>
              <a:pPr/>
              <a:t>80</a:t>
            </a:fld>
            <a:endParaRPr lang="en-US">
              <a:solidFill>
                <a:prstClr val="black"/>
              </a:solidFill>
            </a:endParaRPr>
          </a:p>
        </p:txBody>
      </p:sp>
    </p:spTree>
    <p:extLst>
      <p:ext uri="{BB962C8B-B14F-4D97-AF65-F5344CB8AC3E}">
        <p14:creationId xmlns:p14="http://schemas.microsoft.com/office/powerpoint/2010/main" val="10987884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81</a:t>
            </a:fld>
            <a:endParaRPr lang="en-US">
              <a:solidFill>
                <a:prstClr val="black"/>
              </a:solidFill>
            </a:endParaRPr>
          </a:p>
        </p:txBody>
      </p:sp>
    </p:spTree>
    <p:extLst>
      <p:ext uri="{BB962C8B-B14F-4D97-AF65-F5344CB8AC3E}">
        <p14:creationId xmlns:p14="http://schemas.microsoft.com/office/powerpoint/2010/main" val="175046317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83</a:t>
            </a:fld>
            <a:endParaRPr lang="en-US">
              <a:solidFill>
                <a:prstClr val="black"/>
              </a:solidFill>
            </a:endParaRPr>
          </a:p>
        </p:txBody>
      </p:sp>
    </p:spTree>
    <p:extLst>
      <p:ext uri="{BB962C8B-B14F-4D97-AF65-F5344CB8AC3E}">
        <p14:creationId xmlns:p14="http://schemas.microsoft.com/office/powerpoint/2010/main" val="11037123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84</a:t>
            </a:fld>
            <a:endParaRPr lang="en-US">
              <a:solidFill>
                <a:prstClr val="black"/>
              </a:solidFill>
            </a:endParaRPr>
          </a:p>
        </p:txBody>
      </p:sp>
    </p:spTree>
    <p:extLst>
      <p:ext uri="{BB962C8B-B14F-4D97-AF65-F5344CB8AC3E}">
        <p14:creationId xmlns:p14="http://schemas.microsoft.com/office/powerpoint/2010/main" val="4725196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dirty="0">
              <a:solidFill>
                <a:schemeClr val="bg1"/>
              </a:solidFill>
            </a:endParaRPr>
          </a:p>
        </p:txBody>
      </p:sp>
      <p:sp>
        <p:nvSpPr>
          <p:cNvPr id="4" name="3 Marcador de número de diapositiva"/>
          <p:cNvSpPr>
            <a:spLocks noGrp="1"/>
          </p:cNvSpPr>
          <p:nvPr>
            <p:ph type="sldNum" sz="quarter" idx="10"/>
          </p:nvPr>
        </p:nvSpPr>
        <p:spPr/>
        <p:txBody>
          <a:bodyPr/>
          <a:lstStyle/>
          <a:p>
            <a:fld id="{C60503F2-DAEB-BA4C-A473-03AD228CD1B7}" type="slidenum">
              <a:rPr lang="en-US" smtClean="0">
                <a:solidFill>
                  <a:prstClr val="black"/>
                </a:solidFill>
              </a:rPr>
              <a:pPr/>
              <a:t>87</a:t>
            </a:fld>
            <a:endParaRPr lang="en-US">
              <a:solidFill>
                <a:prstClr val="black"/>
              </a:solidFill>
            </a:endParaRPr>
          </a:p>
        </p:txBody>
      </p:sp>
    </p:spTree>
    <p:extLst>
      <p:ext uri="{BB962C8B-B14F-4D97-AF65-F5344CB8AC3E}">
        <p14:creationId xmlns:p14="http://schemas.microsoft.com/office/powerpoint/2010/main" val="332708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583287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88</a:t>
            </a:fld>
            <a:endParaRPr lang="en-US">
              <a:solidFill>
                <a:prstClr val="black"/>
              </a:solidFill>
            </a:endParaRPr>
          </a:p>
        </p:txBody>
      </p:sp>
    </p:spTree>
    <p:extLst>
      <p:ext uri="{BB962C8B-B14F-4D97-AF65-F5344CB8AC3E}">
        <p14:creationId xmlns:p14="http://schemas.microsoft.com/office/powerpoint/2010/main" val="382110600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GB" dirty="0" err="1"/>
              <a:t>Nespresso</a:t>
            </a:r>
            <a:r>
              <a:rPr lang="en-GB" dirty="0"/>
              <a:t> borrowed</a:t>
            </a:r>
            <a:r>
              <a:rPr lang="en-GB" baseline="0" dirty="0"/>
              <a:t> the insights from </a:t>
            </a:r>
            <a:r>
              <a:rPr lang="en-GB" baseline="0" dirty="0" err="1"/>
              <a:t>Hp</a:t>
            </a:r>
            <a:r>
              <a:rPr lang="en-GB" baseline="0" dirty="0"/>
              <a:t>, basically “If selling replacements is </a:t>
            </a:r>
            <a:r>
              <a:rPr lang="en-GB" baseline="0" dirty="0" err="1"/>
              <a:t>succesful</a:t>
            </a:r>
            <a:r>
              <a:rPr lang="en-GB" baseline="0" dirty="0"/>
              <a:t> then we have to focus on the replacements to succeed”</a:t>
            </a:r>
          </a:p>
          <a:p>
            <a:endParaRPr lang="en-GB" baseline="0" dirty="0"/>
          </a:p>
          <a:p>
            <a:r>
              <a:rPr lang="en-GB" dirty="0"/>
              <a:t>Borrowing experiences across</a:t>
            </a:r>
            <a:r>
              <a:rPr lang="en-GB" baseline="0" dirty="0"/>
              <a:t> industries to overcome Industry Barriers and failing one and again with the same complex problems.</a:t>
            </a:r>
          </a:p>
          <a:p>
            <a:endParaRPr lang="en-GB" dirty="0"/>
          </a:p>
        </p:txBody>
      </p:sp>
      <p:sp>
        <p:nvSpPr>
          <p:cNvPr id="4" name="3 Marcador de número de diapositiva"/>
          <p:cNvSpPr>
            <a:spLocks noGrp="1"/>
          </p:cNvSpPr>
          <p:nvPr>
            <p:ph type="sldNum" sz="quarter" idx="10"/>
          </p:nvPr>
        </p:nvSpPr>
        <p:spPr/>
        <p:txBody>
          <a:bodyPr/>
          <a:lstStyle/>
          <a:p>
            <a:fld id="{C60503F2-DAEB-BA4C-A473-03AD228CD1B7}" type="slidenum">
              <a:rPr lang="en-US" smtClean="0">
                <a:solidFill>
                  <a:prstClr val="black"/>
                </a:solidFill>
              </a:rPr>
              <a:pPr/>
              <a:t>93</a:t>
            </a:fld>
            <a:endParaRPr lang="en-US">
              <a:solidFill>
                <a:prstClr val="black"/>
              </a:solidFill>
            </a:endParaRPr>
          </a:p>
        </p:txBody>
      </p:sp>
    </p:spTree>
    <p:extLst>
      <p:ext uri="{BB962C8B-B14F-4D97-AF65-F5344CB8AC3E}">
        <p14:creationId xmlns:p14="http://schemas.microsoft.com/office/powerpoint/2010/main" val="290144487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GB" dirty="0" err="1"/>
              <a:t>Nespresso</a:t>
            </a:r>
            <a:r>
              <a:rPr lang="en-GB" dirty="0"/>
              <a:t> borrowed</a:t>
            </a:r>
            <a:r>
              <a:rPr lang="en-GB" baseline="0" dirty="0"/>
              <a:t> the insights from </a:t>
            </a:r>
            <a:r>
              <a:rPr lang="en-GB" baseline="0" dirty="0" err="1"/>
              <a:t>Hp</a:t>
            </a:r>
            <a:r>
              <a:rPr lang="en-GB" baseline="0" dirty="0"/>
              <a:t>, basically “If selling replacements is </a:t>
            </a:r>
            <a:r>
              <a:rPr lang="en-GB" baseline="0" dirty="0" err="1"/>
              <a:t>succesful</a:t>
            </a:r>
            <a:r>
              <a:rPr lang="en-GB" baseline="0" dirty="0"/>
              <a:t> then we have to focus on the replacements to succeed”</a:t>
            </a:r>
          </a:p>
          <a:p>
            <a:endParaRPr lang="en-GB" baseline="0" dirty="0"/>
          </a:p>
          <a:p>
            <a:r>
              <a:rPr lang="en-GB" dirty="0"/>
              <a:t>Borrowing experiences across</a:t>
            </a:r>
            <a:r>
              <a:rPr lang="en-GB" baseline="0" dirty="0"/>
              <a:t> industries to overcome Industry Barriers and failing one and again with the same complex problems.</a:t>
            </a:r>
          </a:p>
          <a:p>
            <a:endParaRPr lang="en-GB" dirty="0"/>
          </a:p>
        </p:txBody>
      </p:sp>
      <p:sp>
        <p:nvSpPr>
          <p:cNvPr id="4" name="3 Marcador de número de diapositiva"/>
          <p:cNvSpPr>
            <a:spLocks noGrp="1"/>
          </p:cNvSpPr>
          <p:nvPr>
            <p:ph type="sldNum" sz="quarter" idx="10"/>
          </p:nvPr>
        </p:nvSpPr>
        <p:spPr/>
        <p:txBody>
          <a:bodyPr/>
          <a:lstStyle/>
          <a:p>
            <a:fld id="{C60503F2-DAEB-BA4C-A473-03AD228CD1B7}" type="slidenum">
              <a:rPr lang="en-US" smtClean="0">
                <a:solidFill>
                  <a:prstClr val="black"/>
                </a:solidFill>
              </a:rPr>
              <a:pPr/>
              <a:t>94</a:t>
            </a:fld>
            <a:endParaRPr lang="en-US">
              <a:solidFill>
                <a:prstClr val="black"/>
              </a:solidFill>
            </a:endParaRPr>
          </a:p>
        </p:txBody>
      </p:sp>
    </p:spTree>
    <p:extLst>
      <p:ext uri="{BB962C8B-B14F-4D97-AF65-F5344CB8AC3E}">
        <p14:creationId xmlns:p14="http://schemas.microsoft.com/office/powerpoint/2010/main" val="316666358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GB" dirty="0"/>
              <a:t>Initial idea:</a:t>
            </a:r>
          </a:p>
          <a:p>
            <a:pPr marL="285750" indent="-285750">
              <a:buFont typeface="Arial" pitchFamily="34" charset="0"/>
              <a:buChar char="•"/>
            </a:pPr>
            <a:r>
              <a:rPr lang="en-GB" sz="1200" dirty="0">
                <a:solidFill>
                  <a:schemeClr val="bg1"/>
                </a:solidFill>
                <a:latin typeface="Arial" charset="0"/>
                <a:ea typeface="Arial" charset="0"/>
                <a:cs typeface="Arial" charset="0"/>
              </a:rPr>
              <a:t>Innovative small press could change the juicing industry.</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x-none" sz="1200" dirty="0">
                <a:solidFill>
                  <a:schemeClr val="bg1"/>
                </a:solidFill>
                <a:latin typeface="Arial" charset="0"/>
                <a:ea typeface="方正兰亭超细黑简体" charset="0"/>
              </a:rPr>
              <a:t>Identify Customer Needs</a:t>
            </a:r>
            <a:r>
              <a:rPr lang="en-GB" altLang="x-none" sz="1200" dirty="0">
                <a:solidFill>
                  <a:schemeClr val="bg1"/>
                </a:solidFill>
                <a:latin typeface="Arial" charset="0"/>
                <a:ea typeface="方正兰亭超细黑简体" charset="0"/>
                <a:cs typeface="Arial" charset="0"/>
              </a:rPr>
              <a:t>:</a:t>
            </a:r>
          </a:p>
          <a:p>
            <a:pPr marL="285750" indent="-285750">
              <a:buFont typeface="Arial" pitchFamily="34" charset="0"/>
              <a:buChar char="•"/>
            </a:pPr>
            <a:r>
              <a:rPr lang="en-US" sz="1800" dirty="0">
                <a:solidFill>
                  <a:schemeClr val="bg1"/>
                </a:solidFill>
                <a:latin typeface="Arial" charset="0"/>
                <a:ea typeface="Arial" charset="0"/>
                <a:cs typeface="Arial" charset="0"/>
              </a:rPr>
              <a:t>Customers need juice</a:t>
            </a:r>
            <a:r>
              <a:rPr lang="en-GB" sz="1800" dirty="0">
                <a:solidFill>
                  <a:schemeClr val="bg1"/>
                </a:solidFill>
                <a:latin typeface="Arial" charset="0"/>
                <a:ea typeface="Arial" charset="0"/>
                <a:cs typeface="Arial" charset="0"/>
              </a:rPr>
              <a:t> or a press?</a:t>
            </a:r>
          </a:p>
          <a:p>
            <a:pPr marL="285750" indent="-285750">
              <a:buFont typeface="Arial" pitchFamily="34" charset="0"/>
              <a:buChar char="•"/>
            </a:pPr>
            <a:r>
              <a:rPr lang="en-GB" sz="1800" dirty="0">
                <a:solidFill>
                  <a:schemeClr val="bg1"/>
                </a:solidFill>
                <a:latin typeface="Arial" charset="0"/>
                <a:ea typeface="Arial" charset="0"/>
                <a:cs typeface="Arial" charset="0"/>
              </a:rPr>
              <a:t>Customers need fast and clean juice making</a:t>
            </a:r>
          </a:p>
          <a:p>
            <a:pPr marL="285750" indent="-285750">
              <a:buFont typeface="Arial" pitchFamily="34" charset="0"/>
              <a:buChar char="•"/>
            </a:pPr>
            <a:r>
              <a:rPr lang="en-US" sz="1800" dirty="0">
                <a:solidFill>
                  <a:schemeClr val="bg1"/>
                </a:solidFill>
                <a:latin typeface="Arial" charset="0"/>
                <a:ea typeface="Arial" charset="0"/>
                <a:cs typeface="Arial" charset="0"/>
              </a:rPr>
              <a:t>Smart phone app to monitor their diet</a:t>
            </a:r>
            <a:endParaRPr lang="en-GB" sz="1800" dirty="0">
              <a:solidFill>
                <a:schemeClr val="bg1"/>
              </a:solidFill>
              <a:latin typeface="Arial" charset="0"/>
              <a:ea typeface="Arial" charset="0"/>
              <a:cs typeface="Arial" charset="0"/>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x-none" sz="1800" dirty="0">
                <a:solidFill>
                  <a:schemeClr val="bg1"/>
                </a:solidFill>
                <a:latin typeface="Arial" charset="0"/>
                <a:ea typeface="方正兰亭超细黑简体" charset="0"/>
              </a:rPr>
              <a:t>Target Specification</a:t>
            </a:r>
            <a:r>
              <a:rPr lang="es-ES" altLang="x-none" sz="1800" dirty="0">
                <a:solidFill>
                  <a:schemeClr val="bg1"/>
                </a:solidFill>
                <a:latin typeface="+mn-lt"/>
                <a:ea typeface="+mn-ea"/>
              </a:rPr>
              <a:t>:</a:t>
            </a:r>
          </a:p>
          <a:p>
            <a:pPr marL="285750" indent="-285750">
              <a:buFont typeface="Arial" pitchFamily="34" charset="0"/>
              <a:buChar char="•"/>
            </a:pPr>
            <a:r>
              <a:rPr lang="en-US" sz="2800" dirty="0">
                <a:solidFill>
                  <a:schemeClr val="bg1"/>
                </a:solidFill>
                <a:latin typeface="Arial" charset="0"/>
                <a:ea typeface="Arial" charset="0"/>
                <a:cs typeface="Arial" charset="0"/>
              </a:rPr>
              <a:t>Thousands of pounds on 200 cm</a:t>
            </a:r>
            <a:r>
              <a:rPr lang="en-US" sz="2800" baseline="30000" dirty="0">
                <a:solidFill>
                  <a:schemeClr val="bg1"/>
                </a:solidFill>
                <a:latin typeface="Arial" charset="0"/>
                <a:ea typeface="Arial" charset="0"/>
                <a:cs typeface="Arial" charset="0"/>
              </a:rPr>
              <a:t>2</a:t>
            </a:r>
            <a:r>
              <a:rPr lang="en-US" sz="2800" dirty="0">
                <a:solidFill>
                  <a:schemeClr val="bg1"/>
                </a:solidFill>
                <a:latin typeface="Arial" charset="0"/>
                <a:ea typeface="Arial" charset="0"/>
                <a:cs typeface="Arial" charset="0"/>
              </a:rPr>
              <a:t> surface press</a:t>
            </a:r>
          </a:p>
          <a:p>
            <a:pPr marL="285750" indent="-285750">
              <a:buFont typeface="Arial" pitchFamily="34" charset="0"/>
              <a:buChar char="•"/>
            </a:pPr>
            <a:r>
              <a:rPr lang="en-US" sz="2800" dirty="0">
                <a:solidFill>
                  <a:schemeClr val="bg1"/>
                </a:solidFill>
                <a:latin typeface="Arial" charset="0"/>
                <a:ea typeface="Arial" charset="0"/>
                <a:cs typeface="Arial" charset="0"/>
              </a:rPr>
              <a:t>Home appliance or Businesses?</a:t>
            </a:r>
          </a:p>
          <a:p>
            <a:pPr marL="285750" indent="-285750">
              <a:buFont typeface="Arial" pitchFamily="34" charset="0"/>
              <a:buChar char="•"/>
            </a:pPr>
            <a:r>
              <a:rPr lang="en-US" sz="2800" dirty="0">
                <a:solidFill>
                  <a:schemeClr val="bg1"/>
                </a:solidFill>
                <a:latin typeface="Arial" charset="0"/>
                <a:ea typeface="Arial" charset="0"/>
                <a:cs typeface="Arial" charset="0"/>
              </a:rPr>
              <a:t>Producing a juice in &lt;90 </a:t>
            </a:r>
            <a:r>
              <a:rPr lang="en-GB" sz="2800" dirty="0">
                <a:solidFill>
                  <a:schemeClr val="bg1"/>
                </a:solidFill>
                <a:latin typeface="Arial" charset="0"/>
                <a:ea typeface="Arial" charset="0"/>
                <a:cs typeface="Arial" charset="0"/>
              </a:rPr>
              <a:t>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x-none" sz="2800" dirty="0">
                <a:solidFill>
                  <a:schemeClr val="bg1"/>
                </a:solidFill>
                <a:latin typeface="Arial" charset="0"/>
                <a:ea typeface="方正兰亭超细黑简体" charset="0"/>
              </a:rPr>
              <a:t>Concept Generation</a:t>
            </a:r>
            <a:r>
              <a:rPr lang="es-ES" altLang="x-none" sz="4000" dirty="0">
                <a:solidFill>
                  <a:schemeClr val="bg1"/>
                </a:solidFill>
                <a:latin typeface="+mn-lt"/>
                <a:ea typeface="+mn-ea"/>
              </a:rPr>
              <a:t>:</a:t>
            </a:r>
          </a:p>
          <a:p>
            <a:pPr marL="285750" indent="-285750">
              <a:buFont typeface="Arial" pitchFamily="34" charset="0"/>
              <a:buChar char="•"/>
            </a:pPr>
            <a:r>
              <a:rPr lang="en-US" sz="2800" dirty="0">
                <a:solidFill>
                  <a:schemeClr val="bg1"/>
                </a:solidFill>
                <a:latin typeface="Arial" charset="0"/>
                <a:ea typeface="Arial" charset="0"/>
                <a:cs typeface="Arial" charset="0"/>
              </a:rPr>
              <a:t>Over engineered (24 pieces for the lock door system).</a:t>
            </a:r>
          </a:p>
          <a:p>
            <a:pPr marL="285750" indent="-285750">
              <a:buFont typeface="Arial" pitchFamily="34" charset="0"/>
              <a:buChar char="•"/>
            </a:pPr>
            <a:r>
              <a:rPr lang="en-US" sz="2800" dirty="0">
                <a:solidFill>
                  <a:schemeClr val="bg1"/>
                </a:solidFill>
                <a:latin typeface="Arial" charset="0"/>
                <a:ea typeface="Arial" charset="0"/>
                <a:cs typeface="Arial" charset="0"/>
              </a:rPr>
              <a:t>Cold pressured</a:t>
            </a:r>
          </a:p>
          <a:p>
            <a:pPr marL="285750" indent="-285750">
              <a:buFont typeface="Arial" pitchFamily="34" charset="0"/>
              <a:buChar char="•"/>
            </a:pPr>
            <a:r>
              <a:rPr lang="en-US" sz="2800" dirty="0">
                <a:solidFill>
                  <a:schemeClr val="bg1"/>
                </a:solidFill>
                <a:latin typeface="Arial" charset="0"/>
                <a:ea typeface="Arial" charset="0"/>
                <a:cs typeface="Arial" charset="0"/>
              </a:rPr>
              <a:t>QR scan to apply the exact pressure.</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s-ES" altLang="zh-CN" sz="2800" dirty="0">
                <a:solidFill>
                  <a:schemeClr val="bg1"/>
                </a:solidFill>
              </a:rPr>
              <a:t>-----------------------------------------------------------------------------------------------</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s-ES" altLang="zh-CN" sz="2800" dirty="0">
              <a:solidFill>
                <a:schemeClr val="bg1"/>
              </a:solidFill>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zh-CN" altLang="en-US" sz="2800" dirty="0">
              <a:solidFill>
                <a:schemeClr val="bg1"/>
              </a:solidFill>
            </a:endParaRPr>
          </a:p>
        </p:txBody>
      </p:sp>
      <p:sp>
        <p:nvSpPr>
          <p:cNvPr id="4" name="3 Marcador de número de diapositiva"/>
          <p:cNvSpPr>
            <a:spLocks noGrp="1"/>
          </p:cNvSpPr>
          <p:nvPr>
            <p:ph type="sldNum" sz="quarter" idx="10"/>
          </p:nvPr>
        </p:nvSpPr>
        <p:spPr/>
        <p:txBody>
          <a:bodyPr/>
          <a:lstStyle/>
          <a:p>
            <a:fld id="{C60503F2-DAEB-BA4C-A473-03AD228CD1B7}" type="slidenum">
              <a:rPr lang="en-US" smtClean="0">
                <a:solidFill>
                  <a:prstClr val="black"/>
                </a:solidFill>
              </a:rPr>
              <a:pPr/>
              <a:t>95</a:t>
            </a:fld>
            <a:endParaRPr lang="en-US">
              <a:solidFill>
                <a:prstClr val="black"/>
              </a:solidFill>
            </a:endParaRPr>
          </a:p>
        </p:txBody>
      </p:sp>
    </p:spTree>
    <p:extLst>
      <p:ext uri="{BB962C8B-B14F-4D97-AF65-F5344CB8AC3E}">
        <p14:creationId xmlns:p14="http://schemas.microsoft.com/office/powerpoint/2010/main" val="40469471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GB" dirty="0" err="1"/>
              <a:t>Nespresso</a:t>
            </a:r>
            <a:r>
              <a:rPr lang="en-GB" dirty="0"/>
              <a:t> borrowed</a:t>
            </a:r>
            <a:r>
              <a:rPr lang="en-GB" baseline="0" dirty="0"/>
              <a:t> the insights from </a:t>
            </a:r>
            <a:r>
              <a:rPr lang="en-GB" baseline="0" dirty="0" err="1"/>
              <a:t>Hp</a:t>
            </a:r>
            <a:r>
              <a:rPr lang="en-GB" baseline="0" dirty="0"/>
              <a:t>, basically “If selling replacements is </a:t>
            </a:r>
            <a:r>
              <a:rPr lang="en-GB" baseline="0" dirty="0" err="1"/>
              <a:t>succesful</a:t>
            </a:r>
            <a:r>
              <a:rPr lang="en-GB" baseline="0" dirty="0"/>
              <a:t> then we have to focus on the replacements to succeed”</a:t>
            </a:r>
          </a:p>
          <a:p>
            <a:endParaRPr lang="en-GB" baseline="0" dirty="0"/>
          </a:p>
          <a:p>
            <a:r>
              <a:rPr lang="en-GB" dirty="0"/>
              <a:t>Borrowing experiences across</a:t>
            </a:r>
            <a:r>
              <a:rPr lang="en-GB" baseline="0" dirty="0"/>
              <a:t> industries to overcome Industry Barriers and failing one and again with the same complex problems.</a:t>
            </a:r>
          </a:p>
          <a:p>
            <a:endParaRPr lang="en-GB" dirty="0"/>
          </a:p>
        </p:txBody>
      </p:sp>
      <p:sp>
        <p:nvSpPr>
          <p:cNvPr id="4" name="3 Marcador de número de diapositiva"/>
          <p:cNvSpPr>
            <a:spLocks noGrp="1"/>
          </p:cNvSpPr>
          <p:nvPr>
            <p:ph type="sldNum" sz="quarter" idx="10"/>
          </p:nvPr>
        </p:nvSpPr>
        <p:spPr/>
        <p:txBody>
          <a:bodyPr/>
          <a:lstStyle/>
          <a:p>
            <a:fld id="{C60503F2-DAEB-BA4C-A473-03AD228CD1B7}" type="slidenum">
              <a:rPr lang="en-US" smtClean="0">
                <a:solidFill>
                  <a:prstClr val="black"/>
                </a:solidFill>
              </a:rPr>
              <a:pPr/>
              <a:t>96</a:t>
            </a:fld>
            <a:endParaRPr lang="en-US">
              <a:solidFill>
                <a:prstClr val="black"/>
              </a:solidFill>
            </a:endParaRPr>
          </a:p>
        </p:txBody>
      </p:sp>
    </p:spTree>
    <p:extLst>
      <p:ext uri="{BB962C8B-B14F-4D97-AF65-F5344CB8AC3E}">
        <p14:creationId xmlns:p14="http://schemas.microsoft.com/office/powerpoint/2010/main" val="35005707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99</a:t>
            </a:fld>
            <a:endParaRPr lang="en-US">
              <a:solidFill>
                <a:prstClr val="black"/>
              </a:solidFill>
            </a:endParaRPr>
          </a:p>
        </p:txBody>
      </p:sp>
    </p:spTree>
    <p:extLst>
      <p:ext uri="{BB962C8B-B14F-4D97-AF65-F5344CB8AC3E}">
        <p14:creationId xmlns:p14="http://schemas.microsoft.com/office/powerpoint/2010/main" val="7024438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100</a:t>
            </a:fld>
            <a:endParaRPr lang="en-US">
              <a:solidFill>
                <a:prstClr val="black"/>
              </a:solidFill>
            </a:endParaRPr>
          </a:p>
        </p:txBody>
      </p:sp>
    </p:spTree>
    <p:extLst>
      <p:ext uri="{BB962C8B-B14F-4D97-AF65-F5344CB8AC3E}">
        <p14:creationId xmlns:p14="http://schemas.microsoft.com/office/powerpoint/2010/main" val="3517052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Identity</a:t>
            </a:r>
            <a:r>
              <a:rPr lang="en-US" baseline="0" dirty="0"/>
              <a:t> </a:t>
            </a:r>
            <a:r>
              <a:rPr lang="en-US" baseline="0" dirty="0" err="1"/>
              <a:t>functor</a:t>
            </a:r>
            <a:endParaRPr lang="en-US" dirty="0"/>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102</a:t>
            </a:fld>
            <a:endParaRPr lang="en-US">
              <a:solidFill>
                <a:prstClr val="black"/>
              </a:solidFill>
            </a:endParaRPr>
          </a:p>
        </p:txBody>
      </p:sp>
    </p:spTree>
    <p:extLst>
      <p:ext uri="{BB962C8B-B14F-4D97-AF65-F5344CB8AC3E}">
        <p14:creationId xmlns:p14="http://schemas.microsoft.com/office/powerpoint/2010/main" val="152975725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solidFill>
                <a:schemeClr val="bg1"/>
              </a:solidFill>
              <a:latin typeface="Arial" charset="0"/>
              <a:ea typeface="Arial" charset="0"/>
              <a:cs typeface="Arial" charset="0"/>
            </a:endParaRPr>
          </a:p>
        </p:txBody>
      </p:sp>
      <p:sp>
        <p:nvSpPr>
          <p:cNvPr id="4" name="Slide Number Placeholder 3"/>
          <p:cNvSpPr>
            <a:spLocks noGrp="1"/>
          </p:cNvSpPr>
          <p:nvPr>
            <p:ph type="sldNum" sz="quarter" idx="10"/>
          </p:nvPr>
        </p:nvSpPr>
        <p:spPr/>
        <p:txBody>
          <a:bodyPr/>
          <a:lstStyle/>
          <a:p>
            <a:fld id="{C60503F2-DAEB-BA4C-A473-03AD228CD1B7}" type="slidenum">
              <a:rPr lang="en-US" smtClean="0">
                <a:solidFill>
                  <a:prstClr val="black"/>
                </a:solidFill>
              </a:rPr>
              <a:pPr/>
              <a:t>103</a:t>
            </a:fld>
            <a:endParaRPr lang="en-US">
              <a:solidFill>
                <a:prstClr val="black"/>
              </a:solidFill>
            </a:endParaRPr>
          </a:p>
        </p:txBody>
      </p:sp>
    </p:spTree>
    <p:extLst>
      <p:ext uri="{BB962C8B-B14F-4D97-AF65-F5344CB8AC3E}">
        <p14:creationId xmlns:p14="http://schemas.microsoft.com/office/powerpoint/2010/main" val="14176759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35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DF01D6C4-FDE1-4202-8200-A0E8B28A5C78}" type="slidenum">
              <a:rPr lang="zh-CN" altLang="en-US" smtClean="0">
                <a:solidFill>
                  <a:prstClr val="black"/>
                </a:solidFill>
              </a:rPr>
              <a:pPr eaLnBrk="1" hangingPunct="1"/>
              <a:t>104</a:t>
            </a:fld>
            <a:endParaRPr lang="zh-CN" altLang="en-US">
              <a:solidFill>
                <a:prstClr val="black"/>
              </a:solidFill>
            </a:endParaRPr>
          </a:p>
        </p:txBody>
      </p:sp>
    </p:spTree>
    <p:extLst>
      <p:ext uri="{BB962C8B-B14F-4D97-AF65-F5344CB8AC3E}">
        <p14:creationId xmlns:p14="http://schemas.microsoft.com/office/powerpoint/2010/main" val="3961655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c6f919934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c6f919934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86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AB12E8A-0BB6-4BF2-9BA6-41760060CFF4}" type="slidenum">
              <a:rPr lang="zh-CN" altLang="en-US" smtClean="0">
                <a:solidFill>
                  <a:prstClr val="black"/>
                </a:solidFill>
              </a:rPr>
              <a:pPr eaLnBrk="1" hangingPunct="1"/>
              <a:t>105</a:t>
            </a:fld>
            <a:endParaRPr lang="zh-CN" altLang="en-US">
              <a:solidFill>
                <a:prstClr val="black"/>
              </a:solidFill>
            </a:endParaRPr>
          </a:p>
        </p:txBody>
      </p:sp>
    </p:spTree>
    <p:extLst>
      <p:ext uri="{BB962C8B-B14F-4D97-AF65-F5344CB8AC3E}">
        <p14:creationId xmlns:p14="http://schemas.microsoft.com/office/powerpoint/2010/main" val="120177556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4253C22E-AA6B-4823-A3E0-72AAF4037BCE}" type="slidenum">
              <a:rPr lang="zh-CN" altLang="en-US" smtClean="0">
                <a:solidFill>
                  <a:prstClr val="black"/>
                </a:solidFill>
              </a:rPr>
              <a:pPr eaLnBrk="1" hangingPunct="1"/>
              <a:t>106</a:t>
            </a:fld>
            <a:endParaRPr lang="zh-CN" altLang="en-US">
              <a:solidFill>
                <a:prstClr val="black"/>
              </a:solidFill>
            </a:endParaRPr>
          </a:p>
        </p:txBody>
      </p:sp>
    </p:spTree>
    <p:extLst>
      <p:ext uri="{BB962C8B-B14F-4D97-AF65-F5344CB8AC3E}">
        <p14:creationId xmlns:p14="http://schemas.microsoft.com/office/powerpoint/2010/main" val="352626614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4253C22E-AA6B-4823-A3E0-72AAF4037BCE}" type="slidenum">
              <a:rPr lang="zh-CN" altLang="en-US" smtClean="0">
                <a:solidFill>
                  <a:prstClr val="black"/>
                </a:solidFill>
              </a:rPr>
              <a:pPr eaLnBrk="1" hangingPunct="1"/>
              <a:t>107</a:t>
            </a:fld>
            <a:endParaRPr lang="zh-CN" altLang="en-US">
              <a:solidFill>
                <a:prstClr val="black"/>
              </a:solidFill>
            </a:endParaRPr>
          </a:p>
        </p:txBody>
      </p:sp>
    </p:spTree>
    <p:extLst>
      <p:ext uri="{BB962C8B-B14F-4D97-AF65-F5344CB8AC3E}">
        <p14:creationId xmlns:p14="http://schemas.microsoft.com/office/powerpoint/2010/main" val="42257227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C238CD53-C0FB-4EFA-98B0-0230980B89BE}" type="slidenum">
              <a:rPr lang="zh-CN" altLang="en-US" smtClean="0">
                <a:solidFill>
                  <a:prstClr val="black"/>
                </a:solidFill>
              </a:rPr>
              <a:pPr eaLnBrk="1" hangingPunct="1"/>
              <a:t>108</a:t>
            </a:fld>
            <a:endParaRPr lang="zh-CN" altLang="en-US">
              <a:solidFill>
                <a:prstClr val="black"/>
              </a:solidFill>
            </a:endParaRPr>
          </a:p>
        </p:txBody>
      </p:sp>
    </p:spTree>
    <p:extLst>
      <p:ext uri="{BB962C8B-B14F-4D97-AF65-F5344CB8AC3E}">
        <p14:creationId xmlns:p14="http://schemas.microsoft.com/office/powerpoint/2010/main" val="407038482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C238CD53-C0FB-4EFA-98B0-0230980B89BE}" type="slidenum">
              <a:rPr lang="zh-CN" altLang="en-US" smtClean="0">
                <a:solidFill>
                  <a:prstClr val="black"/>
                </a:solidFill>
              </a:rPr>
              <a:pPr eaLnBrk="1" hangingPunct="1"/>
              <a:t>109</a:t>
            </a:fld>
            <a:endParaRPr lang="zh-CN" altLang="en-US">
              <a:solidFill>
                <a:prstClr val="black"/>
              </a:solidFill>
            </a:endParaRPr>
          </a:p>
        </p:txBody>
      </p:sp>
    </p:spTree>
    <p:extLst>
      <p:ext uri="{BB962C8B-B14F-4D97-AF65-F5344CB8AC3E}">
        <p14:creationId xmlns:p14="http://schemas.microsoft.com/office/powerpoint/2010/main" val="119193067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C238CD53-C0FB-4EFA-98B0-0230980B89BE}" type="slidenum">
              <a:rPr lang="zh-CN" altLang="en-US" smtClean="0">
                <a:solidFill>
                  <a:prstClr val="black"/>
                </a:solidFill>
              </a:rPr>
              <a:pPr eaLnBrk="1" hangingPunct="1"/>
              <a:t>110</a:t>
            </a:fld>
            <a:endParaRPr lang="zh-CN" altLang="en-US">
              <a:solidFill>
                <a:prstClr val="black"/>
              </a:solidFill>
            </a:endParaRPr>
          </a:p>
        </p:txBody>
      </p:sp>
    </p:spTree>
    <p:extLst>
      <p:ext uri="{BB962C8B-B14F-4D97-AF65-F5344CB8AC3E}">
        <p14:creationId xmlns:p14="http://schemas.microsoft.com/office/powerpoint/2010/main" val="379203923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C238CD53-C0FB-4EFA-98B0-0230980B89BE}" type="slidenum">
              <a:rPr lang="zh-CN" altLang="en-US" smtClean="0">
                <a:solidFill>
                  <a:prstClr val="black"/>
                </a:solidFill>
              </a:rPr>
              <a:pPr eaLnBrk="1" hangingPunct="1"/>
              <a:t>111</a:t>
            </a:fld>
            <a:endParaRPr lang="zh-CN" altLang="en-US">
              <a:solidFill>
                <a:prstClr val="black"/>
              </a:solidFill>
            </a:endParaRPr>
          </a:p>
        </p:txBody>
      </p:sp>
    </p:spTree>
    <p:extLst>
      <p:ext uri="{BB962C8B-B14F-4D97-AF65-F5344CB8AC3E}">
        <p14:creationId xmlns:p14="http://schemas.microsoft.com/office/powerpoint/2010/main" val="336499813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pPr/>
              <a:t>116</a:t>
            </a:fld>
            <a:endParaRPr lang="zh-CN" altLang="en-US"/>
          </a:p>
        </p:txBody>
      </p:sp>
    </p:spTree>
    <p:extLst>
      <p:ext uri="{BB962C8B-B14F-4D97-AF65-F5344CB8AC3E}">
        <p14:creationId xmlns:p14="http://schemas.microsoft.com/office/powerpoint/2010/main" val="295980181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117</a:t>
            </a:fld>
            <a:endParaRPr lang="zh-CN" altLang="en-US"/>
          </a:p>
        </p:txBody>
      </p:sp>
    </p:spTree>
    <p:extLst>
      <p:ext uri="{BB962C8B-B14F-4D97-AF65-F5344CB8AC3E}">
        <p14:creationId xmlns:p14="http://schemas.microsoft.com/office/powerpoint/2010/main" val="428626183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127</a:t>
            </a:fld>
            <a:endParaRPr lang="zh-CN" altLang="en-US"/>
          </a:p>
        </p:txBody>
      </p:sp>
    </p:spTree>
    <p:extLst>
      <p:ext uri="{BB962C8B-B14F-4D97-AF65-F5344CB8AC3E}">
        <p14:creationId xmlns:p14="http://schemas.microsoft.com/office/powerpoint/2010/main" val="3391378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c6f919934_0_5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c6f91993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701"/>
            <a:ext cx="7886700" cy="2139950"/>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3441701"/>
            <a:ext cx="7886700" cy="1125538"/>
          </a:xfrm>
        </p:spPr>
        <p:txBody>
          <a:bodyPr/>
          <a:lstStyle>
            <a:lvl1pPr marL="0" indent="0">
              <a:buNone/>
              <a:defRPr sz="2400"/>
            </a:lvl1pPr>
            <a:lvl2pPr marL="457189" indent="0">
              <a:buNone/>
              <a:defRPr sz="2000"/>
            </a:lvl2pPr>
            <a:lvl3pPr marL="914378" indent="0">
              <a:buNone/>
              <a:defRPr sz="1800"/>
            </a:lvl3pPr>
            <a:lvl4pPr marL="1371566" indent="0">
              <a:buNone/>
              <a:defRPr sz="1600"/>
            </a:lvl4pPr>
            <a:lvl5pPr marL="1828754" indent="0">
              <a:buNone/>
              <a:defRPr sz="1600"/>
            </a:lvl5pPr>
            <a:lvl6pPr marL="2285943" indent="0">
              <a:buNone/>
              <a:defRPr sz="1600"/>
            </a:lvl6pPr>
            <a:lvl7pPr marL="2743132" indent="0">
              <a:buNone/>
              <a:defRPr sz="1600"/>
            </a:lvl7pPr>
            <a:lvl8pPr marL="3200320" indent="0">
              <a:buNone/>
              <a:defRPr sz="1600"/>
            </a:lvl8pPr>
            <a:lvl9pPr marL="3657509"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728709022"/>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417857093"/>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24180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57150"/>
            <a:ext cx="8763000" cy="400050"/>
          </a:xfrm>
        </p:spPr>
        <p:txBody>
          <a:bodyPr/>
          <a:lstStyle/>
          <a:p>
            <a:r>
              <a:rPr lang="en-US"/>
              <a:t>Click to edit Master title style</a:t>
            </a:r>
            <a:endParaRPr lang="he-IL"/>
          </a:p>
        </p:txBody>
      </p:sp>
      <p:sp>
        <p:nvSpPr>
          <p:cNvPr id="3" name="Text Placeholder 2"/>
          <p:cNvSpPr>
            <a:spLocks noGrp="1"/>
          </p:cNvSpPr>
          <p:nvPr>
            <p:ph type="body" sz="half" idx="1"/>
          </p:nvPr>
        </p:nvSpPr>
        <p:spPr>
          <a:xfrm>
            <a:off x="228600" y="628650"/>
            <a:ext cx="4229100" cy="4171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quarter" idx="2"/>
          </p:nvPr>
        </p:nvSpPr>
        <p:spPr>
          <a:xfrm>
            <a:off x="4610100" y="628650"/>
            <a:ext cx="4229100" cy="2028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Content Placeholder 4"/>
          <p:cNvSpPr>
            <a:spLocks noGrp="1"/>
          </p:cNvSpPr>
          <p:nvPr>
            <p:ph sz="quarter" idx="3"/>
          </p:nvPr>
        </p:nvSpPr>
        <p:spPr>
          <a:xfrm>
            <a:off x="4610100" y="2771775"/>
            <a:ext cx="4229100" cy="2028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32929272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57150"/>
            <a:ext cx="8763000" cy="400050"/>
          </a:xfrm>
        </p:spPr>
        <p:txBody>
          <a:bodyPr/>
          <a:lstStyle/>
          <a:p>
            <a:r>
              <a:rPr lang="en-US"/>
              <a:t>Click to edit Master title style</a:t>
            </a:r>
          </a:p>
        </p:txBody>
      </p:sp>
      <p:sp>
        <p:nvSpPr>
          <p:cNvPr id="3" name="Text Placeholder 2"/>
          <p:cNvSpPr>
            <a:spLocks noGrp="1"/>
          </p:cNvSpPr>
          <p:nvPr>
            <p:ph type="body" sz="half" idx="1"/>
          </p:nvPr>
        </p:nvSpPr>
        <p:spPr>
          <a:xfrm>
            <a:off x="228600" y="628650"/>
            <a:ext cx="4229100" cy="4171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628650"/>
            <a:ext cx="4229100" cy="4171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6562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7.xml"/><Relationship Id="rId1" Type="http://schemas.openxmlformats.org/officeDocument/2006/relationships/slideLayout" Target="../slideLayouts/slideLayout11.xml"/><Relationship Id="rId4" Type="http://schemas.openxmlformats.org/officeDocument/2006/relationships/image" Target="../media/image96.png"/></Relationships>
</file>

<file path=ppt/slides/_rels/slide10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8.xml"/><Relationship Id="rId1" Type="http://schemas.openxmlformats.org/officeDocument/2006/relationships/slideLayout" Target="../slideLayouts/slideLayout11.xml"/><Relationship Id="rId6" Type="http://schemas.openxmlformats.org/officeDocument/2006/relationships/image" Target="../media/image173.png"/><Relationship Id="rId5" Type="http://schemas.openxmlformats.org/officeDocument/2006/relationships/hyperlink" Target="https://dewabharata.gitbooks.io/category-theory-for-dummies-by-dummies/content/" TargetMode="External"/><Relationship Id="rId4" Type="http://schemas.openxmlformats.org/officeDocument/2006/relationships/image" Target="../media/image96.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2" Type="http://schemas.openxmlformats.org/officeDocument/2006/relationships/image" Target="../media/image175.emf"/><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3" Type="http://schemas.openxmlformats.org/officeDocument/2006/relationships/image" Target="../media/image178.tiff"/><Relationship Id="rId2" Type="http://schemas.openxmlformats.org/officeDocument/2006/relationships/image" Target="../media/image177.tiff"/><Relationship Id="rId1" Type="http://schemas.openxmlformats.org/officeDocument/2006/relationships/slideLayout" Target="../slideLayouts/slideLayout3.xml"/><Relationship Id="rId6" Type="http://schemas.openxmlformats.org/officeDocument/2006/relationships/image" Target="../media/image181.png"/><Relationship Id="rId5" Type="http://schemas.openxmlformats.org/officeDocument/2006/relationships/image" Target="../media/image180.tiff"/><Relationship Id="rId4" Type="http://schemas.openxmlformats.org/officeDocument/2006/relationships/image" Target="../media/image179.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88.xml"/><Relationship Id="rId1" Type="http://schemas.openxmlformats.org/officeDocument/2006/relationships/slideLayout" Target="../slideLayouts/slideLayout13.xml"/><Relationship Id="rId5" Type="http://schemas.openxmlformats.org/officeDocument/2006/relationships/image" Target="../media/image184.png"/><Relationship Id="rId4" Type="http://schemas.openxmlformats.org/officeDocument/2006/relationships/image" Target="../media/image183.png"/></Relationships>
</file>

<file path=ppt/slides/_rels/slide11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13.xml"/><Relationship Id="rId5" Type="http://schemas.openxmlformats.org/officeDocument/2006/relationships/image" Target="../media/image188.tiff"/><Relationship Id="rId4" Type="http://schemas.openxmlformats.org/officeDocument/2006/relationships/image" Target="../media/image187.png"/></Relationships>
</file>

<file path=ppt/slides/_rels/slide119.xml.rels><?xml version="1.0" encoding="UTF-8" standalone="yes"?>
<Relationships xmlns="http://schemas.openxmlformats.org/package/2006/relationships"><Relationship Id="rId3" Type="http://schemas.openxmlformats.org/officeDocument/2006/relationships/image" Target="../media/image190.tiff"/><Relationship Id="rId2" Type="http://schemas.openxmlformats.org/officeDocument/2006/relationships/image" Target="../media/image189.tif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5.jpeg"/><Relationship Id="rId5" Type="http://schemas.openxmlformats.org/officeDocument/2006/relationships/image" Target="NULL"/><Relationship Id="rId4" Type="http://schemas.openxmlformats.org/officeDocument/2006/relationships/image" Target="../media/image4.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191.jpe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2" Type="http://schemas.openxmlformats.org/officeDocument/2006/relationships/hyperlink" Target="http://www.cs.toronto.edu/~sme/presentations/cat101.pdf"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6.jpeg"/><Relationship Id="rId7"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NULL"/><Relationship Id="rId5" Type="http://schemas.openxmlformats.org/officeDocument/2006/relationships/image" Target="../media/image7.jpeg"/><Relationship Id="rId4" Type="http://schemas.openxmlformats.org/officeDocument/2006/relationships/image" Target="NULL"/><Relationship Id="rId9" Type="http://schemas.openxmlformats.org/officeDocument/2006/relationships/image" Target="../media/image10.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13.jpeg"/><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15.emf"/><Relationship Id="rId2" Type="http://schemas.openxmlformats.org/officeDocument/2006/relationships/slideLayout" Target="../slideLayouts/slideLayout11.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4.emf"/><Relationship Id="rId4" Type="http://schemas.openxmlformats.org/officeDocument/2006/relationships/oleObject" Target="../embeddings/oleObject2.bin"/></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16.xml"/><Relationship Id="rId7" Type="http://schemas.openxmlformats.org/officeDocument/2006/relationships/image" Target="NULL"/><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image" Target="../media/image17.png"/><Relationship Id="rId5" Type="http://schemas.openxmlformats.org/officeDocument/2006/relationships/image" Target="../media/image16.emf"/><Relationship Id="rId4" Type="http://schemas.openxmlformats.org/officeDocument/2006/relationships/oleObject" Target="../embeddings/oleObject4.bin"/></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NULL"/><Relationship Id="rId5" Type="http://schemas.openxmlformats.org/officeDocument/2006/relationships/image" Target="../media/image20.png"/><Relationship Id="rId4" Type="http://schemas.openxmlformats.org/officeDocument/2006/relationships/image" Target="NUL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25.emf"/><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24.emf"/><Relationship Id="rId4" Type="http://schemas.openxmlformats.org/officeDocument/2006/relationships/oleObject" Target="../embeddings/oleObject5.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vmlDrawing" Target="../drawings/vmlDrawing5.vml"/><Relationship Id="rId5" Type="http://schemas.openxmlformats.org/officeDocument/2006/relationships/image" Target="../media/image26.emf"/><Relationship Id="rId4" Type="http://schemas.openxmlformats.org/officeDocument/2006/relationships/oleObject" Target="../embeddings/oleObject7.bin"/></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en.wikipedia.org/wiki/Joseph_Weizenbaum" TargetMode="Externa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6.xml"/><Relationship Id="rId1" Type="http://schemas.openxmlformats.org/officeDocument/2006/relationships/vmlDrawing" Target="../drawings/vmlDrawing6.vml"/><Relationship Id="rId5" Type="http://schemas.openxmlformats.org/officeDocument/2006/relationships/image" Target="../media/image30.png"/><Relationship Id="rId4" Type="http://schemas.openxmlformats.org/officeDocument/2006/relationships/oleObject" Target="../embeddings/oleObject8.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6.xml"/><Relationship Id="rId1" Type="http://schemas.openxmlformats.org/officeDocument/2006/relationships/vmlDrawing" Target="../drawings/vmlDrawing7.vml"/><Relationship Id="rId5" Type="http://schemas.openxmlformats.org/officeDocument/2006/relationships/image" Target="../media/image30.png"/><Relationship Id="rId4" Type="http://schemas.openxmlformats.org/officeDocument/2006/relationships/oleObject" Target="../embeddings/oleObject9.bin"/></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12.bin"/><Relationship Id="rId13" Type="http://schemas.openxmlformats.org/officeDocument/2006/relationships/image" Target="../media/image35.emf"/><Relationship Id="rId3" Type="http://schemas.openxmlformats.org/officeDocument/2006/relationships/notesSlide" Target="../notesSlides/notesSlide31.xml"/><Relationship Id="rId7" Type="http://schemas.openxmlformats.org/officeDocument/2006/relationships/image" Target="../media/image32.emf"/><Relationship Id="rId12" Type="http://schemas.openxmlformats.org/officeDocument/2006/relationships/oleObject" Target="../embeddings/oleObject14.bin"/><Relationship Id="rId2" Type="http://schemas.openxmlformats.org/officeDocument/2006/relationships/slideLayout" Target="../slideLayouts/slideLayout13.xml"/><Relationship Id="rId1" Type="http://schemas.openxmlformats.org/officeDocument/2006/relationships/vmlDrawing" Target="../drawings/vmlDrawing8.vml"/><Relationship Id="rId6" Type="http://schemas.openxmlformats.org/officeDocument/2006/relationships/oleObject" Target="../embeddings/oleObject11.bin"/><Relationship Id="rId11" Type="http://schemas.openxmlformats.org/officeDocument/2006/relationships/image" Target="../media/image34.emf"/><Relationship Id="rId5" Type="http://schemas.openxmlformats.org/officeDocument/2006/relationships/image" Target="../media/image31.emf"/><Relationship Id="rId15" Type="http://schemas.openxmlformats.org/officeDocument/2006/relationships/image" Target="../media/image36.emf"/><Relationship Id="rId10" Type="http://schemas.openxmlformats.org/officeDocument/2006/relationships/oleObject" Target="../embeddings/oleObject13.bin"/><Relationship Id="rId4" Type="http://schemas.openxmlformats.org/officeDocument/2006/relationships/oleObject" Target="../embeddings/oleObject10.bin"/><Relationship Id="rId9" Type="http://schemas.openxmlformats.org/officeDocument/2006/relationships/image" Target="../media/image33.emf"/><Relationship Id="rId14" Type="http://schemas.openxmlformats.org/officeDocument/2006/relationships/oleObject" Target="../embeddings/oleObject15.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vmlDrawing" Target="../drawings/vmlDrawing9.vml"/><Relationship Id="rId5" Type="http://schemas.openxmlformats.org/officeDocument/2006/relationships/image" Target="../media/image37.emf"/><Relationship Id="rId4" Type="http://schemas.openxmlformats.org/officeDocument/2006/relationships/oleObject" Target="../embeddings/oleObject16.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vmlDrawing" Target="../drawings/vmlDrawing10.vml"/><Relationship Id="rId5" Type="http://schemas.openxmlformats.org/officeDocument/2006/relationships/image" Target="../media/image38.emf"/><Relationship Id="rId4" Type="http://schemas.openxmlformats.org/officeDocument/2006/relationships/oleObject" Target="../embeddings/oleObject17.bin"/></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NUL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notesSlide" Target="../notesSlides/notesSlide38.xml"/><Relationship Id="rId7" Type="http://schemas.openxmlformats.org/officeDocument/2006/relationships/oleObject" Target="../embeddings/oleObject18.bin"/><Relationship Id="rId2" Type="http://schemas.openxmlformats.org/officeDocument/2006/relationships/slideLayout" Target="../slideLayouts/slideLayout13.xml"/><Relationship Id="rId1" Type="http://schemas.openxmlformats.org/officeDocument/2006/relationships/vmlDrawing" Target="../drawings/vmlDrawing11.v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41.xml.rels><?xml version="1.0" encoding="UTF-8" standalone="yes"?>
<Relationships xmlns="http://schemas.openxmlformats.org/package/2006/relationships"><Relationship Id="rId3" Type="http://schemas.openxmlformats.org/officeDocument/2006/relationships/hyperlink" Target="https://youtu.be/xCnnR6-JApE" TargetMode="External"/><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hyperlink" Target="https://youtu.be/fTBwD3sb5mw" TargetMode="External"/><Relationship Id="rId2" Type="http://schemas.openxmlformats.org/officeDocument/2006/relationships/notesSlide" Target="../notesSlides/notesSlide43.xml"/><Relationship Id="rId1" Type="http://schemas.openxmlformats.org/officeDocument/2006/relationships/slideLayout" Target="../slideLayouts/slideLayout13.xml"/><Relationship Id="rId5" Type="http://schemas.openxmlformats.org/officeDocument/2006/relationships/image" Target="../media/image43.png"/><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1.xml"/><Relationship Id="rId1" Type="http://schemas.openxmlformats.org/officeDocument/2006/relationships/vmlDrawing" Target="../drawings/vmlDrawing12.vml"/><Relationship Id="rId6" Type="http://schemas.openxmlformats.org/officeDocument/2006/relationships/image" Target="../media/image45.emf"/><Relationship Id="rId5" Type="http://schemas.openxmlformats.org/officeDocument/2006/relationships/oleObject" Target="../embeddings/oleObject19.bin"/><Relationship Id="rId4" Type="http://schemas.openxmlformats.org/officeDocument/2006/relationships/image" Target="NUL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1.xml"/><Relationship Id="rId1" Type="http://schemas.openxmlformats.org/officeDocument/2006/relationships/vmlDrawing" Target="../drawings/vmlDrawing13.vml"/><Relationship Id="rId6" Type="http://schemas.openxmlformats.org/officeDocument/2006/relationships/image" Target="../media/image46.emf"/><Relationship Id="rId5" Type="http://schemas.openxmlformats.org/officeDocument/2006/relationships/oleObject" Target="../embeddings/oleObject20.bin"/><Relationship Id="rId4" Type="http://schemas.openxmlformats.org/officeDocument/2006/relationships/image" Target="NUL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1.xml"/><Relationship Id="rId1" Type="http://schemas.openxmlformats.org/officeDocument/2006/relationships/vmlDrawing" Target="../drawings/vmlDrawing14.vml"/><Relationship Id="rId6" Type="http://schemas.openxmlformats.org/officeDocument/2006/relationships/image" Target="../media/image46.emf"/><Relationship Id="rId5" Type="http://schemas.openxmlformats.org/officeDocument/2006/relationships/oleObject" Target="../embeddings/oleObject21.bin"/><Relationship Id="rId4" Type="http://schemas.openxmlformats.org/officeDocument/2006/relationships/image" Target="NUL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3.xml"/><Relationship Id="rId1" Type="http://schemas.openxmlformats.org/officeDocument/2006/relationships/vmlDrawing" Target="../drawings/vmlDrawing15.vml"/><Relationship Id="rId5" Type="http://schemas.openxmlformats.org/officeDocument/2006/relationships/image" Target="../media/image47.emf"/><Relationship Id="rId4" Type="http://schemas.openxmlformats.org/officeDocument/2006/relationships/oleObject" Target="../embeddings/oleObject22.bin"/></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12.xml"/><Relationship Id="rId4" Type="http://schemas.openxmlformats.org/officeDocument/2006/relationships/image" Target="../media/image49.tiff"/></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8" Type="http://schemas.openxmlformats.org/officeDocument/2006/relationships/image" Target="../media/image57.tiff"/><Relationship Id="rId13" Type="http://schemas.openxmlformats.org/officeDocument/2006/relationships/image" Target="../media/image62.png"/><Relationship Id="rId18" Type="http://schemas.openxmlformats.org/officeDocument/2006/relationships/image" Target="../media/image67.png"/><Relationship Id="rId3" Type="http://schemas.openxmlformats.org/officeDocument/2006/relationships/image" Target="../media/image52.tiff"/><Relationship Id="rId21" Type="http://schemas.openxmlformats.org/officeDocument/2006/relationships/image" Target="../media/image70.tiff"/><Relationship Id="rId7" Type="http://schemas.openxmlformats.org/officeDocument/2006/relationships/image" Target="../media/image56.tiff"/><Relationship Id="rId12" Type="http://schemas.openxmlformats.org/officeDocument/2006/relationships/image" Target="../media/image61.jpeg"/><Relationship Id="rId17" Type="http://schemas.openxmlformats.org/officeDocument/2006/relationships/image" Target="../media/image66.png"/><Relationship Id="rId2" Type="http://schemas.openxmlformats.org/officeDocument/2006/relationships/image" Target="../media/image51.tiff"/><Relationship Id="rId16" Type="http://schemas.openxmlformats.org/officeDocument/2006/relationships/image" Target="../media/image65.png"/><Relationship Id="rId20" Type="http://schemas.openxmlformats.org/officeDocument/2006/relationships/image" Target="../media/image69.tiff"/><Relationship Id="rId1" Type="http://schemas.openxmlformats.org/officeDocument/2006/relationships/slideLayout" Target="../slideLayouts/slideLayout12.xml"/><Relationship Id="rId6" Type="http://schemas.openxmlformats.org/officeDocument/2006/relationships/image" Target="../media/image55.tiff"/><Relationship Id="rId11" Type="http://schemas.openxmlformats.org/officeDocument/2006/relationships/image" Target="../media/image60.tiff"/><Relationship Id="rId5" Type="http://schemas.openxmlformats.org/officeDocument/2006/relationships/image" Target="../media/image54.png"/><Relationship Id="rId15" Type="http://schemas.openxmlformats.org/officeDocument/2006/relationships/image" Target="../media/image64.png"/><Relationship Id="rId10" Type="http://schemas.openxmlformats.org/officeDocument/2006/relationships/image" Target="../media/image59.tiff"/><Relationship Id="rId19" Type="http://schemas.openxmlformats.org/officeDocument/2006/relationships/image" Target="../media/image68.tiff"/><Relationship Id="rId4" Type="http://schemas.openxmlformats.org/officeDocument/2006/relationships/image" Target="../media/image53.png"/><Relationship Id="rId9" Type="http://schemas.openxmlformats.org/officeDocument/2006/relationships/image" Target="../media/image58.tiff"/><Relationship Id="rId14" Type="http://schemas.openxmlformats.org/officeDocument/2006/relationships/image" Target="../media/image63.tiff"/><Relationship Id="rId22" Type="http://schemas.openxmlformats.org/officeDocument/2006/relationships/image" Target="../media/image71.tiff"/></Relationships>
</file>

<file path=ppt/slides/_rels/slide56.xml.rels><?xml version="1.0" encoding="UTF-8" standalone="yes"?>
<Relationships xmlns="http://schemas.openxmlformats.org/package/2006/relationships"><Relationship Id="rId8" Type="http://schemas.openxmlformats.org/officeDocument/2006/relationships/image" Target="../media/image78.tiff"/><Relationship Id="rId13" Type="http://schemas.openxmlformats.org/officeDocument/2006/relationships/image" Target="../media/image83.tiff"/><Relationship Id="rId3" Type="http://schemas.openxmlformats.org/officeDocument/2006/relationships/image" Target="../media/image73.png"/><Relationship Id="rId7" Type="http://schemas.openxmlformats.org/officeDocument/2006/relationships/image" Target="../media/image77.tiff"/><Relationship Id="rId12" Type="http://schemas.openxmlformats.org/officeDocument/2006/relationships/image" Target="../media/image82.tiff"/><Relationship Id="rId2" Type="http://schemas.openxmlformats.org/officeDocument/2006/relationships/image" Target="../media/image72.png"/><Relationship Id="rId1" Type="http://schemas.openxmlformats.org/officeDocument/2006/relationships/slideLayout" Target="../slideLayouts/slideLayout13.xml"/><Relationship Id="rId6" Type="http://schemas.openxmlformats.org/officeDocument/2006/relationships/image" Target="../media/image76.tiff"/><Relationship Id="rId11" Type="http://schemas.openxmlformats.org/officeDocument/2006/relationships/image" Target="../media/image81.tiff"/><Relationship Id="rId5" Type="http://schemas.openxmlformats.org/officeDocument/2006/relationships/image" Target="../media/image75.tiff"/><Relationship Id="rId10" Type="http://schemas.openxmlformats.org/officeDocument/2006/relationships/image" Target="../media/image80.tiff"/><Relationship Id="rId4" Type="http://schemas.openxmlformats.org/officeDocument/2006/relationships/image" Target="../media/image74.png"/><Relationship Id="rId9" Type="http://schemas.openxmlformats.org/officeDocument/2006/relationships/image" Target="../media/image79.tiff"/></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hyperlink" Target="https://en.wikipedia.org/wiki/Help:IPA_for_English" TargetMode="External"/><Relationship Id="rId2" Type="http://schemas.openxmlformats.org/officeDocument/2006/relationships/image" Target="../media/image87.png"/><Relationship Id="rId1" Type="http://schemas.openxmlformats.org/officeDocument/2006/relationships/slideLayout" Target="../slideLayouts/slideLayout5.xml"/><Relationship Id="rId4" Type="http://schemas.openxmlformats.org/officeDocument/2006/relationships/image" Target="../media/image88.png"/></Relationships>
</file>

<file path=ppt/slides/_rels/slide6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100.wmf"/><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55.xml"/><Relationship Id="rId1" Type="http://schemas.openxmlformats.org/officeDocument/2006/relationships/slideLayout" Target="../slideLayouts/slideLayout11.xml"/><Relationship Id="rId6" Type="http://schemas.openxmlformats.org/officeDocument/2006/relationships/image" Target="../media/image98.png"/><Relationship Id="rId5" Type="http://schemas.openxmlformats.org/officeDocument/2006/relationships/image" Target="../media/image97.png"/><Relationship Id="rId10" Type="http://schemas.openxmlformats.org/officeDocument/2006/relationships/image" Target="../media/image102.wmf"/><Relationship Id="rId4" Type="http://schemas.openxmlformats.org/officeDocument/2006/relationships/image" Target="../media/image96.png"/><Relationship Id="rId9" Type="http://schemas.openxmlformats.org/officeDocument/2006/relationships/image" Target="../media/image101.wmf"/></Relationships>
</file>

<file path=ppt/slides/_rels/slide7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6.xml"/><Relationship Id="rId1" Type="http://schemas.openxmlformats.org/officeDocument/2006/relationships/slideLayout" Target="../slideLayouts/slideLayout11.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72.xml.rels><?xml version="1.0" encoding="UTF-8" standalone="yes"?>
<Relationships xmlns="http://schemas.openxmlformats.org/package/2006/relationships"><Relationship Id="rId3" Type="http://schemas.openxmlformats.org/officeDocument/2006/relationships/hyperlink" Target="https://en.wikipedia.org/wiki/File:Samuel_Eilenberg_MFO.jpeg" TargetMode="External"/><Relationship Id="rId2" Type="http://schemas.openxmlformats.org/officeDocument/2006/relationships/notesSlide" Target="../notesSlides/notesSlide57.xml"/><Relationship Id="rId1" Type="http://schemas.openxmlformats.org/officeDocument/2006/relationships/slideLayout" Target="../slideLayouts/slideLayout11.xml"/><Relationship Id="rId6" Type="http://schemas.openxmlformats.org/officeDocument/2006/relationships/image" Target="../media/image108.jpeg"/><Relationship Id="rId5" Type="http://schemas.openxmlformats.org/officeDocument/2006/relationships/hyperlink" Target="https://en.wikipedia.org/wiki/File:Saunders_MacLane.jpg" TargetMode="External"/><Relationship Id="rId4" Type="http://schemas.openxmlformats.org/officeDocument/2006/relationships/image" Target="../media/image107.jpe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hyperlink" Target="http://math.ucr.edu/home/baez/" TargetMode="External"/><Relationship Id="rId2" Type="http://schemas.openxmlformats.org/officeDocument/2006/relationships/notesSlide" Target="../notesSlides/notesSlide61.xml"/><Relationship Id="rId1" Type="http://schemas.openxmlformats.org/officeDocument/2006/relationships/slideLayout" Target="../slideLayouts/slideLayout11.xml"/><Relationship Id="rId6" Type="http://schemas.openxmlformats.org/officeDocument/2006/relationships/hyperlink" Target="https://www.youtube.com/watch?v=IyJP_7ucwWo" TargetMode="External"/><Relationship Id="rId5" Type="http://schemas.openxmlformats.org/officeDocument/2006/relationships/image" Target="../media/image110.png"/><Relationship Id="rId4" Type="http://schemas.openxmlformats.org/officeDocument/2006/relationships/hyperlink" Target="https://plato.stanford.edu/archives/win2015/entries/categorytheory/" TargetMode="Externa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1.png"/><Relationship Id="rId18" Type="http://schemas.openxmlformats.org/officeDocument/2006/relationships/image" Target="../media/image126.png"/><Relationship Id="rId3" Type="http://schemas.openxmlformats.org/officeDocument/2006/relationships/image" Target="../media/image111.png"/><Relationship Id="rId7" Type="http://schemas.openxmlformats.org/officeDocument/2006/relationships/image" Target="../media/image115.png"/><Relationship Id="rId12" Type="http://schemas.openxmlformats.org/officeDocument/2006/relationships/image" Target="../media/image120.png"/><Relationship Id="rId17" Type="http://schemas.openxmlformats.org/officeDocument/2006/relationships/image" Target="../media/image125.png"/><Relationship Id="rId2" Type="http://schemas.openxmlformats.org/officeDocument/2006/relationships/notesSlide" Target="../notesSlides/notesSlide66.xml"/><Relationship Id="rId16" Type="http://schemas.openxmlformats.org/officeDocument/2006/relationships/image" Target="../media/image124.png"/><Relationship Id="rId20" Type="http://schemas.openxmlformats.org/officeDocument/2006/relationships/image" Target="../media/image128.png"/><Relationship Id="rId1" Type="http://schemas.openxmlformats.org/officeDocument/2006/relationships/slideLayout" Target="../slideLayouts/slideLayout11.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png"/><Relationship Id="rId15" Type="http://schemas.openxmlformats.org/officeDocument/2006/relationships/image" Target="../media/image123.png"/><Relationship Id="rId10" Type="http://schemas.openxmlformats.org/officeDocument/2006/relationships/image" Target="../media/image118.png"/><Relationship Id="rId19" Type="http://schemas.openxmlformats.org/officeDocument/2006/relationships/image" Target="../media/image127.png"/><Relationship Id="rId4" Type="http://schemas.openxmlformats.org/officeDocument/2006/relationships/image" Target="../media/image112.png"/><Relationship Id="rId9" Type="http://schemas.openxmlformats.org/officeDocument/2006/relationships/image" Target="../media/image117.png"/><Relationship Id="rId14" Type="http://schemas.openxmlformats.org/officeDocument/2006/relationships/image" Target="../media/image122.png"/></Relationships>
</file>

<file path=ppt/slides/_rels/slide8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1.png"/><Relationship Id="rId18" Type="http://schemas.openxmlformats.org/officeDocument/2006/relationships/image" Target="../media/image126.png"/><Relationship Id="rId3" Type="http://schemas.openxmlformats.org/officeDocument/2006/relationships/image" Target="../media/image111.png"/><Relationship Id="rId7" Type="http://schemas.openxmlformats.org/officeDocument/2006/relationships/image" Target="../media/image115.png"/><Relationship Id="rId12" Type="http://schemas.openxmlformats.org/officeDocument/2006/relationships/image" Target="../media/image120.png"/><Relationship Id="rId17" Type="http://schemas.openxmlformats.org/officeDocument/2006/relationships/image" Target="../media/image125.png"/><Relationship Id="rId2" Type="http://schemas.openxmlformats.org/officeDocument/2006/relationships/notesSlide" Target="../notesSlides/notesSlide67.xml"/><Relationship Id="rId16" Type="http://schemas.openxmlformats.org/officeDocument/2006/relationships/image" Target="../media/image124.png"/><Relationship Id="rId20" Type="http://schemas.openxmlformats.org/officeDocument/2006/relationships/image" Target="../media/image128.png"/><Relationship Id="rId1" Type="http://schemas.openxmlformats.org/officeDocument/2006/relationships/slideLayout" Target="../slideLayouts/slideLayout11.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png"/><Relationship Id="rId15" Type="http://schemas.openxmlformats.org/officeDocument/2006/relationships/image" Target="../media/image123.png"/><Relationship Id="rId10" Type="http://schemas.openxmlformats.org/officeDocument/2006/relationships/image" Target="../media/image118.png"/><Relationship Id="rId19" Type="http://schemas.openxmlformats.org/officeDocument/2006/relationships/image" Target="../media/image127.png"/><Relationship Id="rId4" Type="http://schemas.openxmlformats.org/officeDocument/2006/relationships/image" Target="../media/image112.png"/><Relationship Id="rId9" Type="http://schemas.openxmlformats.org/officeDocument/2006/relationships/image" Target="../media/image117.png"/><Relationship Id="rId14" Type="http://schemas.openxmlformats.org/officeDocument/2006/relationships/image" Target="../media/image122.png"/></Relationships>
</file>

<file path=ppt/slides/_rels/slide84.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132.tiff"/><Relationship Id="rId2" Type="http://schemas.openxmlformats.org/officeDocument/2006/relationships/notesSlide" Target="../notesSlides/notesSlide68.xml"/><Relationship Id="rId1" Type="http://schemas.openxmlformats.org/officeDocument/2006/relationships/slideLayout" Target="../slideLayouts/slideLayout11.xml"/><Relationship Id="rId6" Type="http://schemas.openxmlformats.org/officeDocument/2006/relationships/image" Target="../media/image131.tiff"/><Relationship Id="rId5" Type="http://schemas.openxmlformats.org/officeDocument/2006/relationships/image" Target="../media/image130.tiff"/><Relationship Id="rId4" Type="http://schemas.openxmlformats.org/officeDocument/2006/relationships/image" Target="../media/image96.png"/></Relationships>
</file>

<file path=ppt/slides/_rels/slide8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137.png"/><Relationship Id="rId2" Type="http://schemas.openxmlformats.org/officeDocument/2006/relationships/notesSlide" Target="../notesSlides/notesSlide69.xml"/><Relationship Id="rId1" Type="http://schemas.openxmlformats.org/officeDocument/2006/relationships/slideLayout" Target="../slideLayouts/slideLayout11.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96.png"/></Relationships>
</file>

<file path=ppt/slides/_rels/slide88.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46.png"/><Relationship Id="rId3" Type="http://schemas.openxmlformats.org/officeDocument/2006/relationships/image" Target="../media/image95.png"/><Relationship Id="rId7" Type="http://schemas.openxmlformats.org/officeDocument/2006/relationships/image" Target="../media/image140.png"/><Relationship Id="rId12" Type="http://schemas.openxmlformats.org/officeDocument/2006/relationships/image" Target="../media/image145.png"/><Relationship Id="rId2" Type="http://schemas.openxmlformats.org/officeDocument/2006/relationships/notesSlide" Target="../notesSlides/notesSlide70.xml"/><Relationship Id="rId1" Type="http://schemas.openxmlformats.org/officeDocument/2006/relationships/slideLayout" Target="../slideLayouts/slideLayout11.xml"/><Relationship Id="rId6" Type="http://schemas.openxmlformats.org/officeDocument/2006/relationships/image" Target="../media/image139.png"/><Relationship Id="rId11" Type="http://schemas.openxmlformats.org/officeDocument/2006/relationships/image" Target="../media/image144.png"/><Relationship Id="rId5" Type="http://schemas.openxmlformats.org/officeDocument/2006/relationships/image" Target="../media/image138.png"/><Relationship Id="rId10" Type="http://schemas.openxmlformats.org/officeDocument/2006/relationships/image" Target="../media/image143.png"/><Relationship Id="rId4" Type="http://schemas.openxmlformats.org/officeDocument/2006/relationships/image" Target="../media/image96.png"/><Relationship Id="rId9" Type="http://schemas.openxmlformats.org/officeDocument/2006/relationships/image" Target="../media/image14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hyperlink" Target="http://cn.bing.com/images/search?view=detailV2&amp;ccid=xQYLdW0c&amp;id=2D249A2C846B9404F7C892161625140870150CAD&amp;thid=OIP.xQYLdW0cUM1P1vxaCEWt3wEsEs&amp;q=Disiciplined+Entrepreneurs&amp;simid=608052368738291106&amp;selectedIndex=2" TargetMode="External"/><Relationship Id="rId1" Type="http://schemas.openxmlformats.org/officeDocument/2006/relationships/slideLayout" Target="../slideLayouts/slideLayout11.xml"/><Relationship Id="rId5" Type="http://schemas.openxmlformats.org/officeDocument/2006/relationships/image" Target="../media/image148.jpeg"/><Relationship Id="rId4" Type="http://schemas.openxmlformats.org/officeDocument/2006/relationships/hyperlink" Target="http://cn.bing.com/images/search?view=detailV2&amp;ccid=6aJWArtW&amp;id=1B33FCE0E6255CF2A323C4463060B607525B9562&amp;thid=OIP.6aJWArtWuYvQhf-NMQ63IAEmEs&amp;q=Disiciplined+Entrepreneurs&amp;simid=608027049903587654&amp;selectedIndex=0"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9.png"/><Relationship Id="rId7" Type="http://schemas.openxmlformats.org/officeDocument/2006/relationships/image" Target="../media/image152.png"/><Relationship Id="rId2" Type="http://schemas.openxmlformats.org/officeDocument/2006/relationships/notesSlide" Target="../notesSlides/notesSlide71.xml"/><Relationship Id="rId1" Type="http://schemas.openxmlformats.org/officeDocument/2006/relationships/slideLayout" Target="../slideLayouts/slideLayout11.xml"/><Relationship Id="rId6" Type="http://schemas.microsoft.com/office/2007/relationships/hdphoto" Target="../media/hdphoto1.wdp"/><Relationship Id="rId5" Type="http://schemas.openxmlformats.org/officeDocument/2006/relationships/image" Target="../media/image151.png"/><Relationship Id="rId10" Type="http://schemas.openxmlformats.org/officeDocument/2006/relationships/image" Target="../media/image155.wmf"/><Relationship Id="rId4" Type="http://schemas.openxmlformats.org/officeDocument/2006/relationships/image" Target="../media/image150.png"/><Relationship Id="rId9" Type="http://schemas.openxmlformats.org/officeDocument/2006/relationships/image" Target="../media/image154.png"/></Relationships>
</file>

<file path=ppt/slides/_rels/slide94.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158.png"/><Relationship Id="rId18" Type="http://schemas.openxmlformats.org/officeDocument/2006/relationships/image" Target="../media/image162.png"/><Relationship Id="rId3" Type="http://schemas.openxmlformats.org/officeDocument/2006/relationships/image" Target="../media/image149.png"/><Relationship Id="rId7" Type="http://schemas.openxmlformats.org/officeDocument/2006/relationships/image" Target="../media/image152.png"/><Relationship Id="rId12" Type="http://schemas.openxmlformats.org/officeDocument/2006/relationships/image" Target="../media/image157.png"/><Relationship Id="rId17" Type="http://schemas.openxmlformats.org/officeDocument/2006/relationships/image" Target="../media/image161.png"/><Relationship Id="rId2" Type="http://schemas.openxmlformats.org/officeDocument/2006/relationships/notesSlide" Target="../notesSlides/notesSlide72.xml"/><Relationship Id="rId16" Type="http://schemas.openxmlformats.org/officeDocument/2006/relationships/image" Target="../media/image160.png"/><Relationship Id="rId1" Type="http://schemas.openxmlformats.org/officeDocument/2006/relationships/slideLayout" Target="../slideLayouts/slideLayout11.xml"/><Relationship Id="rId6" Type="http://schemas.microsoft.com/office/2007/relationships/hdphoto" Target="../media/hdphoto1.wdp"/><Relationship Id="rId11" Type="http://schemas.openxmlformats.org/officeDocument/2006/relationships/image" Target="../media/image155.wmf"/><Relationship Id="rId5" Type="http://schemas.openxmlformats.org/officeDocument/2006/relationships/image" Target="../media/image151.png"/><Relationship Id="rId15" Type="http://schemas.openxmlformats.org/officeDocument/2006/relationships/image" Target="../media/image159.wmf"/><Relationship Id="rId10" Type="http://schemas.openxmlformats.org/officeDocument/2006/relationships/image" Target="../media/image154.png"/><Relationship Id="rId4" Type="http://schemas.openxmlformats.org/officeDocument/2006/relationships/image" Target="../media/image150.png"/><Relationship Id="rId9" Type="http://schemas.openxmlformats.org/officeDocument/2006/relationships/image" Target="../media/image153.png"/><Relationship Id="rId14" Type="http://schemas.microsoft.com/office/2007/relationships/hdphoto" Target="../media/hdphoto2.wdp"/></Relationships>
</file>

<file path=ppt/slides/_rels/slide95.xml.rels><?xml version="1.0" encoding="UTF-8" standalone="yes"?>
<Relationships xmlns="http://schemas.openxmlformats.org/package/2006/relationships"><Relationship Id="rId3" Type="http://schemas.openxmlformats.org/officeDocument/2006/relationships/image" Target="../media/image163.png"/><Relationship Id="rId7" Type="http://schemas.microsoft.com/office/2007/relationships/hdphoto" Target="../media/hdphoto3.wdp"/><Relationship Id="rId2" Type="http://schemas.openxmlformats.org/officeDocument/2006/relationships/notesSlide" Target="../notesSlides/notesSlide73.xml"/><Relationship Id="rId1" Type="http://schemas.openxmlformats.org/officeDocument/2006/relationships/slideLayout" Target="../slideLayouts/slideLayout11.xml"/><Relationship Id="rId6" Type="http://schemas.openxmlformats.org/officeDocument/2006/relationships/image" Target="../media/image164.png"/><Relationship Id="rId5" Type="http://schemas.microsoft.com/office/2007/relationships/hdphoto" Target="../media/hdphoto2.wdp"/><Relationship Id="rId4" Type="http://schemas.openxmlformats.org/officeDocument/2006/relationships/image" Target="../media/image158.png"/></Relationships>
</file>

<file path=ppt/slides/_rels/slide96.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53.png"/><Relationship Id="rId7" Type="http://schemas.openxmlformats.org/officeDocument/2006/relationships/image" Target="../media/image160.png"/><Relationship Id="rId12" Type="http://schemas.openxmlformats.org/officeDocument/2006/relationships/image" Target="../media/image169.jpg"/><Relationship Id="rId2" Type="http://schemas.openxmlformats.org/officeDocument/2006/relationships/notesSlide" Target="../notesSlides/notesSlide74.xml"/><Relationship Id="rId1" Type="http://schemas.openxmlformats.org/officeDocument/2006/relationships/slideLayout" Target="../slideLayouts/slideLayout11.xml"/><Relationship Id="rId6" Type="http://schemas.openxmlformats.org/officeDocument/2006/relationships/image" Target="../media/image159.wmf"/><Relationship Id="rId11" Type="http://schemas.openxmlformats.org/officeDocument/2006/relationships/image" Target="../media/image168.jpeg"/><Relationship Id="rId5" Type="http://schemas.openxmlformats.org/officeDocument/2006/relationships/image" Target="../media/image157.png"/><Relationship Id="rId10" Type="http://schemas.openxmlformats.org/officeDocument/2006/relationships/image" Target="../media/image167.jpeg"/><Relationship Id="rId4" Type="http://schemas.openxmlformats.org/officeDocument/2006/relationships/image" Target="../media/image154.png"/><Relationship Id="rId9" Type="http://schemas.openxmlformats.org/officeDocument/2006/relationships/image" Target="../media/image166.png"/></Relationships>
</file>

<file path=ppt/slides/_rels/slide9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Computational Thinking &amp; Systems Design</a:t>
            </a:r>
            <a:br>
              <a:rPr lang="en" sz="2000" dirty="0"/>
            </a:br>
            <a:br>
              <a:rPr lang="en" sz="2000" dirty="0"/>
            </a:br>
            <a:r>
              <a:rPr lang="en" sz="2000" dirty="0"/>
              <a:t>Stack-based VM</a:t>
            </a:r>
            <a:endParaRPr sz="2000" dirty="0"/>
          </a:p>
        </p:txBody>
      </p:sp>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September 6, 2020</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C76FEB7C-200E-5947-9663-ADCC68407940}"/>
              </a:ext>
            </a:extLst>
          </p:cNvPr>
          <p:cNvSpPr>
            <a:spLocks noGrp="1" noChangeArrowheads="1"/>
          </p:cNvSpPr>
          <p:nvPr>
            <p:ph type="title"/>
          </p:nvPr>
        </p:nvSpPr>
        <p:spPr/>
        <p:txBody>
          <a:bodyPr/>
          <a:lstStyle/>
          <a:p>
            <a:pPr>
              <a:defRPr/>
            </a:pPr>
            <a:r>
              <a:rPr lang="en-US">
                <a:cs typeface="+mj-cs"/>
              </a:rPr>
              <a:t>Where we are at:</a:t>
            </a:r>
          </a:p>
        </p:txBody>
      </p:sp>
      <p:grpSp>
        <p:nvGrpSpPr>
          <p:cNvPr id="6146" name="Group 3">
            <a:extLst>
              <a:ext uri="{FF2B5EF4-FFF2-40B4-BE49-F238E27FC236}">
                <a16:creationId xmlns:a16="http://schemas.microsoft.com/office/drawing/2014/main" id="{A4AFEF8F-1725-D848-8DB0-9D033362833F}"/>
              </a:ext>
            </a:extLst>
          </p:cNvPr>
          <p:cNvGrpSpPr>
            <a:grpSpLocks/>
          </p:cNvGrpSpPr>
          <p:nvPr/>
        </p:nvGrpSpPr>
        <p:grpSpPr bwMode="auto">
          <a:xfrm>
            <a:off x="1337073" y="754858"/>
            <a:ext cx="6606778" cy="3650456"/>
            <a:chOff x="163" y="634"/>
            <a:chExt cx="5549" cy="3066"/>
          </a:xfrm>
        </p:grpSpPr>
        <p:grpSp>
          <p:nvGrpSpPr>
            <p:cNvPr id="6148" name="Group 4">
              <a:extLst>
                <a:ext uri="{FF2B5EF4-FFF2-40B4-BE49-F238E27FC236}">
                  <a16:creationId xmlns:a16="http://schemas.microsoft.com/office/drawing/2014/main" id="{28B71496-9032-B14B-A283-702AD19E5968}"/>
                </a:ext>
              </a:extLst>
            </p:cNvPr>
            <p:cNvGrpSpPr>
              <a:grpSpLocks/>
            </p:cNvGrpSpPr>
            <p:nvPr/>
          </p:nvGrpSpPr>
          <p:grpSpPr bwMode="auto">
            <a:xfrm>
              <a:off x="833" y="1955"/>
              <a:ext cx="4051" cy="445"/>
              <a:chOff x="833" y="1955"/>
              <a:chExt cx="4051" cy="445"/>
            </a:xfrm>
          </p:grpSpPr>
          <p:sp>
            <p:nvSpPr>
              <p:cNvPr id="6246" name="Rectangle 5">
                <a:extLst>
                  <a:ext uri="{FF2B5EF4-FFF2-40B4-BE49-F238E27FC236}">
                    <a16:creationId xmlns:a16="http://schemas.microsoft.com/office/drawing/2014/main" id="{307B4DC4-468A-B141-BEF1-04F64865E48A}"/>
                  </a:ext>
                </a:extLst>
              </p:cNvPr>
              <p:cNvSpPr>
                <a:spLocks noChangeArrowheads="1"/>
              </p:cNvSpPr>
              <p:nvPr/>
            </p:nvSpPr>
            <p:spPr bwMode="auto">
              <a:xfrm>
                <a:off x="2562" y="2073"/>
                <a:ext cx="454" cy="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47" name="Rectangle 6">
                <a:extLst>
                  <a:ext uri="{FF2B5EF4-FFF2-40B4-BE49-F238E27FC236}">
                    <a16:creationId xmlns:a16="http://schemas.microsoft.com/office/drawing/2014/main" id="{262C7F3D-888C-4141-AECA-E7036B098194}"/>
                  </a:ext>
                </a:extLst>
              </p:cNvPr>
              <p:cNvSpPr>
                <a:spLocks noChangeArrowheads="1"/>
              </p:cNvSpPr>
              <p:nvPr/>
            </p:nvSpPr>
            <p:spPr bwMode="auto">
              <a:xfrm>
                <a:off x="2590" y="2065"/>
                <a:ext cx="380"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750">
                    <a:solidFill>
                      <a:srgbClr val="000000"/>
                    </a:solidFill>
                  </a:rPr>
                  <a:t>Assembler</a:t>
                </a:r>
                <a:endParaRPr lang="en-US" altLang="en-CN" sz="1800" b="1">
                  <a:solidFill>
                    <a:srgbClr val="000000"/>
                  </a:solidFill>
                </a:endParaRPr>
              </a:p>
            </p:txBody>
          </p:sp>
          <p:sp>
            <p:nvSpPr>
              <p:cNvPr id="6248" name="Freeform 7">
                <a:extLst>
                  <a:ext uri="{FF2B5EF4-FFF2-40B4-BE49-F238E27FC236}">
                    <a16:creationId xmlns:a16="http://schemas.microsoft.com/office/drawing/2014/main" id="{931F74AE-BAF5-0642-ADFA-960ACC31475B}"/>
                  </a:ext>
                </a:extLst>
              </p:cNvPr>
              <p:cNvSpPr>
                <a:spLocks/>
              </p:cNvSpPr>
              <p:nvPr/>
            </p:nvSpPr>
            <p:spPr bwMode="auto">
              <a:xfrm>
                <a:off x="2533" y="2239"/>
                <a:ext cx="483" cy="140"/>
              </a:xfrm>
              <a:custGeom>
                <a:avLst/>
                <a:gdLst>
                  <a:gd name="T0" fmla="*/ 0 w 483"/>
                  <a:gd name="T1" fmla="*/ 71 h 140"/>
                  <a:gd name="T2" fmla="*/ 3 w 483"/>
                  <a:gd name="T3" fmla="*/ 59 h 140"/>
                  <a:gd name="T4" fmla="*/ 13 w 483"/>
                  <a:gd name="T5" fmla="*/ 48 h 140"/>
                  <a:gd name="T6" fmla="*/ 26 w 483"/>
                  <a:gd name="T7" fmla="*/ 38 h 140"/>
                  <a:gd name="T8" fmla="*/ 47 w 483"/>
                  <a:gd name="T9" fmla="*/ 28 h 140"/>
                  <a:gd name="T10" fmla="*/ 72 w 483"/>
                  <a:gd name="T11" fmla="*/ 20 h 140"/>
                  <a:gd name="T12" fmla="*/ 99 w 483"/>
                  <a:gd name="T13" fmla="*/ 13 h 140"/>
                  <a:gd name="T14" fmla="*/ 132 w 483"/>
                  <a:gd name="T15" fmla="*/ 9 h 140"/>
                  <a:gd name="T16" fmla="*/ 166 w 483"/>
                  <a:gd name="T17" fmla="*/ 4 h 140"/>
                  <a:gd name="T18" fmla="*/ 204 w 483"/>
                  <a:gd name="T19" fmla="*/ 0 h 140"/>
                  <a:gd name="T20" fmla="*/ 241 w 483"/>
                  <a:gd name="T21" fmla="*/ 0 h 140"/>
                  <a:gd name="T22" fmla="*/ 279 w 483"/>
                  <a:gd name="T23" fmla="*/ 0 h 140"/>
                  <a:gd name="T24" fmla="*/ 317 w 483"/>
                  <a:gd name="T25" fmla="*/ 4 h 140"/>
                  <a:gd name="T26" fmla="*/ 351 w 483"/>
                  <a:gd name="T27" fmla="*/ 9 h 140"/>
                  <a:gd name="T28" fmla="*/ 383 w 483"/>
                  <a:gd name="T29" fmla="*/ 13 h 140"/>
                  <a:gd name="T30" fmla="*/ 411 w 483"/>
                  <a:gd name="T31" fmla="*/ 20 h 140"/>
                  <a:gd name="T32" fmla="*/ 436 w 483"/>
                  <a:gd name="T33" fmla="*/ 28 h 140"/>
                  <a:gd name="T34" fmla="*/ 457 w 483"/>
                  <a:gd name="T35" fmla="*/ 38 h 140"/>
                  <a:gd name="T36" fmla="*/ 470 w 483"/>
                  <a:gd name="T37" fmla="*/ 48 h 140"/>
                  <a:gd name="T38" fmla="*/ 480 w 483"/>
                  <a:gd name="T39" fmla="*/ 59 h 140"/>
                  <a:gd name="T40" fmla="*/ 483 w 483"/>
                  <a:gd name="T41" fmla="*/ 71 h 140"/>
                  <a:gd name="T42" fmla="*/ 480 w 483"/>
                  <a:gd name="T43" fmla="*/ 81 h 140"/>
                  <a:gd name="T44" fmla="*/ 470 w 483"/>
                  <a:gd name="T45" fmla="*/ 92 h 140"/>
                  <a:gd name="T46" fmla="*/ 457 w 483"/>
                  <a:gd name="T47" fmla="*/ 102 h 140"/>
                  <a:gd name="T48" fmla="*/ 436 w 483"/>
                  <a:gd name="T49" fmla="*/ 112 h 140"/>
                  <a:gd name="T50" fmla="*/ 411 w 483"/>
                  <a:gd name="T51" fmla="*/ 120 h 140"/>
                  <a:gd name="T52" fmla="*/ 383 w 483"/>
                  <a:gd name="T53" fmla="*/ 127 h 140"/>
                  <a:gd name="T54" fmla="*/ 351 w 483"/>
                  <a:gd name="T55" fmla="*/ 133 h 140"/>
                  <a:gd name="T56" fmla="*/ 317 w 483"/>
                  <a:gd name="T57" fmla="*/ 137 h 140"/>
                  <a:gd name="T58" fmla="*/ 279 w 483"/>
                  <a:gd name="T59" fmla="*/ 140 h 140"/>
                  <a:gd name="T60" fmla="*/ 241 w 483"/>
                  <a:gd name="T61" fmla="*/ 140 h 140"/>
                  <a:gd name="T62" fmla="*/ 204 w 483"/>
                  <a:gd name="T63" fmla="*/ 140 h 140"/>
                  <a:gd name="T64" fmla="*/ 166 w 483"/>
                  <a:gd name="T65" fmla="*/ 137 h 140"/>
                  <a:gd name="T66" fmla="*/ 132 w 483"/>
                  <a:gd name="T67" fmla="*/ 133 h 140"/>
                  <a:gd name="T68" fmla="*/ 99 w 483"/>
                  <a:gd name="T69" fmla="*/ 127 h 140"/>
                  <a:gd name="T70" fmla="*/ 72 w 483"/>
                  <a:gd name="T71" fmla="*/ 120 h 140"/>
                  <a:gd name="T72" fmla="*/ 47 w 483"/>
                  <a:gd name="T73" fmla="*/ 112 h 140"/>
                  <a:gd name="T74" fmla="*/ 26 w 483"/>
                  <a:gd name="T75" fmla="*/ 102 h 140"/>
                  <a:gd name="T76" fmla="*/ 13 w 483"/>
                  <a:gd name="T77" fmla="*/ 92 h 140"/>
                  <a:gd name="T78" fmla="*/ 3 w 483"/>
                  <a:gd name="T79" fmla="*/ 81 h 140"/>
                  <a:gd name="T80" fmla="*/ 0 w 483"/>
                  <a:gd name="T81" fmla="*/ 71 h 14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83" h="140">
                    <a:moveTo>
                      <a:pt x="0" y="71"/>
                    </a:moveTo>
                    <a:lnTo>
                      <a:pt x="3" y="59"/>
                    </a:lnTo>
                    <a:lnTo>
                      <a:pt x="13" y="48"/>
                    </a:lnTo>
                    <a:lnTo>
                      <a:pt x="26" y="38"/>
                    </a:lnTo>
                    <a:lnTo>
                      <a:pt x="47" y="28"/>
                    </a:lnTo>
                    <a:lnTo>
                      <a:pt x="72" y="20"/>
                    </a:lnTo>
                    <a:lnTo>
                      <a:pt x="99" y="13"/>
                    </a:lnTo>
                    <a:lnTo>
                      <a:pt x="132" y="9"/>
                    </a:lnTo>
                    <a:lnTo>
                      <a:pt x="166" y="4"/>
                    </a:lnTo>
                    <a:lnTo>
                      <a:pt x="204" y="0"/>
                    </a:lnTo>
                    <a:lnTo>
                      <a:pt x="241" y="0"/>
                    </a:lnTo>
                    <a:lnTo>
                      <a:pt x="279" y="0"/>
                    </a:lnTo>
                    <a:lnTo>
                      <a:pt x="317" y="4"/>
                    </a:lnTo>
                    <a:lnTo>
                      <a:pt x="351" y="9"/>
                    </a:lnTo>
                    <a:lnTo>
                      <a:pt x="383" y="13"/>
                    </a:lnTo>
                    <a:lnTo>
                      <a:pt x="411" y="20"/>
                    </a:lnTo>
                    <a:lnTo>
                      <a:pt x="436" y="28"/>
                    </a:lnTo>
                    <a:lnTo>
                      <a:pt x="457" y="38"/>
                    </a:lnTo>
                    <a:lnTo>
                      <a:pt x="470" y="48"/>
                    </a:lnTo>
                    <a:lnTo>
                      <a:pt x="480" y="59"/>
                    </a:lnTo>
                    <a:lnTo>
                      <a:pt x="483" y="71"/>
                    </a:lnTo>
                    <a:lnTo>
                      <a:pt x="480" y="81"/>
                    </a:lnTo>
                    <a:lnTo>
                      <a:pt x="470" y="92"/>
                    </a:lnTo>
                    <a:lnTo>
                      <a:pt x="457" y="102"/>
                    </a:lnTo>
                    <a:lnTo>
                      <a:pt x="436" y="112"/>
                    </a:lnTo>
                    <a:lnTo>
                      <a:pt x="411" y="120"/>
                    </a:lnTo>
                    <a:lnTo>
                      <a:pt x="383" y="127"/>
                    </a:lnTo>
                    <a:lnTo>
                      <a:pt x="351" y="133"/>
                    </a:lnTo>
                    <a:lnTo>
                      <a:pt x="317" y="137"/>
                    </a:lnTo>
                    <a:lnTo>
                      <a:pt x="279" y="140"/>
                    </a:lnTo>
                    <a:lnTo>
                      <a:pt x="241" y="140"/>
                    </a:lnTo>
                    <a:lnTo>
                      <a:pt x="204" y="140"/>
                    </a:lnTo>
                    <a:lnTo>
                      <a:pt x="166" y="137"/>
                    </a:lnTo>
                    <a:lnTo>
                      <a:pt x="132" y="133"/>
                    </a:lnTo>
                    <a:lnTo>
                      <a:pt x="99" y="127"/>
                    </a:lnTo>
                    <a:lnTo>
                      <a:pt x="72" y="120"/>
                    </a:lnTo>
                    <a:lnTo>
                      <a:pt x="47" y="112"/>
                    </a:lnTo>
                    <a:lnTo>
                      <a:pt x="26" y="102"/>
                    </a:lnTo>
                    <a:lnTo>
                      <a:pt x="13" y="92"/>
                    </a:lnTo>
                    <a:lnTo>
                      <a:pt x="3" y="81"/>
                    </a:ln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49" name="Rectangle 8">
                <a:extLst>
                  <a:ext uri="{FF2B5EF4-FFF2-40B4-BE49-F238E27FC236}">
                    <a16:creationId xmlns:a16="http://schemas.microsoft.com/office/drawing/2014/main" id="{8BC213B6-8D01-3546-955C-AB2797242103}"/>
                  </a:ext>
                </a:extLst>
              </p:cNvPr>
              <p:cNvSpPr>
                <a:spLocks noChangeArrowheads="1"/>
              </p:cNvSpPr>
              <p:nvPr/>
            </p:nvSpPr>
            <p:spPr bwMode="auto">
              <a:xfrm>
                <a:off x="2626" y="2268"/>
                <a:ext cx="319"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675">
                    <a:solidFill>
                      <a:srgbClr val="000000"/>
                    </a:solidFill>
                  </a:rPr>
                  <a:t>Chapter 6</a:t>
                </a:r>
                <a:endParaRPr lang="en-US" altLang="en-CN" sz="1800" b="1">
                  <a:solidFill>
                    <a:srgbClr val="000000"/>
                  </a:solidFill>
                </a:endParaRPr>
              </a:p>
            </p:txBody>
          </p:sp>
          <p:sp>
            <p:nvSpPr>
              <p:cNvPr id="6250" name="Freeform 9">
                <a:extLst>
                  <a:ext uri="{FF2B5EF4-FFF2-40B4-BE49-F238E27FC236}">
                    <a16:creationId xmlns:a16="http://schemas.microsoft.com/office/drawing/2014/main" id="{04153798-7591-114F-A67B-84C56C1BF831}"/>
                  </a:ext>
                </a:extLst>
              </p:cNvPr>
              <p:cNvSpPr>
                <a:spLocks/>
              </p:cNvSpPr>
              <p:nvPr/>
            </p:nvSpPr>
            <p:spPr bwMode="auto">
              <a:xfrm>
                <a:off x="856" y="1955"/>
                <a:ext cx="4028" cy="404"/>
              </a:xfrm>
              <a:custGeom>
                <a:avLst/>
                <a:gdLst>
                  <a:gd name="T0" fmla="*/ 0 w 4028"/>
                  <a:gd name="T1" fmla="*/ 404 h 404"/>
                  <a:gd name="T2" fmla="*/ 0 w 4028"/>
                  <a:gd name="T3" fmla="*/ 232 h 404"/>
                  <a:gd name="T4" fmla="*/ 4028 w 4028"/>
                  <a:gd name="T5" fmla="*/ 232 h 404"/>
                  <a:gd name="T6" fmla="*/ 4028 w 4028"/>
                  <a:gd name="T7" fmla="*/ 0 h 40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028" h="404">
                    <a:moveTo>
                      <a:pt x="0" y="404"/>
                    </a:moveTo>
                    <a:lnTo>
                      <a:pt x="0" y="232"/>
                    </a:lnTo>
                    <a:lnTo>
                      <a:pt x="4028" y="232"/>
                    </a:lnTo>
                    <a:lnTo>
                      <a:pt x="4028"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51" name="Freeform 10">
                <a:extLst>
                  <a:ext uri="{FF2B5EF4-FFF2-40B4-BE49-F238E27FC236}">
                    <a16:creationId xmlns:a16="http://schemas.microsoft.com/office/drawing/2014/main" id="{059620B7-3319-1D47-8186-A6A5BB330B23}"/>
                  </a:ext>
                </a:extLst>
              </p:cNvPr>
              <p:cNvSpPr>
                <a:spLocks/>
              </p:cNvSpPr>
              <p:nvPr/>
            </p:nvSpPr>
            <p:spPr bwMode="auto">
              <a:xfrm>
                <a:off x="833" y="2353"/>
                <a:ext cx="47" cy="47"/>
              </a:xfrm>
              <a:custGeom>
                <a:avLst/>
                <a:gdLst>
                  <a:gd name="T0" fmla="*/ 47 w 47"/>
                  <a:gd name="T1" fmla="*/ 0 h 47"/>
                  <a:gd name="T2" fmla="*/ 23 w 47"/>
                  <a:gd name="T3" fmla="*/ 47 h 47"/>
                  <a:gd name="T4" fmla="*/ 0 w 47"/>
                  <a:gd name="T5" fmla="*/ 0 h 47"/>
                  <a:gd name="T6" fmla="*/ 47 w 47"/>
                  <a:gd name="T7" fmla="*/ 0 h 4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 h="47">
                    <a:moveTo>
                      <a:pt x="47" y="0"/>
                    </a:moveTo>
                    <a:lnTo>
                      <a:pt x="23" y="47"/>
                    </a:lnTo>
                    <a:lnTo>
                      <a:pt x="0" y="0"/>
                    </a:ln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grpSp>
          <p:nvGrpSpPr>
            <p:cNvPr id="6149" name="Group 11">
              <a:extLst>
                <a:ext uri="{FF2B5EF4-FFF2-40B4-BE49-F238E27FC236}">
                  <a16:creationId xmlns:a16="http://schemas.microsoft.com/office/drawing/2014/main" id="{3C99584F-E873-234E-BF9D-9D885DCCDF92}"/>
                </a:ext>
              </a:extLst>
            </p:cNvPr>
            <p:cNvGrpSpPr>
              <a:grpSpLocks/>
            </p:cNvGrpSpPr>
            <p:nvPr/>
          </p:nvGrpSpPr>
          <p:grpSpPr bwMode="auto">
            <a:xfrm>
              <a:off x="1752" y="778"/>
              <a:ext cx="753" cy="641"/>
              <a:chOff x="1752" y="778"/>
              <a:chExt cx="753" cy="641"/>
            </a:xfrm>
          </p:grpSpPr>
          <p:sp>
            <p:nvSpPr>
              <p:cNvPr id="6240" name="Rectangle 12">
                <a:extLst>
                  <a:ext uri="{FF2B5EF4-FFF2-40B4-BE49-F238E27FC236}">
                    <a16:creationId xmlns:a16="http://schemas.microsoft.com/office/drawing/2014/main" id="{CE051CC8-2AC8-0040-9284-66C6DFF3AB01}"/>
                  </a:ext>
                </a:extLst>
              </p:cNvPr>
              <p:cNvSpPr>
                <a:spLocks noChangeArrowheads="1"/>
              </p:cNvSpPr>
              <p:nvPr/>
            </p:nvSpPr>
            <p:spPr bwMode="auto">
              <a:xfrm>
                <a:off x="1752" y="933"/>
                <a:ext cx="753" cy="486"/>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41" name="Rectangle 13">
                <a:extLst>
                  <a:ext uri="{FF2B5EF4-FFF2-40B4-BE49-F238E27FC236}">
                    <a16:creationId xmlns:a16="http://schemas.microsoft.com/office/drawing/2014/main" id="{0A04E1A1-ADAA-9046-9912-E2FBB5E481F7}"/>
                  </a:ext>
                </a:extLst>
              </p:cNvPr>
              <p:cNvSpPr>
                <a:spLocks noChangeArrowheads="1"/>
              </p:cNvSpPr>
              <p:nvPr/>
            </p:nvSpPr>
            <p:spPr bwMode="auto">
              <a:xfrm>
                <a:off x="1804" y="984"/>
                <a:ext cx="66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H.L. Language</a:t>
                </a:r>
                <a:endParaRPr lang="en-US" altLang="en-CN" sz="1800" b="1">
                  <a:solidFill>
                    <a:srgbClr val="000000"/>
                  </a:solidFill>
                </a:endParaRPr>
              </a:p>
            </p:txBody>
          </p:sp>
          <p:sp>
            <p:nvSpPr>
              <p:cNvPr id="6242" name="Rectangle 14">
                <a:extLst>
                  <a:ext uri="{FF2B5EF4-FFF2-40B4-BE49-F238E27FC236}">
                    <a16:creationId xmlns:a16="http://schemas.microsoft.com/office/drawing/2014/main" id="{22BF6D95-1D6B-7848-8E6A-A01E8E991CA1}"/>
                  </a:ext>
                </a:extLst>
              </p:cNvPr>
              <p:cNvSpPr>
                <a:spLocks noChangeArrowheads="1"/>
              </p:cNvSpPr>
              <p:nvPr/>
            </p:nvSpPr>
            <p:spPr bwMode="auto">
              <a:xfrm>
                <a:off x="2093" y="1115"/>
                <a:ext cx="7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&amp;</a:t>
                </a:r>
                <a:endParaRPr lang="en-US" altLang="en-CN" sz="1800" b="1">
                  <a:solidFill>
                    <a:srgbClr val="000000"/>
                  </a:solidFill>
                </a:endParaRPr>
              </a:p>
            </p:txBody>
          </p:sp>
          <p:sp>
            <p:nvSpPr>
              <p:cNvPr id="6243" name="Rectangle 15">
                <a:extLst>
                  <a:ext uri="{FF2B5EF4-FFF2-40B4-BE49-F238E27FC236}">
                    <a16:creationId xmlns:a16="http://schemas.microsoft.com/office/drawing/2014/main" id="{A1BC8E2D-FB76-0740-AF23-CE0C0A16D628}"/>
                  </a:ext>
                </a:extLst>
              </p:cNvPr>
              <p:cNvSpPr>
                <a:spLocks noChangeArrowheads="1"/>
              </p:cNvSpPr>
              <p:nvPr/>
            </p:nvSpPr>
            <p:spPr bwMode="auto">
              <a:xfrm>
                <a:off x="1798" y="1247"/>
                <a:ext cx="68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Operating Sys.</a:t>
                </a:r>
                <a:endParaRPr lang="en-US" altLang="en-CN" sz="1800" b="1">
                  <a:solidFill>
                    <a:srgbClr val="000000"/>
                  </a:solidFill>
                </a:endParaRPr>
              </a:p>
            </p:txBody>
          </p:sp>
          <p:sp>
            <p:nvSpPr>
              <p:cNvPr id="6244" name="Rectangle 16">
                <a:extLst>
                  <a:ext uri="{FF2B5EF4-FFF2-40B4-BE49-F238E27FC236}">
                    <a16:creationId xmlns:a16="http://schemas.microsoft.com/office/drawing/2014/main" id="{68C85E5E-67BB-AF4F-9459-34BEBCE827E4}"/>
                  </a:ext>
                </a:extLst>
              </p:cNvPr>
              <p:cNvSpPr>
                <a:spLocks noChangeArrowheads="1"/>
              </p:cNvSpPr>
              <p:nvPr/>
            </p:nvSpPr>
            <p:spPr bwMode="auto">
              <a:xfrm>
                <a:off x="1752" y="778"/>
                <a:ext cx="753" cy="155"/>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45" name="Rectangle 17">
                <a:extLst>
                  <a:ext uri="{FF2B5EF4-FFF2-40B4-BE49-F238E27FC236}">
                    <a16:creationId xmlns:a16="http://schemas.microsoft.com/office/drawing/2014/main" id="{08CE3BE9-1F0A-5C4D-B4B7-76F041AE7666}"/>
                  </a:ext>
                </a:extLst>
              </p:cNvPr>
              <p:cNvSpPr>
                <a:spLocks noChangeArrowheads="1"/>
              </p:cNvSpPr>
              <p:nvPr/>
            </p:nvSpPr>
            <p:spPr bwMode="auto">
              <a:xfrm>
                <a:off x="1813" y="804"/>
                <a:ext cx="61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750">
                    <a:solidFill>
                      <a:srgbClr val="000000"/>
                    </a:solidFill>
                  </a:rPr>
                  <a:t>abstract interface</a:t>
                </a:r>
                <a:endParaRPr lang="en-US" altLang="en-CN" sz="1800" b="1">
                  <a:solidFill>
                    <a:srgbClr val="000000"/>
                  </a:solidFill>
                </a:endParaRPr>
              </a:p>
            </p:txBody>
          </p:sp>
        </p:grpSp>
        <p:grpSp>
          <p:nvGrpSpPr>
            <p:cNvPr id="6150" name="Group 18">
              <a:extLst>
                <a:ext uri="{FF2B5EF4-FFF2-40B4-BE49-F238E27FC236}">
                  <a16:creationId xmlns:a16="http://schemas.microsoft.com/office/drawing/2014/main" id="{5A3A5D61-97EB-7948-8E2E-40B17DF9EFDD}"/>
                </a:ext>
              </a:extLst>
            </p:cNvPr>
            <p:cNvGrpSpPr>
              <a:grpSpLocks/>
            </p:cNvGrpSpPr>
            <p:nvPr/>
          </p:nvGrpSpPr>
          <p:grpSpPr bwMode="auto">
            <a:xfrm>
              <a:off x="2513" y="960"/>
              <a:ext cx="655" cy="337"/>
              <a:chOff x="2332" y="1488"/>
              <a:chExt cx="655" cy="337"/>
            </a:xfrm>
          </p:grpSpPr>
          <p:sp>
            <p:nvSpPr>
              <p:cNvPr id="6235" name="Rectangle 19">
                <a:extLst>
                  <a:ext uri="{FF2B5EF4-FFF2-40B4-BE49-F238E27FC236}">
                    <a16:creationId xmlns:a16="http://schemas.microsoft.com/office/drawing/2014/main" id="{6E9EF675-EE03-8545-8432-37D5E10DF45F}"/>
                  </a:ext>
                </a:extLst>
              </p:cNvPr>
              <p:cNvSpPr>
                <a:spLocks noChangeArrowheads="1"/>
              </p:cNvSpPr>
              <p:nvPr/>
            </p:nvSpPr>
            <p:spPr bwMode="auto">
              <a:xfrm>
                <a:off x="2433" y="1550"/>
                <a:ext cx="466" cy="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36" name="Rectangle 20">
                <a:extLst>
                  <a:ext uri="{FF2B5EF4-FFF2-40B4-BE49-F238E27FC236}">
                    <a16:creationId xmlns:a16="http://schemas.microsoft.com/office/drawing/2014/main" id="{3DCB55D4-9D7F-2749-86CC-3E6DAB09F21E}"/>
                  </a:ext>
                </a:extLst>
              </p:cNvPr>
              <p:cNvSpPr>
                <a:spLocks noChangeArrowheads="1"/>
              </p:cNvSpPr>
              <p:nvPr/>
            </p:nvSpPr>
            <p:spPr bwMode="auto">
              <a:xfrm>
                <a:off x="2461" y="1488"/>
                <a:ext cx="42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Compiler</a:t>
                </a:r>
                <a:endParaRPr lang="en-US" altLang="en-CN" sz="1800" b="1">
                  <a:solidFill>
                    <a:srgbClr val="000000"/>
                  </a:solidFill>
                </a:endParaRPr>
              </a:p>
            </p:txBody>
          </p:sp>
          <p:sp>
            <p:nvSpPr>
              <p:cNvPr id="6237" name="Rectangle 21">
                <a:extLst>
                  <a:ext uri="{FF2B5EF4-FFF2-40B4-BE49-F238E27FC236}">
                    <a16:creationId xmlns:a16="http://schemas.microsoft.com/office/drawing/2014/main" id="{99998584-5A6A-DE4E-B454-98D922510B0E}"/>
                  </a:ext>
                </a:extLst>
              </p:cNvPr>
              <p:cNvSpPr>
                <a:spLocks noChangeArrowheads="1"/>
              </p:cNvSpPr>
              <p:nvPr/>
            </p:nvSpPr>
            <p:spPr bwMode="auto">
              <a:xfrm>
                <a:off x="2392" y="1738"/>
                <a:ext cx="54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675">
                    <a:solidFill>
                      <a:srgbClr val="000000"/>
                    </a:solidFill>
                  </a:rPr>
                  <a:t>Chapters 10 - 11</a:t>
                </a:r>
                <a:endParaRPr lang="en-US" altLang="en-CN" sz="1800" b="1">
                  <a:solidFill>
                    <a:srgbClr val="000000"/>
                  </a:solidFill>
                </a:endParaRPr>
              </a:p>
            </p:txBody>
          </p:sp>
          <p:sp>
            <p:nvSpPr>
              <p:cNvPr id="6238" name="Line 22">
                <a:extLst>
                  <a:ext uri="{FF2B5EF4-FFF2-40B4-BE49-F238E27FC236}">
                    <a16:creationId xmlns:a16="http://schemas.microsoft.com/office/drawing/2014/main" id="{739FF040-4AF8-CE43-987D-215D71014EF4}"/>
                  </a:ext>
                </a:extLst>
              </p:cNvPr>
              <p:cNvSpPr>
                <a:spLocks noChangeShapeType="1"/>
              </p:cNvSpPr>
              <p:nvPr/>
            </p:nvSpPr>
            <p:spPr bwMode="auto">
              <a:xfrm>
                <a:off x="2332" y="1669"/>
                <a:ext cx="614"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39" name="Freeform 23">
                <a:extLst>
                  <a:ext uri="{FF2B5EF4-FFF2-40B4-BE49-F238E27FC236}">
                    <a16:creationId xmlns:a16="http://schemas.microsoft.com/office/drawing/2014/main" id="{E9CA6EEC-0E9E-E340-92BB-77C154669459}"/>
                  </a:ext>
                </a:extLst>
              </p:cNvPr>
              <p:cNvSpPr>
                <a:spLocks/>
              </p:cNvSpPr>
              <p:nvPr/>
            </p:nvSpPr>
            <p:spPr bwMode="auto">
              <a:xfrm>
                <a:off x="2939" y="1646"/>
                <a:ext cx="48" cy="47"/>
              </a:xfrm>
              <a:custGeom>
                <a:avLst/>
                <a:gdLst>
                  <a:gd name="T0" fmla="*/ 0 w 48"/>
                  <a:gd name="T1" fmla="*/ 0 h 47"/>
                  <a:gd name="T2" fmla="*/ 48 w 48"/>
                  <a:gd name="T3" fmla="*/ 23 h 47"/>
                  <a:gd name="T4" fmla="*/ 0 w 48"/>
                  <a:gd name="T5" fmla="*/ 47 h 47"/>
                  <a:gd name="T6" fmla="*/ 0 w 48"/>
                  <a:gd name="T7" fmla="*/ 0 h 4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47">
                    <a:moveTo>
                      <a:pt x="0" y="0"/>
                    </a:moveTo>
                    <a:lnTo>
                      <a:pt x="48" y="23"/>
                    </a:lnTo>
                    <a:lnTo>
                      <a:pt x="0" y="4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grpSp>
          <p:nvGrpSpPr>
            <p:cNvPr id="6151" name="Group 24">
              <a:extLst>
                <a:ext uri="{FF2B5EF4-FFF2-40B4-BE49-F238E27FC236}">
                  <a16:creationId xmlns:a16="http://schemas.microsoft.com/office/drawing/2014/main" id="{1C6EE49E-3314-2347-810A-C3FA0F106AD2}"/>
                </a:ext>
              </a:extLst>
            </p:cNvPr>
            <p:cNvGrpSpPr>
              <a:grpSpLocks/>
            </p:cNvGrpSpPr>
            <p:nvPr/>
          </p:nvGrpSpPr>
          <p:grpSpPr bwMode="auto">
            <a:xfrm>
              <a:off x="3913" y="1337"/>
              <a:ext cx="810" cy="339"/>
              <a:chOff x="3913" y="1337"/>
              <a:chExt cx="810" cy="339"/>
            </a:xfrm>
          </p:grpSpPr>
          <p:sp>
            <p:nvSpPr>
              <p:cNvPr id="6229" name="Rectangle 25">
                <a:extLst>
                  <a:ext uri="{FF2B5EF4-FFF2-40B4-BE49-F238E27FC236}">
                    <a16:creationId xmlns:a16="http://schemas.microsoft.com/office/drawing/2014/main" id="{8C07D3AF-965A-5147-8B8D-4B376ECF701D}"/>
                  </a:ext>
                </a:extLst>
              </p:cNvPr>
              <p:cNvSpPr>
                <a:spLocks noChangeArrowheads="1"/>
              </p:cNvSpPr>
              <p:nvPr/>
            </p:nvSpPr>
            <p:spPr bwMode="auto">
              <a:xfrm>
                <a:off x="3970" y="1352"/>
                <a:ext cx="733" cy="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30" name="Rectangle 26">
                <a:extLst>
                  <a:ext uri="{FF2B5EF4-FFF2-40B4-BE49-F238E27FC236}">
                    <a16:creationId xmlns:a16="http://schemas.microsoft.com/office/drawing/2014/main" id="{F06841C1-3C8B-BE42-9258-5C062BC4188D}"/>
                  </a:ext>
                </a:extLst>
              </p:cNvPr>
              <p:cNvSpPr>
                <a:spLocks noChangeArrowheads="1"/>
              </p:cNvSpPr>
              <p:nvPr/>
            </p:nvSpPr>
            <p:spPr bwMode="auto">
              <a:xfrm>
                <a:off x="3997" y="1337"/>
                <a:ext cx="64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VM Translator</a:t>
                </a:r>
                <a:endParaRPr lang="en-US" altLang="en-CN" sz="1800" b="1">
                  <a:solidFill>
                    <a:srgbClr val="000000"/>
                  </a:solidFill>
                </a:endParaRPr>
              </a:p>
            </p:txBody>
          </p:sp>
          <p:sp>
            <p:nvSpPr>
              <p:cNvPr id="6231" name="Freeform 27">
                <a:extLst>
                  <a:ext uri="{FF2B5EF4-FFF2-40B4-BE49-F238E27FC236}">
                    <a16:creationId xmlns:a16="http://schemas.microsoft.com/office/drawing/2014/main" id="{1BFE106D-AFCE-944C-A800-2EEE38D63A16}"/>
                  </a:ext>
                </a:extLst>
              </p:cNvPr>
              <p:cNvSpPr>
                <a:spLocks/>
              </p:cNvSpPr>
              <p:nvPr/>
            </p:nvSpPr>
            <p:spPr bwMode="auto">
              <a:xfrm>
                <a:off x="3942" y="1534"/>
                <a:ext cx="558" cy="142"/>
              </a:xfrm>
              <a:custGeom>
                <a:avLst/>
                <a:gdLst>
                  <a:gd name="T0" fmla="*/ 0 w 558"/>
                  <a:gd name="T1" fmla="*/ 71 h 142"/>
                  <a:gd name="T2" fmla="*/ 3 w 558"/>
                  <a:gd name="T3" fmla="*/ 61 h 142"/>
                  <a:gd name="T4" fmla="*/ 11 w 558"/>
                  <a:gd name="T5" fmla="*/ 50 h 142"/>
                  <a:gd name="T6" fmla="*/ 28 w 558"/>
                  <a:gd name="T7" fmla="*/ 40 h 142"/>
                  <a:gd name="T8" fmla="*/ 47 w 558"/>
                  <a:gd name="T9" fmla="*/ 31 h 142"/>
                  <a:gd name="T10" fmla="*/ 73 w 558"/>
                  <a:gd name="T11" fmla="*/ 23 h 142"/>
                  <a:gd name="T12" fmla="*/ 104 w 558"/>
                  <a:gd name="T13" fmla="*/ 17 h 142"/>
                  <a:gd name="T14" fmla="*/ 139 w 558"/>
                  <a:gd name="T15" fmla="*/ 10 h 142"/>
                  <a:gd name="T16" fmla="*/ 176 w 558"/>
                  <a:gd name="T17" fmla="*/ 5 h 142"/>
                  <a:gd name="T18" fmla="*/ 217 w 558"/>
                  <a:gd name="T19" fmla="*/ 2 h 142"/>
                  <a:gd name="T20" fmla="*/ 258 w 558"/>
                  <a:gd name="T21" fmla="*/ 0 h 142"/>
                  <a:gd name="T22" fmla="*/ 300 w 558"/>
                  <a:gd name="T23" fmla="*/ 0 h 142"/>
                  <a:gd name="T24" fmla="*/ 341 w 558"/>
                  <a:gd name="T25" fmla="*/ 2 h 142"/>
                  <a:gd name="T26" fmla="*/ 382 w 558"/>
                  <a:gd name="T27" fmla="*/ 5 h 142"/>
                  <a:gd name="T28" fmla="*/ 420 w 558"/>
                  <a:gd name="T29" fmla="*/ 10 h 142"/>
                  <a:gd name="T30" fmla="*/ 454 w 558"/>
                  <a:gd name="T31" fmla="*/ 17 h 142"/>
                  <a:gd name="T32" fmla="*/ 485 w 558"/>
                  <a:gd name="T33" fmla="*/ 23 h 142"/>
                  <a:gd name="T34" fmla="*/ 511 w 558"/>
                  <a:gd name="T35" fmla="*/ 31 h 142"/>
                  <a:gd name="T36" fmla="*/ 531 w 558"/>
                  <a:gd name="T37" fmla="*/ 40 h 142"/>
                  <a:gd name="T38" fmla="*/ 547 w 558"/>
                  <a:gd name="T39" fmla="*/ 50 h 142"/>
                  <a:gd name="T40" fmla="*/ 555 w 558"/>
                  <a:gd name="T41" fmla="*/ 61 h 142"/>
                  <a:gd name="T42" fmla="*/ 558 w 558"/>
                  <a:gd name="T43" fmla="*/ 71 h 142"/>
                  <a:gd name="T44" fmla="*/ 555 w 558"/>
                  <a:gd name="T45" fmla="*/ 81 h 142"/>
                  <a:gd name="T46" fmla="*/ 547 w 558"/>
                  <a:gd name="T47" fmla="*/ 92 h 142"/>
                  <a:gd name="T48" fmla="*/ 531 w 558"/>
                  <a:gd name="T49" fmla="*/ 102 h 142"/>
                  <a:gd name="T50" fmla="*/ 511 w 558"/>
                  <a:gd name="T51" fmla="*/ 110 h 142"/>
                  <a:gd name="T52" fmla="*/ 485 w 558"/>
                  <a:gd name="T53" fmla="*/ 119 h 142"/>
                  <a:gd name="T54" fmla="*/ 454 w 558"/>
                  <a:gd name="T55" fmla="*/ 125 h 142"/>
                  <a:gd name="T56" fmla="*/ 420 w 558"/>
                  <a:gd name="T57" fmla="*/ 132 h 142"/>
                  <a:gd name="T58" fmla="*/ 382 w 558"/>
                  <a:gd name="T59" fmla="*/ 137 h 142"/>
                  <a:gd name="T60" fmla="*/ 341 w 558"/>
                  <a:gd name="T61" fmla="*/ 140 h 142"/>
                  <a:gd name="T62" fmla="*/ 300 w 558"/>
                  <a:gd name="T63" fmla="*/ 142 h 142"/>
                  <a:gd name="T64" fmla="*/ 258 w 558"/>
                  <a:gd name="T65" fmla="*/ 142 h 142"/>
                  <a:gd name="T66" fmla="*/ 217 w 558"/>
                  <a:gd name="T67" fmla="*/ 140 h 142"/>
                  <a:gd name="T68" fmla="*/ 176 w 558"/>
                  <a:gd name="T69" fmla="*/ 137 h 142"/>
                  <a:gd name="T70" fmla="*/ 139 w 558"/>
                  <a:gd name="T71" fmla="*/ 132 h 142"/>
                  <a:gd name="T72" fmla="*/ 104 w 558"/>
                  <a:gd name="T73" fmla="*/ 125 h 142"/>
                  <a:gd name="T74" fmla="*/ 73 w 558"/>
                  <a:gd name="T75" fmla="*/ 119 h 142"/>
                  <a:gd name="T76" fmla="*/ 47 w 558"/>
                  <a:gd name="T77" fmla="*/ 110 h 142"/>
                  <a:gd name="T78" fmla="*/ 28 w 558"/>
                  <a:gd name="T79" fmla="*/ 102 h 142"/>
                  <a:gd name="T80" fmla="*/ 11 w 558"/>
                  <a:gd name="T81" fmla="*/ 92 h 142"/>
                  <a:gd name="T82" fmla="*/ 3 w 558"/>
                  <a:gd name="T83" fmla="*/ 81 h 142"/>
                  <a:gd name="T84" fmla="*/ 0 w 558"/>
                  <a:gd name="T85" fmla="*/ 71 h 14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58" h="142">
                    <a:moveTo>
                      <a:pt x="0" y="71"/>
                    </a:moveTo>
                    <a:lnTo>
                      <a:pt x="3" y="61"/>
                    </a:lnTo>
                    <a:lnTo>
                      <a:pt x="11" y="50"/>
                    </a:lnTo>
                    <a:lnTo>
                      <a:pt x="28" y="40"/>
                    </a:lnTo>
                    <a:lnTo>
                      <a:pt x="47" y="31"/>
                    </a:lnTo>
                    <a:lnTo>
                      <a:pt x="73" y="23"/>
                    </a:lnTo>
                    <a:lnTo>
                      <a:pt x="104" y="17"/>
                    </a:lnTo>
                    <a:lnTo>
                      <a:pt x="139" y="10"/>
                    </a:lnTo>
                    <a:lnTo>
                      <a:pt x="176" y="5"/>
                    </a:lnTo>
                    <a:lnTo>
                      <a:pt x="217" y="2"/>
                    </a:lnTo>
                    <a:lnTo>
                      <a:pt x="258" y="0"/>
                    </a:lnTo>
                    <a:lnTo>
                      <a:pt x="300" y="0"/>
                    </a:lnTo>
                    <a:lnTo>
                      <a:pt x="341" y="2"/>
                    </a:lnTo>
                    <a:lnTo>
                      <a:pt x="382" y="5"/>
                    </a:lnTo>
                    <a:lnTo>
                      <a:pt x="420" y="10"/>
                    </a:lnTo>
                    <a:lnTo>
                      <a:pt x="454" y="17"/>
                    </a:lnTo>
                    <a:lnTo>
                      <a:pt x="485" y="23"/>
                    </a:lnTo>
                    <a:lnTo>
                      <a:pt x="511" y="31"/>
                    </a:lnTo>
                    <a:lnTo>
                      <a:pt x="531" y="40"/>
                    </a:lnTo>
                    <a:lnTo>
                      <a:pt x="547" y="50"/>
                    </a:lnTo>
                    <a:lnTo>
                      <a:pt x="555" y="61"/>
                    </a:lnTo>
                    <a:lnTo>
                      <a:pt x="558" y="71"/>
                    </a:lnTo>
                    <a:lnTo>
                      <a:pt x="555" y="81"/>
                    </a:lnTo>
                    <a:lnTo>
                      <a:pt x="547" y="92"/>
                    </a:lnTo>
                    <a:lnTo>
                      <a:pt x="531" y="102"/>
                    </a:lnTo>
                    <a:lnTo>
                      <a:pt x="511" y="110"/>
                    </a:lnTo>
                    <a:lnTo>
                      <a:pt x="485" y="119"/>
                    </a:lnTo>
                    <a:lnTo>
                      <a:pt x="454" y="125"/>
                    </a:lnTo>
                    <a:lnTo>
                      <a:pt x="420" y="132"/>
                    </a:lnTo>
                    <a:lnTo>
                      <a:pt x="382" y="137"/>
                    </a:lnTo>
                    <a:lnTo>
                      <a:pt x="341" y="140"/>
                    </a:lnTo>
                    <a:lnTo>
                      <a:pt x="300" y="142"/>
                    </a:lnTo>
                    <a:lnTo>
                      <a:pt x="258" y="142"/>
                    </a:lnTo>
                    <a:lnTo>
                      <a:pt x="217" y="140"/>
                    </a:lnTo>
                    <a:lnTo>
                      <a:pt x="176" y="137"/>
                    </a:lnTo>
                    <a:lnTo>
                      <a:pt x="139" y="132"/>
                    </a:lnTo>
                    <a:lnTo>
                      <a:pt x="104" y="125"/>
                    </a:lnTo>
                    <a:lnTo>
                      <a:pt x="73" y="119"/>
                    </a:lnTo>
                    <a:lnTo>
                      <a:pt x="47" y="110"/>
                    </a:lnTo>
                    <a:lnTo>
                      <a:pt x="28" y="102"/>
                    </a:lnTo>
                    <a:lnTo>
                      <a:pt x="11" y="92"/>
                    </a:lnTo>
                    <a:lnTo>
                      <a:pt x="3" y="81"/>
                    </a:ln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32" name="Rectangle 28">
                <a:extLst>
                  <a:ext uri="{FF2B5EF4-FFF2-40B4-BE49-F238E27FC236}">
                    <a16:creationId xmlns:a16="http://schemas.microsoft.com/office/drawing/2014/main" id="{CCC1A90F-ED1A-3244-BA18-AAA830611F3F}"/>
                  </a:ext>
                </a:extLst>
              </p:cNvPr>
              <p:cNvSpPr>
                <a:spLocks noChangeArrowheads="1"/>
              </p:cNvSpPr>
              <p:nvPr/>
            </p:nvSpPr>
            <p:spPr bwMode="auto">
              <a:xfrm>
                <a:off x="4004" y="1563"/>
                <a:ext cx="46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675">
                    <a:solidFill>
                      <a:srgbClr val="000000"/>
                    </a:solidFill>
                  </a:rPr>
                  <a:t>Chapters 7 - 8</a:t>
                </a:r>
                <a:endParaRPr lang="en-US" altLang="en-CN" sz="1800" b="1">
                  <a:solidFill>
                    <a:srgbClr val="000000"/>
                  </a:solidFill>
                </a:endParaRPr>
              </a:p>
            </p:txBody>
          </p:sp>
          <p:sp>
            <p:nvSpPr>
              <p:cNvPr id="6233" name="Line 29">
                <a:extLst>
                  <a:ext uri="{FF2B5EF4-FFF2-40B4-BE49-F238E27FC236}">
                    <a16:creationId xmlns:a16="http://schemas.microsoft.com/office/drawing/2014/main" id="{A31CF01F-027A-8945-A2A9-97CD2669EB8C}"/>
                  </a:ext>
                </a:extLst>
              </p:cNvPr>
              <p:cNvSpPr>
                <a:spLocks noChangeShapeType="1"/>
              </p:cNvSpPr>
              <p:nvPr/>
            </p:nvSpPr>
            <p:spPr bwMode="auto">
              <a:xfrm>
                <a:off x="3913" y="1498"/>
                <a:ext cx="769"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34" name="Freeform 30">
                <a:extLst>
                  <a:ext uri="{FF2B5EF4-FFF2-40B4-BE49-F238E27FC236}">
                    <a16:creationId xmlns:a16="http://schemas.microsoft.com/office/drawing/2014/main" id="{73DF376D-3F5D-2544-A6D6-32217E854CF6}"/>
                  </a:ext>
                </a:extLst>
              </p:cNvPr>
              <p:cNvSpPr>
                <a:spLocks/>
              </p:cNvSpPr>
              <p:nvPr/>
            </p:nvSpPr>
            <p:spPr bwMode="auto">
              <a:xfrm>
                <a:off x="4675" y="1475"/>
                <a:ext cx="48" cy="48"/>
              </a:xfrm>
              <a:custGeom>
                <a:avLst/>
                <a:gdLst>
                  <a:gd name="T0" fmla="*/ 0 w 48"/>
                  <a:gd name="T1" fmla="*/ 0 h 48"/>
                  <a:gd name="T2" fmla="*/ 48 w 48"/>
                  <a:gd name="T3" fmla="*/ 23 h 48"/>
                  <a:gd name="T4" fmla="*/ 0 w 48"/>
                  <a:gd name="T5" fmla="*/ 48 h 48"/>
                  <a:gd name="T6" fmla="*/ 0 w 48"/>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48">
                    <a:moveTo>
                      <a:pt x="0" y="0"/>
                    </a:moveTo>
                    <a:lnTo>
                      <a:pt x="48"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grpSp>
          <p:nvGrpSpPr>
            <p:cNvPr id="6152" name="Group 31">
              <a:extLst>
                <a:ext uri="{FF2B5EF4-FFF2-40B4-BE49-F238E27FC236}">
                  <a16:creationId xmlns:a16="http://schemas.microsoft.com/office/drawing/2014/main" id="{244C98E0-8CFB-2B49-9C6E-C6C20830FB45}"/>
                </a:ext>
              </a:extLst>
            </p:cNvPr>
            <p:cNvGrpSpPr>
              <a:grpSpLocks/>
            </p:cNvGrpSpPr>
            <p:nvPr/>
          </p:nvGrpSpPr>
          <p:grpSpPr bwMode="auto">
            <a:xfrm>
              <a:off x="1233" y="2522"/>
              <a:ext cx="751" cy="470"/>
              <a:chOff x="1233" y="2522"/>
              <a:chExt cx="751" cy="470"/>
            </a:xfrm>
          </p:grpSpPr>
          <p:sp>
            <p:nvSpPr>
              <p:cNvPr id="6222" name="Rectangle 32">
                <a:extLst>
                  <a:ext uri="{FF2B5EF4-FFF2-40B4-BE49-F238E27FC236}">
                    <a16:creationId xmlns:a16="http://schemas.microsoft.com/office/drawing/2014/main" id="{E903A031-6F0D-0F4C-BBC8-20200D619466}"/>
                  </a:ext>
                </a:extLst>
              </p:cNvPr>
              <p:cNvSpPr>
                <a:spLocks noChangeArrowheads="1"/>
              </p:cNvSpPr>
              <p:nvPr/>
            </p:nvSpPr>
            <p:spPr bwMode="auto">
              <a:xfrm>
                <a:off x="1328" y="2522"/>
                <a:ext cx="650" cy="2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23" name="Rectangle 33">
                <a:extLst>
                  <a:ext uri="{FF2B5EF4-FFF2-40B4-BE49-F238E27FC236}">
                    <a16:creationId xmlns:a16="http://schemas.microsoft.com/office/drawing/2014/main" id="{38D15CED-5506-194F-9965-36F1B8EB2D47}"/>
                  </a:ext>
                </a:extLst>
              </p:cNvPr>
              <p:cNvSpPr>
                <a:spLocks noChangeArrowheads="1"/>
              </p:cNvSpPr>
              <p:nvPr/>
            </p:nvSpPr>
            <p:spPr bwMode="auto">
              <a:xfrm>
                <a:off x="1355" y="2527"/>
                <a:ext cx="45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Computer</a:t>
                </a:r>
                <a:endParaRPr lang="en-US" altLang="en-CN" sz="1800" b="1">
                  <a:solidFill>
                    <a:srgbClr val="000000"/>
                  </a:solidFill>
                </a:endParaRPr>
              </a:p>
            </p:txBody>
          </p:sp>
          <p:sp>
            <p:nvSpPr>
              <p:cNvPr id="6224" name="Rectangle 34">
                <a:extLst>
                  <a:ext uri="{FF2B5EF4-FFF2-40B4-BE49-F238E27FC236}">
                    <a16:creationId xmlns:a16="http://schemas.microsoft.com/office/drawing/2014/main" id="{459DC622-7A41-E742-98E0-352EDF420B9D}"/>
                  </a:ext>
                </a:extLst>
              </p:cNvPr>
              <p:cNvSpPr>
                <a:spLocks noChangeArrowheads="1"/>
              </p:cNvSpPr>
              <p:nvPr/>
            </p:nvSpPr>
            <p:spPr bwMode="auto">
              <a:xfrm>
                <a:off x="1355" y="2642"/>
                <a:ext cx="57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Architecture</a:t>
                </a:r>
                <a:endParaRPr lang="en-US" altLang="en-CN" sz="1800" b="1">
                  <a:solidFill>
                    <a:srgbClr val="000000"/>
                  </a:solidFill>
                </a:endParaRPr>
              </a:p>
            </p:txBody>
          </p:sp>
          <p:sp>
            <p:nvSpPr>
              <p:cNvPr id="6225" name="Freeform 35">
                <a:extLst>
                  <a:ext uri="{FF2B5EF4-FFF2-40B4-BE49-F238E27FC236}">
                    <a16:creationId xmlns:a16="http://schemas.microsoft.com/office/drawing/2014/main" id="{26B348C2-CA16-D144-AC6D-5A271A5D4D02}"/>
                  </a:ext>
                </a:extLst>
              </p:cNvPr>
              <p:cNvSpPr>
                <a:spLocks/>
              </p:cNvSpPr>
              <p:nvPr/>
            </p:nvSpPr>
            <p:spPr bwMode="auto">
              <a:xfrm>
                <a:off x="1295" y="2852"/>
                <a:ext cx="580" cy="140"/>
              </a:xfrm>
              <a:custGeom>
                <a:avLst/>
                <a:gdLst>
                  <a:gd name="T0" fmla="*/ 0 w 580"/>
                  <a:gd name="T1" fmla="*/ 71 h 140"/>
                  <a:gd name="T2" fmla="*/ 3 w 580"/>
                  <a:gd name="T3" fmla="*/ 59 h 140"/>
                  <a:gd name="T4" fmla="*/ 13 w 580"/>
                  <a:gd name="T5" fmla="*/ 50 h 140"/>
                  <a:gd name="T6" fmla="*/ 29 w 580"/>
                  <a:gd name="T7" fmla="*/ 40 h 140"/>
                  <a:gd name="T8" fmla="*/ 51 w 580"/>
                  <a:gd name="T9" fmla="*/ 32 h 140"/>
                  <a:gd name="T10" fmla="*/ 77 w 580"/>
                  <a:gd name="T11" fmla="*/ 23 h 140"/>
                  <a:gd name="T12" fmla="*/ 109 w 580"/>
                  <a:gd name="T13" fmla="*/ 15 h 140"/>
                  <a:gd name="T14" fmla="*/ 145 w 580"/>
                  <a:gd name="T15" fmla="*/ 10 h 140"/>
                  <a:gd name="T16" fmla="*/ 184 w 580"/>
                  <a:gd name="T17" fmla="*/ 5 h 140"/>
                  <a:gd name="T18" fmla="*/ 225 w 580"/>
                  <a:gd name="T19" fmla="*/ 2 h 140"/>
                  <a:gd name="T20" fmla="*/ 268 w 580"/>
                  <a:gd name="T21" fmla="*/ 0 h 140"/>
                  <a:gd name="T22" fmla="*/ 312 w 580"/>
                  <a:gd name="T23" fmla="*/ 0 h 140"/>
                  <a:gd name="T24" fmla="*/ 354 w 580"/>
                  <a:gd name="T25" fmla="*/ 2 h 140"/>
                  <a:gd name="T26" fmla="*/ 395 w 580"/>
                  <a:gd name="T27" fmla="*/ 5 h 140"/>
                  <a:gd name="T28" fmla="*/ 434 w 580"/>
                  <a:gd name="T29" fmla="*/ 10 h 140"/>
                  <a:gd name="T30" fmla="*/ 470 w 580"/>
                  <a:gd name="T31" fmla="*/ 15 h 140"/>
                  <a:gd name="T32" fmla="*/ 501 w 580"/>
                  <a:gd name="T33" fmla="*/ 23 h 140"/>
                  <a:gd name="T34" fmla="*/ 529 w 580"/>
                  <a:gd name="T35" fmla="*/ 32 h 140"/>
                  <a:gd name="T36" fmla="*/ 550 w 580"/>
                  <a:gd name="T37" fmla="*/ 40 h 140"/>
                  <a:gd name="T38" fmla="*/ 567 w 580"/>
                  <a:gd name="T39" fmla="*/ 50 h 140"/>
                  <a:gd name="T40" fmla="*/ 576 w 580"/>
                  <a:gd name="T41" fmla="*/ 59 h 140"/>
                  <a:gd name="T42" fmla="*/ 580 w 580"/>
                  <a:gd name="T43" fmla="*/ 71 h 140"/>
                  <a:gd name="T44" fmla="*/ 576 w 580"/>
                  <a:gd name="T45" fmla="*/ 81 h 140"/>
                  <a:gd name="T46" fmla="*/ 567 w 580"/>
                  <a:gd name="T47" fmla="*/ 91 h 140"/>
                  <a:gd name="T48" fmla="*/ 550 w 580"/>
                  <a:gd name="T49" fmla="*/ 101 h 140"/>
                  <a:gd name="T50" fmla="*/ 529 w 580"/>
                  <a:gd name="T51" fmla="*/ 110 h 140"/>
                  <a:gd name="T52" fmla="*/ 501 w 580"/>
                  <a:gd name="T53" fmla="*/ 119 h 140"/>
                  <a:gd name="T54" fmla="*/ 470 w 580"/>
                  <a:gd name="T55" fmla="*/ 125 h 140"/>
                  <a:gd name="T56" fmla="*/ 434 w 580"/>
                  <a:gd name="T57" fmla="*/ 132 h 140"/>
                  <a:gd name="T58" fmla="*/ 395 w 580"/>
                  <a:gd name="T59" fmla="*/ 137 h 140"/>
                  <a:gd name="T60" fmla="*/ 354 w 580"/>
                  <a:gd name="T61" fmla="*/ 140 h 140"/>
                  <a:gd name="T62" fmla="*/ 312 w 580"/>
                  <a:gd name="T63" fmla="*/ 140 h 140"/>
                  <a:gd name="T64" fmla="*/ 268 w 580"/>
                  <a:gd name="T65" fmla="*/ 140 h 140"/>
                  <a:gd name="T66" fmla="*/ 225 w 580"/>
                  <a:gd name="T67" fmla="*/ 140 h 140"/>
                  <a:gd name="T68" fmla="*/ 184 w 580"/>
                  <a:gd name="T69" fmla="*/ 137 h 140"/>
                  <a:gd name="T70" fmla="*/ 145 w 580"/>
                  <a:gd name="T71" fmla="*/ 132 h 140"/>
                  <a:gd name="T72" fmla="*/ 109 w 580"/>
                  <a:gd name="T73" fmla="*/ 125 h 140"/>
                  <a:gd name="T74" fmla="*/ 77 w 580"/>
                  <a:gd name="T75" fmla="*/ 119 h 140"/>
                  <a:gd name="T76" fmla="*/ 51 w 580"/>
                  <a:gd name="T77" fmla="*/ 110 h 140"/>
                  <a:gd name="T78" fmla="*/ 29 w 580"/>
                  <a:gd name="T79" fmla="*/ 101 h 140"/>
                  <a:gd name="T80" fmla="*/ 13 w 580"/>
                  <a:gd name="T81" fmla="*/ 91 h 140"/>
                  <a:gd name="T82" fmla="*/ 3 w 580"/>
                  <a:gd name="T83" fmla="*/ 81 h 140"/>
                  <a:gd name="T84" fmla="*/ 0 w 580"/>
                  <a:gd name="T85" fmla="*/ 71 h 14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80" h="140">
                    <a:moveTo>
                      <a:pt x="0" y="71"/>
                    </a:moveTo>
                    <a:lnTo>
                      <a:pt x="3" y="59"/>
                    </a:lnTo>
                    <a:lnTo>
                      <a:pt x="13" y="50"/>
                    </a:lnTo>
                    <a:lnTo>
                      <a:pt x="29" y="40"/>
                    </a:lnTo>
                    <a:lnTo>
                      <a:pt x="51" y="32"/>
                    </a:lnTo>
                    <a:lnTo>
                      <a:pt x="77" y="23"/>
                    </a:lnTo>
                    <a:lnTo>
                      <a:pt x="109" y="15"/>
                    </a:lnTo>
                    <a:lnTo>
                      <a:pt x="145" y="10"/>
                    </a:lnTo>
                    <a:lnTo>
                      <a:pt x="184" y="5"/>
                    </a:lnTo>
                    <a:lnTo>
                      <a:pt x="225" y="2"/>
                    </a:lnTo>
                    <a:lnTo>
                      <a:pt x="268" y="0"/>
                    </a:lnTo>
                    <a:lnTo>
                      <a:pt x="312" y="0"/>
                    </a:lnTo>
                    <a:lnTo>
                      <a:pt x="354" y="2"/>
                    </a:lnTo>
                    <a:lnTo>
                      <a:pt x="395" y="5"/>
                    </a:lnTo>
                    <a:lnTo>
                      <a:pt x="434" y="10"/>
                    </a:lnTo>
                    <a:lnTo>
                      <a:pt x="470" y="15"/>
                    </a:lnTo>
                    <a:lnTo>
                      <a:pt x="501" y="23"/>
                    </a:lnTo>
                    <a:lnTo>
                      <a:pt x="529" y="32"/>
                    </a:lnTo>
                    <a:lnTo>
                      <a:pt x="550" y="40"/>
                    </a:lnTo>
                    <a:lnTo>
                      <a:pt x="567" y="50"/>
                    </a:lnTo>
                    <a:lnTo>
                      <a:pt x="576" y="59"/>
                    </a:lnTo>
                    <a:lnTo>
                      <a:pt x="580" y="71"/>
                    </a:lnTo>
                    <a:lnTo>
                      <a:pt x="576" y="81"/>
                    </a:lnTo>
                    <a:lnTo>
                      <a:pt x="567" y="91"/>
                    </a:lnTo>
                    <a:lnTo>
                      <a:pt x="550" y="101"/>
                    </a:lnTo>
                    <a:lnTo>
                      <a:pt x="529" y="110"/>
                    </a:lnTo>
                    <a:lnTo>
                      <a:pt x="501" y="119"/>
                    </a:lnTo>
                    <a:lnTo>
                      <a:pt x="470" y="125"/>
                    </a:lnTo>
                    <a:lnTo>
                      <a:pt x="434" y="132"/>
                    </a:lnTo>
                    <a:lnTo>
                      <a:pt x="395" y="137"/>
                    </a:lnTo>
                    <a:lnTo>
                      <a:pt x="354" y="140"/>
                    </a:lnTo>
                    <a:lnTo>
                      <a:pt x="312" y="140"/>
                    </a:lnTo>
                    <a:lnTo>
                      <a:pt x="268" y="140"/>
                    </a:lnTo>
                    <a:lnTo>
                      <a:pt x="225" y="140"/>
                    </a:lnTo>
                    <a:lnTo>
                      <a:pt x="184" y="137"/>
                    </a:lnTo>
                    <a:lnTo>
                      <a:pt x="145" y="132"/>
                    </a:lnTo>
                    <a:lnTo>
                      <a:pt x="109" y="125"/>
                    </a:lnTo>
                    <a:lnTo>
                      <a:pt x="77" y="119"/>
                    </a:lnTo>
                    <a:lnTo>
                      <a:pt x="51" y="110"/>
                    </a:lnTo>
                    <a:lnTo>
                      <a:pt x="29" y="101"/>
                    </a:lnTo>
                    <a:lnTo>
                      <a:pt x="13" y="91"/>
                    </a:lnTo>
                    <a:lnTo>
                      <a:pt x="3" y="81"/>
                    </a:ln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26" name="Rectangle 36">
                <a:extLst>
                  <a:ext uri="{FF2B5EF4-FFF2-40B4-BE49-F238E27FC236}">
                    <a16:creationId xmlns:a16="http://schemas.microsoft.com/office/drawing/2014/main" id="{507EEF00-3398-B549-8830-318F77DCBEA3}"/>
                  </a:ext>
                </a:extLst>
              </p:cNvPr>
              <p:cNvSpPr>
                <a:spLocks noChangeArrowheads="1"/>
              </p:cNvSpPr>
              <p:nvPr/>
            </p:nvSpPr>
            <p:spPr bwMode="auto">
              <a:xfrm>
                <a:off x="1359" y="2881"/>
                <a:ext cx="48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675">
                    <a:solidFill>
                      <a:srgbClr val="000000"/>
                    </a:solidFill>
                  </a:rPr>
                  <a:t>Chapters  4 - 5</a:t>
                </a:r>
                <a:endParaRPr lang="en-US" altLang="en-CN" sz="1800" b="1">
                  <a:solidFill>
                    <a:srgbClr val="000000"/>
                  </a:solidFill>
                </a:endParaRPr>
              </a:p>
            </p:txBody>
          </p:sp>
          <p:sp>
            <p:nvSpPr>
              <p:cNvPr id="6227" name="Line 37">
                <a:extLst>
                  <a:ext uri="{FF2B5EF4-FFF2-40B4-BE49-F238E27FC236}">
                    <a16:creationId xmlns:a16="http://schemas.microsoft.com/office/drawing/2014/main" id="{6FCED73F-76C8-CA46-B334-4E8F061FDEE6}"/>
                  </a:ext>
                </a:extLst>
              </p:cNvPr>
              <p:cNvSpPr>
                <a:spLocks noChangeShapeType="1"/>
              </p:cNvSpPr>
              <p:nvPr/>
            </p:nvSpPr>
            <p:spPr bwMode="auto">
              <a:xfrm>
                <a:off x="1233" y="2798"/>
                <a:ext cx="709"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28" name="Freeform 38">
                <a:extLst>
                  <a:ext uri="{FF2B5EF4-FFF2-40B4-BE49-F238E27FC236}">
                    <a16:creationId xmlns:a16="http://schemas.microsoft.com/office/drawing/2014/main" id="{BBA1D9AB-B8D4-4146-8D86-D232570098E2}"/>
                  </a:ext>
                </a:extLst>
              </p:cNvPr>
              <p:cNvSpPr>
                <a:spLocks/>
              </p:cNvSpPr>
              <p:nvPr/>
            </p:nvSpPr>
            <p:spPr bwMode="auto">
              <a:xfrm>
                <a:off x="1937" y="2775"/>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 h="48">
                    <a:moveTo>
                      <a:pt x="0" y="0"/>
                    </a:moveTo>
                    <a:lnTo>
                      <a:pt x="47"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grpSp>
          <p:nvGrpSpPr>
            <p:cNvPr id="6153" name="Group 39">
              <a:extLst>
                <a:ext uri="{FF2B5EF4-FFF2-40B4-BE49-F238E27FC236}">
                  <a16:creationId xmlns:a16="http://schemas.microsoft.com/office/drawing/2014/main" id="{2911489A-27A7-7F42-9252-FF7ACB339DCC}"/>
                </a:ext>
              </a:extLst>
            </p:cNvPr>
            <p:cNvGrpSpPr>
              <a:grpSpLocks/>
            </p:cNvGrpSpPr>
            <p:nvPr/>
          </p:nvGrpSpPr>
          <p:grpSpPr bwMode="auto">
            <a:xfrm>
              <a:off x="2735" y="2938"/>
              <a:ext cx="745" cy="324"/>
              <a:chOff x="2735" y="2938"/>
              <a:chExt cx="745" cy="324"/>
            </a:xfrm>
          </p:grpSpPr>
          <p:sp>
            <p:nvSpPr>
              <p:cNvPr id="6216" name="Rectangle 40">
                <a:extLst>
                  <a:ext uri="{FF2B5EF4-FFF2-40B4-BE49-F238E27FC236}">
                    <a16:creationId xmlns:a16="http://schemas.microsoft.com/office/drawing/2014/main" id="{E4C6F6C7-0D3D-064F-A226-C056CCDDE475}"/>
                  </a:ext>
                </a:extLst>
              </p:cNvPr>
              <p:cNvSpPr>
                <a:spLocks noChangeArrowheads="1"/>
              </p:cNvSpPr>
              <p:nvPr/>
            </p:nvSpPr>
            <p:spPr bwMode="auto">
              <a:xfrm>
                <a:off x="2814" y="2938"/>
                <a:ext cx="566" cy="1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17" name="Rectangle 41">
                <a:extLst>
                  <a:ext uri="{FF2B5EF4-FFF2-40B4-BE49-F238E27FC236}">
                    <a16:creationId xmlns:a16="http://schemas.microsoft.com/office/drawing/2014/main" id="{483AB554-2E3D-694A-B1D7-6EC18EA31669}"/>
                  </a:ext>
                </a:extLst>
              </p:cNvPr>
              <p:cNvSpPr>
                <a:spLocks noChangeArrowheads="1"/>
              </p:cNvSpPr>
              <p:nvPr/>
            </p:nvSpPr>
            <p:spPr bwMode="auto">
              <a:xfrm>
                <a:off x="2841" y="2946"/>
                <a:ext cx="50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Gate Logic</a:t>
                </a:r>
                <a:endParaRPr lang="en-US" altLang="en-CN" sz="1800" b="1">
                  <a:solidFill>
                    <a:srgbClr val="000000"/>
                  </a:solidFill>
                </a:endParaRPr>
              </a:p>
            </p:txBody>
          </p:sp>
          <p:sp>
            <p:nvSpPr>
              <p:cNvPr id="6218" name="Freeform 42">
                <a:extLst>
                  <a:ext uri="{FF2B5EF4-FFF2-40B4-BE49-F238E27FC236}">
                    <a16:creationId xmlns:a16="http://schemas.microsoft.com/office/drawing/2014/main" id="{B670E8AD-BC02-5845-9367-4D20DF91A901}"/>
                  </a:ext>
                </a:extLst>
              </p:cNvPr>
              <p:cNvSpPr>
                <a:spLocks/>
              </p:cNvSpPr>
              <p:nvPr/>
            </p:nvSpPr>
            <p:spPr bwMode="auto">
              <a:xfrm>
                <a:off x="2786" y="3176"/>
                <a:ext cx="602" cy="82"/>
              </a:xfrm>
              <a:custGeom>
                <a:avLst/>
                <a:gdLst>
                  <a:gd name="T0" fmla="*/ 0 w 602"/>
                  <a:gd name="T1" fmla="*/ 41 h 82"/>
                  <a:gd name="T2" fmla="*/ 3 w 602"/>
                  <a:gd name="T3" fmla="*/ 35 h 82"/>
                  <a:gd name="T4" fmla="*/ 11 w 602"/>
                  <a:gd name="T5" fmla="*/ 30 h 82"/>
                  <a:gd name="T6" fmla="*/ 26 w 602"/>
                  <a:gd name="T7" fmla="*/ 25 h 82"/>
                  <a:gd name="T8" fmla="*/ 47 w 602"/>
                  <a:gd name="T9" fmla="*/ 18 h 82"/>
                  <a:gd name="T10" fmla="*/ 73 w 602"/>
                  <a:gd name="T11" fmla="*/ 13 h 82"/>
                  <a:gd name="T12" fmla="*/ 103 w 602"/>
                  <a:gd name="T13" fmla="*/ 10 h 82"/>
                  <a:gd name="T14" fmla="*/ 137 w 602"/>
                  <a:gd name="T15" fmla="*/ 7 h 82"/>
                  <a:gd name="T16" fmla="*/ 176 w 602"/>
                  <a:gd name="T17" fmla="*/ 3 h 82"/>
                  <a:gd name="T18" fmla="*/ 215 w 602"/>
                  <a:gd name="T19" fmla="*/ 2 h 82"/>
                  <a:gd name="T20" fmla="*/ 258 w 602"/>
                  <a:gd name="T21" fmla="*/ 0 h 82"/>
                  <a:gd name="T22" fmla="*/ 300 w 602"/>
                  <a:gd name="T23" fmla="*/ 0 h 82"/>
                  <a:gd name="T24" fmla="*/ 344 w 602"/>
                  <a:gd name="T25" fmla="*/ 0 h 82"/>
                  <a:gd name="T26" fmla="*/ 385 w 602"/>
                  <a:gd name="T27" fmla="*/ 2 h 82"/>
                  <a:gd name="T28" fmla="*/ 426 w 602"/>
                  <a:gd name="T29" fmla="*/ 3 h 82"/>
                  <a:gd name="T30" fmla="*/ 464 w 602"/>
                  <a:gd name="T31" fmla="*/ 7 h 82"/>
                  <a:gd name="T32" fmla="*/ 498 w 602"/>
                  <a:gd name="T33" fmla="*/ 10 h 82"/>
                  <a:gd name="T34" fmla="*/ 529 w 602"/>
                  <a:gd name="T35" fmla="*/ 13 h 82"/>
                  <a:gd name="T36" fmla="*/ 555 w 602"/>
                  <a:gd name="T37" fmla="*/ 18 h 82"/>
                  <a:gd name="T38" fmla="*/ 575 w 602"/>
                  <a:gd name="T39" fmla="*/ 25 h 82"/>
                  <a:gd name="T40" fmla="*/ 589 w 602"/>
                  <a:gd name="T41" fmla="*/ 30 h 82"/>
                  <a:gd name="T42" fmla="*/ 599 w 602"/>
                  <a:gd name="T43" fmla="*/ 35 h 82"/>
                  <a:gd name="T44" fmla="*/ 602 w 602"/>
                  <a:gd name="T45" fmla="*/ 41 h 82"/>
                  <a:gd name="T46" fmla="*/ 599 w 602"/>
                  <a:gd name="T47" fmla="*/ 48 h 82"/>
                  <a:gd name="T48" fmla="*/ 589 w 602"/>
                  <a:gd name="T49" fmla="*/ 53 h 82"/>
                  <a:gd name="T50" fmla="*/ 575 w 602"/>
                  <a:gd name="T51" fmla="*/ 58 h 82"/>
                  <a:gd name="T52" fmla="*/ 555 w 602"/>
                  <a:gd name="T53" fmla="*/ 64 h 82"/>
                  <a:gd name="T54" fmla="*/ 529 w 602"/>
                  <a:gd name="T55" fmla="*/ 67 h 82"/>
                  <a:gd name="T56" fmla="*/ 498 w 602"/>
                  <a:gd name="T57" fmla="*/ 72 h 82"/>
                  <a:gd name="T58" fmla="*/ 464 w 602"/>
                  <a:gd name="T59" fmla="*/ 76 h 82"/>
                  <a:gd name="T60" fmla="*/ 426 w 602"/>
                  <a:gd name="T61" fmla="*/ 79 h 82"/>
                  <a:gd name="T62" fmla="*/ 385 w 602"/>
                  <a:gd name="T63" fmla="*/ 81 h 82"/>
                  <a:gd name="T64" fmla="*/ 344 w 602"/>
                  <a:gd name="T65" fmla="*/ 82 h 82"/>
                  <a:gd name="T66" fmla="*/ 300 w 602"/>
                  <a:gd name="T67" fmla="*/ 82 h 82"/>
                  <a:gd name="T68" fmla="*/ 258 w 602"/>
                  <a:gd name="T69" fmla="*/ 82 h 82"/>
                  <a:gd name="T70" fmla="*/ 215 w 602"/>
                  <a:gd name="T71" fmla="*/ 81 h 82"/>
                  <a:gd name="T72" fmla="*/ 176 w 602"/>
                  <a:gd name="T73" fmla="*/ 79 h 82"/>
                  <a:gd name="T74" fmla="*/ 137 w 602"/>
                  <a:gd name="T75" fmla="*/ 76 h 82"/>
                  <a:gd name="T76" fmla="*/ 103 w 602"/>
                  <a:gd name="T77" fmla="*/ 72 h 82"/>
                  <a:gd name="T78" fmla="*/ 73 w 602"/>
                  <a:gd name="T79" fmla="*/ 67 h 82"/>
                  <a:gd name="T80" fmla="*/ 47 w 602"/>
                  <a:gd name="T81" fmla="*/ 64 h 82"/>
                  <a:gd name="T82" fmla="*/ 26 w 602"/>
                  <a:gd name="T83" fmla="*/ 58 h 82"/>
                  <a:gd name="T84" fmla="*/ 11 w 602"/>
                  <a:gd name="T85" fmla="*/ 53 h 82"/>
                  <a:gd name="T86" fmla="*/ 3 w 602"/>
                  <a:gd name="T87" fmla="*/ 48 h 82"/>
                  <a:gd name="T88" fmla="*/ 0 w 602"/>
                  <a:gd name="T89" fmla="*/ 41 h 8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602" h="82">
                    <a:moveTo>
                      <a:pt x="0" y="41"/>
                    </a:moveTo>
                    <a:lnTo>
                      <a:pt x="3" y="35"/>
                    </a:lnTo>
                    <a:lnTo>
                      <a:pt x="11" y="30"/>
                    </a:lnTo>
                    <a:lnTo>
                      <a:pt x="26" y="25"/>
                    </a:lnTo>
                    <a:lnTo>
                      <a:pt x="47" y="18"/>
                    </a:lnTo>
                    <a:lnTo>
                      <a:pt x="73" y="13"/>
                    </a:lnTo>
                    <a:lnTo>
                      <a:pt x="103" y="10"/>
                    </a:lnTo>
                    <a:lnTo>
                      <a:pt x="137" y="7"/>
                    </a:lnTo>
                    <a:lnTo>
                      <a:pt x="176" y="3"/>
                    </a:lnTo>
                    <a:lnTo>
                      <a:pt x="215" y="2"/>
                    </a:lnTo>
                    <a:lnTo>
                      <a:pt x="258" y="0"/>
                    </a:lnTo>
                    <a:lnTo>
                      <a:pt x="300" y="0"/>
                    </a:lnTo>
                    <a:lnTo>
                      <a:pt x="344" y="0"/>
                    </a:lnTo>
                    <a:lnTo>
                      <a:pt x="385" y="2"/>
                    </a:lnTo>
                    <a:lnTo>
                      <a:pt x="426" y="3"/>
                    </a:lnTo>
                    <a:lnTo>
                      <a:pt x="464" y="7"/>
                    </a:lnTo>
                    <a:lnTo>
                      <a:pt x="498" y="10"/>
                    </a:lnTo>
                    <a:lnTo>
                      <a:pt x="529" y="13"/>
                    </a:lnTo>
                    <a:lnTo>
                      <a:pt x="555" y="18"/>
                    </a:lnTo>
                    <a:lnTo>
                      <a:pt x="575" y="25"/>
                    </a:lnTo>
                    <a:lnTo>
                      <a:pt x="589" y="30"/>
                    </a:lnTo>
                    <a:lnTo>
                      <a:pt x="599" y="35"/>
                    </a:lnTo>
                    <a:lnTo>
                      <a:pt x="602" y="41"/>
                    </a:lnTo>
                    <a:lnTo>
                      <a:pt x="599" y="48"/>
                    </a:lnTo>
                    <a:lnTo>
                      <a:pt x="589" y="53"/>
                    </a:lnTo>
                    <a:lnTo>
                      <a:pt x="575" y="58"/>
                    </a:lnTo>
                    <a:lnTo>
                      <a:pt x="555" y="64"/>
                    </a:lnTo>
                    <a:lnTo>
                      <a:pt x="529" y="67"/>
                    </a:lnTo>
                    <a:lnTo>
                      <a:pt x="498" y="72"/>
                    </a:lnTo>
                    <a:lnTo>
                      <a:pt x="464" y="76"/>
                    </a:lnTo>
                    <a:lnTo>
                      <a:pt x="426" y="79"/>
                    </a:lnTo>
                    <a:lnTo>
                      <a:pt x="385" y="81"/>
                    </a:lnTo>
                    <a:lnTo>
                      <a:pt x="344" y="82"/>
                    </a:lnTo>
                    <a:lnTo>
                      <a:pt x="300" y="82"/>
                    </a:lnTo>
                    <a:lnTo>
                      <a:pt x="258" y="82"/>
                    </a:lnTo>
                    <a:lnTo>
                      <a:pt x="215" y="81"/>
                    </a:lnTo>
                    <a:lnTo>
                      <a:pt x="176" y="79"/>
                    </a:lnTo>
                    <a:lnTo>
                      <a:pt x="137" y="76"/>
                    </a:lnTo>
                    <a:lnTo>
                      <a:pt x="103" y="72"/>
                    </a:lnTo>
                    <a:lnTo>
                      <a:pt x="73" y="67"/>
                    </a:lnTo>
                    <a:lnTo>
                      <a:pt x="47" y="64"/>
                    </a:lnTo>
                    <a:lnTo>
                      <a:pt x="26" y="58"/>
                    </a:lnTo>
                    <a:lnTo>
                      <a:pt x="11" y="53"/>
                    </a:lnTo>
                    <a:lnTo>
                      <a:pt x="3" y="48"/>
                    </a:lnTo>
                    <a:lnTo>
                      <a:pt x="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19" name="Rectangle 43">
                <a:extLst>
                  <a:ext uri="{FF2B5EF4-FFF2-40B4-BE49-F238E27FC236}">
                    <a16:creationId xmlns:a16="http://schemas.microsoft.com/office/drawing/2014/main" id="{A8FA5DA9-0C42-DD4F-93F9-1A5518204703}"/>
                  </a:ext>
                </a:extLst>
              </p:cNvPr>
              <p:cNvSpPr>
                <a:spLocks noChangeArrowheads="1"/>
              </p:cNvSpPr>
              <p:nvPr/>
            </p:nvSpPr>
            <p:spPr bwMode="auto">
              <a:xfrm>
                <a:off x="2851" y="3175"/>
                <a:ext cx="48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675">
                    <a:solidFill>
                      <a:srgbClr val="000000"/>
                    </a:solidFill>
                  </a:rPr>
                  <a:t>Chapters  1 - 3</a:t>
                </a:r>
                <a:endParaRPr lang="en-US" altLang="en-CN" sz="1800" b="1">
                  <a:solidFill>
                    <a:srgbClr val="000000"/>
                  </a:solidFill>
                </a:endParaRPr>
              </a:p>
            </p:txBody>
          </p:sp>
          <p:sp>
            <p:nvSpPr>
              <p:cNvPr id="6220" name="Line 44">
                <a:extLst>
                  <a:ext uri="{FF2B5EF4-FFF2-40B4-BE49-F238E27FC236}">
                    <a16:creationId xmlns:a16="http://schemas.microsoft.com/office/drawing/2014/main" id="{C452717A-C530-CF40-87D2-1F1C5005053A}"/>
                  </a:ext>
                </a:extLst>
              </p:cNvPr>
              <p:cNvSpPr>
                <a:spLocks noChangeShapeType="1"/>
              </p:cNvSpPr>
              <p:nvPr/>
            </p:nvSpPr>
            <p:spPr bwMode="auto">
              <a:xfrm>
                <a:off x="2735" y="3119"/>
                <a:ext cx="704"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21" name="Freeform 45">
                <a:extLst>
                  <a:ext uri="{FF2B5EF4-FFF2-40B4-BE49-F238E27FC236}">
                    <a16:creationId xmlns:a16="http://schemas.microsoft.com/office/drawing/2014/main" id="{317B64FF-6E45-6B4C-AC47-27AC5AD418B8}"/>
                  </a:ext>
                </a:extLst>
              </p:cNvPr>
              <p:cNvSpPr>
                <a:spLocks/>
              </p:cNvSpPr>
              <p:nvPr/>
            </p:nvSpPr>
            <p:spPr bwMode="auto">
              <a:xfrm>
                <a:off x="3432" y="3096"/>
                <a:ext cx="48" cy="47"/>
              </a:xfrm>
              <a:custGeom>
                <a:avLst/>
                <a:gdLst>
                  <a:gd name="T0" fmla="*/ 0 w 48"/>
                  <a:gd name="T1" fmla="*/ 0 h 47"/>
                  <a:gd name="T2" fmla="*/ 48 w 48"/>
                  <a:gd name="T3" fmla="*/ 23 h 47"/>
                  <a:gd name="T4" fmla="*/ 0 w 48"/>
                  <a:gd name="T5" fmla="*/ 47 h 47"/>
                  <a:gd name="T6" fmla="*/ 0 w 48"/>
                  <a:gd name="T7" fmla="*/ 0 h 4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47">
                    <a:moveTo>
                      <a:pt x="0" y="0"/>
                    </a:moveTo>
                    <a:lnTo>
                      <a:pt x="48" y="23"/>
                    </a:lnTo>
                    <a:lnTo>
                      <a:pt x="0" y="4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grpSp>
          <p:nvGrpSpPr>
            <p:cNvPr id="6154" name="Group 46">
              <a:extLst>
                <a:ext uri="{FF2B5EF4-FFF2-40B4-BE49-F238E27FC236}">
                  <a16:creationId xmlns:a16="http://schemas.microsoft.com/office/drawing/2014/main" id="{8EA1F85C-2051-AF4E-B2A8-E34E67BFD34E}"/>
                </a:ext>
              </a:extLst>
            </p:cNvPr>
            <p:cNvGrpSpPr>
              <a:grpSpLocks/>
            </p:cNvGrpSpPr>
            <p:nvPr/>
          </p:nvGrpSpPr>
          <p:grpSpPr bwMode="auto">
            <a:xfrm>
              <a:off x="4233" y="3175"/>
              <a:ext cx="1479" cy="525"/>
              <a:chOff x="4233" y="3175"/>
              <a:chExt cx="1479" cy="525"/>
            </a:xfrm>
          </p:grpSpPr>
          <p:sp>
            <p:nvSpPr>
              <p:cNvPr id="6207" name="Rectangle 47">
                <a:extLst>
                  <a:ext uri="{FF2B5EF4-FFF2-40B4-BE49-F238E27FC236}">
                    <a16:creationId xmlns:a16="http://schemas.microsoft.com/office/drawing/2014/main" id="{478BC7FB-E628-9044-9E45-28D28FFBF3F1}"/>
                  </a:ext>
                </a:extLst>
              </p:cNvPr>
              <p:cNvSpPr>
                <a:spLocks noChangeArrowheads="1"/>
              </p:cNvSpPr>
              <p:nvPr/>
            </p:nvSpPr>
            <p:spPr bwMode="auto">
              <a:xfrm>
                <a:off x="4318" y="3179"/>
                <a:ext cx="610" cy="2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08" name="Rectangle 48">
                <a:extLst>
                  <a:ext uri="{FF2B5EF4-FFF2-40B4-BE49-F238E27FC236}">
                    <a16:creationId xmlns:a16="http://schemas.microsoft.com/office/drawing/2014/main" id="{E49D97D6-A526-9A41-BF65-C74F7E0515D7}"/>
                  </a:ext>
                </a:extLst>
              </p:cNvPr>
              <p:cNvSpPr>
                <a:spLocks noChangeArrowheads="1"/>
              </p:cNvSpPr>
              <p:nvPr/>
            </p:nvSpPr>
            <p:spPr bwMode="auto">
              <a:xfrm>
                <a:off x="4345" y="3175"/>
                <a:ext cx="43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Electrical</a:t>
                </a:r>
                <a:endParaRPr lang="en-US" altLang="en-CN" sz="1800" b="1">
                  <a:solidFill>
                    <a:srgbClr val="000000"/>
                  </a:solidFill>
                </a:endParaRPr>
              </a:p>
            </p:txBody>
          </p:sp>
          <p:sp>
            <p:nvSpPr>
              <p:cNvPr id="6209" name="Rectangle 49">
                <a:extLst>
                  <a:ext uri="{FF2B5EF4-FFF2-40B4-BE49-F238E27FC236}">
                    <a16:creationId xmlns:a16="http://schemas.microsoft.com/office/drawing/2014/main" id="{BF7A041A-6283-4846-8A38-896C468AC740}"/>
                  </a:ext>
                </a:extLst>
              </p:cNvPr>
              <p:cNvSpPr>
                <a:spLocks noChangeArrowheads="1"/>
              </p:cNvSpPr>
              <p:nvPr/>
            </p:nvSpPr>
            <p:spPr bwMode="auto">
              <a:xfrm>
                <a:off x="4345" y="3290"/>
                <a:ext cx="56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Engineering</a:t>
                </a:r>
                <a:endParaRPr lang="en-US" altLang="en-CN" sz="1800" b="1">
                  <a:solidFill>
                    <a:srgbClr val="000000"/>
                  </a:solidFill>
                </a:endParaRPr>
              </a:p>
            </p:txBody>
          </p:sp>
          <p:sp>
            <p:nvSpPr>
              <p:cNvPr id="6210" name="Freeform 50">
                <a:extLst>
                  <a:ext uri="{FF2B5EF4-FFF2-40B4-BE49-F238E27FC236}">
                    <a16:creationId xmlns:a16="http://schemas.microsoft.com/office/drawing/2014/main" id="{DCCB5DD4-6225-EF49-B448-D9D0B179BDC5}"/>
                  </a:ext>
                </a:extLst>
              </p:cNvPr>
              <p:cNvSpPr>
                <a:spLocks/>
              </p:cNvSpPr>
              <p:nvPr/>
            </p:nvSpPr>
            <p:spPr bwMode="auto">
              <a:xfrm>
                <a:off x="5015" y="3322"/>
                <a:ext cx="697" cy="378"/>
              </a:xfrm>
              <a:custGeom>
                <a:avLst/>
                <a:gdLst>
                  <a:gd name="T0" fmla="*/ 64 w 697"/>
                  <a:gd name="T1" fmla="*/ 162 h 378"/>
                  <a:gd name="T2" fmla="*/ 5 w 697"/>
                  <a:gd name="T3" fmla="*/ 179 h 378"/>
                  <a:gd name="T4" fmla="*/ 72 w 697"/>
                  <a:gd name="T5" fmla="*/ 199 h 378"/>
                  <a:gd name="T6" fmla="*/ 18 w 697"/>
                  <a:gd name="T7" fmla="*/ 245 h 378"/>
                  <a:gd name="T8" fmla="*/ 90 w 697"/>
                  <a:gd name="T9" fmla="*/ 266 h 378"/>
                  <a:gd name="T10" fmla="*/ 49 w 697"/>
                  <a:gd name="T11" fmla="*/ 312 h 378"/>
                  <a:gd name="T12" fmla="*/ 142 w 697"/>
                  <a:gd name="T13" fmla="*/ 319 h 378"/>
                  <a:gd name="T14" fmla="*/ 157 w 697"/>
                  <a:gd name="T15" fmla="*/ 371 h 378"/>
                  <a:gd name="T16" fmla="*/ 237 w 697"/>
                  <a:gd name="T17" fmla="*/ 351 h 378"/>
                  <a:gd name="T18" fmla="*/ 294 w 697"/>
                  <a:gd name="T19" fmla="*/ 378 h 378"/>
                  <a:gd name="T20" fmla="*/ 340 w 697"/>
                  <a:gd name="T21" fmla="*/ 353 h 378"/>
                  <a:gd name="T22" fmla="*/ 387 w 697"/>
                  <a:gd name="T23" fmla="*/ 378 h 378"/>
                  <a:gd name="T24" fmla="*/ 426 w 697"/>
                  <a:gd name="T25" fmla="*/ 348 h 378"/>
                  <a:gd name="T26" fmla="*/ 488 w 697"/>
                  <a:gd name="T27" fmla="*/ 368 h 378"/>
                  <a:gd name="T28" fmla="*/ 542 w 697"/>
                  <a:gd name="T29" fmla="*/ 328 h 378"/>
                  <a:gd name="T30" fmla="*/ 644 w 697"/>
                  <a:gd name="T31" fmla="*/ 340 h 378"/>
                  <a:gd name="T32" fmla="*/ 617 w 697"/>
                  <a:gd name="T33" fmla="*/ 292 h 378"/>
                  <a:gd name="T34" fmla="*/ 688 w 697"/>
                  <a:gd name="T35" fmla="*/ 287 h 378"/>
                  <a:gd name="T36" fmla="*/ 640 w 697"/>
                  <a:gd name="T37" fmla="*/ 233 h 378"/>
                  <a:gd name="T38" fmla="*/ 697 w 697"/>
                  <a:gd name="T39" fmla="*/ 204 h 378"/>
                  <a:gd name="T40" fmla="*/ 624 w 697"/>
                  <a:gd name="T41" fmla="*/ 169 h 378"/>
                  <a:gd name="T42" fmla="*/ 665 w 697"/>
                  <a:gd name="T43" fmla="*/ 121 h 378"/>
                  <a:gd name="T44" fmla="*/ 586 w 697"/>
                  <a:gd name="T45" fmla="*/ 120 h 378"/>
                  <a:gd name="T46" fmla="*/ 617 w 697"/>
                  <a:gd name="T47" fmla="*/ 66 h 378"/>
                  <a:gd name="T48" fmla="*/ 518 w 697"/>
                  <a:gd name="T49" fmla="*/ 72 h 378"/>
                  <a:gd name="T50" fmla="*/ 513 w 697"/>
                  <a:gd name="T51" fmla="*/ 16 h 378"/>
                  <a:gd name="T52" fmla="*/ 412 w 697"/>
                  <a:gd name="T53" fmla="*/ 41 h 378"/>
                  <a:gd name="T54" fmla="*/ 376 w 697"/>
                  <a:gd name="T55" fmla="*/ 0 h 378"/>
                  <a:gd name="T56" fmla="*/ 310 w 697"/>
                  <a:gd name="T57" fmla="*/ 38 h 378"/>
                  <a:gd name="T58" fmla="*/ 248 w 697"/>
                  <a:gd name="T59" fmla="*/ 0 h 378"/>
                  <a:gd name="T60" fmla="*/ 211 w 697"/>
                  <a:gd name="T61" fmla="*/ 56 h 378"/>
                  <a:gd name="T62" fmla="*/ 142 w 697"/>
                  <a:gd name="T63" fmla="*/ 26 h 378"/>
                  <a:gd name="T64" fmla="*/ 145 w 697"/>
                  <a:gd name="T65" fmla="*/ 75 h 378"/>
                  <a:gd name="T66" fmla="*/ 57 w 697"/>
                  <a:gd name="T67" fmla="*/ 62 h 378"/>
                  <a:gd name="T68" fmla="*/ 80 w 697"/>
                  <a:gd name="T69" fmla="*/ 112 h 378"/>
                  <a:gd name="T70" fmla="*/ 0 w 697"/>
                  <a:gd name="T71" fmla="*/ 110 h 378"/>
                  <a:gd name="T72" fmla="*/ 64 w 697"/>
                  <a:gd name="T73" fmla="*/ 162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97" h="378">
                    <a:moveTo>
                      <a:pt x="64" y="162"/>
                    </a:moveTo>
                    <a:lnTo>
                      <a:pt x="5" y="179"/>
                    </a:lnTo>
                    <a:lnTo>
                      <a:pt x="72" y="199"/>
                    </a:lnTo>
                    <a:lnTo>
                      <a:pt x="18" y="245"/>
                    </a:lnTo>
                    <a:lnTo>
                      <a:pt x="90" y="266"/>
                    </a:lnTo>
                    <a:lnTo>
                      <a:pt x="49" y="312"/>
                    </a:lnTo>
                    <a:lnTo>
                      <a:pt x="142" y="319"/>
                    </a:lnTo>
                    <a:lnTo>
                      <a:pt x="157" y="371"/>
                    </a:lnTo>
                    <a:lnTo>
                      <a:pt x="237" y="351"/>
                    </a:lnTo>
                    <a:lnTo>
                      <a:pt x="294" y="378"/>
                    </a:lnTo>
                    <a:lnTo>
                      <a:pt x="340" y="353"/>
                    </a:lnTo>
                    <a:lnTo>
                      <a:pt x="387" y="378"/>
                    </a:lnTo>
                    <a:lnTo>
                      <a:pt x="426" y="348"/>
                    </a:lnTo>
                    <a:lnTo>
                      <a:pt x="488" y="368"/>
                    </a:lnTo>
                    <a:lnTo>
                      <a:pt x="542" y="328"/>
                    </a:lnTo>
                    <a:lnTo>
                      <a:pt x="644" y="340"/>
                    </a:lnTo>
                    <a:lnTo>
                      <a:pt x="617" y="292"/>
                    </a:lnTo>
                    <a:lnTo>
                      <a:pt x="688" y="287"/>
                    </a:lnTo>
                    <a:lnTo>
                      <a:pt x="640" y="233"/>
                    </a:lnTo>
                    <a:lnTo>
                      <a:pt x="697" y="204"/>
                    </a:lnTo>
                    <a:lnTo>
                      <a:pt x="624" y="169"/>
                    </a:lnTo>
                    <a:lnTo>
                      <a:pt x="665" y="121"/>
                    </a:lnTo>
                    <a:lnTo>
                      <a:pt x="586" y="120"/>
                    </a:lnTo>
                    <a:lnTo>
                      <a:pt x="617" y="66"/>
                    </a:lnTo>
                    <a:lnTo>
                      <a:pt x="518" y="72"/>
                    </a:lnTo>
                    <a:lnTo>
                      <a:pt x="513" y="16"/>
                    </a:lnTo>
                    <a:lnTo>
                      <a:pt x="412" y="41"/>
                    </a:lnTo>
                    <a:lnTo>
                      <a:pt x="376" y="0"/>
                    </a:lnTo>
                    <a:lnTo>
                      <a:pt x="310" y="38"/>
                    </a:lnTo>
                    <a:lnTo>
                      <a:pt x="248" y="0"/>
                    </a:lnTo>
                    <a:lnTo>
                      <a:pt x="211" y="56"/>
                    </a:lnTo>
                    <a:lnTo>
                      <a:pt x="142" y="26"/>
                    </a:lnTo>
                    <a:lnTo>
                      <a:pt x="145" y="75"/>
                    </a:lnTo>
                    <a:lnTo>
                      <a:pt x="57" y="62"/>
                    </a:lnTo>
                    <a:lnTo>
                      <a:pt x="80" y="112"/>
                    </a:lnTo>
                    <a:lnTo>
                      <a:pt x="0" y="110"/>
                    </a:lnTo>
                    <a:lnTo>
                      <a:pt x="64" y="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11" name="Freeform 51">
                <a:extLst>
                  <a:ext uri="{FF2B5EF4-FFF2-40B4-BE49-F238E27FC236}">
                    <a16:creationId xmlns:a16="http://schemas.microsoft.com/office/drawing/2014/main" id="{6F919168-7648-4246-87BD-9C22FDA58F43}"/>
                  </a:ext>
                </a:extLst>
              </p:cNvPr>
              <p:cNvSpPr>
                <a:spLocks/>
              </p:cNvSpPr>
              <p:nvPr/>
            </p:nvSpPr>
            <p:spPr bwMode="auto">
              <a:xfrm>
                <a:off x="5015" y="3322"/>
                <a:ext cx="697" cy="378"/>
              </a:xfrm>
              <a:custGeom>
                <a:avLst/>
                <a:gdLst>
                  <a:gd name="T0" fmla="*/ 64 w 697"/>
                  <a:gd name="T1" fmla="*/ 162 h 378"/>
                  <a:gd name="T2" fmla="*/ 5 w 697"/>
                  <a:gd name="T3" fmla="*/ 179 h 378"/>
                  <a:gd name="T4" fmla="*/ 72 w 697"/>
                  <a:gd name="T5" fmla="*/ 199 h 378"/>
                  <a:gd name="T6" fmla="*/ 18 w 697"/>
                  <a:gd name="T7" fmla="*/ 245 h 378"/>
                  <a:gd name="T8" fmla="*/ 90 w 697"/>
                  <a:gd name="T9" fmla="*/ 266 h 378"/>
                  <a:gd name="T10" fmla="*/ 49 w 697"/>
                  <a:gd name="T11" fmla="*/ 312 h 378"/>
                  <a:gd name="T12" fmla="*/ 142 w 697"/>
                  <a:gd name="T13" fmla="*/ 319 h 378"/>
                  <a:gd name="T14" fmla="*/ 157 w 697"/>
                  <a:gd name="T15" fmla="*/ 371 h 378"/>
                  <a:gd name="T16" fmla="*/ 237 w 697"/>
                  <a:gd name="T17" fmla="*/ 351 h 378"/>
                  <a:gd name="T18" fmla="*/ 294 w 697"/>
                  <a:gd name="T19" fmla="*/ 378 h 378"/>
                  <a:gd name="T20" fmla="*/ 340 w 697"/>
                  <a:gd name="T21" fmla="*/ 353 h 378"/>
                  <a:gd name="T22" fmla="*/ 387 w 697"/>
                  <a:gd name="T23" fmla="*/ 378 h 378"/>
                  <a:gd name="T24" fmla="*/ 426 w 697"/>
                  <a:gd name="T25" fmla="*/ 348 h 378"/>
                  <a:gd name="T26" fmla="*/ 488 w 697"/>
                  <a:gd name="T27" fmla="*/ 368 h 378"/>
                  <a:gd name="T28" fmla="*/ 542 w 697"/>
                  <a:gd name="T29" fmla="*/ 328 h 378"/>
                  <a:gd name="T30" fmla="*/ 644 w 697"/>
                  <a:gd name="T31" fmla="*/ 340 h 378"/>
                  <a:gd name="T32" fmla="*/ 617 w 697"/>
                  <a:gd name="T33" fmla="*/ 292 h 378"/>
                  <a:gd name="T34" fmla="*/ 688 w 697"/>
                  <a:gd name="T35" fmla="*/ 287 h 378"/>
                  <a:gd name="T36" fmla="*/ 640 w 697"/>
                  <a:gd name="T37" fmla="*/ 233 h 378"/>
                  <a:gd name="T38" fmla="*/ 697 w 697"/>
                  <a:gd name="T39" fmla="*/ 204 h 378"/>
                  <a:gd name="T40" fmla="*/ 624 w 697"/>
                  <a:gd name="T41" fmla="*/ 169 h 378"/>
                  <a:gd name="T42" fmla="*/ 665 w 697"/>
                  <a:gd name="T43" fmla="*/ 121 h 378"/>
                  <a:gd name="T44" fmla="*/ 586 w 697"/>
                  <a:gd name="T45" fmla="*/ 120 h 378"/>
                  <a:gd name="T46" fmla="*/ 617 w 697"/>
                  <a:gd name="T47" fmla="*/ 66 h 378"/>
                  <a:gd name="T48" fmla="*/ 518 w 697"/>
                  <a:gd name="T49" fmla="*/ 72 h 378"/>
                  <a:gd name="T50" fmla="*/ 513 w 697"/>
                  <a:gd name="T51" fmla="*/ 16 h 378"/>
                  <a:gd name="T52" fmla="*/ 412 w 697"/>
                  <a:gd name="T53" fmla="*/ 41 h 378"/>
                  <a:gd name="T54" fmla="*/ 376 w 697"/>
                  <a:gd name="T55" fmla="*/ 0 h 378"/>
                  <a:gd name="T56" fmla="*/ 310 w 697"/>
                  <a:gd name="T57" fmla="*/ 38 h 378"/>
                  <a:gd name="T58" fmla="*/ 248 w 697"/>
                  <a:gd name="T59" fmla="*/ 0 h 378"/>
                  <a:gd name="T60" fmla="*/ 211 w 697"/>
                  <a:gd name="T61" fmla="*/ 56 h 378"/>
                  <a:gd name="T62" fmla="*/ 142 w 697"/>
                  <a:gd name="T63" fmla="*/ 26 h 378"/>
                  <a:gd name="T64" fmla="*/ 145 w 697"/>
                  <a:gd name="T65" fmla="*/ 75 h 378"/>
                  <a:gd name="T66" fmla="*/ 57 w 697"/>
                  <a:gd name="T67" fmla="*/ 62 h 378"/>
                  <a:gd name="T68" fmla="*/ 80 w 697"/>
                  <a:gd name="T69" fmla="*/ 112 h 378"/>
                  <a:gd name="T70" fmla="*/ 0 w 697"/>
                  <a:gd name="T71" fmla="*/ 110 h 378"/>
                  <a:gd name="T72" fmla="*/ 64 w 697"/>
                  <a:gd name="T73" fmla="*/ 162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97" h="378">
                    <a:moveTo>
                      <a:pt x="64" y="162"/>
                    </a:moveTo>
                    <a:lnTo>
                      <a:pt x="5" y="179"/>
                    </a:lnTo>
                    <a:lnTo>
                      <a:pt x="72" y="199"/>
                    </a:lnTo>
                    <a:lnTo>
                      <a:pt x="18" y="245"/>
                    </a:lnTo>
                    <a:lnTo>
                      <a:pt x="90" y="266"/>
                    </a:lnTo>
                    <a:lnTo>
                      <a:pt x="49" y="312"/>
                    </a:lnTo>
                    <a:lnTo>
                      <a:pt x="142" y="319"/>
                    </a:lnTo>
                    <a:lnTo>
                      <a:pt x="157" y="371"/>
                    </a:lnTo>
                    <a:lnTo>
                      <a:pt x="237" y="351"/>
                    </a:lnTo>
                    <a:lnTo>
                      <a:pt x="294" y="378"/>
                    </a:lnTo>
                    <a:lnTo>
                      <a:pt x="340" y="353"/>
                    </a:lnTo>
                    <a:lnTo>
                      <a:pt x="387" y="378"/>
                    </a:lnTo>
                    <a:lnTo>
                      <a:pt x="426" y="348"/>
                    </a:lnTo>
                    <a:lnTo>
                      <a:pt x="488" y="368"/>
                    </a:lnTo>
                    <a:lnTo>
                      <a:pt x="542" y="328"/>
                    </a:lnTo>
                    <a:lnTo>
                      <a:pt x="644" y="340"/>
                    </a:lnTo>
                    <a:lnTo>
                      <a:pt x="617" y="292"/>
                    </a:lnTo>
                    <a:lnTo>
                      <a:pt x="688" y="287"/>
                    </a:lnTo>
                    <a:lnTo>
                      <a:pt x="640" y="233"/>
                    </a:lnTo>
                    <a:lnTo>
                      <a:pt x="697" y="204"/>
                    </a:lnTo>
                    <a:lnTo>
                      <a:pt x="624" y="169"/>
                    </a:lnTo>
                    <a:lnTo>
                      <a:pt x="665" y="121"/>
                    </a:lnTo>
                    <a:lnTo>
                      <a:pt x="586" y="120"/>
                    </a:lnTo>
                    <a:lnTo>
                      <a:pt x="617" y="66"/>
                    </a:lnTo>
                    <a:lnTo>
                      <a:pt x="518" y="72"/>
                    </a:lnTo>
                    <a:lnTo>
                      <a:pt x="513" y="16"/>
                    </a:lnTo>
                    <a:lnTo>
                      <a:pt x="412" y="41"/>
                    </a:lnTo>
                    <a:lnTo>
                      <a:pt x="376" y="0"/>
                    </a:lnTo>
                    <a:lnTo>
                      <a:pt x="310" y="38"/>
                    </a:lnTo>
                    <a:lnTo>
                      <a:pt x="248" y="0"/>
                    </a:lnTo>
                    <a:lnTo>
                      <a:pt x="211" y="56"/>
                    </a:lnTo>
                    <a:lnTo>
                      <a:pt x="142" y="26"/>
                    </a:lnTo>
                    <a:lnTo>
                      <a:pt x="145" y="75"/>
                    </a:lnTo>
                    <a:lnTo>
                      <a:pt x="57" y="62"/>
                    </a:lnTo>
                    <a:lnTo>
                      <a:pt x="80" y="112"/>
                    </a:lnTo>
                    <a:lnTo>
                      <a:pt x="0" y="110"/>
                    </a:lnTo>
                    <a:lnTo>
                      <a:pt x="64" y="162"/>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12" name="Freeform 52">
                <a:extLst>
                  <a:ext uri="{FF2B5EF4-FFF2-40B4-BE49-F238E27FC236}">
                    <a16:creationId xmlns:a16="http://schemas.microsoft.com/office/drawing/2014/main" id="{6DEDDB95-1383-0C44-A752-F7790507BB98}"/>
                  </a:ext>
                </a:extLst>
              </p:cNvPr>
              <p:cNvSpPr>
                <a:spLocks/>
              </p:cNvSpPr>
              <p:nvPr/>
            </p:nvSpPr>
            <p:spPr bwMode="auto">
              <a:xfrm>
                <a:off x="4958" y="3264"/>
                <a:ext cx="697" cy="378"/>
              </a:xfrm>
              <a:custGeom>
                <a:avLst/>
                <a:gdLst>
                  <a:gd name="T0" fmla="*/ 62 w 697"/>
                  <a:gd name="T1" fmla="*/ 163 h 378"/>
                  <a:gd name="T2" fmla="*/ 5 w 697"/>
                  <a:gd name="T3" fmla="*/ 178 h 378"/>
                  <a:gd name="T4" fmla="*/ 72 w 697"/>
                  <a:gd name="T5" fmla="*/ 199 h 378"/>
                  <a:gd name="T6" fmla="*/ 18 w 697"/>
                  <a:gd name="T7" fmla="*/ 245 h 378"/>
                  <a:gd name="T8" fmla="*/ 90 w 697"/>
                  <a:gd name="T9" fmla="*/ 266 h 378"/>
                  <a:gd name="T10" fmla="*/ 49 w 697"/>
                  <a:gd name="T11" fmla="*/ 311 h 378"/>
                  <a:gd name="T12" fmla="*/ 142 w 697"/>
                  <a:gd name="T13" fmla="*/ 319 h 378"/>
                  <a:gd name="T14" fmla="*/ 155 w 697"/>
                  <a:gd name="T15" fmla="*/ 370 h 378"/>
                  <a:gd name="T16" fmla="*/ 235 w 697"/>
                  <a:gd name="T17" fmla="*/ 352 h 378"/>
                  <a:gd name="T18" fmla="*/ 294 w 697"/>
                  <a:gd name="T19" fmla="*/ 378 h 378"/>
                  <a:gd name="T20" fmla="*/ 340 w 697"/>
                  <a:gd name="T21" fmla="*/ 352 h 378"/>
                  <a:gd name="T22" fmla="*/ 385 w 697"/>
                  <a:gd name="T23" fmla="*/ 378 h 378"/>
                  <a:gd name="T24" fmla="*/ 426 w 697"/>
                  <a:gd name="T25" fmla="*/ 347 h 378"/>
                  <a:gd name="T26" fmla="*/ 487 w 697"/>
                  <a:gd name="T27" fmla="*/ 368 h 378"/>
                  <a:gd name="T28" fmla="*/ 542 w 697"/>
                  <a:gd name="T29" fmla="*/ 327 h 378"/>
                  <a:gd name="T30" fmla="*/ 643 w 697"/>
                  <a:gd name="T31" fmla="*/ 340 h 378"/>
                  <a:gd name="T32" fmla="*/ 617 w 697"/>
                  <a:gd name="T33" fmla="*/ 293 h 378"/>
                  <a:gd name="T34" fmla="*/ 686 w 697"/>
                  <a:gd name="T35" fmla="*/ 288 h 378"/>
                  <a:gd name="T36" fmla="*/ 638 w 697"/>
                  <a:gd name="T37" fmla="*/ 234 h 378"/>
                  <a:gd name="T38" fmla="*/ 697 w 697"/>
                  <a:gd name="T39" fmla="*/ 202 h 378"/>
                  <a:gd name="T40" fmla="*/ 622 w 697"/>
                  <a:gd name="T41" fmla="*/ 170 h 378"/>
                  <a:gd name="T42" fmla="*/ 665 w 697"/>
                  <a:gd name="T43" fmla="*/ 122 h 378"/>
                  <a:gd name="T44" fmla="*/ 586 w 697"/>
                  <a:gd name="T45" fmla="*/ 120 h 378"/>
                  <a:gd name="T46" fmla="*/ 617 w 697"/>
                  <a:gd name="T47" fmla="*/ 64 h 378"/>
                  <a:gd name="T48" fmla="*/ 518 w 697"/>
                  <a:gd name="T49" fmla="*/ 73 h 378"/>
                  <a:gd name="T50" fmla="*/ 511 w 697"/>
                  <a:gd name="T51" fmla="*/ 17 h 378"/>
                  <a:gd name="T52" fmla="*/ 411 w 697"/>
                  <a:gd name="T53" fmla="*/ 41 h 378"/>
                  <a:gd name="T54" fmla="*/ 374 w 697"/>
                  <a:gd name="T55" fmla="*/ 0 h 378"/>
                  <a:gd name="T56" fmla="*/ 310 w 697"/>
                  <a:gd name="T57" fmla="*/ 36 h 378"/>
                  <a:gd name="T58" fmla="*/ 248 w 697"/>
                  <a:gd name="T59" fmla="*/ 0 h 378"/>
                  <a:gd name="T60" fmla="*/ 209 w 697"/>
                  <a:gd name="T61" fmla="*/ 56 h 378"/>
                  <a:gd name="T62" fmla="*/ 142 w 697"/>
                  <a:gd name="T63" fmla="*/ 27 h 378"/>
                  <a:gd name="T64" fmla="*/ 144 w 697"/>
                  <a:gd name="T65" fmla="*/ 76 h 378"/>
                  <a:gd name="T66" fmla="*/ 57 w 697"/>
                  <a:gd name="T67" fmla="*/ 61 h 378"/>
                  <a:gd name="T68" fmla="*/ 78 w 697"/>
                  <a:gd name="T69" fmla="*/ 112 h 378"/>
                  <a:gd name="T70" fmla="*/ 0 w 697"/>
                  <a:gd name="T71" fmla="*/ 110 h 378"/>
                  <a:gd name="T72" fmla="*/ 62 w 697"/>
                  <a:gd name="T73" fmla="*/ 163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97" h="378">
                    <a:moveTo>
                      <a:pt x="62" y="163"/>
                    </a:moveTo>
                    <a:lnTo>
                      <a:pt x="5" y="178"/>
                    </a:lnTo>
                    <a:lnTo>
                      <a:pt x="72" y="199"/>
                    </a:lnTo>
                    <a:lnTo>
                      <a:pt x="18" y="245"/>
                    </a:lnTo>
                    <a:lnTo>
                      <a:pt x="90" y="266"/>
                    </a:lnTo>
                    <a:lnTo>
                      <a:pt x="49" y="311"/>
                    </a:lnTo>
                    <a:lnTo>
                      <a:pt x="142" y="319"/>
                    </a:lnTo>
                    <a:lnTo>
                      <a:pt x="155" y="370"/>
                    </a:lnTo>
                    <a:lnTo>
                      <a:pt x="235" y="352"/>
                    </a:lnTo>
                    <a:lnTo>
                      <a:pt x="294" y="378"/>
                    </a:lnTo>
                    <a:lnTo>
                      <a:pt x="340" y="352"/>
                    </a:lnTo>
                    <a:lnTo>
                      <a:pt x="385" y="378"/>
                    </a:lnTo>
                    <a:lnTo>
                      <a:pt x="426" y="347"/>
                    </a:lnTo>
                    <a:lnTo>
                      <a:pt x="487" y="368"/>
                    </a:lnTo>
                    <a:lnTo>
                      <a:pt x="542" y="327"/>
                    </a:lnTo>
                    <a:lnTo>
                      <a:pt x="643" y="340"/>
                    </a:lnTo>
                    <a:lnTo>
                      <a:pt x="617" y="293"/>
                    </a:lnTo>
                    <a:lnTo>
                      <a:pt x="686" y="288"/>
                    </a:lnTo>
                    <a:lnTo>
                      <a:pt x="638" y="234"/>
                    </a:lnTo>
                    <a:lnTo>
                      <a:pt x="697" y="202"/>
                    </a:lnTo>
                    <a:lnTo>
                      <a:pt x="622" y="170"/>
                    </a:lnTo>
                    <a:lnTo>
                      <a:pt x="665" y="122"/>
                    </a:lnTo>
                    <a:lnTo>
                      <a:pt x="586" y="120"/>
                    </a:lnTo>
                    <a:lnTo>
                      <a:pt x="617" y="64"/>
                    </a:lnTo>
                    <a:lnTo>
                      <a:pt x="518" y="73"/>
                    </a:lnTo>
                    <a:lnTo>
                      <a:pt x="511" y="17"/>
                    </a:lnTo>
                    <a:lnTo>
                      <a:pt x="411" y="41"/>
                    </a:lnTo>
                    <a:lnTo>
                      <a:pt x="374" y="0"/>
                    </a:lnTo>
                    <a:lnTo>
                      <a:pt x="310" y="36"/>
                    </a:lnTo>
                    <a:lnTo>
                      <a:pt x="248" y="0"/>
                    </a:lnTo>
                    <a:lnTo>
                      <a:pt x="209" y="56"/>
                    </a:lnTo>
                    <a:lnTo>
                      <a:pt x="142" y="27"/>
                    </a:lnTo>
                    <a:lnTo>
                      <a:pt x="144" y="76"/>
                    </a:lnTo>
                    <a:lnTo>
                      <a:pt x="57" y="61"/>
                    </a:lnTo>
                    <a:lnTo>
                      <a:pt x="78" y="112"/>
                    </a:lnTo>
                    <a:lnTo>
                      <a:pt x="0" y="110"/>
                    </a:lnTo>
                    <a:lnTo>
                      <a:pt x="62" y="163"/>
                    </a:lnTo>
                    <a:close/>
                  </a:path>
                </a:pathLst>
              </a:custGeom>
              <a:solidFill>
                <a:srgbClr val="FFFF00"/>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13" name="Rectangle 53">
                <a:extLst>
                  <a:ext uri="{FF2B5EF4-FFF2-40B4-BE49-F238E27FC236}">
                    <a16:creationId xmlns:a16="http://schemas.microsoft.com/office/drawing/2014/main" id="{A07D4A1A-9E70-9F4A-BE45-E19C3C17A88C}"/>
                  </a:ext>
                </a:extLst>
              </p:cNvPr>
              <p:cNvSpPr>
                <a:spLocks noChangeArrowheads="1"/>
              </p:cNvSpPr>
              <p:nvPr/>
            </p:nvSpPr>
            <p:spPr bwMode="auto">
              <a:xfrm>
                <a:off x="5141" y="3394"/>
                <a:ext cx="36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Physics</a:t>
                </a:r>
                <a:endParaRPr lang="en-US" altLang="en-CN" sz="1800" b="1">
                  <a:solidFill>
                    <a:srgbClr val="000000"/>
                  </a:solidFill>
                </a:endParaRPr>
              </a:p>
            </p:txBody>
          </p:sp>
          <p:sp>
            <p:nvSpPr>
              <p:cNvPr id="6214" name="Line 54">
                <a:extLst>
                  <a:ext uri="{FF2B5EF4-FFF2-40B4-BE49-F238E27FC236}">
                    <a16:creationId xmlns:a16="http://schemas.microsoft.com/office/drawing/2014/main" id="{364F7DE3-3906-A045-BA77-9CDABE5148DA}"/>
                  </a:ext>
                </a:extLst>
              </p:cNvPr>
              <p:cNvSpPr>
                <a:spLocks noChangeShapeType="1"/>
              </p:cNvSpPr>
              <p:nvPr/>
            </p:nvSpPr>
            <p:spPr bwMode="auto">
              <a:xfrm>
                <a:off x="4233" y="3439"/>
                <a:ext cx="674"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215" name="Freeform 55">
                <a:extLst>
                  <a:ext uri="{FF2B5EF4-FFF2-40B4-BE49-F238E27FC236}">
                    <a16:creationId xmlns:a16="http://schemas.microsoft.com/office/drawing/2014/main" id="{56F32297-A586-D445-951A-C9C8FDEDA457}"/>
                  </a:ext>
                </a:extLst>
              </p:cNvPr>
              <p:cNvSpPr>
                <a:spLocks/>
              </p:cNvSpPr>
              <p:nvPr/>
            </p:nvSpPr>
            <p:spPr bwMode="auto">
              <a:xfrm>
                <a:off x="4901" y="3416"/>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 h="48">
                    <a:moveTo>
                      <a:pt x="0" y="0"/>
                    </a:moveTo>
                    <a:lnTo>
                      <a:pt x="47"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grpSp>
          <p:nvGrpSpPr>
            <p:cNvPr id="6155" name="Group 56">
              <a:extLst>
                <a:ext uri="{FF2B5EF4-FFF2-40B4-BE49-F238E27FC236}">
                  <a16:creationId xmlns:a16="http://schemas.microsoft.com/office/drawing/2014/main" id="{0097F777-9DD4-424F-A7C8-0F3A51759CCE}"/>
                </a:ext>
              </a:extLst>
            </p:cNvPr>
            <p:cNvGrpSpPr>
              <a:grpSpLocks/>
            </p:cNvGrpSpPr>
            <p:nvPr/>
          </p:nvGrpSpPr>
          <p:grpSpPr bwMode="auto">
            <a:xfrm>
              <a:off x="3160" y="1100"/>
              <a:ext cx="753" cy="641"/>
              <a:chOff x="3160" y="1100"/>
              <a:chExt cx="753" cy="641"/>
            </a:xfrm>
          </p:grpSpPr>
          <p:sp>
            <p:nvSpPr>
              <p:cNvPr id="6202" name="Rectangle 57">
                <a:extLst>
                  <a:ext uri="{FF2B5EF4-FFF2-40B4-BE49-F238E27FC236}">
                    <a16:creationId xmlns:a16="http://schemas.microsoft.com/office/drawing/2014/main" id="{63A0A470-5A84-8C42-924D-A52CC4B0EE04}"/>
                  </a:ext>
                </a:extLst>
              </p:cNvPr>
              <p:cNvSpPr>
                <a:spLocks noChangeArrowheads="1"/>
              </p:cNvSpPr>
              <p:nvPr/>
            </p:nvSpPr>
            <p:spPr bwMode="auto">
              <a:xfrm>
                <a:off x="3160" y="1255"/>
                <a:ext cx="753" cy="486"/>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03" name="Rectangle 58">
                <a:extLst>
                  <a:ext uri="{FF2B5EF4-FFF2-40B4-BE49-F238E27FC236}">
                    <a16:creationId xmlns:a16="http://schemas.microsoft.com/office/drawing/2014/main" id="{269F4842-81D3-584D-8E88-24C40ACBA4F4}"/>
                  </a:ext>
                </a:extLst>
              </p:cNvPr>
              <p:cNvSpPr>
                <a:spLocks noChangeArrowheads="1"/>
              </p:cNvSpPr>
              <p:nvPr/>
            </p:nvSpPr>
            <p:spPr bwMode="auto">
              <a:xfrm>
                <a:off x="3390" y="1372"/>
                <a:ext cx="30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Virtual</a:t>
                </a:r>
                <a:endParaRPr lang="en-US" altLang="en-CN" sz="1800" b="1">
                  <a:solidFill>
                    <a:srgbClr val="000000"/>
                  </a:solidFill>
                </a:endParaRPr>
              </a:p>
            </p:txBody>
          </p:sp>
          <p:sp>
            <p:nvSpPr>
              <p:cNvPr id="6204" name="Rectangle 59">
                <a:extLst>
                  <a:ext uri="{FF2B5EF4-FFF2-40B4-BE49-F238E27FC236}">
                    <a16:creationId xmlns:a16="http://schemas.microsoft.com/office/drawing/2014/main" id="{71FD8BE5-52A3-5745-BDDB-42C08384E32E}"/>
                  </a:ext>
                </a:extLst>
              </p:cNvPr>
              <p:cNvSpPr>
                <a:spLocks noChangeArrowheads="1"/>
              </p:cNvSpPr>
              <p:nvPr/>
            </p:nvSpPr>
            <p:spPr bwMode="auto">
              <a:xfrm>
                <a:off x="3348" y="1503"/>
                <a:ext cx="38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Machine</a:t>
                </a:r>
                <a:endParaRPr lang="en-US" altLang="en-CN" sz="1800" b="1">
                  <a:solidFill>
                    <a:srgbClr val="000000"/>
                  </a:solidFill>
                </a:endParaRPr>
              </a:p>
            </p:txBody>
          </p:sp>
          <p:sp>
            <p:nvSpPr>
              <p:cNvPr id="6205" name="Rectangle 60">
                <a:extLst>
                  <a:ext uri="{FF2B5EF4-FFF2-40B4-BE49-F238E27FC236}">
                    <a16:creationId xmlns:a16="http://schemas.microsoft.com/office/drawing/2014/main" id="{665DF4BB-87A6-464B-B9FF-7546AAF31377}"/>
                  </a:ext>
                </a:extLst>
              </p:cNvPr>
              <p:cNvSpPr>
                <a:spLocks noChangeArrowheads="1"/>
              </p:cNvSpPr>
              <p:nvPr/>
            </p:nvSpPr>
            <p:spPr bwMode="auto">
              <a:xfrm>
                <a:off x="3160" y="1100"/>
                <a:ext cx="753" cy="155"/>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06" name="Rectangle 61">
                <a:extLst>
                  <a:ext uri="{FF2B5EF4-FFF2-40B4-BE49-F238E27FC236}">
                    <a16:creationId xmlns:a16="http://schemas.microsoft.com/office/drawing/2014/main" id="{62161B22-C353-7842-9030-7552D7D3E4DB}"/>
                  </a:ext>
                </a:extLst>
              </p:cNvPr>
              <p:cNvSpPr>
                <a:spLocks noChangeArrowheads="1"/>
              </p:cNvSpPr>
              <p:nvPr/>
            </p:nvSpPr>
            <p:spPr bwMode="auto">
              <a:xfrm>
                <a:off x="3220" y="1126"/>
                <a:ext cx="61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750">
                    <a:solidFill>
                      <a:srgbClr val="000000"/>
                    </a:solidFill>
                  </a:rPr>
                  <a:t>abstract interface</a:t>
                </a:r>
                <a:endParaRPr lang="en-US" altLang="en-CN" sz="1800" b="1">
                  <a:solidFill>
                    <a:srgbClr val="000000"/>
                  </a:solidFill>
                </a:endParaRPr>
              </a:p>
            </p:txBody>
          </p:sp>
        </p:grpSp>
        <p:grpSp>
          <p:nvGrpSpPr>
            <p:cNvPr id="6156" name="Group 62">
              <a:extLst>
                <a:ext uri="{FF2B5EF4-FFF2-40B4-BE49-F238E27FC236}">
                  <a16:creationId xmlns:a16="http://schemas.microsoft.com/office/drawing/2014/main" id="{893684E8-E517-FC4B-BDB5-8FB76FB40CBB}"/>
                </a:ext>
              </a:extLst>
            </p:cNvPr>
            <p:cNvGrpSpPr>
              <a:grpSpLocks/>
            </p:cNvGrpSpPr>
            <p:nvPr/>
          </p:nvGrpSpPr>
          <p:grpSpPr bwMode="auto">
            <a:xfrm>
              <a:off x="3893" y="660"/>
              <a:ext cx="1582" cy="1402"/>
              <a:chOff x="3893" y="660"/>
              <a:chExt cx="1582" cy="1402"/>
            </a:xfrm>
          </p:grpSpPr>
          <p:grpSp>
            <p:nvGrpSpPr>
              <p:cNvPr id="6192" name="Group 63">
                <a:extLst>
                  <a:ext uri="{FF2B5EF4-FFF2-40B4-BE49-F238E27FC236}">
                    <a16:creationId xmlns:a16="http://schemas.microsoft.com/office/drawing/2014/main" id="{199D5A1A-E9F3-4D4D-AF92-F21EA3BABA0F}"/>
                  </a:ext>
                </a:extLst>
              </p:cNvPr>
              <p:cNvGrpSpPr>
                <a:grpSpLocks/>
              </p:cNvGrpSpPr>
              <p:nvPr/>
            </p:nvGrpSpPr>
            <p:grpSpPr bwMode="auto">
              <a:xfrm>
                <a:off x="3893" y="660"/>
                <a:ext cx="810" cy="401"/>
                <a:chOff x="3893" y="660"/>
                <a:chExt cx="810" cy="401"/>
              </a:xfrm>
            </p:grpSpPr>
            <p:sp>
              <p:nvSpPr>
                <p:cNvPr id="6199" name="Rectangle 64">
                  <a:extLst>
                    <a:ext uri="{FF2B5EF4-FFF2-40B4-BE49-F238E27FC236}">
                      <a16:creationId xmlns:a16="http://schemas.microsoft.com/office/drawing/2014/main" id="{E961699D-8544-A74F-9228-E2233A3704B8}"/>
                    </a:ext>
                  </a:extLst>
                </p:cNvPr>
                <p:cNvSpPr>
                  <a:spLocks noChangeArrowheads="1"/>
                </p:cNvSpPr>
                <p:nvPr/>
              </p:nvSpPr>
              <p:spPr bwMode="auto">
                <a:xfrm>
                  <a:off x="3893" y="660"/>
                  <a:ext cx="810" cy="4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200" name="Rectangle 65">
                  <a:extLst>
                    <a:ext uri="{FF2B5EF4-FFF2-40B4-BE49-F238E27FC236}">
                      <a16:creationId xmlns:a16="http://schemas.microsoft.com/office/drawing/2014/main" id="{E0E36B55-3B49-3843-AD22-EF4EE8DA7490}"/>
                    </a:ext>
                  </a:extLst>
                </p:cNvPr>
                <p:cNvSpPr>
                  <a:spLocks noChangeArrowheads="1"/>
                </p:cNvSpPr>
                <p:nvPr/>
              </p:nvSpPr>
              <p:spPr bwMode="auto">
                <a:xfrm>
                  <a:off x="4056" y="713"/>
                  <a:ext cx="512"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1125" b="1">
                      <a:solidFill>
                        <a:srgbClr val="990000"/>
                      </a:solidFill>
                    </a:rPr>
                    <a:t>Software</a:t>
                  </a:r>
                  <a:endParaRPr lang="en-US" altLang="en-CN" sz="1800" b="1">
                    <a:solidFill>
                      <a:srgbClr val="990000"/>
                    </a:solidFill>
                  </a:endParaRPr>
                </a:p>
              </p:txBody>
            </p:sp>
            <p:sp>
              <p:nvSpPr>
                <p:cNvPr id="6201" name="Rectangle 66">
                  <a:extLst>
                    <a:ext uri="{FF2B5EF4-FFF2-40B4-BE49-F238E27FC236}">
                      <a16:creationId xmlns:a16="http://schemas.microsoft.com/office/drawing/2014/main" id="{5A31E555-76A0-934C-91F0-6B32C3C58B71}"/>
                    </a:ext>
                  </a:extLst>
                </p:cNvPr>
                <p:cNvSpPr>
                  <a:spLocks noChangeArrowheads="1"/>
                </p:cNvSpPr>
                <p:nvPr/>
              </p:nvSpPr>
              <p:spPr bwMode="auto">
                <a:xfrm>
                  <a:off x="4045" y="861"/>
                  <a:ext cx="545"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1125" b="1">
                      <a:solidFill>
                        <a:srgbClr val="990000"/>
                      </a:solidFill>
                    </a:rPr>
                    <a:t>hierarchy</a:t>
                  </a:r>
                  <a:endParaRPr lang="en-US" altLang="en-CN" sz="1800" b="1">
                    <a:solidFill>
                      <a:srgbClr val="990000"/>
                    </a:solidFill>
                  </a:endParaRPr>
                </a:p>
              </p:txBody>
            </p:sp>
          </p:grpSp>
          <p:grpSp>
            <p:nvGrpSpPr>
              <p:cNvPr id="6193" name="Group 67">
                <a:extLst>
                  <a:ext uri="{FF2B5EF4-FFF2-40B4-BE49-F238E27FC236}">
                    <a16:creationId xmlns:a16="http://schemas.microsoft.com/office/drawing/2014/main" id="{F281DA8B-F254-3D45-8C6F-A8F6E135D99E}"/>
                  </a:ext>
                </a:extLst>
              </p:cNvPr>
              <p:cNvGrpSpPr>
                <a:grpSpLocks/>
              </p:cNvGrpSpPr>
              <p:nvPr/>
            </p:nvGrpSpPr>
            <p:grpSpPr bwMode="auto">
              <a:xfrm>
                <a:off x="4723" y="1421"/>
                <a:ext cx="752" cy="641"/>
                <a:chOff x="4723" y="1421"/>
                <a:chExt cx="752" cy="641"/>
              </a:xfrm>
            </p:grpSpPr>
            <p:sp>
              <p:nvSpPr>
                <p:cNvPr id="6194" name="Rectangle 68">
                  <a:extLst>
                    <a:ext uri="{FF2B5EF4-FFF2-40B4-BE49-F238E27FC236}">
                      <a16:creationId xmlns:a16="http://schemas.microsoft.com/office/drawing/2014/main" id="{AFC0F761-A61D-8F48-9330-EA9522C8B737}"/>
                    </a:ext>
                  </a:extLst>
                </p:cNvPr>
                <p:cNvSpPr>
                  <a:spLocks noChangeArrowheads="1"/>
                </p:cNvSpPr>
                <p:nvPr/>
              </p:nvSpPr>
              <p:spPr bwMode="auto">
                <a:xfrm>
                  <a:off x="4723" y="1575"/>
                  <a:ext cx="752" cy="487"/>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95" name="Rectangle 69">
                  <a:extLst>
                    <a:ext uri="{FF2B5EF4-FFF2-40B4-BE49-F238E27FC236}">
                      <a16:creationId xmlns:a16="http://schemas.microsoft.com/office/drawing/2014/main" id="{6AFA4313-9B7A-A247-BF10-662DEB8C231C}"/>
                    </a:ext>
                  </a:extLst>
                </p:cNvPr>
                <p:cNvSpPr>
                  <a:spLocks noChangeArrowheads="1"/>
                </p:cNvSpPr>
                <p:nvPr/>
              </p:nvSpPr>
              <p:spPr bwMode="auto">
                <a:xfrm>
                  <a:off x="4879" y="1692"/>
                  <a:ext cx="45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Assembly</a:t>
                  </a:r>
                  <a:endParaRPr lang="en-US" altLang="en-CN" sz="1800" b="1">
                    <a:solidFill>
                      <a:srgbClr val="000000"/>
                    </a:solidFill>
                  </a:endParaRPr>
                </a:p>
              </p:txBody>
            </p:sp>
            <p:sp>
              <p:nvSpPr>
                <p:cNvPr id="6196" name="Rectangle 70">
                  <a:extLst>
                    <a:ext uri="{FF2B5EF4-FFF2-40B4-BE49-F238E27FC236}">
                      <a16:creationId xmlns:a16="http://schemas.microsoft.com/office/drawing/2014/main" id="{431DAC3E-79C5-CA44-90CB-36E2D33C21D6}"/>
                    </a:ext>
                  </a:extLst>
                </p:cNvPr>
                <p:cNvSpPr>
                  <a:spLocks noChangeArrowheads="1"/>
                </p:cNvSpPr>
                <p:nvPr/>
              </p:nvSpPr>
              <p:spPr bwMode="auto">
                <a:xfrm>
                  <a:off x="4878" y="1824"/>
                  <a:ext cx="45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Language</a:t>
                  </a:r>
                  <a:endParaRPr lang="en-US" altLang="en-CN" sz="1800" b="1">
                    <a:solidFill>
                      <a:srgbClr val="000000"/>
                    </a:solidFill>
                  </a:endParaRPr>
                </a:p>
              </p:txBody>
            </p:sp>
            <p:sp>
              <p:nvSpPr>
                <p:cNvPr id="6197" name="Rectangle 71">
                  <a:extLst>
                    <a:ext uri="{FF2B5EF4-FFF2-40B4-BE49-F238E27FC236}">
                      <a16:creationId xmlns:a16="http://schemas.microsoft.com/office/drawing/2014/main" id="{A1BD17AF-9558-FE40-A650-683D9771B065}"/>
                    </a:ext>
                  </a:extLst>
                </p:cNvPr>
                <p:cNvSpPr>
                  <a:spLocks noChangeArrowheads="1"/>
                </p:cNvSpPr>
                <p:nvPr/>
              </p:nvSpPr>
              <p:spPr bwMode="auto">
                <a:xfrm>
                  <a:off x="4723" y="1421"/>
                  <a:ext cx="752" cy="154"/>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98" name="Rectangle 72">
                  <a:extLst>
                    <a:ext uri="{FF2B5EF4-FFF2-40B4-BE49-F238E27FC236}">
                      <a16:creationId xmlns:a16="http://schemas.microsoft.com/office/drawing/2014/main" id="{419798C7-8A6F-F74B-8E87-C36DAE2B537B}"/>
                    </a:ext>
                  </a:extLst>
                </p:cNvPr>
                <p:cNvSpPr>
                  <a:spLocks noChangeArrowheads="1"/>
                </p:cNvSpPr>
                <p:nvPr/>
              </p:nvSpPr>
              <p:spPr bwMode="auto">
                <a:xfrm>
                  <a:off x="4783" y="1447"/>
                  <a:ext cx="61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750">
                      <a:solidFill>
                        <a:srgbClr val="000000"/>
                      </a:solidFill>
                    </a:rPr>
                    <a:t>abstract interface</a:t>
                  </a:r>
                  <a:endParaRPr lang="en-US" altLang="en-CN" sz="1800" b="1">
                    <a:solidFill>
                      <a:srgbClr val="000000"/>
                    </a:solidFill>
                  </a:endParaRPr>
                </a:p>
              </p:txBody>
            </p:sp>
          </p:grpSp>
        </p:grpSp>
        <p:grpSp>
          <p:nvGrpSpPr>
            <p:cNvPr id="6157" name="Group 73">
              <a:extLst>
                <a:ext uri="{FF2B5EF4-FFF2-40B4-BE49-F238E27FC236}">
                  <a16:creationId xmlns:a16="http://schemas.microsoft.com/office/drawing/2014/main" id="{3A273EF5-2E6C-D044-83D7-99E3EFABFBC3}"/>
                </a:ext>
              </a:extLst>
            </p:cNvPr>
            <p:cNvGrpSpPr>
              <a:grpSpLocks/>
            </p:cNvGrpSpPr>
            <p:nvPr/>
          </p:nvGrpSpPr>
          <p:grpSpPr bwMode="auto">
            <a:xfrm>
              <a:off x="480" y="2400"/>
              <a:ext cx="1272" cy="1271"/>
              <a:chOff x="480" y="2400"/>
              <a:chExt cx="1272" cy="1271"/>
            </a:xfrm>
          </p:grpSpPr>
          <p:grpSp>
            <p:nvGrpSpPr>
              <p:cNvPr id="6182" name="Group 74">
                <a:extLst>
                  <a:ext uri="{FF2B5EF4-FFF2-40B4-BE49-F238E27FC236}">
                    <a16:creationId xmlns:a16="http://schemas.microsoft.com/office/drawing/2014/main" id="{9F779198-C2E9-0E48-B3DA-DAB8B1983C13}"/>
                  </a:ext>
                </a:extLst>
              </p:cNvPr>
              <p:cNvGrpSpPr>
                <a:grpSpLocks/>
              </p:cNvGrpSpPr>
              <p:nvPr/>
            </p:nvGrpSpPr>
            <p:grpSpPr bwMode="auto">
              <a:xfrm>
                <a:off x="942" y="3294"/>
                <a:ext cx="810" cy="377"/>
                <a:chOff x="942" y="3294"/>
                <a:chExt cx="810" cy="377"/>
              </a:xfrm>
            </p:grpSpPr>
            <p:sp>
              <p:nvSpPr>
                <p:cNvPr id="6189" name="Rectangle 75">
                  <a:extLst>
                    <a:ext uri="{FF2B5EF4-FFF2-40B4-BE49-F238E27FC236}">
                      <a16:creationId xmlns:a16="http://schemas.microsoft.com/office/drawing/2014/main" id="{42766D14-0123-C244-8774-2C95F831F90C}"/>
                    </a:ext>
                  </a:extLst>
                </p:cNvPr>
                <p:cNvSpPr>
                  <a:spLocks noChangeArrowheads="1"/>
                </p:cNvSpPr>
                <p:nvPr/>
              </p:nvSpPr>
              <p:spPr bwMode="auto">
                <a:xfrm>
                  <a:off x="942" y="3294"/>
                  <a:ext cx="810" cy="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90" name="Rectangle 76">
                  <a:extLst>
                    <a:ext uri="{FF2B5EF4-FFF2-40B4-BE49-F238E27FC236}">
                      <a16:creationId xmlns:a16="http://schemas.microsoft.com/office/drawing/2014/main" id="{CC1AD4C5-D3DC-714D-B83D-A55FA5A4CC36}"/>
                    </a:ext>
                  </a:extLst>
                </p:cNvPr>
                <p:cNvSpPr>
                  <a:spLocks noChangeArrowheads="1"/>
                </p:cNvSpPr>
                <p:nvPr/>
              </p:nvSpPr>
              <p:spPr bwMode="auto">
                <a:xfrm>
                  <a:off x="1083" y="3336"/>
                  <a:ext cx="552"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1125" b="1">
                      <a:solidFill>
                        <a:srgbClr val="990000"/>
                      </a:solidFill>
                    </a:rPr>
                    <a:t>Hardware</a:t>
                  </a:r>
                  <a:endParaRPr lang="en-US" altLang="en-CN" sz="1800" b="1">
                    <a:solidFill>
                      <a:srgbClr val="990000"/>
                    </a:solidFill>
                  </a:endParaRPr>
                </a:p>
              </p:txBody>
            </p:sp>
            <p:sp>
              <p:nvSpPr>
                <p:cNvPr id="6191" name="Rectangle 77">
                  <a:extLst>
                    <a:ext uri="{FF2B5EF4-FFF2-40B4-BE49-F238E27FC236}">
                      <a16:creationId xmlns:a16="http://schemas.microsoft.com/office/drawing/2014/main" id="{2DD6D2C3-CC91-3A46-84F9-B3CC3CD5A042}"/>
                    </a:ext>
                  </a:extLst>
                </p:cNvPr>
                <p:cNvSpPr>
                  <a:spLocks noChangeArrowheads="1"/>
                </p:cNvSpPr>
                <p:nvPr/>
              </p:nvSpPr>
              <p:spPr bwMode="auto">
                <a:xfrm>
                  <a:off x="1094" y="3484"/>
                  <a:ext cx="545"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1125" b="1">
                      <a:solidFill>
                        <a:srgbClr val="990000"/>
                      </a:solidFill>
                    </a:rPr>
                    <a:t>hierarchy</a:t>
                  </a:r>
                  <a:endParaRPr lang="en-US" altLang="en-CN" sz="1800" b="1">
                    <a:solidFill>
                      <a:srgbClr val="990000"/>
                    </a:solidFill>
                  </a:endParaRPr>
                </a:p>
              </p:txBody>
            </p:sp>
          </p:grpSp>
          <p:grpSp>
            <p:nvGrpSpPr>
              <p:cNvPr id="6183" name="Group 78">
                <a:extLst>
                  <a:ext uri="{FF2B5EF4-FFF2-40B4-BE49-F238E27FC236}">
                    <a16:creationId xmlns:a16="http://schemas.microsoft.com/office/drawing/2014/main" id="{853969E8-57DE-DB4C-82F5-120C8D08E724}"/>
                  </a:ext>
                </a:extLst>
              </p:cNvPr>
              <p:cNvGrpSpPr>
                <a:grpSpLocks/>
              </p:cNvGrpSpPr>
              <p:nvPr/>
            </p:nvGrpSpPr>
            <p:grpSpPr bwMode="auto">
              <a:xfrm>
                <a:off x="480" y="2400"/>
                <a:ext cx="753" cy="641"/>
                <a:chOff x="480" y="2400"/>
                <a:chExt cx="753" cy="641"/>
              </a:xfrm>
            </p:grpSpPr>
            <p:sp>
              <p:nvSpPr>
                <p:cNvPr id="6184" name="Rectangle 79">
                  <a:extLst>
                    <a:ext uri="{FF2B5EF4-FFF2-40B4-BE49-F238E27FC236}">
                      <a16:creationId xmlns:a16="http://schemas.microsoft.com/office/drawing/2014/main" id="{359226E2-D180-BC45-8EA6-95630F03B64B}"/>
                    </a:ext>
                  </a:extLst>
                </p:cNvPr>
                <p:cNvSpPr>
                  <a:spLocks noChangeArrowheads="1"/>
                </p:cNvSpPr>
                <p:nvPr/>
              </p:nvSpPr>
              <p:spPr bwMode="auto">
                <a:xfrm>
                  <a:off x="480" y="2556"/>
                  <a:ext cx="753" cy="485"/>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85" name="Rectangle 80">
                  <a:extLst>
                    <a:ext uri="{FF2B5EF4-FFF2-40B4-BE49-F238E27FC236}">
                      <a16:creationId xmlns:a16="http://schemas.microsoft.com/office/drawing/2014/main" id="{B5C8E58E-EFE3-3B4E-BD7E-396F70E3EC00}"/>
                    </a:ext>
                  </a:extLst>
                </p:cNvPr>
                <p:cNvSpPr>
                  <a:spLocks noChangeArrowheads="1"/>
                </p:cNvSpPr>
                <p:nvPr/>
              </p:nvSpPr>
              <p:spPr bwMode="auto">
                <a:xfrm>
                  <a:off x="668" y="2672"/>
                  <a:ext cx="38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Machine</a:t>
                  </a:r>
                  <a:endParaRPr lang="en-US" altLang="en-CN" sz="1800" b="1">
                    <a:solidFill>
                      <a:srgbClr val="000000"/>
                    </a:solidFill>
                  </a:endParaRPr>
                </a:p>
              </p:txBody>
            </p:sp>
            <p:sp>
              <p:nvSpPr>
                <p:cNvPr id="6186" name="Rectangle 81">
                  <a:extLst>
                    <a:ext uri="{FF2B5EF4-FFF2-40B4-BE49-F238E27FC236}">
                      <a16:creationId xmlns:a16="http://schemas.microsoft.com/office/drawing/2014/main" id="{C9502975-4546-4B47-B6A1-D1923EC2600E}"/>
                    </a:ext>
                  </a:extLst>
                </p:cNvPr>
                <p:cNvSpPr>
                  <a:spLocks noChangeArrowheads="1"/>
                </p:cNvSpPr>
                <p:nvPr/>
              </p:nvSpPr>
              <p:spPr bwMode="auto">
                <a:xfrm>
                  <a:off x="635" y="2803"/>
                  <a:ext cx="45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Language</a:t>
                  </a:r>
                  <a:endParaRPr lang="en-US" altLang="en-CN" sz="1800" b="1">
                    <a:solidFill>
                      <a:srgbClr val="000000"/>
                    </a:solidFill>
                  </a:endParaRPr>
                </a:p>
              </p:txBody>
            </p:sp>
            <p:sp>
              <p:nvSpPr>
                <p:cNvPr id="6187" name="Rectangle 82">
                  <a:extLst>
                    <a:ext uri="{FF2B5EF4-FFF2-40B4-BE49-F238E27FC236}">
                      <a16:creationId xmlns:a16="http://schemas.microsoft.com/office/drawing/2014/main" id="{746F9437-9A43-9A42-8D32-72538FF426FA}"/>
                    </a:ext>
                  </a:extLst>
                </p:cNvPr>
                <p:cNvSpPr>
                  <a:spLocks noChangeArrowheads="1"/>
                </p:cNvSpPr>
                <p:nvPr/>
              </p:nvSpPr>
              <p:spPr bwMode="auto">
                <a:xfrm>
                  <a:off x="480" y="2400"/>
                  <a:ext cx="753" cy="156"/>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88" name="Rectangle 83">
                  <a:extLst>
                    <a:ext uri="{FF2B5EF4-FFF2-40B4-BE49-F238E27FC236}">
                      <a16:creationId xmlns:a16="http://schemas.microsoft.com/office/drawing/2014/main" id="{1BEF64FF-C3A2-874F-B9B2-7026558C5CE5}"/>
                    </a:ext>
                  </a:extLst>
                </p:cNvPr>
                <p:cNvSpPr>
                  <a:spLocks noChangeArrowheads="1"/>
                </p:cNvSpPr>
                <p:nvPr/>
              </p:nvSpPr>
              <p:spPr bwMode="auto">
                <a:xfrm>
                  <a:off x="541" y="2428"/>
                  <a:ext cx="61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750">
                      <a:solidFill>
                        <a:srgbClr val="000000"/>
                      </a:solidFill>
                    </a:rPr>
                    <a:t>abstract interface</a:t>
                  </a:r>
                  <a:endParaRPr lang="en-US" altLang="en-CN" sz="1800" b="1">
                    <a:solidFill>
                      <a:srgbClr val="000000"/>
                    </a:solidFill>
                  </a:endParaRPr>
                </a:p>
              </p:txBody>
            </p:sp>
          </p:grpSp>
        </p:grpSp>
        <p:grpSp>
          <p:nvGrpSpPr>
            <p:cNvPr id="6158" name="Group 84">
              <a:extLst>
                <a:ext uri="{FF2B5EF4-FFF2-40B4-BE49-F238E27FC236}">
                  <a16:creationId xmlns:a16="http://schemas.microsoft.com/office/drawing/2014/main" id="{FF8DAD50-7C19-F84F-A13A-AD4B0F36B2EE}"/>
                </a:ext>
              </a:extLst>
            </p:cNvPr>
            <p:cNvGrpSpPr>
              <a:grpSpLocks/>
            </p:cNvGrpSpPr>
            <p:nvPr/>
          </p:nvGrpSpPr>
          <p:grpSpPr bwMode="auto">
            <a:xfrm>
              <a:off x="1984" y="2721"/>
              <a:ext cx="751" cy="641"/>
              <a:chOff x="1984" y="2721"/>
              <a:chExt cx="751" cy="641"/>
            </a:xfrm>
          </p:grpSpPr>
          <p:sp>
            <p:nvSpPr>
              <p:cNvPr id="6177" name="Rectangle 85">
                <a:extLst>
                  <a:ext uri="{FF2B5EF4-FFF2-40B4-BE49-F238E27FC236}">
                    <a16:creationId xmlns:a16="http://schemas.microsoft.com/office/drawing/2014/main" id="{6EECE197-7AEB-3B41-83DB-C49606FE271C}"/>
                  </a:ext>
                </a:extLst>
              </p:cNvPr>
              <p:cNvSpPr>
                <a:spLocks noChangeArrowheads="1"/>
              </p:cNvSpPr>
              <p:nvPr/>
            </p:nvSpPr>
            <p:spPr bwMode="auto">
              <a:xfrm>
                <a:off x="1984" y="2877"/>
                <a:ext cx="751" cy="485"/>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78" name="Rectangle 86">
                <a:extLst>
                  <a:ext uri="{FF2B5EF4-FFF2-40B4-BE49-F238E27FC236}">
                    <a16:creationId xmlns:a16="http://schemas.microsoft.com/office/drawing/2014/main" id="{7E750ABE-C2CC-C14A-B92A-261C768EF360}"/>
                  </a:ext>
                </a:extLst>
              </p:cNvPr>
              <p:cNvSpPr>
                <a:spLocks noChangeArrowheads="1"/>
              </p:cNvSpPr>
              <p:nvPr/>
            </p:nvSpPr>
            <p:spPr bwMode="auto">
              <a:xfrm>
                <a:off x="2144" y="2992"/>
                <a:ext cx="44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Hardware</a:t>
                </a:r>
                <a:endParaRPr lang="en-US" altLang="en-CN" sz="1800" b="1">
                  <a:solidFill>
                    <a:srgbClr val="000000"/>
                  </a:solidFill>
                </a:endParaRPr>
              </a:p>
            </p:txBody>
          </p:sp>
          <p:sp>
            <p:nvSpPr>
              <p:cNvPr id="6179" name="Rectangle 87">
                <a:extLst>
                  <a:ext uri="{FF2B5EF4-FFF2-40B4-BE49-F238E27FC236}">
                    <a16:creationId xmlns:a16="http://schemas.microsoft.com/office/drawing/2014/main" id="{D7691947-66A1-EB43-AD14-EF6E458DE0D6}"/>
                  </a:ext>
                </a:extLst>
              </p:cNvPr>
              <p:cNvSpPr>
                <a:spLocks noChangeArrowheads="1"/>
              </p:cNvSpPr>
              <p:nvPr/>
            </p:nvSpPr>
            <p:spPr bwMode="auto">
              <a:xfrm>
                <a:off x="2169" y="3124"/>
                <a:ext cx="39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Platform</a:t>
                </a:r>
                <a:endParaRPr lang="en-US" altLang="en-CN" sz="1800" b="1">
                  <a:solidFill>
                    <a:srgbClr val="000000"/>
                  </a:solidFill>
                </a:endParaRPr>
              </a:p>
            </p:txBody>
          </p:sp>
          <p:sp>
            <p:nvSpPr>
              <p:cNvPr id="6180" name="Rectangle 88">
                <a:extLst>
                  <a:ext uri="{FF2B5EF4-FFF2-40B4-BE49-F238E27FC236}">
                    <a16:creationId xmlns:a16="http://schemas.microsoft.com/office/drawing/2014/main" id="{DBC1CA96-B619-0949-9357-E2EC287B66B2}"/>
                  </a:ext>
                </a:extLst>
              </p:cNvPr>
              <p:cNvSpPr>
                <a:spLocks noChangeArrowheads="1"/>
              </p:cNvSpPr>
              <p:nvPr/>
            </p:nvSpPr>
            <p:spPr bwMode="auto">
              <a:xfrm>
                <a:off x="1984" y="2721"/>
                <a:ext cx="751" cy="156"/>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81" name="Rectangle 89">
                <a:extLst>
                  <a:ext uri="{FF2B5EF4-FFF2-40B4-BE49-F238E27FC236}">
                    <a16:creationId xmlns:a16="http://schemas.microsoft.com/office/drawing/2014/main" id="{AA92FACC-F584-FF4D-95DA-52D5D740C7FE}"/>
                  </a:ext>
                </a:extLst>
              </p:cNvPr>
              <p:cNvSpPr>
                <a:spLocks noChangeArrowheads="1"/>
              </p:cNvSpPr>
              <p:nvPr/>
            </p:nvSpPr>
            <p:spPr bwMode="auto">
              <a:xfrm>
                <a:off x="2044" y="2747"/>
                <a:ext cx="61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750">
                    <a:solidFill>
                      <a:srgbClr val="000000"/>
                    </a:solidFill>
                  </a:rPr>
                  <a:t>abstract interface</a:t>
                </a:r>
                <a:endParaRPr lang="en-US" altLang="en-CN" sz="1800" b="1">
                  <a:solidFill>
                    <a:srgbClr val="000000"/>
                  </a:solidFill>
                </a:endParaRPr>
              </a:p>
            </p:txBody>
          </p:sp>
        </p:grpSp>
        <p:grpSp>
          <p:nvGrpSpPr>
            <p:cNvPr id="6159" name="Group 90">
              <a:extLst>
                <a:ext uri="{FF2B5EF4-FFF2-40B4-BE49-F238E27FC236}">
                  <a16:creationId xmlns:a16="http://schemas.microsoft.com/office/drawing/2014/main" id="{10F4ED4A-474B-8340-AA0C-39688BB2E9D5}"/>
                </a:ext>
              </a:extLst>
            </p:cNvPr>
            <p:cNvGrpSpPr>
              <a:grpSpLocks/>
            </p:cNvGrpSpPr>
            <p:nvPr/>
          </p:nvGrpSpPr>
          <p:grpSpPr bwMode="auto">
            <a:xfrm>
              <a:off x="3480" y="3041"/>
              <a:ext cx="753" cy="641"/>
              <a:chOff x="3480" y="3041"/>
              <a:chExt cx="753" cy="641"/>
            </a:xfrm>
          </p:grpSpPr>
          <p:sp>
            <p:nvSpPr>
              <p:cNvPr id="6172" name="Rectangle 91">
                <a:extLst>
                  <a:ext uri="{FF2B5EF4-FFF2-40B4-BE49-F238E27FC236}">
                    <a16:creationId xmlns:a16="http://schemas.microsoft.com/office/drawing/2014/main" id="{06636C58-7FED-7B46-8F22-52D93867400E}"/>
                  </a:ext>
                </a:extLst>
              </p:cNvPr>
              <p:cNvSpPr>
                <a:spLocks noChangeArrowheads="1"/>
              </p:cNvSpPr>
              <p:nvPr/>
            </p:nvSpPr>
            <p:spPr bwMode="auto">
              <a:xfrm>
                <a:off x="3480" y="3197"/>
                <a:ext cx="753" cy="485"/>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73" name="Rectangle 92">
                <a:extLst>
                  <a:ext uri="{FF2B5EF4-FFF2-40B4-BE49-F238E27FC236}">
                    <a16:creationId xmlns:a16="http://schemas.microsoft.com/office/drawing/2014/main" id="{85CB9007-3171-224D-8419-1392B51F6ACC}"/>
                  </a:ext>
                </a:extLst>
              </p:cNvPr>
              <p:cNvSpPr>
                <a:spLocks noChangeArrowheads="1"/>
              </p:cNvSpPr>
              <p:nvPr/>
            </p:nvSpPr>
            <p:spPr bwMode="auto">
              <a:xfrm>
                <a:off x="3677" y="3313"/>
                <a:ext cx="36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Chips &amp;</a:t>
                </a:r>
                <a:endParaRPr lang="en-US" altLang="en-CN" sz="1800" b="1">
                  <a:solidFill>
                    <a:srgbClr val="000000"/>
                  </a:solidFill>
                </a:endParaRPr>
              </a:p>
            </p:txBody>
          </p:sp>
          <p:sp>
            <p:nvSpPr>
              <p:cNvPr id="6174" name="Rectangle 93">
                <a:extLst>
                  <a:ext uri="{FF2B5EF4-FFF2-40B4-BE49-F238E27FC236}">
                    <a16:creationId xmlns:a16="http://schemas.microsoft.com/office/drawing/2014/main" id="{45F240D9-C013-7A43-A2DC-EE9AB1A54E35}"/>
                  </a:ext>
                </a:extLst>
              </p:cNvPr>
              <p:cNvSpPr>
                <a:spLocks noChangeArrowheads="1"/>
              </p:cNvSpPr>
              <p:nvPr/>
            </p:nvSpPr>
            <p:spPr bwMode="auto">
              <a:xfrm>
                <a:off x="3588" y="3444"/>
                <a:ext cx="555"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A0"/>
                    </a:solidFill>
                  </a:rPr>
                  <a:t>Logic Gates</a:t>
                </a:r>
                <a:endParaRPr lang="en-US" altLang="en-CN" sz="1800" b="1">
                  <a:solidFill>
                    <a:srgbClr val="000000"/>
                  </a:solidFill>
                </a:endParaRPr>
              </a:p>
            </p:txBody>
          </p:sp>
          <p:sp>
            <p:nvSpPr>
              <p:cNvPr id="6175" name="Rectangle 94">
                <a:extLst>
                  <a:ext uri="{FF2B5EF4-FFF2-40B4-BE49-F238E27FC236}">
                    <a16:creationId xmlns:a16="http://schemas.microsoft.com/office/drawing/2014/main" id="{92A18C91-5A4D-AA42-92C1-61DBCBE14DB3}"/>
                  </a:ext>
                </a:extLst>
              </p:cNvPr>
              <p:cNvSpPr>
                <a:spLocks noChangeArrowheads="1"/>
              </p:cNvSpPr>
              <p:nvPr/>
            </p:nvSpPr>
            <p:spPr bwMode="auto">
              <a:xfrm>
                <a:off x="3480" y="3041"/>
                <a:ext cx="753" cy="156"/>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76" name="Rectangle 95">
                <a:extLst>
                  <a:ext uri="{FF2B5EF4-FFF2-40B4-BE49-F238E27FC236}">
                    <a16:creationId xmlns:a16="http://schemas.microsoft.com/office/drawing/2014/main" id="{CD58FD59-3362-3D47-84E6-2B35499C015E}"/>
                  </a:ext>
                </a:extLst>
              </p:cNvPr>
              <p:cNvSpPr>
                <a:spLocks noChangeArrowheads="1"/>
              </p:cNvSpPr>
              <p:nvPr/>
            </p:nvSpPr>
            <p:spPr bwMode="auto">
              <a:xfrm>
                <a:off x="3540" y="3067"/>
                <a:ext cx="61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750">
                    <a:solidFill>
                      <a:srgbClr val="000000"/>
                    </a:solidFill>
                  </a:rPr>
                  <a:t>abstract interface</a:t>
                </a:r>
                <a:endParaRPr lang="en-US" altLang="en-CN" sz="1800" b="1">
                  <a:solidFill>
                    <a:srgbClr val="000000"/>
                  </a:solidFill>
                </a:endParaRPr>
              </a:p>
            </p:txBody>
          </p:sp>
        </p:grpSp>
        <p:grpSp>
          <p:nvGrpSpPr>
            <p:cNvPr id="6160" name="Group 96">
              <a:extLst>
                <a:ext uri="{FF2B5EF4-FFF2-40B4-BE49-F238E27FC236}">
                  <a16:creationId xmlns:a16="http://schemas.microsoft.com/office/drawing/2014/main" id="{C02B827E-A056-004D-9A5B-674A6703FD47}"/>
                </a:ext>
              </a:extLst>
            </p:cNvPr>
            <p:cNvGrpSpPr>
              <a:grpSpLocks/>
            </p:cNvGrpSpPr>
            <p:nvPr/>
          </p:nvGrpSpPr>
          <p:grpSpPr bwMode="auto">
            <a:xfrm>
              <a:off x="163" y="634"/>
              <a:ext cx="1589" cy="503"/>
              <a:chOff x="163" y="634"/>
              <a:chExt cx="1589" cy="503"/>
            </a:xfrm>
          </p:grpSpPr>
          <p:sp>
            <p:nvSpPr>
              <p:cNvPr id="6161" name="Freeform 97">
                <a:extLst>
                  <a:ext uri="{FF2B5EF4-FFF2-40B4-BE49-F238E27FC236}">
                    <a16:creationId xmlns:a16="http://schemas.microsoft.com/office/drawing/2014/main" id="{319D9D69-9B43-8F46-AB41-92F746CD9968}"/>
                  </a:ext>
                </a:extLst>
              </p:cNvPr>
              <p:cNvSpPr>
                <a:spLocks/>
              </p:cNvSpPr>
              <p:nvPr/>
            </p:nvSpPr>
            <p:spPr bwMode="auto">
              <a:xfrm>
                <a:off x="220" y="693"/>
                <a:ext cx="748" cy="444"/>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162" name="Freeform 98">
                <a:extLst>
                  <a:ext uri="{FF2B5EF4-FFF2-40B4-BE49-F238E27FC236}">
                    <a16:creationId xmlns:a16="http://schemas.microsoft.com/office/drawing/2014/main" id="{91127DAF-A9F4-1748-A3A0-E4A46C795210}"/>
                  </a:ext>
                </a:extLst>
              </p:cNvPr>
              <p:cNvSpPr>
                <a:spLocks/>
              </p:cNvSpPr>
              <p:nvPr/>
            </p:nvSpPr>
            <p:spPr bwMode="auto">
              <a:xfrm>
                <a:off x="220" y="693"/>
                <a:ext cx="748" cy="444"/>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163" name="Freeform 99">
                <a:extLst>
                  <a:ext uri="{FF2B5EF4-FFF2-40B4-BE49-F238E27FC236}">
                    <a16:creationId xmlns:a16="http://schemas.microsoft.com/office/drawing/2014/main" id="{3DFEAF8F-708A-DB48-ADCE-81DE0349A490}"/>
                  </a:ext>
                </a:extLst>
              </p:cNvPr>
              <p:cNvSpPr>
                <a:spLocks/>
              </p:cNvSpPr>
              <p:nvPr/>
            </p:nvSpPr>
            <p:spPr bwMode="auto">
              <a:xfrm>
                <a:off x="163" y="634"/>
                <a:ext cx="748" cy="445"/>
              </a:xfrm>
              <a:custGeom>
                <a:avLst/>
                <a:gdLst>
                  <a:gd name="T0" fmla="*/ 67 w 748"/>
                  <a:gd name="T1" fmla="*/ 192 h 445"/>
                  <a:gd name="T2" fmla="*/ 5 w 748"/>
                  <a:gd name="T3" fmla="*/ 210 h 445"/>
                  <a:gd name="T4" fmla="*/ 77 w 748"/>
                  <a:gd name="T5" fmla="*/ 235 h 445"/>
                  <a:gd name="T6" fmla="*/ 18 w 748"/>
                  <a:gd name="T7" fmla="*/ 289 h 445"/>
                  <a:gd name="T8" fmla="*/ 97 w 748"/>
                  <a:gd name="T9" fmla="*/ 314 h 445"/>
                  <a:gd name="T10" fmla="*/ 53 w 748"/>
                  <a:gd name="T11" fmla="*/ 366 h 445"/>
                  <a:gd name="T12" fmla="*/ 152 w 748"/>
                  <a:gd name="T13" fmla="*/ 376 h 445"/>
                  <a:gd name="T14" fmla="*/ 167 w 748"/>
                  <a:gd name="T15" fmla="*/ 437 h 445"/>
                  <a:gd name="T16" fmla="*/ 252 w 748"/>
                  <a:gd name="T17" fmla="*/ 414 h 445"/>
                  <a:gd name="T18" fmla="*/ 316 w 748"/>
                  <a:gd name="T19" fmla="*/ 445 h 445"/>
                  <a:gd name="T20" fmla="*/ 363 w 748"/>
                  <a:gd name="T21" fmla="*/ 415 h 445"/>
                  <a:gd name="T22" fmla="*/ 413 w 748"/>
                  <a:gd name="T23" fmla="*/ 445 h 445"/>
                  <a:gd name="T24" fmla="*/ 458 w 748"/>
                  <a:gd name="T25" fmla="*/ 409 h 445"/>
                  <a:gd name="T26" fmla="*/ 523 w 748"/>
                  <a:gd name="T27" fmla="*/ 434 h 445"/>
                  <a:gd name="T28" fmla="*/ 582 w 748"/>
                  <a:gd name="T29" fmla="*/ 386 h 445"/>
                  <a:gd name="T30" fmla="*/ 689 w 748"/>
                  <a:gd name="T31" fmla="*/ 401 h 445"/>
                  <a:gd name="T32" fmla="*/ 662 w 748"/>
                  <a:gd name="T33" fmla="*/ 345 h 445"/>
                  <a:gd name="T34" fmla="*/ 735 w 748"/>
                  <a:gd name="T35" fmla="*/ 338 h 445"/>
                  <a:gd name="T36" fmla="*/ 685 w 748"/>
                  <a:gd name="T37" fmla="*/ 274 h 445"/>
                  <a:gd name="T38" fmla="*/ 748 w 748"/>
                  <a:gd name="T39" fmla="*/ 240 h 445"/>
                  <a:gd name="T40" fmla="*/ 667 w 748"/>
                  <a:gd name="T41" fmla="*/ 200 h 445"/>
                  <a:gd name="T42" fmla="*/ 712 w 748"/>
                  <a:gd name="T43" fmla="*/ 144 h 445"/>
                  <a:gd name="T44" fmla="*/ 627 w 748"/>
                  <a:gd name="T45" fmla="*/ 141 h 445"/>
                  <a:gd name="T46" fmla="*/ 662 w 748"/>
                  <a:gd name="T47" fmla="*/ 77 h 445"/>
                  <a:gd name="T48" fmla="*/ 556 w 748"/>
                  <a:gd name="T49" fmla="*/ 85 h 445"/>
                  <a:gd name="T50" fmla="*/ 549 w 748"/>
                  <a:gd name="T51" fmla="*/ 19 h 445"/>
                  <a:gd name="T52" fmla="*/ 441 w 748"/>
                  <a:gd name="T53" fmla="*/ 49 h 445"/>
                  <a:gd name="T54" fmla="*/ 402 w 748"/>
                  <a:gd name="T55" fmla="*/ 0 h 445"/>
                  <a:gd name="T56" fmla="*/ 333 w 748"/>
                  <a:gd name="T57" fmla="*/ 44 h 445"/>
                  <a:gd name="T58" fmla="*/ 267 w 748"/>
                  <a:gd name="T59" fmla="*/ 0 h 445"/>
                  <a:gd name="T60" fmla="*/ 226 w 748"/>
                  <a:gd name="T61" fmla="*/ 67 h 445"/>
                  <a:gd name="T62" fmla="*/ 152 w 748"/>
                  <a:gd name="T63" fmla="*/ 31 h 445"/>
                  <a:gd name="T64" fmla="*/ 155 w 748"/>
                  <a:gd name="T65" fmla="*/ 90 h 445"/>
                  <a:gd name="T66" fmla="*/ 62 w 748"/>
                  <a:gd name="T67" fmla="*/ 72 h 445"/>
                  <a:gd name="T68" fmla="*/ 85 w 748"/>
                  <a:gd name="T69" fmla="*/ 133 h 445"/>
                  <a:gd name="T70" fmla="*/ 0 w 748"/>
                  <a:gd name="T71" fmla="*/ 129 h 445"/>
                  <a:gd name="T72" fmla="*/ 67 w 748"/>
                  <a:gd name="T73" fmla="*/ 192 h 44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748" h="445">
                    <a:moveTo>
                      <a:pt x="67" y="192"/>
                    </a:moveTo>
                    <a:lnTo>
                      <a:pt x="5" y="210"/>
                    </a:lnTo>
                    <a:lnTo>
                      <a:pt x="77" y="235"/>
                    </a:lnTo>
                    <a:lnTo>
                      <a:pt x="18" y="289"/>
                    </a:lnTo>
                    <a:lnTo>
                      <a:pt x="97" y="314"/>
                    </a:lnTo>
                    <a:lnTo>
                      <a:pt x="53" y="366"/>
                    </a:lnTo>
                    <a:lnTo>
                      <a:pt x="152" y="376"/>
                    </a:lnTo>
                    <a:lnTo>
                      <a:pt x="167" y="437"/>
                    </a:lnTo>
                    <a:lnTo>
                      <a:pt x="252" y="414"/>
                    </a:lnTo>
                    <a:lnTo>
                      <a:pt x="316" y="445"/>
                    </a:lnTo>
                    <a:lnTo>
                      <a:pt x="363" y="415"/>
                    </a:lnTo>
                    <a:lnTo>
                      <a:pt x="413" y="445"/>
                    </a:lnTo>
                    <a:lnTo>
                      <a:pt x="458" y="409"/>
                    </a:lnTo>
                    <a:lnTo>
                      <a:pt x="523" y="434"/>
                    </a:lnTo>
                    <a:lnTo>
                      <a:pt x="582" y="386"/>
                    </a:lnTo>
                    <a:lnTo>
                      <a:pt x="689" y="401"/>
                    </a:lnTo>
                    <a:lnTo>
                      <a:pt x="662" y="345"/>
                    </a:lnTo>
                    <a:lnTo>
                      <a:pt x="735" y="338"/>
                    </a:lnTo>
                    <a:lnTo>
                      <a:pt x="685" y="274"/>
                    </a:lnTo>
                    <a:lnTo>
                      <a:pt x="748" y="240"/>
                    </a:lnTo>
                    <a:lnTo>
                      <a:pt x="667" y="200"/>
                    </a:lnTo>
                    <a:lnTo>
                      <a:pt x="712" y="144"/>
                    </a:lnTo>
                    <a:lnTo>
                      <a:pt x="627" y="141"/>
                    </a:lnTo>
                    <a:lnTo>
                      <a:pt x="662" y="77"/>
                    </a:lnTo>
                    <a:lnTo>
                      <a:pt x="556" y="85"/>
                    </a:lnTo>
                    <a:lnTo>
                      <a:pt x="549" y="19"/>
                    </a:lnTo>
                    <a:lnTo>
                      <a:pt x="441" y="49"/>
                    </a:lnTo>
                    <a:lnTo>
                      <a:pt x="402" y="0"/>
                    </a:lnTo>
                    <a:lnTo>
                      <a:pt x="333" y="44"/>
                    </a:lnTo>
                    <a:lnTo>
                      <a:pt x="267" y="0"/>
                    </a:lnTo>
                    <a:lnTo>
                      <a:pt x="226" y="67"/>
                    </a:lnTo>
                    <a:lnTo>
                      <a:pt x="152" y="31"/>
                    </a:lnTo>
                    <a:lnTo>
                      <a:pt x="155" y="90"/>
                    </a:lnTo>
                    <a:lnTo>
                      <a:pt x="62" y="72"/>
                    </a:lnTo>
                    <a:lnTo>
                      <a:pt x="85" y="133"/>
                    </a:lnTo>
                    <a:lnTo>
                      <a:pt x="0" y="129"/>
                    </a:lnTo>
                    <a:lnTo>
                      <a:pt x="67" y="192"/>
                    </a:lnTo>
                    <a:close/>
                  </a:path>
                </a:pathLst>
              </a:custGeom>
              <a:solidFill>
                <a:srgbClr val="FFFF00"/>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164" name="Rectangle 100">
                <a:extLst>
                  <a:ext uri="{FF2B5EF4-FFF2-40B4-BE49-F238E27FC236}">
                    <a16:creationId xmlns:a16="http://schemas.microsoft.com/office/drawing/2014/main" id="{D6333A3C-B775-6C41-AB59-4C67DCBC247F}"/>
                  </a:ext>
                </a:extLst>
              </p:cNvPr>
              <p:cNvSpPr>
                <a:spLocks noChangeArrowheads="1"/>
              </p:cNvSpPr>
              <p:nvPr/>
            </p:nvSpPr>
            <p:spPr bwMode="auto">
              <a:xfrm>
                <a:off x="389" y="741"/>
                <a:ext cx="32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Human</a:t>
                </a:r>
                <a:endParaRPr lang="en-US" altLang="en-CN" sz="1800" b="1">
                  <a:solidFill>
                    <a:srgbClr val="000000"/>
                  </a:solidFill>
                </a:endParaRPr>
              </a:p>
            </p:txBody>
          </p:sp>
          <p:sp>
            <p:nvSpPr>
              <p:cNvPr id="6165" name="Rectangle 101">
                <a:extLst>
                  <a:ext uri="{FF2B5EF4-FFF2-40B4-BE49-F238E27FC236}">
                    <a16:creationId xmlns:a16="http://schemas.microsoft.com/office/drawing/2014/main" id="{C78BBB62-0F3D-6449-8512-1F683FC652E1}"/>
                  </a:ext>
                </a:extLst>
              </p:cNvPr>
              <p:cNvSpPr>
                <a:spLocks noChangeArrowheads="1"/>
              </p:cNvSpPr>
              <p:nvPr/>
            </p:nvSpPr>
            <p:spPr bwMode="auto">
              <a:xfrm>
                <a:off x="363" y="856"/>
                <a:ext cx="38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Thought</a:t>
                </a:r>
                <a:endParaRPr lang="en-US" altLang="en-CN" sz="1800" b="1">
                  <a:solidFill>
                    <a:srgbClr val="000000"/>
                  </a:solidFill>
                </a:endParaRPr>
              </a:p>
            </p:txBody>
          </p:sp>
          <p:sp>
            <p:nvSpPr>
              <p:cNvPr id="6166" name="Rectangle 102">
                <a:extLst>
                  <a:ext uri="{FF2B5EF4-FFF2-40B4-BE49-F238E27FC236}">
                    <a16:creationId xmlns:a16="http://schemas.microsoft.com/office/drawing/2014/main" id="{CA0FB9A2-4B8C-7141-A494-FA12CBE38160}"/>
                  </a:ext>
                </a:extLst>
              </p:cNvPr>
              <p:cNvSpPr>
                <a:spLocks noChangeArrowheads="1"/>
              </p:cNvSpPr>
              <p:nvPr/>
            </p:nvSpPr>
            <p:spPr bwMode="auto">
              <a:xfrm>
                <a:off x="962" y="673"/>
                <a:ext cx="771" cy="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6167" name="Rectangle 103">
                <a:extLst>
                  <a:ext uri="{FF2B5EF4-FFF2-40B4-BE49-F238E27FC236}">
                    <a16:creationId xmlns:a16="http://schemas.microsoft.com/office/drawing/2014/main" id="{ACDDE2D7-A5B2-8E47-A819-27AA2EACE77E}"/>
                  </a:ext>
                </a:extLst>
              </p:cNvPr>
              <p:cNvSpPr>
                <a:spLocks noChangeArrowheads="1"/>
              </p:cNvSpPr>
              <p:nvPr/>
            </p:nvSpPr>
            <p:spPr bwMode="auto">
              <a:xfrm>
                <a:off x="990" y="696"/>
                <a:ext cx="73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900" b="1">
                    <a:solidFill>
                      <a:srgbClr val="000000"/>
                    </a:solidFill>
                  </a:rPr>
                  <a:t>Abstract design</a:t>
                </a:r>
                <a:endParaRPr lang="en-US" altLang="en-CN" sz="1800" b="1">
                  <a:solidFill>
                    <a:srgbClr val="000000"/>
                  </a:solidFill>
                </a:endParaRPr>
              </a:p>
            </p:txBody>
          </p:sp>
          <p:sp>
            <p:nvSpPr>
              <p:cNvPr id="6168" name="Freeform 104">
                <a:extLst>
                  <a:ext uri="{FF2B5EF4-FFF2-40B4-BE49-F238E27FC236}">
                    <a16:creationId xmlns:a16="http://schemas.microsoft.com/office/drawing/2014/main" id="{AED808CF-CF8B-7647-A9CA-D3C6D6C290CA}"/>
                  </a:ext>
                </a:extLst>
              </p:cNvPr>
              <p:cNvSpPr>
                <a:spLocks/>
              </p:cNvSpPr>
              <p:nvPr/>
            </p:nvSpPr>
            <p:spPr bwMode="auto">
              <a:xfrm>
                <a:off x="942" y="936"/>
                <a:ext cx="578" cy="95"/>
              </a:xfrm>
              <a:custGeom>
                <a:avLst/>
                <a:gdLst>
                  <a:gd name="T0" fmla="*/ 0 w 578"/>
                  <a:gd name="T1" fmla="*/ 48 h 95"/>
                  <a:gd name="T2" fmla="*/ 4 w 578"/>
                  <a:gd name="T3" fmla="*/ 41 h 95"/>
                  <a:gd name="T4" fmla="*/ 13 w 578"/>
                  <a:gd name="T5" fmla="*/ 33 h 95"/>
                  <a:gd name="T6" fmla="*/ 28 w 578"/>
                  <a:gd name="T7" fmla="*/ 26 h 95"/>
                  <a:gd name="T8" fmla="*/ 51 w 578"/>
                  <a:gd name="T9" fmla="*/ 20 h 95"/>
                  <a:gd name="T10" fmla="*/ 77 w 578"/>
                  <a:gd name="T11" fmla="*/ 15 h 95"/>
                  <a:gd name="T12" fmla="*/ 108 w 578"/>
                  <a:gd name="T13" fmla="*/ 10 h 95"/>
                  <a:gd name="T14" fmla="*/ 144 w 578"/>
                  <a:gd name="T15" fmla="*/ 5 h 95"/>
                  <a:gd name="T16" fmla="*/ 183 w 578"/>
                  <a:gd name="T17" fmla="*/ 2 h 95"/>
                  <a:gd name="T18" fmla="*/ 226 w 578"/>
                  <a:gd name="T19" fmla="*/ 0 h 95"/>
                  <a:gd name="T20" fmla="*/ 268 w 578"/>
                  <a:gd name="T21" fmla="*/ 0 h 95"/>
                  <a:gd name="T22" fmla="*/ 311 w 578"/>
                  <a:gd name="T23" fmla="*/ 0 h 95"/>
                  <a:gd name="T24" fmla="*/ 353 w 578"/>
                  <a:gd name="T25" fmla="*/ 0 h 95"/>
                  <a:gd name="T26" fmla="*/ 395 w 578"/>
                  <a:gd name="T27" fmla="*/ 2 h 95"/>
                  <a:gd name="T28" fmla="*/ 435 w 578"/>
                  <a:gd name="T29" fmla="*/ 5 h 95"/>
                  <a:gd name="T30" fmla="*/ 469 w 578"/>
                  <a:gd name="T31" fmla="*/ 10 h 95"/>
                  <a:gd name="T32" fmla="*/ 502 w 578"/>
                  <a:gd name="T33" fmla="*/ 15 h 95"/>
                  <a:gd name="T34" fmla="*/ 528 w 578"/>
                  <a:gd name="T35" fmla="*/ 20 h 95"/>
                  <a:gd name="T36" fmla="*/ 551 w 578"/>
                  <a:gd name="T37" fmla="*/ 26 h 95"/>
                  <a:gd name="T38" fmla="*/ 565 w 578"/>
                  <a:gd name="T39" fmla="*/ 33 h 95"/>
                  <a:gd name="T40" fmla="*/ 575 w 578"/>
                  <a:gd name="T41" fmla="*/ 41 h 95"/>
                  <a:gd name="T42" fmla="*/ 578 w 578"/>
                  <a:gd name="T43" fmla="*/ 48 h 95"/>
                  <a:gd name="T44" fmla="*/ 575 w 578"/>
                  <a:gd name="T45" fmla="*/ 54 h 95"/>
                  <a:gd name="T46" fmla="*/ 565 w 578"/>
                  <a:gd name="T47" fmla="*/ 62 h 95"/>
                  <a:gd name="T48" fmla="*/ 551 w 578"/>
                  <a:gd name="T49" fmla="*/ 69 h 95"/>
                  <a:gd name="T50" fmla="*/ 528 w 578"/>
                  <a:gd name="T51" fmla="*/ 76 h 95"/>
                  <a:gd name="T52" fmla="*/ 502 w 578"/>
                  <a:gd name="T53" fmla="*/ 81 h 95"/>
                  <a:gd name="T54" fmla="*/ 469 w 578"/>
                  <a:gd name="T55" fmla="*/ 85 h 95"/>
                  <a:gd name="T56" fmla="*/ 435 w 578"/>
                  <a:gd name="T57" fmla="*/ 90 h 95"/>
                  <a:gd name="T58" fmla="*/ 395 w 578"/>
                  <a:gd name="T59" fmla="*/ 92 h 95"/>
                  <a:gd name="T60" fmla="*/ 353 w 578"/>
                  <a:gd name="T61" fmla="*/ 95 h 95"/>
                  <a:gd name="T62" fmla="*/ 311 w 578"/>
                  <a:gd name="T63" fmla="*/ 95 h 95"/>
                  <a:gd name="T64" fmla="*/ 268 w 578"/>
                  <a:gd name="T65" fmla="*/ 95 h 95"/>
                  <a:gd name="T66" fmla="*/ 226 w 578"/>
                  <a:gd name="T67" fmla="*/ 95 h 95"/>
                  <a:gd name="T68" fmla="*/ 183 w 578"/>
                  <a:gd name="T69" fmla="*/ 92 h 95"/>
                  <a:gd name="T70" fmla="*/ 144 w 578"/>
                  <a:gd name="T71" fmla="*/ 90 h 95"/>
                  <a:gd name="T72" fmla="*/ 108 w 578"/>
                  <a:gd name="T73" fmla="*/ 85 h 95"/>
                  <a:gd name="T74" fmla="*/ 77 w 578"/>
                  <a:gd name="T75" fmla="*/ 81 h 95"/>
                  <a:gd name="T76" fmla="*/ 51 w 578"/>
                  <a:gd name="T77" fmla="*/ 76 h 95"/>
                  <a:gd name="T78" fmla="*/ 28 w 578"/>
                  <a:gd name="T79" fmla="*/ 69 h 95"/>
                  <a:gd name="T80" fmla="*/ 13 w 578"/>
                  <a:gd name="T81" fmla="*/ 62 h 95"/>
                  <a:gd name="T82" fmla="*/ 4 w 578"/>
                  <a:gd name="T83" fmla="*/ 54 h 95"/>
                  <a:gd name="T84" fmla="*/ 0 w 578"/>
                  <a:gd name="T85" fmla="*/ 48 h 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78" h="95">
                    <a:moveTo>
                      <a:pt x="0" y="48"/>
                    </a:moveTo>
                    <a:lnTo>
                      <a:pt x="4" y="41"/>
                    </a:lnTo>
                    <a:lnTo>
                      <a:pt x="13" y="33"/>
                    </a:lnTo>
                    <a:lnTo>
                      <a:pt x="28" y="26"/>
                    </a:lnTo>
                    <a:lnTo>
                      <a:pt x="51" y="20"/>
                    </a:lnTo>
                    <a:lnTo>
                      <a:pt x="77" y="15"/>
                    </a:lnTo>
                    <a:lnTo>
                      <a:pt x="108" y="10"/>
                    </a:lnTo>
                    <a:lnTo>
                      <a:pt x="144" y="5"/>
                    </a:lnTo>
                    <a:lnTo>
                      <a:pt x="183" y="2"/>
                    </a:lnTo>
                    <a:lnTo>
                      <a:pt x="226" y="0"/>
                    </a:lnTo>
                    <a:lnTo>
                      <a:pt x="268" y="0"/>
                    </a:lnTo>
                    <a:lnTo>
                      <a:pt x="311" y="0"/>
                    </a:lnTo>
                    <a:lnTo>
                      <a:pt x="353" y="0"/>
                    </a:lnTo>
                    <a:lnTo>
                      <a:pt x="395" y="2"/>
                    </a:lnTo>
                    <a:lnTo>
                      <a:pt x="435" y="5"/>
                    </a:lnTo>
                    <a:lnTo>
                      <a:pt x="469" y="10"/>
                    </a:lnTo>
                    <a:lnTo>
                      <a:pt x="502" y="15"/>
                    </a:lnTo>
                    <a:lnTo>
                      <a:pt x="528" y="20"/>
                    </a:lnTo>
                    <a:lnTo>
                      <a:pt x="551" y="26"/>
                    </a:lnTo>
                    <a:lnTo>
                      <a:pt x="565" y="33"/>
                    </a:lnTo>
                    <a:lnTo>
                      <a:pt x="575" y="41"/>
                    </a:lnTo>
                    <a:lnTo>
                      <a:pt x="578" y="48"/>
                    </a:lnTo>
                    <a:lnTo>
                      <a:pt x="575" y="54"/>
                    </a:lnTo>
                    <a:lnTo>
                      <a:pt x="565" y="62"/>
                    </a:lnTo>
                    <a:lnTo>
                      <a:pt x="551" y="69"/>
                    </a:lnTo>
                    <a:lnTo>
                      <a:pt x="528" y="76"/>
                    </a:lnTo>
                    <a:lnTo>
                      <a:pt x="502" y="81"/>
                    </a:lnTo>
                    <a:lnTo>
                      <a:pt x="469" y="85"/>
                    </a:lnTo>
                    <a:lnTo>
                      <a:pt x="435" y="90"/>
                    </a:lnTo>
                    <a:lnTo>
                      <a:pt x="395" y="92"/>
                    </a:lnTo>
                    <a:lnTo>
                      <a:pt x="353" y="95"/>
                    </a:lnTo>
                    <a:lnTo>
                      <a:pt x="311" y="95"/>
                    </a:lnTo>
                    <a:lnTo>
                      <a:pt x="268" y="95"/>
                    </a:lnTo>
                    <a:lnTo>
                      <a:pt x="226" y="95"/>
                    </a:lnTo>
                    <a:lnTo>
                      <a:pt x="183" y="92"/>
                    </a:lnTo>
                    <a:lnTo>
                      <a:pt x="144" y="90"/>
                    </a:lnTo>
                    <a:lnTo>
                      <a:pt x="108" y="85"/>
                    </a:lnTo>
                    <a:lnTo>
                      <a:pt x="77" y="81"/>
                    </a:lnTo>
                    <a:lnTo>
                      <a:pt x="51" y="76"/>
                    </a:lnTo>
                    <a:lnTo>
                      <a:pt x="28" y="69"/>
                    </a:lnTo>
                    <a:lnTo>
                      <a:pt x="13" y="62"/>
                    </a:lnTo>
                    <a:lnTo>
                      <a:pt x="4" y="54"/>
                    </a:lnTo>
                    <a:lnTo>
                      <a:pt x="0"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169" name="Rectangle 105">
                <a:extLst>
                  <a:ext uri="{FF2B5EF4-FFF2-40B4-BE49-F238E27FC236}">
                    <a16:creationId xmlns:a16="http://schemas.microsoft.com/office/drawing/2014/main" id="{CDFC4D38-ABA3-E04D-949A-1C29F81515B7}"/>
                  </a:ext>
                </a:extLst>
              </p:cNvPr>
              <p:cNvSpPr>
                <a:spLocks noChangeArrowheads="1"/>
              </p:cNvSpPr>
              <p:nvPr/>
            </p:nvSpPr>
            <p:spPr bwMode="auto">
              <a:xfrm>
                <a:off x="1009" y="941"/>
                <a:ext cx="47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675">
                    <a:solidFill>
                      <a:srgbClr val="000000"/>
                    </a:solidFill>
                  </a:rPr>
                  <a:t>Chapters 9, 12</a:t>
                </a:r>
                <a:endParaRPr lang="en-US" altLang="en-CN" sz="1800" b="1">
                  <a:solidFill>
                    <a:srgbClr val="000000"/>
                  </a:solidFill>
                </a:endParaRPr>
              </a:p>
            </p:txBody>
          </p:sp>
          <p:sp>
            <p:nvSpPr>
              <p:cNvPr id="6170" name="Line 106">
                <a:extLst>
                  <a:ext uri="{FF2B5EF4-FFF2-40B4-BE49-F238E27FC236}">
                    <a16:creationId xmlns:a16="http://schemas.microsoft.com/office/drawing/2014/main" id="{86D60F65-E216-0447-AA27-5429206A3C9A}"/>
                  </a:ext>
                </a:extLst>
              </p:cNvPr>
              <p:cNvSpPr>
                <a:spLocks noChangeShapeType="1"/>
              </p:cNvSpPr>
              <p:nvPr/>
            </p:nvSpPr>
            <p:spPr bwMode="auto">
              <a:xfrm>
                <a:off x="980" y="855"/>
                <a:ext cx="731"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6171" name="Freeform 107">
                <a:extLst>
                  <a:ext uri="{FF2B5EF4-FFF2-40B4-BE49-F238E27FC236}">
                    <a16:creationId xmlns:a16="http://schemas.microsoft.com/office/drawing/2014/main" id="{0CC82A28-52E5-054D-BF48-4731CD4BD94F}"/>
                  </a:ext>
                </a:extLst>
              </p:cNvPr>
              <p:cNvSpPr>
                <a:spLocks/>
              </p:cNvSpPr>
              <p:nvPr/>
            </p:nvSpPr>
            <p:spPr bwMode="auto">
              <a:xfrm>
                <a:off x="1705" y="832"/>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 h="48">
                    <a:moveTo>
                      <a:pt x="0" y="0"/>
                    </a:moveTo>
                    <a:lnTo>
                      <a:pt x="47"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grpSp>
      <p:sp>
        <p:nvSpPr>
          <p:cNvPr id="3076" name="AutoShape 108">
            <a:extLst>
              <a:ext uri="{FF2B5EF4-FFF2-40B4-BE49-F238E27FC236}">
                <a16:creationId xmlns:a16="http://schemas.microsoft.com/office/drawing/2014/main" id="{BA258B7B-5D17-924E-BC75-9614C50F0F04}"/>
              </a:ext>
            </a:extLst>
          </p:cNvPr>
          <p:cNvSpPr>
            <a:spLocks noChangeArrowheads="1"/>
          </p:cNvSpPr>
          <p:nvPr/>
        </p:nvSpPr>
        <p:spPr bwMode="auto">
          <a:xfrm rot="19068677">
            <a:off x="4972050" y="628650"/>
            <a:ext cx="285750" cy="571500"/>
          </a:xfrm>
          <a:prstGeom prst="downArrow">
            <a:avLst>
              <a:gd name="adj1" fmla="val 50000"/>
              <a:gd name="adj2" fmla="val 50000"/>
            </a:avLst>
          </a:prstGeom>
          <a:solidFill>
            <a:srgbClr val="FC0128"/>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800">
              <a:latin typeface="Arial" charset="0"/>
              <a:ea typeface="ＭＳ Ｐゴシック" charset="0"/>
            </a:endParaRPr>
          </a:p>
        </p:txBody>
      </p:sp>
    </p:spTree>
    <p:extLst>
      <p:ext uri="{BB962C8B-B14F-4D97-AF65-F5344CB8AC3E}">
        <p14:creationId xmlns:p14="http://schemas.microsoft.com/office/powerpoint/2010/main" val="3798706208"/>
      </p:ext>
    </p:extLst>
  </p:cSld>
  <p:clrMapOvr>
    <a:masterClrMapping/>
  </p:clrMapOvr>
  <p:transition spd="slow">
    <p:wip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a:spLocks noChangeArrowheads="1"/>
          </p:cNvSpPr>
          <p:nvPr/>
        </p:nvSpPr>
        <p:spPr bwMode="auto">
          <a:xfrm>
            <a:off x="428626" y="79375"/>
            <a:ext cx="70647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a:solidFill>
                  <a:srgbClr val="DBB76C"/>
                </a:solidFill>
                <a:latin typeface="Arial" charset="0"/>
                <a:ea typeface="Arial" charset="0"/>
                <a:cs typeface="Arial" charset="0"/>
              </a:rPr>
              <a:t>Complex Diagram Can be Simplified by Category Theory</a:t>
            </a:r>
            <a:endParaRPr lang="zh-CN" altLang="en-US" sz="2000" b="1" dirty="0">
              <a:solidFill>
                <a:srgbClr val="DBB76C"/>
              </a:solidFill>
              <a:latin typeface="Arial" charset="0"/>
              <a:ea typeface="Arial" charset="0"/>
              <a:cs typeface="Arial" charset="0"/>
            </a:endParaRPr>
          </a:p>
        </p:txBody>
      </p:sp>
      <p:sp>
        <p:nvSpPr>
          <p:cNvPr id="5" name="矩形 2"/>
          <p:cNvSpPr>
            <a:spLocks noChangeArrowheads="1"/>
          </p:cNvSpPr>
          <p:nvPr/>
        </p:nvSpPr>
        <p:spPr bwMode="auto">
          <a:xfrm>
            <a:off x="1" y="1"/>
            <a:ext cx="428625" cy="557213"/>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sp>
        <p:nvSpPr>
          <p:cNvPr id="11" name="矩形 35"/>
          <p:cNvSpPr>
            <a:spLocks noChangeArrowheads="1"/>
          </p:cNvSpPr>
          <p:nvPr/>
        </p:nvSpPr>
        <p:spPr bwMode="auto">
          <a:xfrm>
            <a:off x="7827296" y="1292299"/>
            <a:ext cx="7739062"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s-ES" sz="1400" b="1" dirty="0">
                <a:solidFill>
                  <a:srgbClr val="FFFFFF"/>
                </a:solidFill>
                <a:latin typeface="Arial" charset="0"/>
                <a:ea typeface="方正兰亭超细黑简体" charset="0"/>
              </a:rPr>
              <a:t>CATEGORY</a:t>
            </a:r>
            <a:br>
              <a:rPr lang="es-ES" sz="1400" b="1" dirty="0">
                <a:solidFill>
                  <a:srgbClr val="FFFFFF"/>
                </a:solidFill>
                <a:latin typeface="Arial" charset="0"/>
                <a:ea typeface="方正兰亭超细黑简体" charset="0"/>
              </a:rPr>
            </a:br>
            <a:r>
              <a:rPr lang="es-ES" sz="1400" b="1" dirty="0">
                <a:solidFill>
                  <a:srgbClr val="FFFFFF"/>
                </a:solidFill>
                <a:latin typeface="Arial" charset="0"/>
                <a:ea typeface="方正兰亭超细黑简体" charset="0"/>
              </a:rPr>
              <a:t>THEORY</a:t>
            </a:r>
          </a:p>
          <a:p>
            <a:pPr defTabSz="685783" fontAlgn="base">
              <a:spcBef>
                <a:spcPct val="0"/>
              </a:spcBef>
              <a:spcAft>
                <a:spcPct val="0"/>
              </a:spcAft>
            </a:pPr>
            <a:endParaRPr lang="es-ES" sz="1400" dirty="0">
              <a:solidFill>
                <a:srgbClr val="FFFFFF"/>
              </a:solidFill>
              <a:latin typeface="Arial" charset="0"/>
              <a:ea typeface="方正兰亭超细黑简体" charset="0"/>
            </a:endParaRPr>
          </a:p>
          <a:p>
            <a:pPr defTabSz="685783" fontAlgn="base">
              <a:spcBef>
                <a:spcPct val="0"/>
              </a:spcBef>
              <a:spcAft>
                <a:spcPct val="0"/>
              </a:spcAft>
            </a:pPr>
            <a:r>
              <a:rPr lang="es-ES" sz="1400" dirty="0">
                <a:solidFill>
                  <a:srgbClr val="FFFFFF"/>
                </a:solidFill>
                <a:latin typeface="Arial" charset="0"/>
                <a:ea typeface="方正兰亭超细黑简体" charset="0"/>
              </a:rPr>
              <a:t>OPN </a:t>
            </a:r>
            <a:r>
              <a:rPr lang="es-ES" sz="1400" dirty="0" err="1">
                <a:solidFill>
                  <a:srgbClr val="FFFFFF"/>
                </a:solidFill>
                <a:latin typeface="Arial" charset="0"/>
                <a:ea typeface="方正兰亭超细黑简体" charset="0"/>
              </a:rPr>
              <a:t>Program</a:t>
            </a:r>
            <a:r>
              <a:rPr lang="es-ES" sz="1400" dirty="0">
                <a:solidFill>
                  <a:srgbClr val="FFFFFF"/>
                </a:solidFill>
                <a:latin typeface="Arial" charset="0"/>
                <a:ea typeface="方正兰亭超细黑简体" charset="0"/>
              </a:rPr>
              <a:t> </a:t>
            </a:r>
          </a:p>
          <a:p>
            <a:pPr defTabSz="685783" fontAlgn="base">
              <a:spcBef>
                <a:spcPct val="0"/>
              </a:spcBef>
              <a:spcAft>
                <a:spcPct val="0"/>
              </a:spcAft>
            </a:pPr>
            <a:r>
              <a:rPr lang="es-ES" sz="1400" dirty="0">
                <a:solidFill>
                  <a:srgbClr val="FFFFFF"/>
                </a:solidFill>
                <a:latin typeface="Arial" charset="0"/>
                <a:ea typeface="方正兰亭超细黑简体" charset="0"/>
              </a:rPr>
              <a:t>computes </a:t>
            </a:r>
            <a:r>
              <a:rPr lang="es-ES" sz="1400" dirty="0" err="1">
                <a:solidFill>
                  <a:srgbClr val="FFFFFF"/>
                </a:solidFill>
                <a:latin typeface="Arial" charset="0"/>
                <a:ea typeface="方正兰亭超细黑简体" charset="0"/>
              </a:rPr>
              <a:t>all</a:t>
            </a:r>
            <a:r>
              <a:rPr lang="es-ES" sz="1400" dirty="0">
                <a:solidFill>
                  <a:srgbClr val="FFFFFF"/>
                </a:solidFill>
                <a:latin typeface="Arial" charset="0"/>
                <a:ea typeface="方正兰亭超细黑简体" charset="0"/>
              </a:rPr>
              <a:t> </a:t>
            </a:r>
            <a:br>
              <a:rPr lang="es-ES" sz="1400" dirty="0">
                <a:solidFill>
                  <a:srgbClr val="FFFFFF"/>
                </a:solidFill>
                <a:latin typeface="Arial" charset="0"/>
                <a:ea typeface="方正兰亭超细黑简体" charset="0"/>
              </a:rPr>
            </a:br>
            <a:r>
              <a:rPr lang="es-ES" sz="1400" dirty="0" err="1">
                <a:solidFill>
                  <a:srgbClr val="FFFFFF"/>
                </a:solidFill>
                <a:latin typeface="Arial" charset="0"/>
                <a:ea typeface="方正兰亭超细黑简体" charset="0"/>
              </a:rPr>
              <a:t>the</a:t>
            </a:r>
            <a:r>
              <a:rPr lang="es-ES" sz="1400" dirty="0">
                <a:solidFill>
                  <a:srgbClr val="FFFFFF"/>
                </a:solidFill>
                <a:latin typeface="Arial" charset="0"/>
                <a:ea typeface="方正兰亭超细黑简体" charset="0"/>
              </a:rPr>
              <a:t> </a:t>
            </a:r>
            <a:r>
              <a:rPr lang="es-ES" sz="1400" dirty="0" err="1">
                <a:solidFill>
                  <a:srgbClr val="FFFFFF"/>
                </a:solidFill>
                <a:latin typeface="Arial" charset="0"/>
                <a:ea typeface="方正兰亭超细黑简体" charset="0"/>
              </a:rPr>
              <a:t>possible</a:t>
            </a:r>
            <a:r>
              <a:rPr lang="es-ES" sz="1400" dirty="0">
                <a:solidFill>
                  <a:srgbClr val="FFFFFF"/>
                </a:solidFill>
                <a:latin typeface="Arial" charset="0"/>
                <a:ea typeface="方正兰亭超细黑简体" charset="0"/>
              </a:rPr>
              <a:t>  </a:t>
            </a:r>
          </a:p>
          <a:p>
            <a:pPr defTabSz="685783" fontAlgn="base">
              <a:spcBef>
                <a:spcPct val="0"/>
              </a:spcBef>
              <a:spcAft>
                <a:spcPct val="0"/>
              </a:spcAft>
            </a:pPr>
            <a:r>
              <a:rPr lang="es-ES" sz="1400" dirty="0" err="1">
                <a:solidFill>
                  <a:srgbClr val="FFFFFF"/>
                </a:solidFill>
                <a:latin typeface="Arial" charset="0"/>
                <a:ea typeface="方正兰亭超细黑简体" charset="0"/>
              </a:rPr>
              <a:t>trayectories</a:t>
            </a:r>
            <a:r>
              <a:rPr lang="es-ES" sz="1400" dirty="0">
                <a:solidFill>
                  <a:srgbClr val="FFFFFF"/>
                </a:solidFill>
                <a:latin typeface="Arial" charset="0"/>
                <a:ea typeface="方正兰亭超细黑简体" charset="0"/>
              </a:rPr>
              <a:t>  to  </a:t>
            </a:r>
          </a:p>
          <a:p>
            <a:pPr defTabSz="685783" fontAlgn="base">
              <a:spcBef>
                <a:spcPct val="0"/>
              </a:spcBef>
              <a:spcAft>
                <a:spcPct val="0"/>
              </a:spcAft>
            </a:pPr>
            <a:r>
              <a:rPr lang="es-ES" sz="1400" dirty="0" err="1">
                <a:solidFill>
                  <a:srgbClr val="FFFFFF"/>
                </a:solidFill>
                <a:latin typeface="Arial" charset="0"/>
                <a:ea typeface="方正兰亭超细黑简体" charset="0"/>
              </a:rPr>
              <a:t>the</a:t>
            </a:r>
            <a:r>
              <a:rPr lang="es-ES" sz="1400" dirty="0">
                <a:solidFill>
                  <a:srgbClr val="FFFFFF"/>
                </a:solidFill>
                <a:latin typeface="Arial" charset="0"/>
                <a:ea typeface="方正兰亭超细黑简体" charset="0"/>
              </a:rPr>
              <a:t> </a:t>
            </a:r>
            <a:r>
              <a:rPr lang="es-ES" sz="1400" dirty="0" err="1">
                <a:solidFill>
                  <a:srgbClr val="FFFFFF"/>
                </a:solidFill>
                <a:latin typeface="Arial" charset="0"/>
                <a:ea typeface="方正兰亭超细黑简体" charset="0"/>
              </a:rPr>
              <a:t>moon</a:t>
            </a:r>
            <a:r>
              <a:rPr lang="es-ES" sz="1400" dirty="0">
                <a:solidFill>
                  <a:srgbClr val="FFFFFF"/>
                </a:solidFill>
                <a:latin typeface="Arial" charset="0"/>
                <a:ea typeface="方正兰亭超细黑简体" charset="0"/>
              </a:rPr>
              <a:t> and </a:t>
            </a:r>
          </a:p>
          <a:p>
            <a:pPr defTabSz="685783" fontAlgn="base">
              <a:spcBef>
                <a:spcPct val="0"/>
              </a:spcBef>
              <a:spcAft>
                <a:spcPct val="0"/>
              </a:spcAft>
            </a:pPr>
            <a:r>
              <a:rPr lang="es-ES" sz="1400" dirty="0">
                <a:solidFill>
                  <a:srgbClr val="FFFFFF"/>
                </a:solidFill>
                <a:latin typeface="Arial" charset="0"/>
                <a:ea typeface="方正兰亭超细黑简体" charset="0"/>
              </a:rPr>
              <a:t>back</a:t>
            </a:r>
          </a:p>
          <a:p>
            <a:pPr defTabSz="685783" fontAlgn="base">
              <a:spcBef>
                <a:spcPct val="0"/>
              </a:spcBef>
              <a:spcAft>
                <a:spcPct val="0"/>
              </a:spcAft>
            </a:pPr>
            <a:endParaRPr lang="en-GB" sz="1400" dirty="0">
              <a:solidFill>
                <a:srgbClr val="000000"/>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28625" y="557214"/>
            <a:ext cx="7398670" cy="39376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CuadroTexto"/>
          <p:cNvSpPr txBox="1"/>
          <p:nvPr/>
        </p:nvSpPr>
        <p:spPr>
          <a:xfrm>
            <a:off x="7843644" y="4053709"/>
            <a:ext cx="1300356" cy="723275"/>
          </a:xfrm>
          <a:prstGeom prst="rect">
            <a:avLst/>
          </a:prstGeom>
          <a:noFill/>
        </p:spPr>
        <p:txBody>
          <a:bodyPr wrap="none" rtlCol="0">
            <a:spAutoFit/>
          </a:bodyPr>
          <a:lstStyle/>
          <a:p>
            <a:pPr defTabSz="685783" eaLnBrk="0" fontAlgn="base" hangingPunct="0">
              <a:spcBef>
                <a:spcPct val="0"/>
              </a:spcBef>
              <a:spcAft>
                <a:spcPct val="0"/>
              </a:spcAft>
            </a:pPr>
            <a:r>
              <a:rPr lang="en-US" altLang="ja-JP" dirty="0">
                <a:solidFill>
                  <a:srgbClr val="FFFFFF"/>
                </a:solidFill>
                <a:latin typeface="Arial" charset="0"/>
                <a:ea typeface="Arial" charset="0"/>
                <a:cs typeface="Arial" charset="0"/>
              </a:rPr>
              <a:t>Author:</a:t>
            </a:r>
          </a:p>
          <a:p>
            <a:pPr defTabSz="685783" eaLnBrk="0" fontAlgn="base" hangingPunct="0">
              <a:spcBef>
                <a:spcPct val="0"/>
              </a:spcBef>
              <a:spcAft>
                <a:spcPct val="0"/>
              </a:spcAft>
            </a:pPr>
            <a:r>
              <a:rPr lang="en-US" altLang="ja-JP" dirty="0">
                <a:solidFill>
                  <a:srgbClr val="ED7D31"/>
                </a:solidFill>
                <a:latin typeface="Arial" charset="0"/>
                <a:ea typeface="Arial" charset="0"/>
                <a:cs typeface="Arial" charset="0"/>
              </a:rPr>
              <a:t>Benjamin Koo</a:t>
            </a:r>
          </a:p>
          <a:p>
            <a:pPr defTabSz="685783" eaLnBrk="0" fontAlgn="base" hangingPunct="0">
              <a:spcBef>
                <a:spcPct val="0"/>
              </a:spcBef>
              <a:spcAft>
                <a:spcPct val="0"/>
              </a:spcAft>
            </a:pPr>
            <a:endParaRPr lang="es-ES" sz="1300" dirty="0"/>
          </a:p>
        </p:txBody>
      </p:sp>
    </p:spTree>
    <p:extLst>
      <p:ext uri="{BB962C8B-B14F-4D97-AF65-F5344CB8AC3E}">
        <p14:creationId xmlns:p14="http://schemas.microsoft.com/office/powerpoint/2010/main" val="227348498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8371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a:solidFill>
                  <a:srgbClr val="DBB76C"/>
                </a:solidFill>
                <a:latin typeface="Arial" charset="0"/>
                <a:ea typeface="Arial" charset="0"/>
                <a:cs typeface="Arial" charset="0"/>
              </a:rPr>
              <a:t>How Category Theory Simplifies Product Development</a:t>
            </a:r>
            <a:endParaRPr lang="zh-CN" altLang="en-US" sz="2000" b="1" dirty="0">
              <a:solidFill>
                <a:srgbClr val="DBB76C"/>
              </a:solidFill>
              <a:latin typeface="Arial" charset="0"/>
              <a:ea typeface="Arial" charset="0"/>
              <a:cs typeface="Arial" charset="0"/>
            </a:endParaRPr>
          </a:p>
        </p:txBody>
      </p:sp>
      <p:sp>
        <p:nvSpPr>
          <p:cNvPr id="10247" name="矩形 2"/>
          <p:cNvSpPr>
            <a:spLocks noChangeArrowheads="1"/>
          </p:cNvSpPr>
          <p:nvPr/>
        </p:nvSpPr>
        <p:spPr bwMode="auto">
          <a:xfrm>
            <a:off x="1" y="1"/>
            <a:ext cx="428625" cy="557213"/>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14" name="矩形 35"/>
          <p:cNvSpPr>
            <a:spLocks noChangeArrowheads="1"/>
          </p:cNvSpPr>
          <p:nvPr/>
        </p:nvSpPr>
        <p:spPr bwMode="auto">
          <a:xfrm>
            <a:off x="734076" y="806058"/>
            <a:ext cx="77390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sz="1400" dirty="0">
                <a:solidFill>
                  <a:srgbClr val="FFFFFF"/>
                </a:solidFill>
                <a:latin typeface="Arial" charset="0"/>
                <a:ea typeface="方正兰亭超细黑简体" charset="0"/>
              </a:rPr>
              <a:t>For a start-up, there are two possible outcomes which define two maneuvers, one reversible:</a:t>
            </a:r>
          </a:p>
        </p:txBody>
      </p:sp>
      <p:sp>
        <p:nvSpPr>
          <p:cNvPr id="15" name="79 CuadroTexto"/>
          <p:cNvSpPr txBox="1"/>
          <p:nvPr/>
        </p:nvSpPr>
        <p:spPr>
          <a:xfrm>
            <a:off x="1197990" y="1163286"/>
            <a:ext cx="5805156" cy="307777"/>
          </a:xfrm>
          <a:prstGeom prst="rect">
            <a:avLst/>
          </a:prstGeom>
          <a:noFill/>
          <a:ln>
            <a:solidFill>
              <a:srgbClr val="DBB76C"/>
            </a:solidFill>
          </a:ln>
        </p:spPr>
        <p:txBody>
          <a:bodyPr wrap="square" rtlCol="0">
            <a:spAutoFit/>
          </a:bodyPr>
          <a:lstStyle/>
          <a:p>
            <a:pPr defTabSz="685783" eaLnBrk="0" fontAlgn="base" hangingPunct="0">
              <a:spcBef>
                <a:spcPct val="0"/>
              </a:spcBef>
              <a:spcAft>
                <a:spcPct val="0"/>
              </a:spcAft>
            </a:pPr>
            <a:r>
              <a:rPr lang="en-GB" b="1" dirty="0">
                <a:solidFill>
                  <a:srgbClr val="5B9BD5"/>
                </a:solidFill>
                <a:latin typeface="Arial" charset="0"/>
                <a:ea typeface="Arial" charset="0"/>
                <a:cs typeface="Arial" charset="0"/>
              </a:rPr>
              <a:t>Succeed</a:t>
            </a:r>
            <a:r>
              <a:rPr lang="en-GB" dirty="0">
                <a:solidFill>
                  <a:srgbClr val="FFFFFF"/>
                </a:solidFill>
                <a:latin typeface="Arial" charset="0"/>
                <a:ea typeface="Arial" charset="0"/>
                <a:cs typeface="Arial" charset="0"/>
              </a:rPr>
              <a:t> after a process, advance</a:t>
            </a:r>
          </a:p>
        </p:txBody>
      </p:sp>
      <p:sp>
        <p:nvSpPr>
          <p:cNvPr id="16" name="79 CuadroTexto"/>
          <p:cNvSpPr txBox="1"/>
          <p:nvPr/>
        </p:nvSpPr>
        <p:spPr>
          <a:xfrm>
            <a:off x="1197990" y="1568632"/>
            <a:ext cx="5805156" cy="307777"/>
          </a:xfrm>
          <a:prstGeom prst="rect">
            <a:avLst/>
          </a:prstGeom>
          <a:noFill/>
          <a:ln>
            <a:solidFill>
              <a:srgbClr val="DBB76C"/>
            </a:solidFill>
          </a:ln>
        </p:spPr>
        <p:txBody>
          <a:bodyPr wrap="square" rtlCol="0">
            <a:spAutoFit/>
          </a:bodyPr>
          <a:lstStyle/>
          <a:p>
            <a:pPr defTabSz="685783" eaLnBrk="0" fontAlgn="base" hangingPunct="0">
              <a:spcBef>
                <a:spcPct val="0"/>
              </a:spcBef>
              <a:spcAft>
                <a:spcPct val="0"/>
              </a:spcAft>
            </a:pPr>
            <a:r>
              <a:rPr lang="en-GB" b="1" dirty="0">
                <a:solidFill>
                  <a:srgbClr val="ED7D31"/>
                </a:solidFill>
                <a:latin typeface="Arial" charset="0"/>
                <a:ea typeface="Arial" charset="0"/>
                <a:cs typeface="Arial" charset="0"/>
              </a:rPr>
              <a:t>Failed</a:t>
            </a:r>
            <a:r>
              <a:rPr lang="en-GB" dirty="0">
                <a:solidFill>
                  <a:srgbClr val="FFFFFF"/>
                </a:solidFill>
                <a:latin typeface="Arial" charset="0"/>
                <a:ea typeface="Arial" charset="0"/>
                <a:cs typeface="Arial" charset="0"/>
              </a:rPr>
              <a:t> after a process, repeat, roll back [opposite from advance]</a:t>
            </a:r>
          </a:p>
        </p:txBody>
      </p:sp>
      <p:sp>
        <p:nvSpPr>
          <p:cNvPr id="12" name="Oval 11"/>
          <p:cNvSpPr/>
          <p:nvPr/>
        </p:nvSpPr>
        <p:spPr bwMode="auto">
          <a:xfrm>
            <a:off x="3710472" y="2340204"/>
            <a:ext cx="1786270" cy="694511"/>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050">
                <a:solidFill>
                  <a:srgbClr val="DBB76C"/>
                </a:solidFill>
                <a:latin typeface="Arial" charset="0"/>
                <a:ea typeface="Arial" charset="0"/>
                <a:cs typeface="Arial" charset="0"/>
              </a:rPr>
              <a:t>Identify customer needs and problems</a:t>
            </a:r>
          </a:p>
        </p:txBody>
      </p:sp>
      <p:sp>
        <p:nvSpPr>
          <p:cNvPr id="13" name="Oval 12"/>
          <p:cNvSpPr/>
          <p:nvPr/>
        </p:nvSpPr>
        <p:spPr bwMode="auto">
          <a:xfrm>
            <a:off x="5521548" y="3516108"/>
            <a:ext cx="1786270" cy="694511"/>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050" dirty="0">
                <a:solidFill>
                  <a:srgbClr val="DBB76C"/>
                </a:solidFill>
                <a:latin typeface="Arial" charset="0"/>
                <a:ea typeface="Arial" charset="0"/>
                <a:cs typeface="Arial" charset="0"/>
              </a:rPr>
              <a:t>Development techniques /  framework</a:t>
            </a:r>
          </a:p>
        </p:txBody>
      </p:sp>
      <p:sp>
        <p:nvSpPr>
          <p:cNvPr id="18" name="Oval 17"/>
          <p:cNvSpPr/>
          <p:nvPr/>
        </p:nvSpPr>
        <p:spPr bwMode="auto">
          <a:xfrm>
            <a:off x="1924203" y="3516107"/>
            <a:ext cx="1786270" cy="694511"/>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050" dirty="0">
                <a:solidFill>
                  <a:srgbClr val="DBB76C"/>
                </a:solidFill>
                <a:latin typeface="Arial" charset="0"/>
                <a:ea typeface="Arial" charset="0"/>
                <a:cs typeface="Arial" charset="0"/>
              </a:rPr>
              <a:t>Target specification and proof of concept</a:t>
            </a:r>
          </a:p>
        </p:txBody>
      </p:sp>
      <p:cxnSp>
        <p:nvCxnSpPr>
          <p:cNvPr id="3" name="Straight Arrow Connector 2"/>
          <p:cNvCxnSpPr>
            <a:stCxn id="18" idx="7"/>
            <a:endCxn id="12" idx="3"/>
          </p:cNvCxnSpPr>
          <p:nvPr/>
        </p:nvCxnSpPr>
        <p:spPr bwMode="auto">
          <a:xfrm flipV="1">
            <a:off x="3448880" y="2933005"/>
            <a:ext cx="523186" cy="684810"/>
          </a:xfrm>
          <a:prstGeom prst="straightConnector1">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Arrow Connector 18"/>
          <p:cNvCxnSpPr>
            <a:stCxn id="12" idx="5"/>
            <a:endCxn id="13" idx="1"/>
          </p:cNvCxnSpPr>
          <p:nvPr/>
        </p:nvCxnSpPr>
        <p:spPr bwMode="auto">
          <a:xfrm>
            <a:off x="5235150" y="2933006"/>
            <a:ext cx="547991" cy="684811"/>
          </a:xfrm>
          <a:prstGeom prst="straightConnector1">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Straight Arrow Connector 19"/>
          <p:cNvCxnSpPr/>
          <p:nvPr/>
        </p:nvCxnSpPr>
        <p:spPr bwMode="auto">
          <a:xfrm flipH="1" flipV="1">
            <a:off x="3710473" y="3810198"/>
            <a:ext cx="1811075" cy="1"/>
          </a:xfrm>
          <a:prstGeom prst="straightConnector1">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 name="TextBox 7"/>
          <p:cNvSpPr txBox="1"/>
          <p:nvPr/>
        </p:nvSpPr>
        <p:spPr>
          <a:xfrm>
            <a:off x="4322922" y="3594752"/>
            <a:ext cx="671979"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Roll Back</a:t>
            </a:r>
          </a:p>
        </p:txBody>
      </p:sp>
      <p:sp>
        <p:nvSpPr>
          <p:cNvPr id="24" name="TextBox 23"/>
          <p:cNvSpPr txBox="1"/>
          <p:nvPr/>
        </p:nvSpPr>
        <p:spPr>
          <a:xfrm>
            <a:off x="4947773" y="3167689"/>
            <a:ext cx="671979"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Roll Back</a:t>
            </a:r>
          </a:p>
        </p:txBody>
      </p:sp>
      <p:sp>
        <p:nvSpPr>
          <p:cNvPr id="25" name="TextBox 24"/>
          <p:cNvSpPr txBox="1"/>
          <p:nvPr/>
        </p:nvSpPr>
        <p:spPr>
          <a:xfrm>
            <a:off x="3754859" y="3167689"/>
            <a:ext cx="671979"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Roll Back</a:t>
            </a:r>
          </a:p>
        </p:txBody>
      </p:sp>
      <p:cxnSp>
        <p:nvCxnSpPr>
          <p:cNvPr id="26" name="Straight Arrow Connector 25"/>
          <p:cNvCxnSpPr/>
          <p:nvPr/>
        </p:nvCxnSpPr>
        <p:spPr bwMode="auto">
          <a:xfrm>
            <a:off x="5437095" y="2845621"/>
            <a:ext cx="547991" cy="684811"/>
          </a:xfrm>
          <a:prstGeom prst="straightConnector1">
            <a:avLst/>
          </a:prstGeom>
          <a:solidFill>
            <a:schemeClr val="accent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7" name="TextBox 26"/>
          <p:cNvSpPr txBox="1"/>
          <p:nvPr/>
        </p:nvSpPr>
        <p:spPr>
          <a:xfrm>
            <a:off x="5711089" y="3003040"/>
            <a:ext cx="986167"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5B9BD5"/>
                </a:solidFill>
              </a:rPr>
              <a:t>Advance (R&amp;D)</a:t>
            </a:r>
          </a:p>
        </p:txBody>
      </p:sp>
      <p:cxnSp>
        <p:nvCxnSpPr>
          <p:cNvPr id="28" name="Straight Arrow Connector 27"/>
          <p:cNvCxnSpPr/>
          <p:nvPr/>
        </p:nvCxnSpPr>
        <p:spPr bwMode="auto">
          <a:xfrm flipV="1">
            <a:off x="3278919" y="2854341"/>
            <a:ext cx="523186" cy="684810"/>
          </a:xfrm>
          <a:prstGeom prst="straightConnector1">
            <a:avLst/>
          </a:prstGeom>
          <a:solidFill>
            <a:schemeClr val="accent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9" name="TextBox 28"/>
          <p:cNvSpPr txBox="1"/>
          <p:nvPr/>
        </p:nvSpPr>
        <p:spPr>
          <a:xfrm>
            <a:off x="2908621" y="3004547"/>
            <a:ext cx="633507"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5B9BD5"/>
                </a:solidFill>
              </a:rPr>
              <a:t>Advance</a:t>
            </a:r>
          </a:p>
        </p:txBody>
      </p:sp>
      <p:cxnSp>
        <p:nvCxnSpPr>
          <p:cNvPr id="30" name="Straight Arrow Connector 29"/>
          <p:cNvCxnSpPr/>
          <p:nvPr/>
        </p:nvCxnSpPr>
        <p:spPr bwMode="auto">
          <a:xfrm flipH="1" flipV="1">
            <a:off x="3721106" y="3974238"/>
            <a:ext cx="1811075" cy="1"/>
          </a:xfrm>
          <a:prstGeom prst="straightConnector1">
            <a:avLst/>
          </a:prstGeom>
          <a:solidFill>
            <a:schemeClr val="accent1"/>
          </a:solidFill>
          <a:ln w="9525" cap="flat" cmpd="sng" algn="ctr">
            <a:solidFill>
              <a:schemeClr val="accent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1" name="TextBox 30"/>
          <p:cNvSpPr txBox="1"/>
          <p:nvPr/>
        </p:nvSpPr>
        <p:spPr>
          <a:xfrm>
            <a:off x="4326865" y="3974236"/>
            <a:ext cx="633507" cy="230832"/>
          </a:xfrm>
          <a:prstGeom prst="rect">
            <a:avLst/>
          </a:prstGeom>
          <a:noFill/>
        </p:spPr>
        <p:txBody>
          <a:bodyPr wrap="none" rtlCol="0">
            <a:spAutoFit/>
          </a:bodyPr>
          <a:lstStyle/>
          <a:p>
            <a:pPr defTabSz="685783" eaLnBrk="0" fontAlgn="base" hangingPunct="0">
              <a:spcBef>
                <a:spcPct val="0"/>
              </a:spcBef>
              <a:spcAft>
                <a:spcPct val="0"/>
              </a:spcAft>
            </a:pPr>
            <a:r>
              <a:rPr lang="en-US" sz="900">
                <a:solidFill>
                  <a:srgbClr val="5B9BD5"/>
                </a:solidFill>
              </a:rPr>
              <a:t>Advance</a:t>
            </a:r>
            <a:endParaRPr lang="en-US" sz="900" dirty="0">
              <a:solidFill>
                <a:srgbClr val="5B9BD5"/>
              </a:solidFill>
            </a:endParaRPr>
          </a:p>
        </p:txBody>
      </p:sp>
      <p:cxnSp>
        <p:nvCxnSpPr>
          <p:cNvPr id="10" name="Curved Connector 9"/>
          <p:cNvCxnSpPr>
            <a:stCxn id="12" idx="7"/>
            <a:endCxn id="12" idx="6"/>
          </p:cNvCxnSpPr>
          <p:nvPr/>
        </p:nvCxnSpPr>
        <p:spPr bwMode="auto">
          <a:xfrm rot="16200000" flipH="1">
            <a:off x="5243171" y="2433890"/>
            <a:ext cx="245547" cy="261593"/>
          </a:xfrm>
          <a:prstGeom prst="curvedConnector4">
            <a:avLst>
              <a:gd name="adj1" fmla="val -86888"/>
              <a:gd name="adj2" fmla="val 18738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7" name="TextBox 36"/>
          <p:cNvSpPr txBox="1"/>
          <p:nvPr/>
        </p:nvSpPr>
        <p:spPr>
          <a:xfrm>
            <a:off x="5711090" y="2232482"/>
            <a:ext cx="556563"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Repeat</a:t>
            </a:r>
          </a:p>
        </p:txBody>
      </p:sp>
      <p:cxnSp>
        <p:nvCxnSpPr>
          <p:cNvPr id="32" name="Curved Connector 31"/>
          <p:cNvCxnSpPr>
            <a:stCxn id="13" idx="7"/>
            <a:endCxn id="13" idx="6"/>
          </p:cNvCxnSpPr>
          <p:nvPr/>
        </p:nvCxnSpPr>
        <p:spPr bwMode="auto">
          <a:xfrm rot="16200000" flipH="1">
            <a:off x="7054247" y="3609794"/>
            <a:ext cx="245547" cy="261593"/>
          </a:xfrm>
          <a:prstGeom prst="curvedConnector4">
            <a:avLst>
              <a:gd name="adj1" fmla="val -99879"/>
              <a:gd name="adj2" fmla="val 18738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1" name="TextBox 40"/>
          <p:cNvSpPr txBox="1"/>
          <p:nvPr/>
        </p:nvSpPr>
        <p:spPr>
          <a:xfrm>
            <a:off x="7509763" y="3329651"/>
            <a:ext cx="556563"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Repeat</a:t>
            </a:r>
          </a:p>
        </p:txBody>
      </p:sp>
      <p:cxnSp>
        <p:nvCxnSpPr>
          <p:cNvPr id="40" name="Curved Connector 39"/>
          <p:cNvCxnSpPr>
            <a:stCxn id="18" idx="2"/>
            <a:endCxn id="18" idx="1"/>
          </p:cNvCxnSpPr>
          <p:nvPr/>
        </p:nvCxnSpPr>
        <p:spPr bwMode="auto">
          <a:xfrm rot="10800000" flipH="1">
            <a:off x="1924202" y="3617816"/>
            <a:ext cx="261593" cy="245547"/>
          </a:xfrm>
          <a:prstGeom prst="curvedConnector4">
            <a:avLst>
              <a:gd name="adj1" fmla="val -87388"/>
              <a:gd name="adj2" fmla="val 199879"/>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5" name="TextBox 44"/>
          <p:cNvSpPr txBox="1"/>
          <p:nvPr/>
        </p:nvSpPr>
        <p:spPr>
          <a:xfrm>
            <a:off x="1345277" y="3218483"/>
            <a:ext cx="556563" cy="230832"/>
          </a:xfrm>
          <a:prstGeom prst="rect">
            <a:avLst/>
          </a:prstGeom>
          <a:noFill/>
        </p:spPr>
        <p:txBody>
          <a:bodyPr wrap="none" rtlCol="0">
            <a:spAutoFit/>
          </a:bodyPr>
          <a:lstStyle/>
          <a:p>
            <a:pPr defTabSz="685783" eaLnBrk="0" fontAlgn="base" hangingPunct="0">
              <a:spcBef>
                <a:spcPct val="0"/>
              </a:spcBef>
              <a:spcAft>
                <a:spcPct val="0"/>
              </a:spcAft>
            </a:pPr>
            <a:r>
              <a:rPr lang="en-US" sz="900" dirty="0">
                <a:solidFill>
                  <a:srgbClr val="ED7D31"/>
                </a:solidFill>
              </a:rPr>
              <a:t>Repeat</a:t>
            </a:r>
          </a:p>
        </p:txBody>
      </p:sp>
    </p:spTree>
    <p:extLst>
      <p:ext uri="{BB962C8B-B14F-4D97-AF65-F5344CB8AC3E}">
        <p14:creationId xmlns:p14="http://schemas.microsoft.com/office/powerpoint/2010/main" val="200325315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7794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a:solidFill>
                  <a:srgbClr val="DBB76C"/>
                </a:solidFill>
                <a:latin typeface="Arial" charset="0"/>
                <a:ea typeface="Arial" charset="0"/>
                <a:cs typeface="Arial" charset="0"/>
              </a:rPr>
              <a:t>How Category Theory Simplifies System Development</a:t>
            </a:r>
            <a:endParaRPr lang="zh-CN" altLang="en-US" sz="2000" b="1" dirty="0">
              <a:solidFill>
                <a:srgbClr val="DBB76C"/>
              </a:solidFill>
              <a:latin typeface="Arial" charset="0"/>
              <a:ea typeface="Arial" charset="0"/>
              <a:cs typeface="Arial" charset="0"/>
            </a:endParaRPr>
          </a:p>
        </p:txBody>
      </p:sp>
      <p:sp>
        <p:nvSpPr>
          <p:cNvPr id="10247" name="矩形 2"/>
          <p:cNvSpPr>
            <a:spLocks noChangeArrowheads="1"/>
          </p:cNvSpPr>
          <p:nvPr/>
        </p:nvSpPr>
        <p:spPr bwMode="auto">
          <a:xfrm>
            <a:off x="1" y="1"/>
            <a:ext cx="428625" cy="557213"/>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9" name="矩形 35"/>
          <p:cNvSpPr>
            <a:spLocks noChangeArrowheads="1"/>
          </p:cNvSpPr>
          <p:nvPr/>
        </p:nvSpPr>
        <p:spPr bwMode="auto">
          <a:xfrm>
            <a:off x="668496" y="906825"/>
            <a:ext cx="77390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83" fontAlgn="base">
              <a:spcBef>
                <a:spcPct val="0"/>
              </a:spcBef>
              <a:spcAft>
                <a:spcPct val="0"/>
              </a:spcAft>
            </a:pPr>
            <a:r>
              <a:rPr lang="en-US" sz="1400" dirty="0">
                <a:solidFill>
                  <a:srgbClr val="FFFFFF"/>
                </a:solidFill>
                <a:latin typeface="Arial" charset="0"/>
                <a:ea typeface="方正兰亭超细黑简体" charset="0"/>
              </a:rPr>
              <a:t>Can be simplified as :</a:t>
            </a:r>
            <a:endParaRPr lang="en-US" sz="1400" dirty="0">
              <a:solidFill>
                <a:srgbClr val="000000"/>
              </a:solidFill>
            </a:endParaRPr>
          </a:p>
        </p:txBody>
      </p:sp>
      <p:sp>
        <p:nvSpPr>
          <p:cNvPr id="2" name="Oval 1"/>
          <p:cNvSpPr/>
          <p:nvPr/>
        </p:nvSpPr>
        <p:spPr bwMode="auto">
          <a:xfrm>
            <a:off x="2062717" y="2050337"/>
            <a:ext cx="1786269" cy="691116"/>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300" dirty="0">
                <a:solidFill>
                  <a:srgbClr val="DBB76C"/>
                </a:solidFill>
                <a:latin typeface="Arial" charset="0"/>
                <a:ea typeface="Arial" charset="0"/>
                <a:cs typeface="Arial" charset="0"/>
              </a:rPr>
              <a:t>Data Gathering</a:t>
            </a:r>
          </a:p>
        </p:txBody>
      </p:sp>
      <p:sp>
        <p:nvSpPr>
          <p:cNvPr id="12" name="Oval 11"/>
          <p:cNvSpPr/>
          <p:nvPr/>
        </p:nvSpPr>
        <p:spPr bwMode="auto">
          <a:xfrm>
            <a:off x="5415517" y="2050337"/>
            <a:ext cx="1786269" cy="691116"/>
          </a:xfrm>
          <a:prstGeom prst="ellipse">
            <a:avLst/>
          </a:prstGeom>
          <a:noFill/>
          <a:ln w="9525" cap="flat" cmpd="sng" algn="ctr">
            <a:solidFill>
              <a:srgbClr val="DBB76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en-US" sz="1300" dirty="0">
                <a:solidFill>
                  <a:srgbClr val="DBB76C"/>
                </a:solidFill>
                <a:latin typeface="Arial" charset="0"/>
                <a:ea typeface="Arial" charset="0"/>
                <a:cs typeface="Arial" charset="0"/>
              </a:rPr>
              <a:t>Data Specifications</a:t>
            </a:r>
          </a:p>
        </p:txBody>
      </p:sp>
      <p:cxnSp>
        <p:nvCxnSpPr>
          <p:cNvPr id="4" name="Straight Arrow Connector 3"/>
          <p:cNvCxnSpPr/>
          <p:nvPr/>
        </p:nvCxnSpPr>
        <p:spPr bwMode="auto">
          <a:xfrm>
            <a:off x="3848986" y="2281595"/>
            <a:ext cx="1566531" cy="0"/>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 name="Curved Connector 6"/>
          <p:cNvCxnSpPr>
            <a:stCxn id="2" idx="1"/>
            <a:endCxn id="2" idx="3"/>
          </p:cNvCxnSpPr>
          <p:nvPr/>
        </p:nvCxnSpPr>
        <p:spPr bwMode="auto">
          <a:xfrm rot="16200000" flipH="1">
            <a:off x="2079963" y="2395896"/>
            <a:ext cx="488692" cy="12700"/>
          </a:xfrm>
          <a:prstGeom prst="curvedConnector5">
            <a:avLst>
              <a:gd name="adj1" fmla="val -46778"/>
              <a:gd name="adj2" fmla="val -4596024"/>
              <a:gd name="adj3" fmla="val 14677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475" name="Curved Connector 10474"/>
          <p:cNvCxnSpPr>
            <a:stCxn id="12" idx="7"/>
            <a:endCxn id="12" idx="5"/>
          </p:cNvCxnSpPr>
          <p:nvPr/>
        </p:nvCxnSpPr>
        <p:spPr bwMode="auto">
          <a:xfrm rot="16200000" flipH="1">
            <a:off x="6695847" y="2395896"/>
            <a:ext cx="488692" cy="12700"/>
          </a:xfrm>
          <a:prstGeom prst="curvedConnector5">
            <a:avLst>
              <a:gd name="adj1" fmla="val -46778"/>
              <a:gd name="adj2" fmla="val 4679740"/>
              <a:gd name="adj3" fmla="val 146778"/>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 name="2 CuadroTexto"/>
          <p:cNvSpPr txBox="1"/>
          <p:nvPr/>
        </p:nvSpPr>
        <p:spPr>
          <a:xfrm>
            <a:off x="1423585" y="3693883"/>
            <a:ext cx="2440610" cy="307777"/>
          </a:xfrm>
          <a:prstGeom prst="rect">
            <a:avLst/>
          </a:prstGeom>
          <a:noFill/>
        </p:spPr>
        <p:txBody>
          <a:bodyPr wrap="square" rtlCol="0">
            <a:spAutoFit/>
          </a:bodyPr>
          <a:lstStyle/>
          <a:p>
            <a:pPr algn="ctr" defTabSz="685783" eaLnBrk="0" fontAlgn="base" hangingPunct="0">
              <a:spcBef>
                <a:spcPct val="0"/>
              </a:spcBef>
              <a:spcAft>
                <a:spcPct val="0"/>
              </a:spcAft>
            </a:pPr>
            <a:r>
              <a:rPr lang="en-US" dirty="0">
                <a:solidFill>
                  <a:srgbClr val="FFFFFF"/>
                </a:solidFill>
                <a:latin typeface="Arial" charset="0"/>
                <a:ea typeface="Arial" charset="0"/>
                <a:cs typeface="Arial" charset="0"/>
              </a:rPr>
              <a:t>Infinite possibilities!!!</a:t>
            </a:r>
          </a:p>
        </p:txBody>
      </p:sp>
      <p:sp>
        <p:nvSpPr>
          <p:cNvPr id="5" name="4 CuadroTexto"/>
          <p:cNvSpPr txBox="1"/>
          <p:nvPr/>
        </p:nvSpPr>
        <p:spPr>
          <a:xfrm>
            <a:off x="2658471" y="1298979"/>
            <a:ext cx="617722" cy="461665"/>
          </a:xfrm>
          <a:prstGeom prst="rect">
            <a:avLst/>
          </a:prstGeom>
          <a:noFill/>
        </p:spPr>
        <p:txBody>
          <a:bodyPr wrap="square" rtlCol="0">
            <a:spAutoFit/>
          </a:bodyPr>
          <a:lstStyle/>
          <a:p>
            <a:pPr algn="ctr" defTabSz="685783" eaLnBrk="0" fontAlgn="base" hangingPunct="0">
              <a:spcBef>
                <a:spcPct val="0"/>
              </a:spcBef>
              <a:spcAft>
                <a:spcPct val="0"/>
              </a:spcAft>
            </a:pPr>
            <a:r>
              <a:rPr lang="en-US" sz="2400" dirty="0">
                <a:solidFill>
                  <a:srgbClr val="5B9BD5"/>
                </a:solidFill>
                <a:latin typeface="Arial" charset="0"/>
                <a:ea typeface="Arial" charset="0"/>
                <a:cs typeface="Arial" charset="0"/>
              </a:rPr>
              <a:t>A</a:t>
            </a:r>
          </a:p>
        </p:txBody>
      </p:sp>
      <p:sp>
        <p:nvSpPr>
          <p:cNvPr id="17" name="16 CuadroTexto"/>
          <p:cNvSpPr txBox="1"/>
          <p:nvPr/>
        </p:nvSpPr>
        <p:spPr>
          <a:xfrm>
            <a:off x="6055238" y="1300779"/>
            <a:ext cx="506823" cy="461665"/>
          </a:xfrm>
          <a:prstGeom prst="rect">
            <a:avLst/>
          </a:prstGeom>
          <a:noFill/>
        </p:spPr>
        <p:txBody>
          <a:bodyPr wrap="square" rtlCol="0">
            <a:spAutoFit/>
          </a:bodyPr>
          <a:lstStyle/>
          <a:p>
            <a:pPr algn="ctr" defTabSz="685783" eaLnBrk="0" fontAlgn="base" hangingPunct="0">
              <a:spcBef>
                <a:spcPct val="0"/>
              </a:spcBef>
              <a:spcAft>
                <a:spcPct val="0"/>
              </a:spcAft>
            </a:pPr>
            <a:r>
              <a:rPr lang="en-US" sz="2400" dirty="0">
                <a:solidFill>
                  <a:srgbClr val="5B9BD5"/>
                </a:solidFill>
                <a:latin typeface="Arial" charset="0"/>
                <a:ea typeface="Arial" charset="0"/>
                <a:cs typeface="Arial" charset="0"/>
              </a:rPr>
              <a:t>B</a:t>
            </a:r>
          </a:p>
        </p:txBody>
      </p:sp>
      <p:sp>
        <p:nvSpPr>
          <p:cNvPr id="20" name="19 CuadroTexto"/>
          <p:cNvSpPr txBox="1"/>
          <p:nvPr/>
        </p:nvSpPr>
        <p:spPr>
          <a:xfrm>
            <a:off x="914707" y="2171413"/>
            <a:ext cx="845510" cy="461665"/>
          </a:xfrm>
          <a:prstGeom prst="rect">
            <a:avLst/>
          </a:prstGeom>
          <a:noFill/>
        </p:spPr>
        <p:txBody>
          <a:bodyPr wrap="square" rtlCol="0">
            <a:spAutoFit/>
          </a:bodyPr>
          <a:lstStyle/>
          <a:p>
            <a:pPr algn="r" defTabSz="685783" eaLnBrk="0" fontAlgn="base" hangingPunct="0">
              <a:spcBef>
                <a:spcPct val="0"/>
              </a:spcBef>
              <a:spcAft>
                <a:spcPct val="0"/>
              </a:spcAft>
            </a:pPr>
            <a:r>
              <a:rPr lang="en-US" sz="1200" dirty="0">
                <a:solidFill>
                  <a:srgbClr val="FFFFFF"/>
                </a:solidFill>
              </a:rPr>
              <a:t>Identity </a:t>
            </a:r>
            <a:r>
              <a:rPr lang="en-US" sz="1200" dirty="0" err="1">
                <a:solidFill>
                  <a:srgbClr val="FFFFFF"/>
                </a:solidFill>
              </a:rPr>
              <a:t>Functor</a:t>
            </a:r>
            <a:endParaRPr lang="en-US" sz="1200" dirty="0">
              <a:solidFill>
                <a:srgbClr val="FFFFFF"/>
              </a:solidFill>
            </a:endParaRPr>
          </a:p>
        </p:txBody>
      </p:sp>
      <p:sp>
        <p:nvSpPr>
          <p:cNvPr id="8" name="7 CuadroTexto"/>
          <p:cNvSpPr txBox="1"/>
          <p:nvPr/>
        </p:nvSpPr>
        <p:spPr>
          <a:xfrm>
            <a:off x="4824842" y="3693884"/>
            <a:ext cx="3164103" cy="307777"/>
          </a:xfrm>
          <a:prstGeom prst="rect">
            <a:avLst/>
          </a:prstGeom>
          <a:noFill/>
        </p:spPr>
        <p:txBody>
          <a:bodyPr wrap="square" rtlCol="0">
            <a:spAutoFit/>
          </a:bodyPr>
          <a:lstStyle/>
          <a:p>
            <a:pPr defTabSz="685783" eaLnBrk="0" fontAlgn="base" hangingPunct="0">
              <a:spcBef>
                <a:spcPct val="0"/>
              </a:spcBef>
              <a:spcAft>
                <a:spcPct val="0"/>
              </a:spcAft>
            </a:pPr>
            <a:r>
              <a:rPr lang="en-US" dirty="0">
                <a:solidFill>
                  <a:srgbClr val="FFFFFF"/>
                </a:solidFill>
                <a:latin typeface="Arial" charset="0"/>
                <a:ea typeface="Arial" charset="0"/>
                <a:cs typeface="Arial" charset="0"/>
              </a:rPr>
              <a:t>Find the viable paths to succeed!</a:t>
            </a:r>
          </a:p>
        </p:txBody>
      </p:sp>
      <p:sp>
        <p:nvSpPr>
          <p:cNvPr id="10" name="9 Flecha derecha"/>
          <p:cNvSpPr/>
          <p:nvPr/>
        </p:nvSpPr>
        <p:spPr bwMode="auto">
          <a:xfrm>
            <a:off x="3739114" y="3714864"/>
            <a:ext cx="893137" cy="265814"/>
          </a:xfrm>
          <a:prstGeom prst="rightArrow">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dirty="0"/>
          </a:p>
        </p:txBody>
      </p:sp>
      <p:sp>
        <p:nvSpPr>
          <p:cNvPr id="15" name="14 CuadroTexto"/>
          <p:cNvSpPr txBox="1"/>
          <p:nvPr/>
        </p:nvSpPr>
        <p:spPr>
          <a:xfrm>
            <a:off x="2450805" y="1746093"/>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Domain</a:t>
            </a:r>
          </a:p>
        </p:txBody>
      </p:sp>
      <p:sp>
        <p:nvSpPr>
          <p:cNvPr id="27" name="26 CuadroTexto"/>
          <p:cNvSpPr txBox="1"/>
          <p:nvPr/>
        </p:nvSpPr>
        <p:spPr>
          <a:xfrm>
            <a:off x="5803605" y="1740744"/>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Codomain</a:t>
            </a:r>
          </a:p>
        </p:txBody>
      </p:sp>
      <p:sp>
        <p:nvSpPr>
          <p:cNvPr id="29" name="26 CuadroTexto"/>
          <p:cNvSpPr txBox="1"/>
          <p:nvPr/>
        </p:nvSpPr>
        <p:spPr>
          <a:xfrm>
            <a:off x="2462286" y="2786135"/>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Codomain</a:t>
            </a:r>
          </a:p>
        </p:txBody>
      </p:sp>
      <p:sp>
        <p:nvSpPr>
          <p:cNvPr id="30" name="14 CuadroTexto"/>
          <p:cNvSpPr txBox="1"/>
          <p:nvPr/>
        </p:nvSpPr>
        <p:spPr>
          <a:xfrm>
            <a:off x="5798142" y="2789723"/>
            <a:ext cx="1010092" cy="276999"/>
          </a:xfrm>
          <a:prstGeom prst="rect">
            <a:avLst/>
          </a:prstGeom>
          <a:noFill/>
        </p:spPr>
        <p:txBody>
          <a:bodyPr wrap="square" rtlCol="0">
            <a:spAutoFit/>
          </a:bodyPr>
          <a:lstStyle/>
          <a:p>
            <a:pPr algn="ctr" defTabSz="685783" eaLnBrk="0" fontAlgn="base" hangingPunct="0">
              <a:spcBef>
                <a:spcPct val="0"/>
              </a:spcBef>
              <a:spcAft>
                <a:spcPct val="0"/>
              </a:spcAft>
            </a:pPr>
            <a:r>
              <a:rPr lang="en-US" sz="1200" dirty="0">
                <a:solidFill>
                  <a:srgbClr val="E7E6E6">
                    <a:lumMod val="90000"/>
                  </a:srgbClr>
                </a:solidFill>
                <a:latin typeface="Arial" charset="0"/>
                <a:ea typeface="Arial" charset="0"/>
                <a:cs typeface="Arial" charset="0"/>
              </a:rPr>
              <a:t>Domain</a:t>
            </a:r>
          </a:p>
        </p:txBody>
      </p:sp>
      <p:sp>
        <p:nvSpPr>
          <p:cNvPr id="13" name="Rectangle 12"/>
          <p:cNvSpPr/>
          <p:nvPr/>
        </p:nvSpPr>
        <p:spPr bwMode="auto">
          <a:xfrm>
            <a:off x="1648047" y="3561906"/>
            <a:ext cx="6134986" cy="574158"/>
          </a:xfrm>
          <a:prstGeom prst="rect">
            <a:avLst/>
          </a:prstGeom>
          <a:noFill/>
          <a:ln w="9525" cap="flat" cmpd="sng" algn="ctr">
            <a:solidFill>
              <a:srgbClr val="DBB76C"/>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sz="1300" dirty="0"/>
          </a:p>
        </p:txBody>
      </p:sp>
      <p:sp>
        <p:nvSpPr>
          <p:cNvPr id="28" name="19 CuadroTexto"/>
          <p:cNvSpPr txBox="1"/>
          <p:nvPr/>
        </p:nvSpPr>
        <p:spPr>
          <a:xfrm>
            <a:off x="7502395" y="2176665"/>
            <a:ext cx="845510" cy="461665"/>
          </a:xfrm>
          <a:prstGeom prst="rect">
            <a:avLst/>
          </a:prstGeom>
          <a:noFill/>
        </p:spPr>
        <p:txBody>
          <a:bodyPr wrap="square" rtlCol="0">
            <a:spAutoFit/>
          </a:bodyPr>
          <a:lstStyle/>
          <a:p>
            <a:pPr defTabSz="685783" eaLnBrk="0" fontAlgn="base" hangingPunct="0">
              <a:spcBef>
                <a:spcPct val="0"/>
              </a:spcBef>
              <a:spcAft>
                <a:spcPct val="0"/>
              </a:spcAft>
            </a:pPr>
            <a:r>
              <a:rPr lang="en-US" sz="1200" dirty="0">
                <a:solidFill>
                  <a:srgbClr val="FFFFFF"/>
                </a:solidFill>
              </a:rPr>
              <a:t>Identity </a:t>
            </a:r>
            <a:r>
              <a:rPr lang="en-US" sz="1200" dirty="0" err="1">
                <a:solidFill>
                  <a:srgbClr val="FFFFFF"/>
                </a:solidFill>
              </a:rPr>
              <a:t>Functor</a:t>
            </a:r>
            <a:endParaRPr lang="en-US" sz="1200" dirty="0">
              <a:solidFill>
                <a:srgbClr val="FFFFFF"/>
              </a:solidFill>
            </a:endParaRPr>
          </a:p>
        </p:txBody>
      </p:sp>
      <p:sp>
        <p:nvSpPr>
          <p:cNvPr id="31" name="10 CuadroTexto"/>
          <p:cNvSpPr txBox="1"/>
          <p:nvPr/>
        </p:nvSpPr>
        <p:spPr>
          <a:xfrm>
            <a:off x="3941391" y="2458140"/>
            <a:ext cx="1333516" cy="400110"/>
          </a:xfrm>
          <a:prstGeom prst="rect">
            <a:avLst/>
          </a:prstGeom>
          <a:noFill/>
        </p:spPr>
        <p:txBody>
          <a:bodyPr wrap="square" rtlCol="0">
            <a:spAutoFit/>
          </a:bodyPr>
          <a:lstStyle/>
          <a:p>
            <a:pPr algn="ctr" defTabSz="685783" eaLnBrk="0" fontAlgn="base" hangingPunct="0">
              <a:spcBef>
                <a:spcPct val="0"/>
              </a:spcBef>
              <a:spcAft>
                <a:spcPct val="0"/>
              </a:spcAft>
            </a:pPr>
            <a:r>
              <a:rPr lang="es-ES" sz="1000" dirty="0" err="1">
                <a:solidFill>
                  <a:srgbClr val="FFFFFF"/>
                </a:solidFill>
                <a:latin typeface="Arial" charset="0"/>
                <a:ea typeface="Arial" charset="0"/>
                <a:cs typeface="Arial" charset="0"/>
              </a:rPr>
              <a:t>Eevery</a:t>
            </a:r>
            <a:r>
              <a:rPr lang="es-ES" sz="1000" dirty="0">
                <a:solidFill>
                  <a:srgbClr val="FFFFFF"/>
                </a:solidFill>
                <a:latin typeface="Arial" charset="0"/>
                <a:ea typeface="Arial" charset="0"/>
                <a:cs typeface="Arial" charset="0"/>
              </a:rPr>
              <a:t> </a:t>
            </a:r>
            <a:r>
              <a:rPr lang="es-ES" sz="1000" dirty="0" err="1">
                <a:solidFill>
                  <a:srgbClr val="FFFFFF"/>
                </a:solidFill>
                <a:latin typeface="Arial" charset="0"/>
                <a:ea typeface="Arial" charset="0"/>
                <a:cs typeface="Arial" charset="0"/>
              </a:rPr>
              <a:t>connection</a:t>
            </a:r>
            <a:r>
              <a:rPr lang="es-ES" sz="1000" dirty="0">
                <a:solidFill>
                  <a:srgbClr val="FFFFFF"/>
                </a:solidFill>
                <a:latin typeface="Arial" charset="0"/>
                <a:ea typeface="Arial" charset="0"/>
                <a:cs typeface="Arial" charset="0"/>
              </a:rPr>
              <a:t> </a:t>
            </a:r>
            <a:r>
              <a:rPr lang="es-ES" sz="1000" dirty="0" err="1">
                <a:solidFill>
                  <a:srgbClr val="FFFFFF"/>
                </a:solidFill>
                <a:latin typeface="Arial" charset="0"/>
                <a:ea typeface="Arial" charset="0"/>
                <a:cs typeface="Arial" charset="0"/>
              </a:rPr>
              <a:t>is</a:t>
            </a:r>
            <a:r>
              <a:rPr lang="es-ES" sz="1000" dirty="0">
                <a:solidFill>
                  <a:srgbClr val="FFFFFF"/>
                </a:solidFill>
                <a:latin typeface="Arial" charset="0"/>
                <a:ea typeface="Arial" charset="0"/>
                <a:cs typeface="Arial" charset="0"/>
              </a:rPr>
              <a:t> reversible</a:t>
            </a:r>
          </a:p>
        </p:txBody>
      </p:sp>
      <p:cxnSp>
        <p:nvCxnSpPr>
          <p:cNvPr id="33" name="Straight Arrow Connector 32"/>
          <p:cNvCxnSpPr/>
          <p:nvPr/>
        </p:nvCxnSpPr>
        <p:spPr bwMode="auto">
          <a:xfrm flipH="1">
            <a:off x="3829051" y="2458140"/>
            <a:ext cx="1566531" cy="0"/>
          </a:xfrm>
          <a:prstGeom prst="straightConnector1">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0529326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a:spLocks noChangeArrowheads="1"/>
          </p:cNvSpPr>
          <p:nvPr/>
        </p:nvSpPr>
        <p:spPr bwMode="auto">
          <a:xfrm>
            <a:off x="1" y="1"/>
            <a:ext cx="428625" cy="557213"/>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grpSp>
        <p:nvGrpSpPr>
          <p:cNvPr id="21" name="组 10"/>
          <p:cNvGrpSpPr/>
          <p:nvPr/>
        </p:nvGrpSpPr>
        <p:grpSpPr>
          <a:xfrm>
            <a:off x="7003147" y="4625937"/>
            <a:ext cx="2007865" cy="352404"/>
            <a:chOff x="4651188" y="5827497"/>
            <a:chExt cx="3112246" cy="546236"/>
          </a:xfrm>
        </p:grpSpPr>
        <p:pic>
          <p:nvPicPr>
            <p:cNvPr id="22" name="图片 8"/>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23" name="图片 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11" name="矩形 1"/>
          <p:cNvSpPr>
            <a:spLocks noChangeArrowheads="1"/>
          </p:cNvSpPr>
          <p:nvPr/>
        </p:nvSpPr>
        <p:spPr bwMode="auto">
          <a:xfrm>
            <a:off x="428626" y="79375"/>
            <a:ext cx="159530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rgbClr val="DBB76C"/>
                </a:solidFill>
                <a:latin typeface="Arial" charset="0"/>
                <a:ea typeface="Arial" charset="0"/>
                <a:cs typeface="Arial" charset="0"/>
              </a:rPr>
              <a:t>Guide book</a:t>
            </a:r>
            <a:endParaRPr lang="zh-CN" altLang="en-US" sz="2000" b="1" dirty="0">
              <a:solidFill>
                <a:srgbClr val="DBB76C"/>
              </a:solidFill>
              <a:latin typeface="Arial" charset="0"/>
              <a:ea typeface="Arial" charset="0"/>
              <a:cs typeface="Arial" charset="0"/>
            </a:endParaRPr>
          </a:p>
        </p:txBody>
      </p:sp>
      <p:sp>
        <p:nvSpPr>
          <p:cNvPr id="7" name="Rectangle 6"/>
          <p:cNvSpPr/>
          <p:nvPr/>
        </p:nvSpPr>
        <p:spPr>
          <a:xfrm>
            <a:off x="4965404" y="2580712"/>
            <a:ext cx="3604437" cy="492443"/>
          </a:xfrm>
          <a:prstGeom prst="rect">
            <a:avLst/>
          </a:prstGeom>
        </p:spPr>
        <p:txBody>
          <a:bodyPr wrap="square">
            <a:spAutoFit/>
          </a:bodyPr>
          <a:lstStyle/>
          <a:p>
            <a:pPr defTabSz="685783" eaLnBrk="0" fontAlgn="base" hangingPunct="0">
              <a:spcBef>
                <a:spcPct val="0"/>
              </a:spcBef>
              <a:spcAft>
                <a:spcPct val="0"/>
              </a:spcAft>
            </a:pPr>
            <a:r>
              <a:rPr lang="en-US" sz="1300" dirty="0">
                <a:hlinkClick r:id="rId5"/>
              </a:rPr>
              <a:t>https://dewabharata.gitbooks.io/category-theory-for-dummies-by-dummies/content/</a:t>
            </a:r>
            <a:endParaRPr lang="en-US" sz="1300" dirty="0"/>
          </a:p>
        </p:txBody>
      </p:sp>
      <p:pic>
        <p:nvPicPr>
          <p:cNvPr id="9" name="Picture 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754374" y="716159"/>
            <a:ext cx="2771021" cy="3899491"/>
          </a:xfrm>
          <a:prstGeom prst="rect">
            <a:avLst/>
          </a:prstGeom>
        </p:spPr>
      </p:pic>
      <p:sp>
        <p:nvSpPr>
          <p:cNvPr id="2" name="Rectangle 1"/>
          <p:cNvSpPr/>
          <p:nvPr/>
        </p:nvSpPr>
        <p:spPr bwMode="auto">
          <a:xfrm>
            <a:off x="2023934" y="4104168"/>
            <a:ext cx="634206" cy="20201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sz="1300"/>
          </a:p>
        </p:txBody>
      </p:sp>
    </p:spTree>
    <p:extLst>
      <p:ext uri="{BB962C8B-B14F-4D97-AF65-F5344CB8AC3E}">
        <p14:creationId xmlns:p14="http://schemas.microsoft.com/office/powerpoint/2010/main" val="20150631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6" name="TextBox 42" descr="6A3013BADB884660B194CAD3FEF2932C# #TextBox 42"/>
          <p:cNvSpPr txBox="1">
            <a:spLocks noChangeArrowheads="1"/>
          </p:cNvSpPr>
          <p:nvPr/>
        </p:nvSpPr>
        <p:spPr bwMode="auto">
          <a:xfrm>
            <a:off x="2505088" y="1715386"/>
            <a:ext cx="4133824" cy="840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fontAlgn="base" hangingPunct="1">
              <a:spcBef>
                <a:spcPct val="0"/>
              </a:spcBef>
              <a:spcAft>
                <a:spcPct val="0"/>
              </a:spcAft>
              <a:buFontTx/>
              <a:buNone/>
              <a:defRPr/>
            </a:pPr>
            <a:r>
              <a:rPr lang="zh-CN" altLang="en-US" sz="4860" b="1" spc="270" dirty="0">
                <a:solidFill>
                  <a:srgbClr val="76D1E0">
                    <a:lumMod val="60000"/>
                    <a:lumOff val="40000"/>
                  </a:srgbClr>
                </a:solidFill>
                <a:effectLst>
                  <a:glow rad="127000">
                    <a:srgbClr val="007DA4">
                      <a:satMod val="175000"/>
                      <a:alpha val="30000"/>
                    </a:srgbClr>
                  </a:glow>
                </a:effectLst>
                <a:latin typeface="方正兰亭中粗黑_GBK" panose="02000000000000000000" pitchFamily="2" charset="-122"/>
                <a:ea typeface="方正兰亭中粗黑_GBK" panose="02000000000000000000" pitchFamily="2" charset="-122"/>
              </a:rPr>
              <a:t>学员手册答辩</a:t>
            </a:r>
          </a:p>
        </p:txBody>
      </p:sp>
      <p:sp>
        <p:nvSpPr>
          <p:cNvPr id="13906" name="Freeform 5820"/>
          <p:cNvSpPr>
            <a:spLocks/>
          </p:cNvSpPr>
          <p:nvPr/>
        </p:nvSpPr>
        <p:spPr bwMode="auto">
          <a:xfrm>
            <a:off x="2501743" y="5580697"/>
            <a:ext cx="580073" cy="1485900"/>
          </a:xfrm>
          <a:custGeom>
            <a:avLst/>
            <a:gdLst>
              <a:gd name="T0" fmla="*/ 265 w 406"/>
              <a:gd name="T1" fmla="*/ 0 h 1040"/>
              <a:gd name="T2" fmla="*/ 0 w 406"/>
              <a:gd name="T3" fmla="*/ 1036 h 1040"/>
              <a:gd name="T4" fmla="*/ 14 w 406"/>
              <a:gd name="T5" fmla="*/ 1040 h 1040"/>
              <a:gd name="T6" fmla="*/ 406 w 406"/>
              <a:gd name="T7" fmla="*/ 45 h 1040"/>
              <a:gd name="T8" fmla="*/ 265 w 406"/>
              <a:gd name="T9" fmla="*/ 0 h 1040"/>
            </a:gdLst>
            <a:ahLst/>
            <a:cxnLst>
              <a:cxn ang="0">
                <a:pos x="T0" y="T1"/>
              </a:cxn>
              <a:cxn ang="0">
                <a:pos x="T2" y="T3"/>
              </a:cxn>
              <a:cxn ang="0">
                <a:pos x="T4" y="T5"/>
              </a:cxn>
              <a:cxn ang="0">
                <a:pos x="T6" y="T7"/>
              </a:cxn>
              <a:cxn ang="0">
                <a:pos x="T8" y="T9"/>
              </a:cxn>
            </a:cxnLst>
            <a:rect l="0" t="0" r="r" b="b"/>
            <a:pathLst>
              <a:path w="406" h="1040">
                <a:moveTo>
                  <a:pt x="265" y="0"/>
                </a:moveTo>
                <a:lnTo>
                  <a:pt x="0" y="1036"/>
                </a:lnTo>
                <a:lnTo>
                  <a:pt x="14" y="1040"/>
                </a:lnTo>
                <a:lnTo>
                  <a:pt x="406" y="45"/>
                </a:lnTo>
                <a:lnTo>
                  <a:pt x="2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grpSp>
        <p:nvGrpSpPr>
          <p:cNvPr id="46" name="组合 45"/>
          <p:cNvGrpSpPr/>
          <p:nvPr/>
        </p:nvGrpSpPr>
        <p:grpSpPr>
          <a:xfrm>
            <a:off x="135585" y="273415"/>
            <a:ext cx="8801463" cy="3585116"/>
            <a:chOff x="-717603" y="303795"/>
            <a:chExt cx="9779403" cy="3983462"/>
          </a:xfrm>
        </p:grpSpPr>
        <p:sp>
          <p:nvSpPr>
            <p:cNvPr id="47" name="Freeform 5796"/>
            <p:cNvSpPr>
              <a:spLocks/>
            </p:cNvSpPr>
            <p:nvPr/>
          </p:nvSpPr>
          <p:spPr bwMode="auto">
            <a:xfrm>
              <a:off x="8195397" y="1683070"/>
              <a:ext cx="59752" cy="62243"/>
            </a:xfrm>
            <a:custGeom>
              <a:avLst/>
              <a:gdLst>
                <a:gd name="T0" fmla="*/ 1 w 24"/>
                <a:gd name="T1" fmla="*/ 0 h 25"/>
                <a:gd name="T2" fmla="*/ 12 w 24"/>
                <a:gd name="T3" fmla="*/ 11 h 25"/>
                <a:gd name="T4" fmla="*/ 24 w 24"/>
                <a:gd name="T5" fmla="*/ 2 h 25"/>
                <a:gd name="T6" fmla="*/ 14 w 24"/>
                <a:gd name="T7" fmla="*/ 13 h 25"/>
                <a:gd name="T8" fmla="*/ 24 w 24"/>
                <a:gd name="T9" fmla="*/ 25 h 25"/>
                <a:gd name="T10" fmla="*/ 12 w 24"/>
                <a:gd name="T11" fmla="*/ 15 h 25"/>
                <a:gd name="T12" fmla="*/ 0 w 24"/>
                <a:gd name="T13" fmla="*/ 25 h 25"/>
                <a:gd name="T14" fmla="*/ 10 w 24"/>
                <a:gd name="T15" fmla="*/ 13 h 25"/>
                <a:gd name="T16" fmla="*/ 1 w 24"/>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5">
                  <a:moveTo>
                    <a:pt x="1" y="0"/>
                  </a:moveTo>
                  <a:lnTo>
                    <a:pt x="12" y="11"/>
                  </a:lnTo>
                  <a:lnTo>
                    <a:pt x="24" y="2"/>
                  </a:lnTo>
                  <a:lnTo>
                    <a:pt x="14" y="13"/>
                  </a:lnTo>
                  <a:lnTo>
                    <a:pt x="24" y="25"/>
                  </a:lnTo>
                  <a:lnTo>
                    <a:pt x="12" y="15"/>
                  </a:lnTo>
                  <a:lnTo>
                    <a:pt x="0" y="25"/>
                  </a:lnTo>
                  <a:lnTo>
                    <a:pt x="10" y="13"/>
                  </a:lnTo>
                  <a:lnTo>
                    <a:pt x="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48" name="Freeform 5797"/>
            <p:cNvSpPr>
              <a:spLocks/>
            </p:cNvSpPr>
            <p:nvPr/>
          </p:nvSpPr>
          <p:spPr bwMode="auto">
            <a:xfrm>
              <a:off x="1226828" y="3112137"/>
              <a:ext cx="62241" cy="62243"/>
            </a:xfrm>
            <a:custGeom>
              <a:avLst/>
              <a:gdLst>
                <a:gd name="T0" fmla="*/ 0 w 25"/>
                <a:gd name="T1" fmla="*/ 6 h 25"/>
                <a:gd name="T2" fmla="*/ 11 w 25"/>
                <a:gd name="T3" fmla="*/ 11 h 25"/>
                <a:gd name="T4" fmla="*/ 19 w 25"/>
                <a:gd name="T5" fmla="*/ 0 h 25"/>
                <a:gd name="T6" fmla="*/ 13 w 25"/>
                <a:gd name="T7" fmla="*/ 12 h 25"/>
                <a:gd name="T8" fmla="*/ 25 w 25"/>
                <a:gd name="T9" fmla="*/ 19 h 25"/>
                <a:gd name="T10" fmla="*/ 12 w 25"/>
                <a:gd name="T11" fmla="*/ 14 h 25"/>
                <a:gd name="T12" fmla="*/ 6 w 25"/>
                <a:gd name="T13" fmla="*/ 25 h 25"/>
                <a:gd name="T14" fmla="*/ 10 w 25"/>
                <a:gd name="T15" fmla="*/ 13 h 25"/>
                <a:gd name="T16" fmla="*/ 0 w 25"/>
                <a:gd name="T17"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0" y="6"/>
                  </a:moveTo>
                  <a:lnTo>
                    <a:pt x="11" y="11"/>
                  </a:lnTo>
                  <a:lnTo>
                    <a:pt x="19" y="0"/>
                  </a:lnTo>
                  <a:lnTo>
                    <a:pt x="13" y="12"/>
                  </a:lnTo>
                  <a:lnTo>
                    <a:pt x="25" y="19"/>
                  </a:lnTo>
                  <a:lnTo>
                    <a:pt x="12" y="14"/>
                  </a:lnTo>
                  <a:lnTo>
                    <a:pt x="6" y="25"/>
                  </a:lnTo>
                  <a:lnTo>
                    <a:pt x="10" y="13"/>
                  </a:lnTo>
                  <a:lnTo>
                    <a:pt x="0" y="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49" name="Freeform 5798"/>
            <p:cNvSpPr>
              <a:spLocks/>
            </p:cNvSpPr>
            <p:nvPr/>
          </p:nvSpPr>
          <p:spPr bwMode="auto">
            <a:xfrm>
              <a:off x="2932249" y="1471448"/>
              <a:ext cx="67221" cy="69710"/>
            </a:xfrm>
            <a:custGeom>
              <a:avLst/>
              <a:gdLst>
                <a:gd name="T0" fmla="*/ 25 w 27"/>
                <a:gd name="T1" fmla="*/ 0 h 28"/>
                <a:gd name="T2" fmla="*/ 14 w 27"/>
                <a:gd name="T3" fmla="*/ 12 h 28"/>
                <a:gd name="T4" fmla="*/ 0 w 27"/>
                <a:gd name="T5" fmla="*/ 2 h 28"/>
                <a:gd name="T6" fmla="*/ 12 w 27"/>
                <a:gd name="T7" fmla="*/ 14 h 28"/>
                <a:gd name="T8" fmla="*/ 2 w 27"/>
                <a:gd name="T9" fmla="*/ 28 h 28"/>
                <a:gd name="T10" fmla="*/ 14 w 27"/>
                <a:gd name="T11" fmla="*/ 16 h 28"/>
                <a:gd name="T12" fmla="*/ 27 w 27"/>
                <a:gd name="T13" fmla="*/ 25 h 28"/>
                <a:gd name="T14" fmla="*/ 16 w 27"/>
                <a:gd name="T15" fmla="*/ 14 h 28"/>
                <a:gd name="T16" fmla="*/ 25 w 2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8">
                  <a:moveTo>
                    <a:pt x="25" y="0"/>
                  </a:moveTo>
                  <a:lnTo>
                    <a:pt x="14" y="12"/>
                  </a:lnTo>
                  <a:lnTo>
                    <a:pt x="0" y="2"/>
                  </a:lnTo>
                  <a:lnTo>
                    <a:pt x="12" y="14"/>
                  </a:lnTo>
                  <a:lnTo>
                    <a:pt x="2" y="28"/>
                  </a:lnTo>
                  <a:lnTo>
                    <a:pt x="14" y="16"/>
                  </a:lnTo>
                  <a:lnTo>
                    <a:pt x="27" y="25"/>
                  </a:lnTo>
                  <a:lnTo>
                    <a:pt x="16" y="14"/>
                  </a:lnTo>
                  <a:lnTo>
                    <a:pt x="25"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50" name="Freeform 5799"/>
            <p:cNvSpPr>
              <a:spLocks/>
            </p:cNvSpPr>
            <p:nvPr/>
          </p:nvSpPr>
          <p:spPr bwMode="auto">
            <a:xfrm>
              <a:off x="2932249" y="1471448"/>
              <a:ext cx="67221" cy="69710"/>
            </a:xfrm>
            <a:custGeom>
              <a:avLst/>
              <a:gdLst>
                <a:gd name="T0" fmla="*/ 25 w 27"/>
                <a:gd name="T1" fmla="*/ 0 h 28"/>
                <a:gd name="T2" fmla="*/ 14 w 27"/>
                <a:gd name="T3" fmla="*/ 12 h 28"/>
                <a:gd name="T4" fmla="*/ 0 w 27"/>
                <a:gd name="T5" fmla="*/ 2 h 28"/>
                <a:gd name="T6" fmla="*/ 12 w 27"/>
                <a:gd name="T7" fmla="*/ 14 h 28"/>
                <a:gd name="T8" fmla="*/ 2 w 27"/>
                <a:gd name="T9" fmla="*/ 28 h 28"/>
                <a:gd name="T10" fmla="*/ 14 w 27"/>
                <a:gd name="T11" fmla="*/ 16 h 28"/>
                <a:gd name="T12" fmla="*/ 27 w 27"/>
                <a:gd name="T13" fmla="*/ 25 h 28"/>
                <a:gd name="T14" fmla="*/ 16 w 27"/>
                <a:gd name="T15" fmla="*/ 14 h 28"/>
                <a:gd name="T16" fmla="*/ 25 w 2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8">
                  <a:moveTo>
                    <a:pt x="25" y="0"/>
                  </a:moveTo>
                  <a:lnTo>
                    <a:pt x="14" y="12"/>
                  </a:lnTo>
                  <a:lnTo>
                    <a:pt x="0" y="2"/>
                  </a:lnTo>
                  <a:lnTo>
                    <a:pt x="12" y="14"/>
                  </a:lnTo>
                  <a:lnTo>
                    <a:pt x="2" y="28"/>
                  </a:lnTo>
                  <a:lnTo>
                    <a:pt x="14" y="16"/>
                  </a:lnTo>
                  <a:lnTo>
                    <a:pt x="27" y="25"/>
                  </a:lnTo>
                  <a:lnTo>
                    <a:pt x="16" y="14"/>
                  </a:lnTo>
                  <a:lnTo>
                    <a:pt x="25" y="0"/>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51" name="Freeform 5800"/>
            <p:cNvSpPr>
              <a:spLocks/>
            </p:cNvSpPr>
            <p:nvPr/>
          </p:nvSpPr>
          <p:spPr bwMode="auto">
            <a:xfrm>
              <a:off x="577026" y="2151126"/>
              <a:ext cx="109545" cy="104566"/>
            </a:xfrm>
            <a:custGeom>
              <a:avLst/>
              <a:gdLst>
                <a:gd name="T0" fmla="*/ 0 w 44"/>
                <a:gd name="T1" fmla="*/ 16 h 42"/>
                <a:gd name="T2" fmla="*/ 20 w 44"/>
                <a:gd name="T3" fmla="*/ 19 h 42"/>
                <a:gd name="T4" fmla="*/ 27 w 44"/>
                <a:gd name="T5" fmla="*/ 0 h 42"/>
                <a:gd name="T6" fmla="*/ 24 w 44"/>
                <a:gd name="T7" fmla="*/ 20 h 42"/>
                <a:gd name="T8" fmla="*/ 44 w 44"/>
                <a:gd name="T9" fmla="*/ 26 h 42"/>
                <a:gd name="T10" fmla="*/ 24 w 44"/>
                <a:gd name="T11" fmla="*/ 23 h 42"/>
                <a:gd name="T12" fmla="*/ 17 w 44"/>
                <a:gd name="T13" fmla="*/ 42 h 42"/>
                <a:gd name="T14" fmla="*/ 20 w 44"/>
                <a:gd name="T15" fmla="*/ 22 h 42"/>
                <a:gd name="T16" fmla="*/ 0 w 44"/>
                <a:gd name="T17"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42">
                  <a:moveTo>
                    <a:pt x="0" y="16"/>
                  </a:moveTo>
                  <a:lnTo>
                    <a:pt x="20" y="19"/>
                  </a:lnTo>
                  <a:lnTo>
                    <a:pt x="27" y="0"/>
                  </a:lnTo>
                  <a:lnTo>
                    <a:pt x="24" y="20"/>
                  </a:lnTo>
                  <a:lnTo>
                    <a:pt x="44" y="26"/>
                  </a:lnTo>
                  <a:lnTo>
                    <a:pt x="24" y="23"/>
                  </a:lnTo>
                  <a:lnTo>
                    <a:pt x="17" y="42"/>
                  </a:lnTo>
                  <a:lnTo>
                    <a:pt x="20" y="22"/>
                  </a:lnTo>
                  <a:lnTo>
                    <a:pt x="0" y="1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52" name="Freeform 5801"/>
            <p:cNvSpPr>
              <a:spLocks/>
            </p:cNvSpPr>
            <p:nvPr/>
          </p:nvSpPr>
          <p:spPr bwMode="auto">
            <a:xfrm>
              <a:off x="1025163" y="1895935"/>
              <a:ext cx="44814" cy="47306"/>
            </a:xfrm>
            <a:custGeom>
              <a:avLst/>
              <a:gdLst>
                <a:gd name="T0" fmla="*/ 0 w 18"/>
                <a:gd name="T1" fmla="*/ 9 h 19"/>
                <a:gd name="T2" fmla="*/ 9 w 18"/>
                <a:gd name="T3" fmla="*/ 9 h 19"/>
                <a:gd name="T4" fmla="*/ 11 w 18"/>
                <a:gd name="T5" fmla="*/ 0 h 19"/>
                <a:gd name="T6" fmla="*/ 10 w 18"/>
                <a:gd name="T7" fmla="*/ 9 h 19"/>
                <a:gd name="T8" fmla="*/ 18 w 18"/>
                <a:gd name="T9" fmla="*/ 11 h 19"/>
                <a:gd name="T10" fmla="*/ 10 w 18"/>
                <a:gd name="T11" fmla="*/ 11 h 19"/>
                <a:gd name="T12" fmla="*/ 7 w 18"/>
                <a:gd name="T13" fmla="*/ 19 h 19"/>
                <a:gd name="T14" fmla="*/ 9 w 18"/>
                <a:gd name="T15" fmla="*/ 11 h 19"/>
                <a:gd name="T16" fmla="*/ 0 w 18"/>
                <a:gd name="T17"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9">
                  <a:moveTo>
                    <a:pt x="0" y="9"/>
                  </a:moveTo>
                  <a:lnTo>
                    <a:pt x="9" y="9"/>
                  </a:lnTo>
                  <a:lnTo>
                    <a:pt x="11" y="0"/>
                  </a:lnTo>
                  <a:lnTo>
                    <a:pt x="10" y="9"/>
                  </a:lnTo>
                  <a:lnTo>
                    <a:pt x="18" y="11"/>
                  </a:lnTo>
                  <a:lnTo>
                    <a:pt x="10" y="11"/>
                  </a:lnTo>
                  <a:lnTo>
                    <a:pt x="7" y="19"/>
                  </a:lnTo>
                  <a:lnTo>
                    <a:pt x="9" y="11"/>
                  </a:lnTo>
                  <a:lnTo>
                    <a:pt x="0"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53" name="Freeform 5802"/>
            <p:cNvSpPr>
              <a:spLocks/>
            </p:cNvSpPr>
            <p:nvPr/>
          </p:nvSpPr>
          <p:spPr bwMode="auto">
            <a:xfrm>
              <a:off x="338019" y="971025"/>
              <a:ext cx="47303" cy="47306"/>
            </a:xfrm>
            <a:custGeom>
              <a:avLst/>
              <a:gdLst>
                <a:gd name="T0" fmla="*/ 12 w 19"/>
                <a:gd name="T1" fmla="*/ 0 h 19"/>
                <a:gd name="T2" fmla="*/ 10 w 19"/>
                <a:gd name="T3" fmla="*/ 8 h 19"/>
                <a:gd name="T4" fmla="*/ 0 w 19"/>
                <a:gd name="T5" fmla="*/ 8 h 19"/>
                <a:gd name="T6" fmla="*/ 9 w 19"/>
                <a:gd name="T7" fmla="*/ 10 h 19"/>
                <a:gd name="T8" fmla="*/ 9 w 19"/>
                <a:gd name="T9" fmla="*/ 19 h 19"/>
                <a:gd name="T10" fmla="*/ 11 w 19"/>
                <a:gd name="T11" fmla="*/ 10 h 19"/>
                <a:gd name="T12" fmla="*/ 19 w 19"/>
                <a:gd name="T13" fmla="*/ 10 h 19"/>
                <a:gd name="T14" fmla="*/ 11 w 19"/>
                <a:gd name="T15" fmla="*/ 9 h 19"/>
                <a:gd name="T16" fmla="*/ 12 w 19"/>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9">
                  <a:moveTo>
                    <a:pt x="12" y="0"/>
                  </a:moveTo>
                  <a:lnTo>
                    <a:pt x="10" y="8"/>
                  </a:lnTo>
                  <a:lnTo>
                    <a:pt x="0" y="8"/>
                  </a:lnTo>
                  <a:lnTo>
                    <a:pt x="9" y="10"/>
                  </a:lnTo>
                  <a:lnTo>
                    <a:pt x="9" y="19"/>
                  </a:lnTo>
                  <a:lnTo>
                    <a:pt x="11" y="10"/>
                  </a:lnTo>
                  <a:lnTo>
                    <a:pt x="19" y="10"/>
                  </a:lnTo>
                  <a:lnTo>
                    <a:pt x="11" y="9"/>
                  </a:lnTo>
                  <a:lnTo>
                    <a:pt x="1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54" name="Freeform 5803"/>
            <p:cNvSpPr>
              <a:spLocks/>
            </p:cNvSpPr>
            <p:nvPr/>
          </p:nvSpPr>
          <p:spPr bwMode="auto">
            <a:xfrm>
              <a:off x="338019" y="971025"/>
              <a:ext cx="47303" cy="47306"/>
            </a:xfrm>
            <a:custGeom>
              <a:avLst/>
              <a:gdLst>
                <a:gd name="T0" fmla="*/ 12 w 19"/>
                <a:gd name="T1" fmla="*/ 0 h 19"/>
                <a:gd name="T2" fmla="*/ 10 w 19"/>
                <a:gd name="T3" fmla="*/ 8 h 19"/>
                <a:gd name="T4" fmla="*/ 0 w 19"/>
                <a:gd name="T5" fmla="*/ 8 h 19"/>
                <a:gd name="T6" fmla="*/ 9 w 19"/>
                <a:gd name="T7" fmla="*/ 10 h 19"/>
                <a:gd name="T8" fmla="*/ 9 w 19"/>
                <a:gd name="T9" fmla="*/ 19 h 19"/>
                <a:gd name="T10" fmla="*/ 11 w 19"/>
                <a:gd name="T11" fmla="*/ 10 h 19"/>
                <a:gd name="T12" fmla="*/ 19 w 19"/>
                <a:gd name="T13" fmla="*/ 10 h 19"/>
                <a:gd name="T14" fmla="*/ 11 w 19"/>
                <a:gd name="T15" fmla="*/ 9 h 19"/>
                <a:gd name="T16" fmla="*/ 12 w 19"/>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9">
                  <a:moveTo>
                    <a:pt x="12" y="0"/>
                  </a:moveTo>
                  <a:lnTo>
                    <a:pt x="10" y="8"/>
                  </a:lnTo>
                  <a:lnTo>
                    <a:pt x="0" y="8"/>
                  </a:lnTo>
                  <a:lnTo>
                    <a:pt x="9" y="10"/>
                  </a:lnTo>
                  <a:lnTo>
                    <a:pt x="9" y="19"/>
                  </a:lnTo>
                  <a:lnTo>
                    <a:pt x="11" y="10"/>
                  </a:lnTo>
                  <a:lnTo>
                    <a:pt x="19" y="10"/>
                  </a:lnTo>
                  <a:lnTo>
                    <a:pt x="11" y="9"/>
                  </a:lnTo>
                  <a:lnTo>
                    <a:pt x="12" y="0"/>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55" name="Freeform 5804"/>
            <p:cNvSpPr>
              <a:spLocks/>
            </p:cNvSpPr>
            <p:nvPr/>
          </p:nvSpPr>
          <p:spPr bwMode="auto">
            <a:xfrm>
              <a:off x="3081626" y="3216702"/>
              <a:ext cx="67221" cy="69710"/>
            </a:xfrm>
            <a:custGeom>
              <a:avLst/>
              <a:gdLst>
                <a:gd name="T0" fmla="*/ 13 w 27"/>
                <a:gd name="T1" fmla="*/ 0 h 28"/>
                <a:gd name="T2" fmla="*/ 15 w 27"/>
                <a:gd name="T3" fmla="*/ 13 h 28"/>
                <a:gd name="T4" fmla="*/ 27 w 27"/>
                <a:gd name="T5" fmla="*/ 12 h 28"/>
                <a:gd name="T6" fmla="*/ 15 w 27"/>
                <a:gd name="T7" fmla="*/ 15 h 28"/>
                <a:gd name="T8" fmla="*/ 15 w 27"/>
                <a:gd name="T9" fmla="*/ 28 h 28"/>
                <a:gd name="T10" fmla="*/ 13 w 27"/>
                <a:gd name="T11" fmla="*/ 15 h 28"/>
                <a:gd name="T12" fmla="*/ 0 w 27"/>
                <a:gd name="T13" fmla="*/ 15 h 28"/>
                <a:gd name="T14" fmla="*/ 13 w 27"/>
                <a:gd name="T15" fmla="*/ 13 h 28"/>
                <a:gd name="T16" fmla="*/ 13 w 2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8">
                  <a:moveTo>
                    <a:pt x="13" y="0"/>
                  </a:moveTo>
                  <a:lnTo>
                    <a:pt x="15" y="13"/>
                  </a:lnTo>
                  <a:lnTo>
                    <a:pt x="27" y="12"/>
                  </a:lnTo>
                  <a:lnTo>
                    <a:pt x="15" y="15"/>
                  </a:lnTo>
                  <a:lnTo>
                    <a:pt x="15" y="28"/>
                  </a:lnTo>
                  <a:lnTo>
                    <a:pt x="13" y="15"/>
                  </a:lnTo>
                  <a:lnTo>
                    <a:pt x="0" y="15"/>
                  </a:lnTo>
                  <a:lnTo>
                    <a:pt x="13" y="13"/>
                  </a:lnTo>
                  <a:lnTo>
                    <a:pt x="1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56" name="Freeform 5805"/>
            <p:cNvSpPr>
              <a:spLocks/>
            </p:cNvSpPr>
            <p:nvPr/>
          </p:nvSpPr>
          <p:spPr bwMode="auto">
            <a:xfrm>
              <a:off x="4846802" y="1568545"/>
              <a:ext cx="69711" cy="72201"/>
            </a:xfrm>
            <a:custGeom>
              <a:avLst/>
              <a:gdLst>
                <a:gd name="T0" fmla="*/ 13 w 28"/>
                <a:gd name="T1" fmla="*/ 0 h 29"/>
                <a:gd name="T2" fmla="*/ 13 w 28"/>
                <a:gd name="T3" fmla="*/ 13 h 29"/>
                <a:gd name="T4" fmla="*/ 0 w 28"/>
                <a:gd name="T5" fmla="*/ 16 h 29"/>
                <a:gd name="T6" fmla="*/ 13 w 28"/>
                <a:gd name="T7" fmla="*/ 15 h 29"/>
                <a:gd name="T8" fmla="*/ 15 w 28"/>
                <a:gd name="T9" fmla="*/ 29 h 29"/>
                <a:gd name="T10" fmla="*/ 15 w 28"/>
                <a:gd name="T11" fmla="*/ 15 h 29"/>
                <a:gd name="T12" fmla="*/ 28 w 28"/>
                <a:gd name="T13" fmla="*/ 13 h 29"/>
                <a:gd name="T14" fmla="*/ 15 w 28"/>
                <a:gd name="T15" fmla="*/ 13 h 29"/>
                <a:gd name="T16" fmla="*/ 13 w 28"/>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9">
                  <a:moveTo>
                    <a:pt x="13" y="0"/>
                  </a:moveTo>
                  <a:lnTo>
                    <a:pt x="13" y="13"/>
                  </a:lnTo>
                  <a:lnTo>
                    <a:pt x="0" y="16"/>
                  </a:lnTo>
                  <a:lnTo>
                    <a:pt x="13" y="15"/>
                  </a:lnTo>
                  <a:lnTo>
                    <a:pt x="15" y="29"/>
                  </a:lnTo>
                  <a:lnTo>
                    <a:pt x="15" y="15"/>
                  </a:lnTo>
                  <a:lnTo>
                    <a:pt x="28" y="13"/>
                  </a:lnTo>
                  <a:lnTo>
                    <a:pt x="15" y="13"/>
                  </a:lnTo>
                  <a:lnTo>
                    <a:pt x="1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57" name="Freeform 5806"/>
            <p:cNvSpPr>
              <a:spLocks/>
            </p:cNvSpPr>
            <p:nvPr/>
          </p:nvSpPr>
          <p:spPr bwMode="auto">
            <a:xfrm>
              <a:off x="4846802" y="1568545"/>
              <a:ext cx="69711" cy="72201"/>
            </a:xfrm>
            <a:custGeom>
              <a:avLst/>
              <a:gdLst>
                <a:gd name="T0" fmla="*/ 13 w 28"/>
                <a:gd name="T1" fmla="*/ 0 h 29"/>
                <a:gd name="T2" fmla="*/ 13 w 28"/>
                <a:gd name="T3" fmla="*/ 13 h 29"/>
                <a:gd name="T4" fmla="*/ 0 w 28"/>
                <a:gd name="T5" fmla="*/ 16 h 29"/>
                <a:gd name="T6" fmla="*/ 13 w 28"/>
                <a:gd name="T7" fmla="*/ 15 h 29"/>
                <a:gd name="T8" fmla="*/ 15 w 28"/>
                <a:gd name="T9" fmla="*/ 29 h 29"/>
                <a:gd name="T10" fmla="*/ 15 w 28"/>
                <a:gd name="T11" fmla="*/ 15 h 29"/>
                <a:gd name="T12" fmla="*/ 28 w 28"/>
                <a:gd name="T13" fmla="*/ 13 h 29"/>
                <a:gd name="T14" fmla="*/ 15 w 28"/>
                <a:gd name="T15" fmla="*/ 13 h 29"/>
                <a:gd name="T16" fmla="*/ 13 w 28"/>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9">
                  <a:moveTo>
                    <a:pt x="13" y="0"/>
                  </a:moveTo>
                  <a:lnTo>
                    <a:pt x="13" y="13"/>
                  </a:lnTo>
                  <a:lnTo>
                    <a:pt x="0" y="16"/>
                  </a:lnTo>
                  <a:lnTo>
                    <a:pt x="13" y="15"/>
                  </a:lnTo>
                  <a:lnTo>
                    <a:pt x="15" y="29"/>
                  </a:lnTo>
                  <a:lnTo>
                    <a:pt x="15" y="15"/>
                  </a:lnTo>
                  <a:lnTo>
                    <a:pt x="28" y="13"/>
                  </a:lnTo>
                  <a:lnTo>
                    <a:pt x="15" y="13"/>
                  </a:lnTo>
                  <a:lnTo>
                    <a:pt x="13" y="0"/>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58" name="Freeform 5807"/>
            <p:cNvSpPr>
              <a:spLocks/>
            </p:cNvSpPr>
            <p:nvPr/>
          </p:nvSpPr>
          <p:spPr bwMode="auto">
            <a:xfrm>
              <a:off x="4124800" y="1180158"/>
              <a:ext cx="39835" cy="42326"/>
            </a:xfrm>
            <a:custGeom>
              <a:avLst/>
              <a:gdLst>
                <a:gd name="T0" fmla="*/ 8 w 16"/>
                <a:gd name="T1" fmla="*/ 0 h 17"/>
                <a:gd name="T2" fmla="*/ 9 w 16"/>
                <a:gd name="T3" fmla="*/ 7 h 17"/>
                <a:gd name="T4" fmla="*/ 16 w 16"/>
                <a:gd name="T5" fmla="*/ 7 h 17"/>
                <a:gd name="T6" fmla="*/ 9 w 16"/>
                <a:gd name="T7" fmla="*/ 9 h 17"/>
                <a:gd name="T8" fmla="*/ 9 w 16"/>
                <a:gd name="T9" fmla="*/ 17 h 17"/>
                <a:gd name="T10" fmla="*/ 8 w 16"/>
                <a:gd name="T11" fmla="*/ 9 h 17"/>
                <a:gd name="T12" fmla="*/ 0 w 16"/>
                <a:gd name="T13" fmla="*/ 9 h 17"/>
                <a:gd name="T14" fmla="*/ 8 w 16"/>
                <a:gd name="T15" fmla="*/ 7 h 17"/>
                <a:gd name="T16" fmla="*/ 8 w 16"/>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7">
                  <a:moveTo>
                    <a:pt x="8" y="0"/>
                  </a:moveTo>
                  <a:lnTo>
                    <a:pt x="9" y="7"/>
                  </a:lnTo>
                  <a:lnTo>
                    <a:pt x="16" y="7"/>
                  </a:lnTo>
                  <a:lnTo>
                    <a:pt x="9" y="9"/>
                  </a:lnTo>
                  <a:lnTo>
                    <a:pt x="9" y="17"/>
                  </a:lnTo>
                  <a:lnTo>
                    <a:pt x="8" y="9"/>
                  </a:lnTo>
                  <a:lnTo>
                    <a:pt x="0" y="9"/>
                  </a:lnTo>
                  <a:lnTo>
                    <a:pt x="8" y="7"/>
                  </a:lnTo>
                  <a:lnTo>
                    <a:pt x="8"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59" name="Freeform 5808"/>
            <p:cNvSpPr>
              <a:spLocks/>
            </p:cNvSpPr>
            <p:nvPr/>
          </p:nvSpPr>
          <p:spPr bwMode="auto">
            <a:xfrm>
              <a:off x="8578809" y="1018328"/>
              <a:ext cx="69711" cy="67222"/>
            </a:xfrm>
            <a:custGeom>
              <a:avLst/>
              <a:gdLst>
                <a:gd name="T0" fmla="*/ 12 w 28"/>
                <a:gd name="T1" fmla="*/ 0 h 27"/>
                <a:gd name="T2" fmla="*/ 15 w 28"/>
                <a:gd name="T3" fmla="*/ 12 h 27"/>
                <a:gd name="T4" fmla="*/ 28 w 28"/>
                <a:gd name="T5" fmla="*/ 12 h 27"/>
                <a:gd name="T6" fmla="*/ 15 w 28"/>
                <a:gd name="T7" fmla="*/ 14 h 27"/>
                <a:gd name="T8" fmla="*/ 15 w 28"/>
                <a:gd name="T9" fmla="*/ 27 h 27"/>
                <a:gd name="T10" fmla="*/ 13 w 28"/>
                <a:gd name="T11" fmla="*/ 14 h 27"/>
                <a:gd name="T12" fmla="*/ 0 w 28"/>
                <a:gd name="T13" fmla="*/ 14 h 27"/>
                <a:gd name="T14" fmla="*/ 13 w 28"/>
                <a:gd name="T15" fmla="*/ 12 h 27"/>
                <a:gd name="T16" fmla="*/ 12 w 28"/>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12" y="0"/>
                  </a:moveTo>
                  <a:lnTo>
                    <a:pt x="15" y="12"/>
                  </a:lnTo>
                  <a:lnTo>
                    <a:pt x="28" y="12"/>
                  </a:lnTo>
                  <a:lnTo>
                    <a:pt x="15" y="14"/>
                  </a:lnTo>
                  <a:lnTo>
                    <a:pt x="15" y="27"/>
                  </a:lnTo>
                  <a:lnTo>
                    <a:pt x="13" y="14"/>
                  </a:lnTo>
                  <a:lnTo>
                    <a:pt x="0" y="14"/>
                  </a:lnTo>
                  <a:lnTo>
                    <a:pt x="13" y="12"/>
                  </a:lnTo>
                  <a:lnTo>
                    <a:pt x="1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60" name="Freeform 5809"/>
            <p:cNvSpPr>
              <a:spLocks/>
            </p:cNvSpPr>
            <p:nvPr/>
          </p:nvSpPr>
          <p:spPr bwMode="auto">
            <a:xfrm>
              <a:off x="5762998" y="1060653"/>
              <a:ext cx="52283" cy="54773"/>
            </a:xfrm>
            <a:custGeom>
              <a:avLst/>
              <a:gdLst>
                <a:gd name="T0" fmla="*/ 0 w 21"/>
                <a:gd name="T1" fmla="*/ 2 h 22"/>
                <a:gd name="T2" fmla="*/ 11 w 21"/>
                <a:gd name="T3" fmla="*/ 9 h 22"/>
                <a:gd name="T4" fmla="*/ 20 w 21"/>
                <a:gd name="T5" fmla="*/ 0 h 22"/>
                <a:gd name="T6" fmla="*/ 13 w 21"/>
                <a:gd name="T7" fmla="*/ 10 h 22"/>
                <a:gd name="T8" fmla="*/ 21 w 21"/>
                <a:gd name="T9" fmla="*/ 20 h 22"/>
                <a:gd name="T10" fmla="*/ 11 w 21"/>
                <a:gd name="T11" fmla="*/ 12 h 22"/>
                <a:gd name="T12" fmla="*/ 2 w 21"/>
                <a:gd name="T13" fmla="*/ 22 h 22"/>
                <a:gd name="T14" fmla="*/ 10 w 21"/>
                <a:gd name="T15" fmla="*/ 10 h 22"/>
                <a:gd name="T16" fmla="*/ 0 w 21"/>
                <a:gd name="T17"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2">
                  <a:moveTo>
                    <a:pt x="0" y="2"/>
                  </a:moveTo>
                  <a:lnTo>
                    <a:pt x="11" y="9"/>
                  </a:lnTo>
                  <a:lnTo>
                    <a:pt x="20" y="0"/>
                  </a:lnTo>
                  <a:lnTo>
                    <a:pt x="13" y="10"/>
                  </a:lnTo>
                  <a:lnTo>
                    <a:pt x="21" y="20"/>
                  </a:lnTo>
                  <a:lnTo>
                    <a:pt x="11" y="12"/>
                  </a:lnTo>
                  <a:lnTo>
                    <a:pt x="2" y="22"/>
                  </a:lnTo>
                  <a:lnTo>
                    <a:pt x="10" y="10"/>
                  </a:lnTo>
                  <a:lnTo>
                    <a:pt x="0" y="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61" name="Freeform 5810"/>
            <p:cNvSpPr>
              <a:spLocks/>
            </p:cNvSpPr>
            <p:nvPr/>
          </p:nvSpPr>
          <p:spPr bwMode="auto">
            <a:xfrm>
              <a:off x="8265111" y="2845743"/>
              <a:ext cx="69711" cy="69710"/>
            </a:xfrm>
            <a:custGeom>
              <a:avLst/>
              <a:gdLst>
                <a:gd name="T0" fmla="*/ 13 w 28"/>
                <a:gd name="T1" fmla="*/ 0 h 28"/>
                <a:gd name="T2" fmla="*/ 16 w 28"/>
                <a:gd name="T3" fmla="*/ 13 h 28"/>
                <a:gd name="T4" fmla="*/ 28 w 28"/>
                <a:gd name="T5" fmla="*/ 13 h 28"/>
                <a:gd name="T6" fmla="*/ 16 w 28"/>
                <a:gd name="T7" fmla="*/ 15 h 28"/>
                <a:gd name="T8" fmla="*/ 16 w 28"/>
                <a:gd name="T9" fmla="*/ 28 h 28"/>
                <a:gd name="T10" fmla="*/ 14 w 28"/>
                <a:gd name="T11" fmla="*/ 15 h 28"/>
                <a:gd name="T12" fmla="*/ 0 w 28"/>
                <a:gd name="T13" fmla="*/ 16 h 28"/>
                <a:gd name="T14" fmla="*/ 14 w 28"/>
                <a:gd name="T15" fmla="*/ 13 h 28"/>
                <a:gd name="T16" fmla="*/ 13 w 28"/>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8">
                  <a:moveTo>
                    <a:pt x="13" y="0"/>
                  </a:moveTo>
                  <a:lnTo>
                    <a:pt x="16" y="13"/>
                  </a:lnTo>
                  <a:lnTo>
                    <a:pt x="28" y="13"/>
                  </a:lnTo>
                  <a:lnTo>
                    <a:pt x="16" y="15"/>
                  </a:lnTo>
                  <a:lnTo>
                    <a:pt x="16" y="28"/>
                  </a:lnTo>
                  <a:lnTo>
                    <a:pt x="14" y="15"/>
                  </a:lnTo>
                  <a:lnTo>
                    <a:pt x="0" y="16"/>
                  </a:lnTo>
                  <a:lnTo>
                    <a:pt x="14" y="13"/>
                  </a:lnTo>
                  <a:lnTo>
                    <a:pt x="1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62" name="Freeform 5811"/>
            <p:cNvSpPr>
              <a:spLocks/>
            </p:cNvSpPr>
            <p:nvPr/>
          </p:nvSpPr>
          <p:spPr bwMode="auto">
            <a:xfrm>
              <a:off x="3666701" y="2143657"/>
              <a:ext cx="69711" cy="67222"/>
            </a:xfrm>
            <a:custGeom>
              <a:avLst/>
              <a:gdLst>
                <a:gd name="T0" fmla="*/ 12 w 28"/>
                <a:gd name="T1" fmla="*/ 0 h 27"/>
                <a:gd name="T2" fmla="*/ 15 w 28"/>
                <a:gd name="T3" fmla="*/ 13 h 27"/>
                <a:gd name="T4" fmla="*/ 28 w 28"/>
                <a:gd name="T5" fmla="*/ 13 h 27"/>
                <a:gd name="T6" fmla="*/ 15 w 28"/>
                <a:gd name="T7" fmla="*/ 15 h 27"/>
                <a:gd name="T8" fmla="*/ 15 w 28"/>
                <a:gd name="T9" fmla="*/ 27 h 27"/>
                <a:gd name="T10" fmla="*/ 13 w 28"/>
                <a:gd name="T11" fmla="*/ 15 h 27"/>
                <a:gd name="T12" fmla="*/ 0 w 28"/>
                <a:gd name="T13" fmla="*/ 15 h 27"/>
                <a:gd name="T14" fmla="*/ 13 w 28"/>
                <a:gd name="T15" fmla="*/ 13 h 27"/>
                <a:gd name="T16" fmla="*/ 12 w 28"/>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12" y="0"/>
                  </a:moveTo>
                  <a:lnTo>
                    <a:pt x="15" y="13"/>
                  </a:lnTo>
                  <a:lnTo>
                    <a:pt x="28" y="13"/>
                  </a:lnTo>
                  <a:lnTo>
                    <a:pt x="15" y="15"/>
                  </a:lnTo>
                  <a:lnTo>
                    <a:pt x="15" y="27"/>
                  </a:lnTo>
                  <a:lnTo>
                    <a:pt x="13" y="15"/>
                  </a:lnTo>
                  <a:lnTo>
                    <a:pt x="0" y="15"/>
                  </a:lnTo>
                  <a:lnTo>
                    <a:pt x="13" y="13"/>
                  </a:lnTo>
                  <a:lnTo>
                    <a:pt x="1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63" name="Freeform 5813"/>
            <p:cNvSpPr>
              <a:spLocks/>
            </p:cNvSpPr>
            <p:nvPr/>
          </p:nvSpPr>
          <p:spPr bwMode="auto">
            <a:xfrm>
              <a:off x="4635180" y="3351144"/>
              <a:ext cx="67221" cy="69710"/>
            </a:xfrm>
            <a:custGeom>
              <a:avLst/>
              <a:gdLst>
                <a:gd name="T0" fmla="*/ 13 w 27"/>
                <a:gd name="T1" fmla="*/ 0 h 28"/>
                <a:gd name="T2" fmla="*/ 15 w 27"/>
                <a:gd name="T3" fmla="*/ 13 h 28"/>
                <a:gd name="T4" fmla="*/ 27 w 27"/>
                <a:gd name="T5" fmla="*/ 13 h 28"/>
                <a:gd name="T6" fmla="*/ 15 w 27"/>
                <a:gd name="T7" fmla="*/ 15 h 28"/>
                <a:gd name="T8" fmla="*/ 15 w 27"/>
                <a:gd name="T9" fmla="*/ 28 h 28"/>
                <a:gd name="T10" fmla="*/ 13 w 27"/>
                <a:gd name="T11" fmla="*/ 16 h 28"/>
                <a:gd name="T12" fmla="*/ 0 w 27"/>
                <a:gd name="T13" fmla="*/ 16 h 28"/>
                <a:gd name="T14" fmla="*/ 13 w 27"/>
                <a:gd name="T15" fmla="*/ 14 h 28"/>
                <a:gd name="T16" fmla="*/ 13 w 27"/>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8">
                  <a:moveTo>
                    <a:pt x="13" y="0"/>
                  </a:moveTo>
                  <a:lnTo>
                    <a:pt x="15" y="13"/>
                  </a:lnTo>
                  <a:lnTo>
                    <a:pt x="27" y="13"/>
                  </a:lnTo>
                  <a:lnTo>
                    <a:pt x="15" y="15"/>
                  </a:lnTo>
                  <a:lnTo>
                    <a:pt x="15" y="28"/>
                  </a:lnTo>
                  <a:lnTo>
                    <a:pt x="13" y="16"/>
                  </a:lnTo>
                  <a:lnTo>
                    <a:pt x="0" y="16"/>
                  </a:lnTo>
                  <a:lnTo>
                    <a:pt x="13" y="14"/>
                  </a:lnTo>
                  <a:lnTo>
                    <a:pt x="1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64" name="Freeform 5814"/>
            <p:cNvSpPr>
              <a:spLocks/>
            </p:cNvSpPr>
            <p:nvPr/>
          </p:nvSpPr>
          <p:spPr bwMode="auto">
            <a:xfrm>
              <a:off x="5352203" y="2756114"/>
              <a:ext cx="87137" cy="84648"/>
            </a:xfrm>
            <a:custGeom>
              <a:avLst/>
              <a:gdLst>
                <a:gd name="T0" fmla="*/ 8 w 35"/>
                <a:gd name="T1" fmla="*/ 0 h 34"/>
                <a:gd name="T2" fmla="*/ 18 w 35"/>
                <a:gd name="T3" fmla="*/ 14 h 34"/>
                <a:gd name="T4" fmla="*/ 35 w 35"/>
                <a:gd name="T5" fmla="*/ 8 h 34"/>
                <a:gd name="T6" fmla="*/ 19 w 35"/>
                <a:gd name="T7" fmla="*/ 18 h 34"/>
                <a:gd name="T8" fmla="*/ 26 w 35"/>
                <a:gd name="T9" fmla="*/ 34 h 34"/>
                <a:gd name="T10" fmla="*/ 17 w 35"/>
                <a:gd name="T11" fmla="*/ 19 h 34"/>
                <a:gd name="T12" fmla="*/ 0 w 35"/>
                <a:gd name="T13" fmla="*/ 26 h 34"/>
                <a:gd name="T14" fmla="*/ 15 w 35"/>
                <a:gd name="T15" fmla="*/ 16 h 34"/>
                <a:gd name="T16" fmla="*/ 8 w 3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4">
                  <a:moveTo>
                    <a:pt x="8" y="0"/>
                  </a:moveTo>
                  <a:lnTo>
                    <a:pt x="18" y="14"/>
                  </a:lnTo>
                  <a:lnTo>
                    <a:pt x="35" y="8"/>
                  </a:lnTo>
                  <a:lnTo>
                    <a:pt x="19" y="18"/>
                  </a:lnTo>
                  <a:lnTo>
                    <a:pt x="26" y="34"/>
                  </a:lnTo>
                  <a:lnTo>
                    <a:pt x="17" y="19"/>
                  </a:lnTo>
                  <a:lnTo>
                    <a:pt x="0" y="26"/>
                  </a:lnTo>
                  <a:lnTo>
                    <a:pt x="15" y="16"/>
                  </a:lnTo>
                  <a:lnTo>
                    <a:pt x="8"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65" name="Freeform 5815"/>
            <p:cNvSpPr>
              <a:spLocks/>
            </p:cNvSpPr>
            <p:nvPr/>
          </p:nvSpPr>
          <p:spPr bwMode="auto">
            <a:xfrm>
              <a:off x="7080030" y="1371860"/>
              <a:ext cx="67221" cy="67222"/>
            </a:xfrm>
            <a:custGeom>
              <a:avLst/>
              <a:gdLst>
                <a:gd name="T0" fmla="*/ 15 w 27"/>
                <a:gd name="T1" fmla="*/ 0 h 27"/>
                <a:gd name="T2" fmla="*/ 14 w 27"/>
                <a:gd name="T3" fmla="*/ 13 h 27"/>
                <a:gd name="T4" fmla="*/ 27 w 27"/>
                <a:gd name="T5" fmla="*/ 16 h 27"/>
                <a:gd name="T6" fmla="*/ 14 w 27"/>
                <a:gd name="T7" fmla="*/ 15 h 27"/>
                <a:gd name="T8" fmla="*/ 11 w 27"/>
                <a:gd name="T9" fmla="*/ 27 h 27"/>
                <a:gd name="T10" fmla="*/ 12 w 27"/>
                <a:gd name="T11" fmla="*/ 15 h 27"/>
                <a:gd name="T12" fmla="*/ 0 w 27"/>
                <a:gd name="T13" fmla="*/ 12 h 27"/>
                <a:gd name="T14" fmla="*/ 12 w 27"/>
                <a:gd name="T15" fmla="*/ 13 h 27"/>
                <a:gd name="T16" fmla="*/ 15 w 27"/>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7">
                  <a:moveTo>
                    <a:pt x="15" y="0"/>
                  </a:moveTo>
                  <a:lnTo>
                    <a:pt x="14" y="13"/>
                  </a:lnTo>
                  <a:lnTo>
                    <a:pt x="27" y="16"/>
                  </a:lnTo>
                  <a:lnTo>
                    <a:pt x="14" y="15"/>
                  </a:lnTo>
                  <a:lnTo>
                    <a:pt x="11" y="27"/>
                  </a:lnTo>
                  <a:lnTo>
                    <a:pt x="12" y="15"/>
                  </a:lnTo>
                  <a:lnTo>
                    <a:pt x="0" y="12"/>
                  </a:lnTo>
                  <a:lnTo>
                    <a:pt x="12" y="13"/>
                  </a:lnTo>
                  <a:lnTo>
                    <a:pt x="15"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66" name="Freeform 5816"/>
            <p:cNvSpPr>
              <a:spLocks/>
            </p:cNvSpPr>
            <p:nvPr/>
          </p:nvSpPr>
          <p:spPr bwMode="auto">
            <a:xfrm>
              <a:off x="4707381" y="2429967"/>
              <a:ext cx="67221" cy="67222"/>
            </a:xfrm>
            <a:custGeom>
              <a:avLst/>
              <a:gdLst>
                <a:gd name="T0" fmla="*/ 15 w 27"/>
                <a:gd name="T1" fmla="*/ 0 h 27"/>
                <a:gd name="T2" fmla="*/ 14 w 27"/>
                <a:gd name="T3" fmla="*/ 13 h 27"/>
                <a:gd name="T4" fmla="*/ 27 w 27"/>
                <a:gd name="T5" fmla="*/ 16 h 27"/>
                <a:gd name="T6" fmla="*/ 14 w 27"/>
                <a:gd name="T7" fmla="*/ 15 h 27"/>
                <a:gd name="T8" fmla="*/ 11 w 27"/>
                <a:gd name="T9" fmla="*/ 27 h 27"/>
                <a:gd name="T10" fmla="*/ 12 w 27"/>
                <a:gd name="T11" fmla="*/ 15 h 27"/>
                <a:gd name="T12" fmla="*/ 0 w 27"/>
                <a:gd name="T13" fmla="*/ 11 h 27"/>
                <a:gd name="T14" fmla="*/ 12 w 27"/>
                <a:gd name="T15" fmla="*/ 11 h 27"/>
                <a:gd name="T16" fmla="*/ 15 w 27"/>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7">
                  <a:moveTo>
                    <a:pt x="15" y="0"/>
                  </a:moveTo>
                  <a:lnTo>
                    <a:pt x="14" y="13"/>
                  </a:lnTo>
                  <a:lnTo>
                    <a:pt x="27" y="16"/>
                  </a:lnTo>
                  <a:lnTo>
                    <a:pt x="14" y="15"/>
                  </a:lnTo>
                  <a:lnTo>
                    <a:pt x="11" y="27"/>
                  </a:lnTo>
                  <a:lnTo>
                    <a:pt x="12" y="15"/>
                  </a:lnTo>
                  <a:lnTo>
                    <a:pt x="0" y="11"/>
                  </a:lnTo>
                  <a:lnTo>
                    <a:pt x="12" y="11"/>
                  </a:lnTo>
                  <a:lnTo>
                    <a:pt x="15"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67" name="Freeform 5821"/>
            <p:cNvSpPr>
              <a:spLocks/>
            </p:cNvSpPr>
            <p:nvPr/>
          </p:nvSpPr>
          <p:spPr bwMode="auto">
            <a:xfrm>
              <a:off x="1814387" y="572679"/>
              <a:ext cx="37344" cy="34856"/>
            </a:xfrm>
            <a:custGeom>
              <a:avLst/>
              <a:gdLst>
                <a:gd name="T0" fmla="*/ 6 w 15"/>
                <a:gd name="T1" fmla="*/ 0 h 14"/>
                <a:gd name="T2" fmla="*/ 8 w 15"/>
                <a:gd name="T3" fmla="*/ 7 h 14"/>
                <a:gd name="T4" fmla="*/ 15 w 15"/>
                <a:gd name="T5" fmla="*/ 7 h 14"/>
                <a:gd name="T6" fmla="*/ 8 w 15"/>
                <a:gd name="T7" fmla="*/ 8 h 14"/>
                <a:gd name="T8" fmla="*/ 8 w 15"/>
                <a:gd name="T9" fmla="*/ 14 h 14"/>
                <a:gd name="T10" fmla="*/ 7 w 15"/>
                <a:gd name="T11" fmla="*/ 8 h 14"/>
                <a:gd name="T12" fmla="*/ 0 w 15"/>
                <a:gd name="T13" fmla="*/ 8 h 14"/>
                <a:gd name="T14" fmla="*/ 6 w 15"/>
                <a:gd name="T15" fmla="*/ 7 h 14"/>
                <a:gd name="T16" fmla="*/ 6 w 1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6" y="0"/>
                  </a:moveTo>
                  <a:lnTo>
                    <a:pt x="8" y="7"/>
                  </a:lnTo>
                  <a:lnTo>
                    <a:pt x="15" y="7"/>
                  </a:lnTo>
                  <a:lnTo>
                    <a:pt x="8" y="8"/>
                  </a:lnTo>
                  <a:lnTo>
                    <a:pt x="8" y="14"/>
                  </a:lnTo>
                  <a:lnTo>
                    <a:pt x="7" y="8"/>
                  </a:lnTo>
                  <a:lnTo>
                    <a:pt x="0" y="8"/>
                  </a:lnTo>
                  <a:lnTo>
                    <a:pt x="6" y="7"/>
                  </a:lnTo>
                  <a:lnTo>
                    <a:pt x="6"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68" name="Freeform 5822"/>
            <p:cNvSpPr>
              <a:spLocks/>
            </p:cNvSpPr>
            <p:nvPr/>
          </p:nvSpPr>
          <p:spPr bwMode="auto">
            <a:xfrm>
              <a:off x="2292403" y="306285"/>
              <a:ext cx="27386" cy="29876"/>
            </a:xfrm>
            <a:custGeom>
              <a:avLst/>
              <a:gdLst>
                <a:gd name="T0" fmla="*/ 0 w 11"/>
                <a:gd name="T1" fmla="*/ 1 h 12"/>
                <a:gd name="T2" fmla="*/ 6 w 11"/>
                <a:gd name="T3" fmla="*/ 5 h 12"/>
                <a:gd name="T4" fmla="*/ 10 w 11"/>
                <a:gd name="T5" fmla="*/ 0 h 12"/>
                <a:gd name="T6" fmla="*/ 6 w 11"/>
                <a:gd name="T7" fmla="*/ 5 h 12"/>
                <a:gd name="T8" fmla="*/ 11 w 11"/>
                <a:gd name="T9" fmla="*/ 11 h 12"/>
                <a:gd name="T10" fmla="*/ 6 w 11"/>
                <a:gd name="T11" fmla="*/ 6 h 12"/>
                <a:gd name="T12" fmla="*/ 1 w 11"/>
                <a:gd name="T13" fmla="*/ 12 h 12"/>
                <a:gd name="T14" fmla="*/ 5 w 11"/>
                <a:gd name="T15" fmla="*/ 6 h 12"/>
                <a:gd name="T16" fmla="*/ 0 w 11"/>
                <a:gd name="T17"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2">
                  <a:moveTo>
                    <a:pt x="0" y="1"/>
                  </a:moveTo>
                  <a:lnTo>
                    <a:pt x="6" y="5"/>
                  </a:lnTo>
                  <a:lnTo>
                    <a:pt x="10" y="0"/>
                  </a:lnTo>
                  <a:lnTo>
                    <a:pt x="6" y="5"/>
                  </a:lnTo>
                  <a:lnTo>
                    <a:pt x="11" y="11"/>
                  </a:lnTo>
                  <a:lnTo>
                    <a:pt x="6" y="6"/>
                  </a:lnTo>
                  <a:lnTo>
                    <a:pt x="1" y="12"/>
                  </a:lnTo>
                  <a:lnTo>
                    <a:pt x="5" y="6"/>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69" name="Freeform 5823"/>
            <p:cNvSpPr>
              <a:spLocks/>
            </p:cNvSpPr>
            <p:nvPr/>
          </p:nvSpPr>
          <p:spPr bwMode="auto">
            <a:xfrm>
              <a:off x="1196950" y="873930"/>
              <a:ext cx="37344" cy="32367"/>
            </a:xfrm>
            <a:custGeom>
              <a:avLst/>
              <a:gdLst>
                <a:gd name="T0" fmla="*/ 6 w 15"/>
                <a:gd name="T1" fmla="*/ 0 h 13"/>
                <a:gd name="T2" fmla="*/ 9 w 15"/>
                <a:gd name="T3" fmla="*/ 6 h 13"/>
                <a:gd name="T4" fmla="*/ 15 w 15"/>
                <a:gd name="T5" fmla="*/ 6 h 13"/>
                <a:gd name="T6" fmla="*/ 9 w 15"/>
                <a:gd name="T7" fmla="*/ 7 h 13"/>
                <a:gd name="T8" fmla="*/ 9 w 15"/>
                <a:gd name="T9" fmla="*/ 13 h 13"/>
                <a:gd name="T10" fmla="*/ 8 w 15"/>
                <a:gd name="T11" fmla="*/ 7 h 13"/>
                <a:gd name="T12" fmla="*/ 0 w 15"/>
                <a:gd name="T13" fmla="*/ 7 h 13"/>
                <a:gd name="T14" fmla="*/ 6 w 15"/>
                <a:gd name="T15" fmla="*/ 6 h 13"/>
                <a:gd name="T16" fmla="*/ 6 w 15"/>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3">
                  <a:moveTo>
                    <a:pt x="6" y="0"/>
                  </a:moveTo>
                  <a:lnTo>
                    <a:pt x="9" y="6"/>
                  </a:lnTo>
                  <a:lnTo>
                    <a:pt x="15" y="6"/>
                  </a:lnTo>
                  <a:lnTo>
                    <a:pt x="9" y="7"/>
                  </a:lnTo>
                  <a:lnTo>
                    <a:pt x="9" y="13"/>
                  </a:lnTo>
                  <a:lnTo>
                    <a:pt x="8" y="7"/>
                  </a:lnTo>
                  <a:lnTo>
                    <a:pt x="0" y="7"/>
                  </a:lnTo>
                  <a:lnTo>
                    <a:pt x="6" y="6"/>
                  </a:lnTo>
                  <a:lnTo>
                    <a:pt x="6"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70" name="Freeform 5824"/>
            <p:cNvSpPr>
              <a:spLocks/>
            </p:cNvSpPr>
            <p:nvPr/>
          </p:nvSpPr>
          <p:spPr bwMode="auto">
            <a:xfrm>
              <a:off x="1470813" y="647370"/>
              <a:ext cx="27386" cy="32367"/>
            </a:xfrm>
            <a:custGeom>
              <a:avLst/>
              <a:gdLst>
                <a:gd name="T0" fmla="*/ 0 w 11"/>
                <a:gd name="T1" fmla="*/ 3 h 13"/>
                <a:gd name="T2" fmla="*/ 5 w 11"/>
                <a:gd name="T3" fmla="*/ 6 h 13"/>
                <a:gd name="T4" fmla="*/ 9 w 11"/>
                <a:gd name="T5" fmla="*/ 0 h 13"/>
                <a:gd name="T6" fmla="*/ 6 w 11"/>
                <a:gd name="T7" fmla="*/ 6 h 13"/>
                <a:gd name="T8" fmla="*/ 11 w 11"/>
                <a:gd name="T9" fmla="*/ 11 h 13"/>
                <a:gd name="T10" fmla="*/ 6 w 11"/>
                <a:gd name="T11" fmla="*/ 7 h 13"/>
                <a:gd name="T12" fmla="*/ 2 w 11"/>
                <a:gd name="T13" fmla="*/ 13 h 13"/>
                <a:gd name="T14" fmla="*/ 5 w 11"/>
                <a:gd name="T15" fmla="*/ 6 h 13"/>
                <a:gd name="T16" fmla="*/ 0 w 11"/>
                <a:gd name="T17"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3">
                  <a:moveTo>
                    <a:pt x="0" y="3"/>
                  </a:moveTo>
                  <a:lnTo>
                    <a:pt x="5" y="6"/>
                  </a:lnTo>
                  <a:lnTo>
                    <a:pt x="9" y="0"/>
                  </a:lnTo>
                  <a:lnTo>
                    <a:pt x="6" y="6"/>
                  </a:lnTo>
                  <a:lnTo>
                    <a:pt x="11" y="11"/>
                  </a:lnTo>
                  <a:lnTo>
                    <a:pt x="6" y="7"/>
                  </a:lnTo>
                  <a:lnTo>
                    <a:pt x="2" y="13"/>
                  </a:lnTo>
                  <a:lnTo>
                    <a:pt x="5" y="6"/>
                  </a:lnTo>
                  <a:lnTo>
                    <a:pt x="0" y="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71" name="Freeform 5825"/>
            <p:cNvSpPr>
              <a:spLocks/>
            </p:cNvSpPr>
            <p:nvPr/>
          </p:nvSpPr>
          <p:spPr bwMode="auto">
            <a:xfrm>
              <a:off x="1704842" y="1503814"/>
              <a:ext cx="34856" cy="37346"/>
            </a:xfrm>
            <a:custGeom>
              <a:avLst/>
              <a:gdLst>
                <a:gd name="T0" fmla="*/ 6 w 14"/>
                <a:gd name="T1" fmla="*/ 0 h 15"/>
                <a:gd name="T2" fmla="*/ 6 w 14"/>
                <a:gd name="T3" fmla="*/ 6 h 15"/>
                <a:gd name="T4" fmla="*/ 0 w 14"/>
                <a:gd name="T5" fmla="*/ 7 h 15"/>
                <a:gd name="T6" fmla="*/ 6 w 14"/>
                <a:gd name="T7" fmla="*/ 7 h 15"/>
                <a:gd name="T8" fmla="*/ 7 w 14"/>
                <a:gd name="T9" fmla="*/ 15 h 15"/>
                <a:gd name="T10" fmla="*/ 7 w 14"/>
                <a:gd name="T11" fmla="*/ 7 h 15"/>
                <a:gd name="T12" fmla="*/ 14 w 14"/>
                <a:gd name="T13" fmla="*/ 6 h 15"/>
                <a:gd name="T14" fmla="*/ 7 w 14"/>
                <a:gd name="T15" fmla="*/ 6 h 15"/>
                <a:gd name="T16" fmla="*/ 6 w 14"/>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5">
                  <a:moveTo>
                    <a:pt x="6" y="0"/>
                  </a:moveTo>
                  <a:lnTo>
                    <a:pt x="6" y="6"/>
                  </a:lnTo>
                  <a:lnTo>
                    <a:pt x="0" y="7"/>
                  </a:lnTo>
                  <a:lnTo>
                    <a:pt x="6" y="7"/>
                  </a:lnTo>
                  <a:lnTo>
                    <a:pt x="7" y="15"/>
                  </a:lnTo>
                  <a:lnTo>
                    <a:pt x="7" y="7"/>
                  </a:lnTo>
                  <a:lnTo>
                    <a:pt x="14" y="6"/>
                  </a:lnTo>
                  <a:lnTo>
                    <a:pt x="7" y="6"/>
                  </a:lnTo>
                  <a:lnTo>
                    <a:pt x="6"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72" name="Freeform 5826"/>
            <p:cNvSpPr>
              <a:spLocks/>
            </p:cNvSpPr>
            <p:nvPr/>
          </p:nvSpPr>
          <p:spPr bwMode="auto">
            <a:xfrm>
              <a:off x="1704842" y="1503814"/>
              <a:ext cx="34856" cy="37346"/>
            </a:xfrm>
            <a:custGeom>
              <a:avLst/>
              <a:gdLst>
                <a:gd name="T0" fmla="*/ 6 w 14"/>
                <a:gd name="T1" fmla="*/ 0 h 15"/>
                <a:gd name="T2" fmla="*/ 6 w 14"/>
                <a:gd name="T3" fmla="*/ 6 h 15"/>
                <a:gd name="T4" fmla="*/ 0 w 14"/>
                <a:gd name="T5" fmla="*/ 7 h 15"/>
                <a:gd name="T6" fmla="*/ 6 w 14"/>
                <a:gd name="T7" fmla="*/ 7 h 15"/>
                <a:gd name="T8" fmla="*/ 7 w 14"/>
                <a:gd name="T9" fmla="*/ 15 h 15"/>
                <a:gd name="T10" fmla="*/ 7 w 14"/>
                <a:gd name="T11" fmla="*/ 7 h 15"/>
                <a:gd name="T12" fmla="*/ 14 w 14"/>
                <a:gd name="T13" fmla="*/ 6 h 15"/>
                <a:gd name="T14" fmla="*/ 7 w 14"/>
                <a:gd name="T15" fmla="*/ 6 h 15"/>
                <a:gd name="T16" fmla="*/ 6 w 14"/>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5">
                  <a:moveTo>
                    <a:pt x="6" y="0"/>
                  </a:moveTo>
                  <a:lnTo>
                    <a:pt x="6" y="6"/>
                  </a:lnTo>
                  <a:lnTo>
                    <a:pt x="0" y="7"/>
                  </a:lnTo>
                  <a:lnTo>
                    <a:pt x="6" y="7"/>
                  </a:lnTo>
                  <a:lnTo>
                    <a:pt x="7" y="15"/>
                  </a:lnTo>
                  <a:lnTo>
                    <a:pt x="7" y="7"/>
                  </a:lnTo>
                  <a:lnTo>
                    <a:pt x="14" y="6"/>
                  </a:lnTo>
                  <a:lnTo>
                    <a:pt x="7" y="6"/>
                  </a:lnTo>
                  <a:lnTo>
                    <a:pt x="6" y="0"/>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73" name="Freeform 5827"/>
            <p:cNvSpPr>
              <a:spLocks/>
            </p:cNvSpPr>
            <p:nvPr/>
          </p:nvSpPr>
          <p:spPr bwMode="auto">
            <a:xfrm>
              <a:off x="2075805" y="1190116"/>
              <a:ext cx="47303" cy="44814"/>
            </a:xfrm>
            <a:custGeom>
              <a:avLst/>
              <a:gdLst>
                <a:gd name="T0" fmla="*/ 6 w 19"/>
                <a:gd name="T1" fmla="*/ 0 h 18"/>
                <a:gd name="T2" fmla="*/ 10 w 19"/>
                <a:gd name="T3" fmla="*/ 9 h 18"/>
                <a:gd name="T4" fmla="*/ 19 w 19"/>
                <a:gd name="T5" fmla="*/ 5 h 18"/>
                <a:gd name="T6" fmla="*/ 11 w 19"/>
                <a:gd name="T7" fmla="*/ 10 h 18"/>
                <a:gd name="T8" fmla="*/ 14 w 19"/>
                <a:gd name="T9" fmla="*/ 18 h 18"/>
                <a:gd name="T10" fmla="*/ 10 w 19"/>
                <a:gd name="T11" fmla="*/ 11 h 18"/>
                <a:gd name="T12" fmla="*/ 0 w 19"/>
                <a:gd name="T13" fmla="*/ 14 h 18"/>
                <a:gd name="T14" fmla="*/ 9 w 19"/>
                <a:gd name="T15" fmla="*/ 9 h 18"/>
                <a:gd name="T16" fmla="*/ 6 w 19"/>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8">
                  <a:moveTo>
                    <a:pt x="6" y="0"/>
                  </a:moveTo>
                  <a:lnTo>
                    <a:pt x="10" y="9"/>
                  </a:lnTo>
                  <a:lnTo>
                    <a:pt x="19" y="5"/>
                  </a:lnTo>
                  <a:lnTo>
                    <a:pt x="11" y="10"/>
                  </a:lnTo>
                  <a:lnTo>
                    <a:pt x="14" y="18"/>
                  </a:lnTo>
                  <a:lnTo>
                    <a:pt x="10" y="11"/>
                  </a:lnTo>
                  <a:lnTo>
                    <a:pt x="0" y="14"/>
                  </a:lnTo>
                  <a:lnTo>
                    <a:pt x="9" y="9"/>
                  </a:lnTo>
                  <a:lnTo>
                    <a:pt x="6"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74" name="Freeform 5828"/>
            <p:cNvSpPr>
              <a:spLocks/>
            </p:cNvSpPr>
            <p:nvPr/>
          </p:nvSpPr>
          <p:spPr bwMode="auto">
            <a:xfrm>
              <a:off x="2979550" y="468114"/>
              <a:ext cx="34856" cy="37346"/>
            </a:xfrm>
            <a:custGeom>
              <a:avLst/>
              <a:gdLst>
                <a:gd name="T0" fmla="*/ 7 w 14"/>
                <a:gd name="T1" fmla="*/ 0 h 15"/>
                <a:gd name="T2" fmla="*/ 7 w 14"/>
                <a:gd name="T3" fmla="*/ 8 h 15"/>
                <a:gd name="T4" fmla="*/ 14 w 14"/>
                <a:gd name="T5" fmla="*/ 9 h 15"/>
                <a:gd name="T6" fmla="*/ 7 w 14"/>
                <a:gd name="T7" fmla="*/ 9 h 15"/>
                <a:gd name="T8" fmla="*/ 5 w 14"/>
                <a:gd name="T9" fmla="*/ 15 h 15"/>
                <a:gd name="T10" fmla="*/ 6 w 14"/>
                <a:gd name="T11" fmla="*/ 9 h 15"/>
                <a:gd name="T12" fmla="*/ 0 w 14"/>
                <a:gd name="T13" fmla="*/ 7 h 15"/>
                <a:gd name="T14" fmla="*/ 6 w 14"/>
                <a:gd name="T15" fmla="*/ 7 h 15"/>
                <a:gd name="T16" fmla="*/ 7 w 14"/>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5">
                  <a:moveTo>
                    <a:pt x="7" y="0"/>
                  </a:moveTo>
                  <a:lnTo>
                    <a:pt x="7" y="8"/>
                  </a:lnTo>
                  <a:lnTo>
                    <a:pt x="14" y="9"/>
                  </a:lnTo>
                  <a:lnTo>
                    <a:pt x="7" y="9"/>
                  </a:lnTo>
                  <a:lnTo>
                    <a:pt x="5" y="15"/>
                  </a:lnTo>
                  <a:lnTo>
                    <a:pt x="6" y="9"/>
                  </a:lnTo>
                  <a:lnTo>
                    <a:pt x="0" y="7"/>
                  </a:lnTo>
                  <a:lnTo>
                    <a:pt x="6" y="7"/>
                  </a:lnTo>
                  <a:lnTo>
                    <a:pt x="7"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75" name="Freeform 5829"/>
            <p:cNvSpPr>
              <a:spLocks/>
            </p:cNvSpPr>
            <p:nvPr/>
          </p:nvSpPr>
          <p:spPr bwMode="auto">
            <a:xfrm>
              <a:off x="1739697" y="1020819"/>
              <a:ext cx="37344" cy="37346"/>
            </a:xfrm>
            <a:custGeom>
              <a:avLst/>
              <a:gdLst>
                <a:gd name="T0" fmla="*/ 9 w 15"/>
                <a:gd name="T1" fmla="*/ 0 h 15"/>
                <a:gd name="T2" fmla="*/ 7 w 15"/>
                <a:gd name="T3" fmla="*/ 6 h 15"/>
                <a:gd name="T4" fmla="*/ 0 w 15"/>
                <a:gd name="T5" fmla="*/ 6 h 15"/>
                <a:gd name="T6" fmla="*/ 7 w 15"/>
                <a:gd name="T7" fmla="*/ 8 h 15"/>
                <a:gd name="T8" fmla="*/ 7 w 15"/>
                <a:gd name="T9" fmla="*/ 15 h 15"/>
                <a:gd name="T10" fmla="*/ 8 w 15"/>
                <a:gd name="T11" fmla="*/ 8 h 15"/>
                <a:gd name="T12" fmla="*/ 15 w 15"/>
                <a:gd name="T13" fmla="*/ 8 h 15"/>
                <a:gd name="T14" fmla="*/ 8 w 15"/>
                <a:gd name="T15" fmla="*/ 7 h 15"/>
                <a:gd name="T16" fmla="*/ 9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9" y="0"/>
                  </a:moveTo>
                  <a:lnTo>
                    <a:pt x="7" y="6"/>
                  </a:lnTo>
                  <a:lnTo>
                    <a:pt x="0" y="6"/>
                  </a:lnTo>
                  <a:lnTo>
                    <a:pt x="7" y="8"/>
                  </a:lnTo>
                  <a:lnTo>
                    <a:pt x="7" y="15"/>
                  </a:lnTo>
                  <a:lnTo>
                    <a:pt x="8" y="8"/>
                  </a:lnTo>
                  <a:lnTo>
                    <a:pt x="15" y="8"/>
                  </a:lnTo>
                  <a:lnTo>
                    <a:pt x="8" y="7"/>
                  </a:lnTo>
                  <a:lnTo>
                    <a:pt x="9"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76" name="Freeform 5830"/>
            <p:cNvSpPr>
              <a:spLocks/>
            </p:cNvSpPr>
            <p:nvPr/>
          </p:nvSpPr>
          <p:spPr bwMode="auto">
            <a:xfrm>
              <a:off x="1739697" y="1020819"/>
              <a:ext cx="37344" cy="37346"/>
            </a:xfrm>
            <a:custGeom>
              <a:avLst/>
              <a:gdLst>
                <a:gd name="T0" fmla="*/ 9 w 15"/>
                <a:gd name="T1" fmla="*/ 0 h 15"/>
                <a:gd name="T2" fmla="*/ 7 w 15"/>
                <a:gd name="T3" fmla="*/ 6 h 15"/>
                <a:gd name="T4" fmla="*/ 0 w 15"/>
                <a:gd name="T5" fmla="*/ 6 h 15"/>
                <a:gd name="T6" fmla="*/ 7 w 15"/>
                <a:gd name="T7" fmla="*/ 8 h 15"/>
                <a:gd name="T8" fmla="*/ 7 w 15"/>
                <a:gd name="T9" fmla="*/ 15 h 15"/>
                <a:gd name="T10" fmla="*/ 8 w 15"/>
                <a:gd name="T11" fmla="*/ 8 h 15"/>
                <a:gd name="T12" fmla="*/ 15 w 15"/>
                <a:gd name="T13" fmla="*/ 8 h 15"/>
                <a:gd name="T14" fmla="*/ 8 w 15"/>
                <a:gd name="T15" fmla="*/ 7 h 15"/>
                <a:gd name="T16" fmla="*/ 9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9" y="0"/>
                  </a:moveTo>
                  <a:lnTo>
                    <a:pt x="7" y="6"/>
                  </a:lnTo>
                  <a:lnTo>
                    <a:pt x="0" y="6"/>
                  </a:lnTo>
                  <a:lnTo>
                    <a:pt x="7" y="8"/>
                  </a:lnTo>
                  <a:lnTo>
                    <a:pt x="7" y="15"/>
                  </a:lnTo>
                  <a:lnTo>
                    <a:pt x="8" y="8"/>
                  </a:lnTo>
                  <a:lnTo>
                    <a:pt x="15" y="8"/>
                  </a:lnTo>
                  <a:lnTo>
                    <a:pt x="8" y="7"/>
                  </a:lnTo>
                  <a:lnTo>
                    <a:pt x="9" y="0"/>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77" name="Freeform 5831"/>
            <p:cNvSpPr>
              <a:spLocks/>
            </p:cNvSpPr>
            <p:nvPr/>
          </p:nvSpPr>
          <p:spPr bwMode="auto">
            <a:xfrm>
              <a:off x="8003693" y="537823"/>
              <a:ext cx="29876" cy="29876"/>
            </a:xfrm>
            <a:custGeom>
              <a:avLst/>
              <a:gdLst>
                <a:gd name="T0" fmla="*/ 6 w 12"/>
                <a:gd name="T1" fmla="*/ 0 h 12"/>
                <a:gd name="T2" fmla="*/ 7 w 12"/>
                <a:gd name="T3" fmla="*/ 6 h 12"/>
                <a:gd name="T4" fmla="*/ 12 w 12"/>
                <a:gd name="T5" fmla="*/ 6 h 12"/>
                <a:gd name="T6" fmla="*/ 7 w 12"/>
                <a:gd name="T7" fmla="*/ 7 h 12"/>
                <a:gd name="T8" fmla="*/ 7 w 12"/>
                <a:gd name="T9" fmla="*/ 12 h 12"/>
                <a:gd name="T10" fmla="*/ 6 w 12"/>
                <a:gd name="T11" fmla="*/ 7 h 12"/>
                <a:gd name="T12" fmla="*/ 0 w 12"/>
                <a:gd name="T13" fmla="*/ 7 h 12"/>
                <a:gd name="T14" fmla="*/ 6 w 12"/>
                <a:gd name="T15" fmla="*/ 6 h 12"/>
                <a:gd name="T16" fmla="*/ 6 w 12"/>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2">
                  <a:moveTo>
                    <a:pt x="6" y="0"/>
                  </a:moveTo>
                  <a:lnTo>
                    <a:pt x="7" y="6"/>
                  </a:lnTo>
                  <a:lnTo>
                    <a:pt x="12" y="6"/>
                  </a:lnTo>
                  <a:lnTo>
                    <a:pt x="7" y="7"/>
                  </a:lnTo>
                  <a:lnTo>
                    <a:pt x="7" y="12"/>
                  </a:lnTo>
                  <a:lnTo>
                    <a:pt x="6" y="7"/>
                  </a:lnTo>
                  <a:lnTo>
                    <a:pt x="0" y="7"/>
                  </a:lnTo>
                  <a:lnTo>
                    <a:pt x="6" y="6"/>
                  </a:lnTo>
                  <a:lnTo>
                    <a:pt x="6"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78" name="Freeform 5832"/>
            <p:cNvSpPr>
              <a:spLocks/>
            </p:cNvSpPr>
            <p:nvPr/>
          </p:nvSpPr>
          <p:spPr bwMode="auto">
            <a:xfrm>
              <a:off x="8424449" y="303795"/>
              <a:ext cx="24897" cy="22408"/>
            </a:xfrm>
            <a:custGeom>
              <a:avLst/>
              <a:gdLst>
                <a:gd name="T0" fmla="*/ 0 w 10"/>
                <a:gd name="T1" fmla="*/ 1 h 9"/>
                <a:gd name="T2" fmla="*/ 6 w 10"/>
                <a:gd name="T3" fmla="*/ 4 h 9"/>
                <a:gd name="T4" fmla="*/ 10 w 10"/>
                <a:gd name="T5" fmla="*/ 0 h 9"/>
                <a:gd name="T6" fmla="*/ 6 w 10"/>
                <a:gd name="T7" fmla="*/ 4 h 9"/>
                <a:gd name="T8" fmla="*/ 10 w 10"/>
                <a:gd name="T9" fmla="*/ 8 h 9"/>
                <a:gd name="T10" fmla="*/ 6 w 10"/>
                <a:gd name="T11" fmla="*/ 5 h 9"/>
                <a:gd name="T12" fmla="*/ 1 w 10"/>
                <a:gd name="T13" fmla="*/ 9 h 9"/>
                <a:gd name="T14" fmla="*/ 5 w 10"/>
                <a:gd name="T15" fmla="*/ 5 h 9"/>
                <a:gd name="T16" fmla="*/ 0 w 10"/>
                <a:gd name="T1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9">
                  <a:moveTo>
                    <a:pt x="0" y="1"/>
                  </a:moveTo>
                  <a:lnTo>
                    <a:pt x="6" y="4"/>
                  </a:lnTo>
                  <a:lnTo>
                    <a:pt x="10" y="0"/>
                  </a:lnTo>
                  <a:lnTo>
                    <a:pt x="6" y="4"/>
                  </a:lnTo>
                  <a:lnTo>
                    <a:pt x="10" y="8"/>
                  </a:lnTo>
                  <a:lnTo>
                    <a:pt x="6" y="5"/>
                  </a:lnTo>
                  <a:lnTo>
                    <a:pt x="1" y="9"/>
                  </a:lnTo>
                  <a:lnTo>
                    <a:pt x="5" y="5"/>
                  </a:lnTo>
                  <a:lnTo>
                    <a:pt x="0" y="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79" name="Freeform 5833"/>
            <p:cNvSpPr>
              <a:spLocks/>
            </p:cNvSpPr>
            <p:nvPr/>
          </p:nvSpPr>
          <p:spPr bwMode="auto">
            <a:xfrm>
              <a:off x="7455967" y="801727"/>
              <a:ext cx="34856" cy="32367"/>
            </a:xfrm>
            <a:custGeom>
              <a:avLst/>
              <a:gdLst>
                <a:gd name="T0" fmla="*/ 7 w 14"/>
                <a:gd name="T1" fmla="*/ 0 h 13"/>
                <a:gd name="T2" fmla="*/ 8 w 14"/>
                <a:gd name="T3" fmla="*/ 7 h 13"/>
                <a:gd name="T4" fmla="*/ 14 w 14"/>
                <a:gd name="T5" fmla="*/ 7 h 13"/>
                <a:gd name="T6" fmla="*/ 8 w 14"/>
                <a:gd name="T7" fmla="*/ 8 h 13"/>
                <a:gd name="T8" fmla="*/ 8 w 14"/>
                <a:gd name="T9" fmla="*/ 13 h 13"/>
                <a:gd name="T10" fmla="*/ 7 w 14"/>
                <a:gd name="T11" fmla="*/ 8 h 13"/>
                <a:gd name="T12" fmla="*/ 0 w 14"/>
                <a:gd name="T13" fmla="*/ 8 h 13"/>
                <a:gd name="T14" fmla="*/ 7 w 14"/>
                <a:gd name="T15" fmla="*/ 7 h 13"/>
                <a:gd name="T16" fmla="*/ 7 w 1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3">
                  <a:moveTo>
                    <a:pt x="7" y="0"/>
                  </a:moveTo>
                  <a:lnTo>
                    <a:pt x="8" y="7"/>
                  </a:lnTo>
                  <a:lnTo>
                    <a:pt x="14" y="7"/>
                  </a:lnTo>
                  <a:lnTo>
                    <a:pt x="8" y="8"/>
                  </a:lnTo>
                  <a:lnTo>
                    <a:pt x="8" y="13"/>
                  </a:lnTo>
                  <a:lnTo>
                    <a:pt x="7" y="8"/>
                  </a:lnTo>
                  <a:lnTo>
                    <a:pt x="0" y="8"/>
                  </a:lnTo>
                  <a:lnTo>
                    <a:pt x="7" y="7"/>
                  </a:lnTo>
                  <a:lnTo>
                    <a:pt x="7"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80" name="Freeform 5834"/>
            <p:cNvSpPr>
              <a:spLocks/>
            </p:cNvSpPr>
            <p:nvPr/>
          </p:nvSpPr>
          <p:spPr bwMode="auto">
            <a:xfrm>
              <a:off x="7697463" y="605045"/>
              <a:ext cx="27386" cy="27387"/>
            </a:xfrm>
            <a:custGeom>
              <a:avLst/>
              <a:gdLst>
                <a:gd name="T0" fmla="*/ 0 w 11"/>
                <a:gd name="T1" fmla="*/ 2 h 11"/>
                <a:gd name="T2" fmla="*/ 6 w 11"/>
                <a:gd name="T3" fmla="*/ 4 h 11"/>
                <a:gd name="T4" fmla="*/ 9 w 11"/>
                <a:gd name="T5" fmla="*/ 0 h 11"/>
                <a:gd name="T6" fmla="*/ 7 w 11"/>
                <a:gd name="T7" fmla="*/ 6 h 11"/>
                <a:gd name="T8" fmla="*/ 11 w 11"/>
                <a:gd name="T9" fmla="*/ 9 h 11"/>
                <a:gd name="T10" fmla="*/ 6 w 11"/>
                <a:gd name="T11" fmla="*/ 7 h 11"/>
                <a:gd name="T12" fmla="*/ 2 w 11"/>
                <a:gd name="T13" fmla="*/ 11 h 11"/>
                <a:gd name="T14" fmla="*/ 5 w 11"/>
                <a:gd name="T15" fmla="*/ 6 h 11"/>
                <a:gd name="T16" fmla="*/ 0 w 11"/>
                <a:gd name="T17"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0" y="2"/>
                  </a:moveTo>
                  <a:lnTo>
                    <a:pt x="6" y="4"/>
                  </a:lnTo>
                  <a:lnTo>
                    <a:pt x="9" y="0"/>
                  </a:lnTo>
                  <a:lnTo>
                    <a:pt x="7" y="6"/>
                  </a:lnTo>
                  <a:lnTo>
                    <a:pt x="11" y="9"/>
                  </a:lnTo>
                  <a:lnTo>
                    <a:pt x="6" y="7"/>
                  </a:lnTo>
                  <a:lnTo>
                    <a:pt x="2" y="11"/>
                  </a:lnTo>
                  <a:lnTo>
                    <a:pt x="5" y="6"/>
                  </a:lnTo>
                  <a:lnTo>
                    <a:pt x="0" y="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81" name="Freeform 5835"/>
            <p:cNvSpPr>
              <a:spLocks/>
            </p:cNvSpPr>
            <p:nvPr/>
          </p:nvSpPr>
          <p:spPr bwMode="auto">
            <a:xfrm>
              <a:off x="7906596" y="1359411"/>
              <a:ext cx="29876" cy="29876"/>
            </a:xfrm>
            <a:custGeom>
              <a:avLst/>
              <a:gdLst>
                <a:gd name="T0" fmla="*/ 5 w 12"/>
                <a:gd name="T1" fmla="*/ 0 h 12"/>
                <a:gd name="T2" fmla="*/ 6 w 12"/>
                <a:gd name="T3" fmla="*/ 6 h 12"/>
                <a:gd name="T4" fmla="*/ 12 w 12"/>
                <a:gd name="T5" fmla="*/ 6 h 12"/>
                <a:gd name="T6" fmla="*/ 6 w 12"/>
                <a:gd name="T7" fmla="*/ 7 h 12"/>
                <a:gd name="T8" fmla="*/ 6 w 12"/>
                <a:gd name="T9" fmla="*/ 12 h 12"/>
                <a:gd name="T10" fmla="*/ 5 w 12"/>
                <a:gd name="T11" fmla="*/ 7 h 12"/>
                <a:gd name="T12" fmla="*/ 0 w 12"/>
                <a:gd name="T13" fmla="*/ 7 h 12"/>
                <a:gd name="T14" fmla="*/ 5 w 12"/>
                <a:gd name="T15" fmla="*/ 6 h 12"/>
                <a:gd name="T16" fmla="*/ 5 w 12"/>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2">
                  <a:moveTo>
                    <a:pt x="5" y="0"/>
                  </a:moveTo>
                  <a:lnTo>
                    <a:pt x="6" y="6"/>
                  </a:lnTo>
                  <a:lnTo>
                    <a:pt x="12" y="6"/>
                  </a:lnTo>
                  <a:lnTo>
                    <a:pt x="6" y="7"/>
                  </a:lnTo>
                  <a:lnTo>
                    <a:pt x="6" y="12"/>
                  </a:lnTo>
                  <a:lnTo>
                    <a:pt x="5" y="7"/>
                  </a:lnTo>
                  <a:lnTo>
                    <a:pt x="0" y="7"/>
                  </a:lnTo>
                  <a:lnTo>
                    <a:pt x="5" y="6"/>
                  </a:lnTo>
                  <a:lnTo>
                    <a:pt x="5"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82" name="Freeform 5836"/>
            <p:cNvSpPr>
              <a:spLocks/>
            </p:cNvSpPr>
            <p:nvPr/>
          </p:nvSpPr>
          <p:spPr bwMode="auto">
            <a:xfrm>
              <a:off x="8235234" y="1083060"/>
              <a:ext cx="39835" cy="42326"/>
            </a:xfrm>
            <a:custGeom>
              <a:avLst/>
              <a:gdLst>
                <a:gd name="T0" fmla="*/ 4 w 16"/>
                <a:gd name="T1" fmla="*/ 0 h 17"/>
                <a:gd name="T2" fmla="*/ 7 w 16"/>
                <a:gd name="T3" fmla="*/ 9 h 17"/>
                <a:gd name="T4" fmla="*/ 0 w 16"/>
                <a:gd name="T5" fmla="*/ 13 h 17"/>
                <a:gd name="T6" fmla="*/ 8 w 16"/>
                <a:gd name="T7" fmla="*/ 10 h 17"/>
                <a:gd name="T8" fmla="*/ 12 w 16"/>
                <a:gd name="T9" fmla="*/ 17 h 17"/>
                <a:gd name="T10" fmla="*/ 9 w 16"/>
                <a:gd name="T11" fmla="*/ 9 h 17"/>
                <a:gd name="T12" fmla="*/ 16 w 16"/>
                <a:gd name="T13" fmla="*/ 4 h 17"/>
                <a:gd name="T14" fmla="*/ 8 w 16"/>
                <a:gd name="T15" fmla="*/ 7 h 17"/>
                <a:gd name="T16" fmla="*/ 4 w 16"/>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7">
                  <a:moveTo>
                    <a:pt x="4" y="0"/>
                  </a:moveTo>
                  <a:lnTo>
                    <a:pt x="7" y="9"/>
                  </a:lnTo>
                  <a:lnTo>
                    <a:pt x="0" y="13"/>
                  </a:lnTo>
                  <a:lnTo>
                    <a:pt x="8" y="10"/>
                  </a:lnTo>
                  <a:lnTo>
                    <a:pt x="12" y="17"/>
                  </a:lnTo>
                  <a:lnTo>
                    <a:pt x="9" y="9"/>
                  </a:lnTo>
                  <a:lnTo>
                    <a:pt x="16" y="4"/>
                  </a:lnTo>
                  <a:lnTo>
                    <a:pt x="8" y="7"/>
                  </a:lnTo>
                  <a:lnTo>
                    <a:pt x="4"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83" name="Freeform 5837"/>
            <p:cNvSpPr>
              <a:spLocks/>
            </p:cNvSpPr>
            <p:nvPr/>
          </p:nvSpPr>
          <p:spPr bwMode="auto">
            <a:xfrm>
              <a:off x="8235234" y="1083060"/>
              <a:ext cx="39835" cy="42326"/>
            </a:xfrm>
            <a:custGeom>
              <a:avLst/>
              <a:gdLst>
                <a:gd name="T0" fmla="*/ 4 w 16"/>
                <a:gd name="T1" fmla="*/ 0 h 17"/>
                <a:gd name="T2" fmla="*/ 7 w 16"/>
                <a:gd name="T3" fmla="*/ 9 h 17"/>
                <a:gd name="T4" fmla="*/ 0 w 16"/>
                <a:gd name="T5" fmla="*/ 13 h 17"/>
                <a:gd name="T6" fmla="*/ 8 w 16"/>
                <a:gd name="T7" fmla="*/ 10 h 17"/>
                <a:gd name="T8" fmla="*/ 12 w 16"/>
                <a:gd name="T9" fmla="*/ 17 h 17"/>
                <a:gd name="T10" fmla="*/ 9 w 16"/>
                <a:gd name="T11" fmla="*/ 9 h 17"/>
                <a:gd name="T12" fmla="*/ 16 w 16"/>
                <a:gd name="T13" fmla="*/ 4 h 17"/>
                <a:gd name="T14" fmla="*/ 8 w 16"/>
                <a:gd name="T15" fmla="*/ 7 h 17"/>
                <a:gd name="T16" fmla="*/ 4 w 16"/>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7">
                  <a:moveTo>
                    <a:pt x="4" y="0"/>
                  </a:moveTo>
                  <a:lnTo>
                    <a:pt x="7" y="9"/>
                  </a:lnTo>
                  <a:lnTo>
                    <a:pt x="0" y="13"/>
                  </a:lnTo>
                  <a:lnTo>
                    <a:pt x="8" y="10"/>
                  </a:lnTo>
                  <a:lnTo>
                    <a:pt x="12" y="17"/>
                  </a:lnTo>
                  <a:lnTo>
                    <a:pt x="9" y="9"/>
                  </a:lnTo>
                  <a:lnTo>
                    <a:pt x="16" y="4"/>
                  </a:lnTo>
                  <a:lnTo>
                    <a:pt x="8" y="7"/>
                  </a:lnTo>
                  <a:lnTo>
                    <a:pt x="4" y="0"/>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84" name="Freeform 5838"/>
            <p:cNvSpPr>
              <a:spLocks/>
            </p:cNvSpPr>
            <p:nvPr/>
          </p:nvSpPr>
          <p:spPr bwMode="auto">
            <a:xfrm>
              <a:off x="9031924" y="448196"/>
              <a:ext cx="29876" cy="32367"/>
            </a:xfrm>
            <a:custGeom>
              <a:avLst/>
              <a:gdLst>
                <a:gd name="T0" fmla="*/ 7 w 12"/>
                <a:gd name="T1" fmla="*/ 0 h 13"/>
                <a:gd name="T2" fmla="*/ 6 w 12"/>
                <a:gd name="T3" fmla="*/ 5 h 13"/>
                <a:gd name="T4" fmla="*/ 12 w 12"/>
                <a:gd name="T5" fmla="*/ 7 h 13"/>
                <a:gd name="T6" fmla="*/ 6 w 12"/>
                <a:gd name="T7" fmla="*/ 6 h 13"/>
                <a:gd name="T8" fmla="*/ 5 w 12"/>
                <a:gd name="T9" fmla="*/ 13 h 13"/>
                <a:gd name="T10" fmla="*/ 5 w 12"/>
                <a:gd name="T11" fmla="*/ 6 h 13"/>
                <a:gd name="T12" fmla="*/ 0 w 12"/>
                <a:gd name="T13" fmla="*/ 5 h 13"/>
                <a:gd name="T14" fmla="*/ 5 w 12"/>
                <a:gd name="T15" fmla="*/ 5 h 13"/>
                <a:gd name="T16" fmla="*/ 7 w 12"/>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3">
                  <a:moveTo>
                    <a:pt x="7" y="0"/>
                  </a:moveTo>
                  <a:lnTo>
                    <a:pt x="6" y="5"/>
                  </a:lnTo>
                  <a:lnTo>
                    <a:pt x="12" y="7"/>
                  </a:lnTo>
                  <a:lnTo>
                    <a:pt x="6" y="6"/>
                  </a:lnTo>
                  <a:lnTo>
                    <a:pt x="5" y="13"/>
                  </a:lnTo>
                  <a:lnTo>
                    <a:pt x="5" y="6"/>
                  </a:lnTo>
                  <a:lnTo>
                    <a:pt x="0" y="5"/>
                  </a:lnTo>
                  <a:lnTo>
                    <a:pt x="5" y="5"/>
                  </a:lnTo>
                  <a:lnTo>
                    <a:pt x="7"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85" name="Freeform 5839"/>
            <p:cNvSpPr>
              <a:spLocks/>
            </p:cNvSpPr>
            <p:nvPr/>
          </p:nvSpPr>
          <p:spPr bwMode="auto">
            <a:xfrm>
              <a:off x="7936475" y="933681"/>
              <a:ext cx="32365" cy="32367"/>
            </a:xfrm>
            <a:custGeom>
              <a:avLst/>
              <a:gdLst>
                <a:gd name="T0" fmla="*/ 8 w 13"/>
                <a:gd name="T1" fmla="*/ 0 h 13"/>
                <a:gd name="T2" fmla="*/ 8 w 13"/>
                <a:gd name="T3" fmla="*/ 6 h 13"/>
                <a:gd name="T4" fmla="*/ 13 w 13"/>
                <a:gd name="T5" fmla="*/ 7 h 13"/>
                <a:gd name="T6" fmla="*/ 8 w 13"/>
                <a:gd name="T7" fmla="*/ 7 h 13"/>
                <a:gd name="T8" fmla="*/ 5 w 13"/>
                <a:gd name="T9" fmla="*/ 13 h 13"/>
                <a:gd name="T10" fmla="*/ 7 w 13"/>
                <a:gd name="T11" fmla="*/ 7 h 13"/>
                <a:gd name="T12" fmla="*/ 0 w 13"/>
                <a:gd name="T13" fmla="*/ 5 h 13"/>
                <a:gd name="T14" fmla="*/ 7 w 13"/>
                <a:gd name="T15" fmla="*/ 6 h 13"/>
                <a:gd name="T16" fmla="*/ 8 w 13"/>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8" y="0"/>
                  </a:moveTo>
                  <a:lnTo>
                    <a:pt x="8" y="6"/>
                  </a:lnTo>
                  <a:lnTo>
                    <a:pt x="13" y="7"/>
                  </a:lnTo>
                  <a:lnTo>
                    <a:pt x="8" y="7"/>
                  </a:lnTo>
                  <a:lnTo>
                    <a:pt x="5" y="13"/>
                  </a:lnTo>
                  <a:lnTo>
                    <a:pt x="7" y="7"/>
                  </a:lnTo>
                  <a:lnTo>
                    <a:pt x="0" y="5"/>
                  </a:lnTo>
                  <a:lnTo>
                    <a:pt x="7" y="6"/>
                  </a:lnTo>
                  <a:lnTo>
                    <a:pt x="8"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86" name="Freeform 5841"/>
            <p:cNvSpPr>
              <a:spLocks/>
            </p:cNvSpPr>
            <p:nvPr/>
          </p:nvSpPr>
          <p:spPr bwMode="auto">
            <a:xfrm>
              <a:off x="1094873" y="4227505"/>
              <a:ext cx="59752" cy="59752"/>
            </a:xfrm>
            <a:custGeom>
              <a:avLst/>
              <a:gdLst>
                <a:gd name="T0" fmla="*/ 5 w 24"/>
                <a:gd name="T1" fmla="*/ 24 h 24"/>
                <a:gd name="T2" fmla="*/ 13 w 24"/>
                <a:gd name="T3" fmla="*/ 14 h 24"/>
                <a:gd name="T4" fmla="*/ 24 w 24"/>
                <a:gd name="T5" fmla="*/ 20 h 24"/>
                <a:gd name="T6" fmla="*/ 14 w 24"/>
                <a:gd name="T7" fmla="*/ 12 h 24"/>
                <a:gd name="T8" fmla="*/ 20 w 24"/>
                <a:gd name="T9" fmla="*/ 0 h 24"/>
                <a:gd name="T10" fmla="*/ 12 w 24"/>
                <a:gd name="T11" fmla="*/ 11 h 24"/>
                <a:gd name="T12" fmla="*/ 0 w 24"/>
                <a:gd name="T13" fmla="*/ 5 h 24"/>
                <a:gd name="T14" fmla="*/ 11 w 24"/>
                <a:gd name="T15" fmla="*/ 13 h 24"/>
                <a:gd name="T16" fmla="*/ 5 w 24"/>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5" y="24"/>
                  </a:moveTo>
                  <a:lnTo>
                    <a:pt x="13" y="14"/>
                  </a:lnTo>
                  <a:lnTo>
                    <a:pt x="24" y="20"/>
                  </a:lnTo>
                  <a:lnTo>
                    <a:pt x="14" y="12"/>
                  </a:lnTo>
                  <a:lnTo>
                    <a:pt x="20" y="0"/>
                  </a:lnTo>
                  <a:lnTo>
                    <a:pt x="12" y="11"/>
                  </a:lnTo>
                  <a:lnTo>
                    <a:pt x="0" y="5"/>
                  </a:lnTo>
                  <a:lnTo>
                    <a:pt x="11" y="13"/>
                  </a:lnTo>
                  <a:lnTo>
                    <a:pt x="5" y="2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87" name="Freeform 5842"/>
            <p:cNvSpPr>
              <a:spLocks/>
            </p:cNvSpPr>
            <p:nvPr/>
          </p:nvSpPr>
          <p:spPr bwMode="auto">
            <a:xfrm>
              <a:off x="2170408" y="3657374"/>
              <a:ext cx="57262" cy="57263"/>
            </a:xfrm>
            <a:custGeom>
              <a:avLst/>
              <a:gdLst>
                <a:gd name="T0" fmla="*/ 4 w 23"/>
                <a:gd name="T1" fmla="*/ 23 h 23"/>
                <a:gd name="T2" fmla="*/ 12 w 23"/>
                <a:gd name="T3" fmla="*/ 13 h 23"/>
                <a:gd name="T4" fmla="*/ 23 w 23"/>
                <a:gd name="T5" fmla="*/ 19 h 23"/>
                <a:gd name="T6" fmla="*/ 13 w 23"/>
                <a:gd name="T7" fmla="*/ 12 h 23"/>
                <a:gd name="T8" fmla="*/ 19 w 23"/>
                <a:gd name="T9" fmla="*/ 0 h 23"/>
                <a:gd name="T10" fmla="*/ 12 w 23"/>
                <a:gd name="T11" fmla="*/ 10 h 23"/>
                <a:gd name="T12" fmla="*/ 0 w 23"/>
                <a:gd name="T13" fmla="*/ 4 h 23"/>
                <a:gd name="T14" fmla="*/ 11 w 23"/>
                <a:gd name="T15" fmla="*/ 12 h 23"/>
                <a:gd name="T16" fmla="*/ 4 w 23"/>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3">
                  <a:moveTo>
                    <a:pt x="4" y="23"/>
                  </a:moveTo>
                  <a:lnTo>
                    <a:pt x="12" y="13"/>
                  </a:lnTo>
                  <a:lnTo>
                    <a:pt x="23" y="19"/>
                  </a:lnTo>
                  <a:lnTo>
                    <a:pt x="13" y="12"/>
                  </a:lnTo>
                  <a:lnTo>
                    <a:pt x="19" y="0"/>
                  </a:lnTo>
                  <a:lnTo>
                    <a:pt x="12" y="10"/>
                  </a:lnTo>
                  <a:lnTo>
                    <a:pt x="0" y="4"/>
                  </a:lnTo>
                  <a:lnTo>
                    <a:pt x="11" y="12"/>
                  </a:lnTo>
                  <a:lnTo>
                    <a:pt x="4" y="2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88" name="Freeform 5844"/>
            <p:cNvSpPr>
              <a:spLocks/>
            </p:cNvSpPr>
            <p:nvPr/>
          </p:nvSpPr>
          <p:spPr bwMode="auto">
            <a:xfrm>
              <a:off x="3945542" y="4112980"/>
              <a:ext cx="69711" cy="67222"/>
            </a:xfrm>
            <a:custGeom>
              <a:avLst/>
              <a:gdLst>
                <a:gd name="T0" fmla="*/ 11 w 28"/>
                <a:gd name="T1" fmla="*/ 27 h 27"/>
                <a:gd name="T2" fmla="*/ 15 w 28"/>
                <a:gd name="T3" fmla="*/ 15 h 27"/>
                <a:gd name="T4" fmla="*/ 28 w 28"/>
                <a:gd name="T5" fmla="*/ 15 h 27"/>
                <a:gd name="T6" fmla="*/ 16 w 28"/>
                <a:gd name="T7" fmla="*/ 12 h 27"/>
                <a:gd name="T8" fmla="*/ 16 w 28"/>
                <a:gd name="T9" fmla="*/ 0 h 27"/>
                <a:gd name="T10" fmla="*/ 12 w 28"/>
                <a:gd name="T11" fmla="*/ 12 h 27"/>
                <a:gd name="T12" fmla="*/ 0 w 28"/>
                <a:gd name="T13" fmla="*/ 11 h 27"/>
                <a:gd name="T14" fmla="*/ 12 w 28"/>
                <a:gd name="T15" fmla="*/ 14 h 27"/>
                <a:gd name="T16" fmla="*/ 11 w 28"/>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7">
                  <a:moveTo>
                    <a:pt x="11" y="27"/>
                  </a:moveTo>
                  <a:lnTo>
                    <a:pt x="15" y="15"/>
                  </a:lnTo>
                  <a:lnTo>
                    <a:pt x="28" y="15"/>
                  </a:lnTo>
                  <a:lnTo>
                    <a:pt x="16" y="12"/>
                  </a:lnTo>
                  <a:lnTo>
                    <a:pt x="16" y="0"/>
                  </a:lnTo>
                  <a:lnTo>
                    <a:pt x="12" y="12"/>
                  </a:lnTo>
                  <a:lnTo>
                    <a:pt x="0" y="11"/>
                  </a:lnTo>
                  <a:lnTo>
                    <a:pt x="12" y="14"/>
                  </a:lnTo>
                  <a:lnTo>
                    <a:pt x="11" y="2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89" name="Freeform 6620"/>
            <p:cNvSpPr>
              <a:spLocks/>
            </p:cNvSpPr>
            <p:nvPr/>
          </p:nvSpPr>
          <p:spPr bwMode="auto">
            <a:xfrm>
              <a:off x="-174855" y="3351143"/>
              <a:ext cx="29876" cy="32367"/>
            </a:xfrm>
            <a:custGeom>
              <a:avLst/>
              <a:gdLst>
                <a:gd name="T0" fmla="*/ 6 w 12"/>
                <a:gd name="T1" fmla="*/ 6 h 13"/>
                <a:gd name="T2" fmla="*/ 7 w 12"/>
                <a:gd name="T3" fmla="*/ 13 h 13"/>
                <a:gd name="T4" fmla="*/ 7 w 12"/>
                <a:gd name="T5" fmla="*/ 6 h 13"/>
                <a:gd name="T6" fmla="*/ 12 w 12"/>
                <a:gd name="T7" fmla="*/ 5 h 13"/>
                <a:gd name="T8" fmla="*/ 7 w 12"/>
                <a:gd name="T9" fmla="*/ 5 h 13"/>
                <a:gd name="T10" fmla="*/ 6 w 12"/>
                <a:gd name="T11" fmla="*/ 0 h 13"/>
                <a:gd name="T12" fmla="*/ 6 w 12"/>
                <a:gd name="T13" fmla="*/ 6 h 13"/>
                <a:gd name="T14" fmla="*/ 0 w 12"/>
                <a:gd name="T15" fmla="*/ 7 h 13"/>
                <a:gd name="T16" fmla="*/ 6 w 12"/>
                <a:gd name="T1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3">
                  <a:moveTo>
                    <a:pt x="6" y="6"/>
                  </a:moveTo>
                  <a:lnTo>
                    <a:pt x="7" y="13"/>
                  </a:lnTo>
                  <a:lnTo>
                    <a:pt x="7" y="6"/>
                  </a:lnTo>
                  <a:lnTo>
                    <a:pt x="12" y="5"/>
                  </a:lnTo>
                  <a:lnTo>
                    <a:pt x="7" y="5"/>
                  </a:lnTo>
                  <a:lnTo>
                    <a:pt x="6" y="0"/>
                  </a:lnTo>
                  <a:lnTo>
                    <a:pt x="6" y="6"/>
                  </a:lnTo>
                  <a:lnTo>
                    <a:pt x="0" y="7"/>
                  </a:lnTo>
                  <a:lnTo>
                    <a:pt x="6" y="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90" name="Freeform 6621"/>
            <p:cNvSpPr>
              <a:spLocks/>
            </p:cNvSpPr>
            <p:nvPr/>
          </p:nvSpPr>
          <p:spPr bwMode="auto">
            <a:xfrm>
              <a:off x="248389" y="3114627"/>
              <a:ext cx="24897" cy="27387"/>
            </a:xfrm>
            <a:custGeom>
              <a:avLst/>
              <a:gdLst>
                <a:gd name="T0" fmla="*/ 1 w 10"/>
                <a:gd name="T1" fmla="*/ 11 h 11"/>
                <a:gd name="T2" fmla="*/ 5 w 10"/>
                <a:gd name="T3" fmla="*/ 6 h 11"/>
                <a:gd name="T4" fmla="*/ 10 w 10"/>
                <a:gd name="T5" fmla="*/ 10 h 11"/>
                <a:gd name="T6" fmla="*/ 6 w 10"/>
                <a:gd name="T7" fmla="*/ 5 h 11"/>
                <a:gd name="T8" fmla="*/ 9 w 10"/>
                <a:gd name="T9" fmla="*/ 0 h 11"/>
                <a:gd name="T10" fmla="*/ 5 w 10"/>
                <a:gd name="T11" fmla="*/ 4 h 11"/>
                <a:gd name="T12" fmla="*/ 0 w 10"/>
                <a:gd name="T13" fmla="*/ 1 h 11"/>
                <a:gd name="T14" fmla="*/ 4 w 10"/>
                <a:gd name="T15" fmla="*/ 5 h 11"/>
                <a:gd name="T16" fmla="*/ 1 w 10"/>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1">
                  <a:moveTo>
                    <a:pt x="1" y="11"/>
                  </a:moveTo>
                  <a:lnTo>
                    <a:pt x="5" y="6"/>
                  </a:lnTo>
                  <a:lnTo>
                    <a:pt x="10" y="10"/>
                  </a:lnTo>
                  <a:lnTo>
                    <a:pt x="6" y="5"/>
                  </a:lnTo>
                  <a:lnTo>
                    <a:pt x="9" y="0"/>
                  </a:lnTo>
                  <a:lnTo>
                    <a:pt x="5" y="4"/>
                  </a:lnTo>
                  <a:lnTo>
                    <a:pt x="0" y="1"/>
                  </a:lnTo>
                  <a:lnTo>
                    <a:pt x="4" y="5"/>
                  </a:lnTo>
                  <a:lnTo>
                    <a:pt x="1" y="1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91" name="Freeform 6622"/>
            <p:cNvSpPr>
              <a:spLocks/>
            </p:cNvSpPr>
            <p:nvPr/>
          </p:nvSpPr>
          <p:spPr bwMode="auto">
            <a:xfrm>
              <a:off x="-717603" y="3615048"/>
              <a:ext cx="29876" cy="32367"/>
            </a:xfrm>
            <a:custGeom>
              <a:avLst/>
              <a:gdLst>
                <a:gd name="T0" fmla="*/ 5 w 12"/>
                <a:gd name="T1" fmla="*/ 7 h 13"/>
                <a:gd name="T2" fmla="*/ 6 w 12"/>
                <a:gd name="T3" fmla="*/ 13 h 13"/>
                <a:gd name="T4" fmla="*/ 6 w 12"/>
                <a:gd name="T5" fmla="*/ 7 h 13"/>
                <a:gd name="T6" fmla="*/ 12 w 12"/>
                <a:gd name="T7" fmla="*/ 6 h 13"/>
                <a:gd name="T8" fmla="*/ 6 w 12"/>
                <a:gd name="T9" fmla="*/ 6 h 13"/>
                <a:gd name="T10" fmla="*/ 5 w 12"/>
                <a:gd name="T11" fmla="*/ 0 h 13"/>
                <a:gd name="T12" fmla="*/ 5 w 12"/>
                <a:gd name="T13" fmla="*/ 6 h 13"/>
                <a:gd name="T14" fmla="*/ 0 w 12"/>
                <a:gd name="T15" fmla="*/ 7 h 13"/>
                <a:gd name="T16" fmla="*/ 5 w 12"/>
                <a:gd name="T17"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3">
                  <a:moveTo>
                    <a:pt x="5" y="7"/>
                  </a:moveTo>
                  <a:lnTo>
                    <a:pt x="6" y="13"/>
                  </a:lnTo>
                  <a:lnTo>
                    <a:pt x="6" y="7"/>
                  </a:lnTo>
                  <a:lnTo>
                    <a:pt x="12" y="6"/>
                  </a:lnTo>
                  <a:lnTo>
                    <a:pt x="6" y="6"/>
                  </a:lnTo>
                  <a:lnTo>
                    <a:pt x="5" y="0"/>
                  </a:lnTo>
                  <a:lnTo>
                    <a:pt x="5" y="6"/>
                  </a:lnTo>
                  <a:lnTo>
                    <a:pt x="0" y="7"/>
                  </a:lnTo>
                  <a:lnTo>
                    <a:pt x="5"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92" name="Freeform 6623"/>
            <p:cNvSpPr>
              <a:spLocks/>
            </p:cNvSpPr>
            <p:nvPr/>
          </p:nvSpPr>
          <p:spPr bwMode="auto">
            <a:xfrm>
              <a:off x="-478595" y="3418366"/>
              <a:ext cx="24897" cy="27387"/>
            </a:xfrm>
            <a:custGeom>
              <a:avLst/>
              <a:gdLst>
                <a:gd name="T0" fmla="*/ 2 w 10"/>
                <a:gd name="T1" fmla="*/ 11 h 11"/>
                <a:gd name="T2" fmla="*/ 5 w 10"/>
                <a:gd name="T3" fmla="*/ 6 h 11"/>
                <a:gd name="T4" fmla="*/ 10 w 10"/>
                <a:gd name="T5" fmla="*/ 9 h 11"/>
                <a:gd name="T6" fmla="*/ 6 w 10"/>
                <a:gd name="T7" fmla="*/ 6 h 11"/>
                <a:gd name="T8" fmla="*/ 8 w 10"/>
                <a:gd name="T9" fmla="*/ 0 h 11"/>
                <a:gd name="T10" fmla="*/ 5 w 10"/>
                <a:gd name="T11" fmla="*/ 5 h 11"/>
                <a:gd name="T12" fmla="*/ 0 w 10"/>
                <a:gd name="T13" fmla="*/ 1 h 11"/>
                <a:gd name="T14" fmla="*/ 5 w 10"/>
                <a:gd name="T15" fmla="*/ 6 h 11"/>
                <a:gd name="T16" fmla="*/ 2 w 10"/>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1">
                  <a:moveTo>
                    <a:pt x="2" y="11"/>
                  </a:moveTo>
                  <a:lnTo>
                    <a:pt x="5" y="6"/>
                  </a:lnTo>
                  <a:lnTo>
                    <a:pt x="10" y="9"/>
                  </a:lnTo>
                  <a:lnTo>
                    <a:pt x="6" y="6"/>
                  </a:lnTo>
                  <a:lnTo>
                    <a:pt x="8" y="0"/>
                  </a:lnTo>
                  <a:lnTo>
                    <a:pt x="5" y="5"/>
                  </a:lnTo>
                  <a:lnTo>
                    <a:pt x="0" y="1"/>
                  </a:lnTo>
                  <a:lnTo>
                    <a:pt x="5" y="6"/>
                  </a:lnTo>
                  <a:lnTo>
                    <a:pt x="2" y="1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93" name="Freeform 6624"/>
            <p:cNvSpPr>
              <a:spLocks/>
            </p:cNvSpPr>
            <p:nvPr/>
          </p:nvSpPr>
          <p:spPr bwMode="auto">
            <a:xfrm>
              <a:off x="-271952" y="4172732"/>
              <a:ext cx="29876" cy="32367"/>
            </a:xfrm>
            <a:custGeom>
              <a:avLst/>
              <a:gdLst>
                <a:gd name="T0" fmla="*/ 6 w 12"/>
                <a:gd name="T1" fmla="*/ 7 h 13"/>
                <a:gd name="T2" fmla="*/ 7 w 12"/>
                <a:gd name="T3" fmla="*/ 13 h 13"/>
                <a:gd name="T4" fmla="*/ 6 w 12"/>
                <a:gd name="T5" fmla="*/ 6 h 13"/>
                <a:gd name="T6" fmla="*/ 12 w 12"/>
                <a:gd name="T7" fmla="*/ 5 h 13"/>
                <a:gd name="T8" fmla="*/ 6 w 12"/>
                <a:gd name="T9" fmla="*/ 5 h 13"/>
                <a:gd name="T10" fmla="*/ 5 w 12"/>
                <a:gd name="T11" fmla="*/ 0 h 13"/>
                <a:gd name="T12" fmla="*/ 5 w 12"/>
                <a:gd name="T13" fmla="*/ 6 h 13"/>
                <a:gd name="T14" fmla="*/ 0 w 12"/>
                <a:gd name="T15" fmla="*/ 7 h 13"/>
                <a:gd name="T16" fmla="*/ 6 w 12"/>
                <a:gd name="T17"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3">
                  <a:moveTo>
                    <a:pt x="6" y="7"/>
                  </a:moveTo>
                  <a:lnTo>
                    <a:pt x="7" y="13"/>
                  </a:lnTo>
                  <a:lnTo>
                    <a:pt x="6" y="6"/>
                  </a:lnTo>
                  <a:lnTo>
                    <a:pt x="12" y="5"/>
                  </a:lnTo>
                  <a:lnTo>
                    <a:pt x="6" y="5"/>
                  </a:lnTo>
                  <a:lnTo>
                    <a:pt x="5" y="0"/>
                  </a:lnTo>
                  <a:lnTo>
                    <a:pt x="5" y="6"/>
                  </a:lnTo>
                  <a:lnTo>
                    <a:pt x="0" y="7"/>
                  </a:lnTo>
                  <a:lnTo>
                    <a:pt x="6" y="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94" name="Freeform 6625"/>
            <p:cNvSpPr>
              <a:spLocks/>
            </p:cNvSpPr>
            <p:nvPr/>
          </p:nvSpPr>
          <p:spPr bwMode="auto">
            <a:xfrm>
              <a:off x="59173" y="3896380"/>
              <a:ext cx="37344" cy="39836"/>
            </a:xfrm>
            <a:custGeom>
              <a:avLst/>
              <a:gdLst>
                <a:gd name="T0" fmla="*/ 7 w 15"/>
                <a:gd name="T1" fmla="*/ 10 h 16"/>
                <a:gd name="T2" fmla="*/ 11 w 15"/>
                <a:gd name="T3" fmla="*/ 16 h 16"/>
                <a:gd name="T4" fmla="*/ 8 w 15"/>
                <a:gd name="T5" fmla="*/ 9 h 16"/>
                <a:gd name="T6" fmla="*/ 15 w 15"/>
                <a:gd name="T7" fmla="*/ 4 h 16"/>
                <a:gd name="T8" fmla="*/ 8 w 15"/>
                <a:gd name="T9" fmla="*/ 8 h 16"/>
                <a:gd name="T10" fmla="*/ 3 w 15"/>
                <a:gd name="T11" fmla="*/ 0 h 16"/>
                <a:gd name="T12" fmla="*/ 6 w 15"/>
                <a:gd name="T13" fmla="*/ 8 h 16"/>
                <a:gd name="T14" fmla="*/ 0 w 15"/>
                <a:gd name="T15" fmla="*/ 13 h 16"/>
                <a:gd name="T16" fmla="*/ 7 w 15"/>
                <a:gd name="T17"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7" y="10"/>
                  </a:moveTo>
                  <a:lnTo>
                    <a:pt x="11" y="16"/>
                  </a:lnTo>
                  <a:lnTo>
                    <a:pt x="8" y="9"/>
                  </a:lnTo>
                  <a:lnTo>
                    <a:pt x="15" y="4"/>
                  </a:lnTo>
                  <a:lnTo>
                    <a:pt x="8" y="8"/>
                  </a:lnTo>
                  <a:lnTo>
                    <a:pt x="3" y="0"/>
                  </a:lnTo>
                  <a:lnTo>
                    <a:pt x="6" y="8"/>
                  </a:lnTo>
                  <a:lnTo>
                    <a:pt x="0" y="13"/>
                  </a:lnTo>
                  <a:lnTo>
                    <a:pt x="7" y="1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95" name="Freeform 6626"/>
            <p:cNvSpPr>
              <a:spLocks/>
            </p:cNvSpPr>
            <p:nvPr/>
          </p:nvSpPr>
          <p:spPr bwMode="auto">
            <a:xfrm>
              <a:off x="853381" y="3259027"/>
              <a:ext cx="32365" cy="32367"/>
            </a:xfrm>
            <a:custGeom>
              <a:avLst/>
              <a:gdLst>
                <a:gd name="T0" fmla="*/ 5 w 13"/>
                <a:gd name="T1" fmla="*/ 13 h 13"/>
                <a:gd name="T2" fmla="*/ 6 w 13"/>
                <a:gd name="T3" fmla="*/ 7 h 13"/>
                <a:gd name="T4" fmla="*/ 13 w 13"/>
                <a:gd name="T5" fmla="*/ 7 h 13"/>
                <a:gd name="T6" fmla="*/ 7 w 13"/>
                <a:gd name="T7" fmla="*/ 6 h 13"/>
                <a:gd name="T8" fmla="*/ 7 w 13"/>
                <a:gd name="T9" fmla="*/ 0 h 13"/>
                <a:gd name="T10" fmla="*/ 6 w 13"/>
                <a:gd name="T11" fmla="*/ 6 h 13"/>
                <a:gd name="T12" fmla="*/ 0 w 13"/>
                <a:gd name="T13" fmla="*/ 5 h 13"/>
                <a:gd name="T14" fmla="*/ 5 w 13"/>
                <a:gd name="T15" fmla="*/ 7 h 13"/>
                <a:gd name="T16" fmla="*/ 5 w 13"/>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5" y="13"/>
                  </a:moveTo>
                  <a:lnTo>
                    <a:pt x="6" y="7"/>
                  </a:lnTo>
                  <a:lnTo>
                    <a:pt x="13" y="7"/>
                  </a:lnTo>
                  <a:lnTo>
                    <a:pt x="7" y="6"/>
                  </a:lnTo>
                  <a:lnTo>
                    <a:pt x="7" y="0"/>
                  </a:lnTo>
                  <a:lnTo>
                    <a:pt x="6" y="6"/>
                  </a:lnTo>
                  <a:lnTo>
                    <a:pt x="0" y="5"/>
                  </a:lnTo>
                  <a:lnTo>
                    <a:pt x="5" y="7"/>
                  </a:lnTo>
                  <a:lnTo>
                    <a:pt x="5" y="1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96" name="Freeform 6627"/>
            <p:cNvSpPr>
              <a:spLocks/>
            </p:cNvSpPr>
            <p:nvPr/>
          </p:nvSpPr>
          <p:spPr bwMode="auto">
            <a:xfrm>
              <a:off x="-242076" y="3747002"/>
              <a:ext cx="32365" cy="32367"/>
            </a:xfrm>
            <a:custGeom>
              <a:avLst/>
              <a:gdLst>
                <a:gd name="T0" fmla="*/ 7 w 13"/>
                <a:gd name="T1" fmla="*/ 13 h 13"/>
                <a:gd name="T2" fmla="*/ 8 w 13"/>
                <a:gd name="T3" fmla="*/ 6 h 13"/>
                <a:gd name="T4" fmla="*/ 13 w 13"/>
                <a:gd name="T5" fmla="*/ 7 h 13"/>
                <a:gd name="T6" fmla="*/ 8 w 13"/>
                <a:gd name="T7" fmla="*/ 5 h 13"/>
                <a:gd name="T8" fmla="*/ 8 w 13"/>
                <a:gd name="T9" fmla="*/ 0 h 13"/>
                <a:gd name="T10" fmla="*/ 7 w 13"/>
                <a:gd name="T11" fmla="*/ 5 h 13"/>
                <a:gd name="T12" fmla="*/ 0 w 13"/>
                <a:gd name="T13" fmla="*/ 5 h 13"/>
                <a:gd name="T14" fmla="*/ 7 w 13"/>
                <a:gd name="T15" fmla="*/ 6 h 13"/>
                <a:gd name="T16" fmla="*/ 7 w 13"/>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7" y="13"/>
                  </a:moveTo>
                  <a:lnTo>
                    <a:pt x="8" y="6"/>
                  </a:lnTo>
                  <a:lnTo>
                    <a:pt x="13" y="7"/>
                  </a:lnTo>
                  <a:lnTo>
                    <a:pt x="8" y="5"/>
                  </a:lnTo>
                  <a:lnTo>
                    <a:pt x="8" y="0"/>
                  </a:lnTo>
                  <a:lnTo>
                    <a:pt x="7" y="5"/>
                  </a:lnTo>
                  <a:lnTo>
                    <a:pt x="0" y="5"/>
                  </a:lnTo>
                  <a:lnTo>
                    <a:pt x="7" y="6"/>
                  </a:lnTo>
                  <a:lnTo>
                    <a:pt x="7" y="1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sp>
          <p:nvSpPr>
            <p:cNvPr id="97" name="Freeform 5812"/>
            <p:cNvSpPr>
              <a:spLocks/>
            </p:cNvSpPr>
            <p:nvPr/>
          </p:nvSpPr>
          <p:spPr bwMode="auto">
            <a:xfrm>
              <a:off x="7581448" y="3973257"/>
              <a:ext cx="104242" cy="104243"/>
            </a:xfrm>
            <a:custGeom>
              <a:avLst/>
              <a:gdLst>
                <a:gd name="T0" fmla="*/ 0 w 23"/>
                <a:gd name="T1" fmla="*/ 4 h 23"/>
                <a:gd name="T2" fmla="*/ 11 w 23"/>
                <a:gd name="T3" fmla="*/ 11 h 23"/>
                <a:gd name="T4" fmla="*/ 19 w 23"/>
                <a:gd name="T5" fmla="*/ 0 h 23"/>
                <a:gd name="T6" fmla="*/ 14 w 23"/>
                <a:gd name="T7" fmla="*/ 12 h 23"/>
                <a:gd name="T8" fmla="*/ 23 w 23"/>
                <a:gd name="T9" fmla="*/ 19 h 23"/>
                <a:gd name="T10" fmla="*/ 11 w 23"/>
                <a:gd name="T11" fmla="*/ 13 h 23"/>
                <a:gd name="T12" fmla="*/ 4 w 23"/>
                <a:gd name="T13" fmla="*/ 23 h 23"/>
                <a:gd name="T14" fmla="*/ 10 w 23"/>
                <a:gd name="T15" fmla="*/ 12 h 23"/>
                <a:gd name="T16" fmla="*/ 0 w 23"/>
                <a:gd name="T17"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3">
                  <a:moveTo>
                    <a:pt x="0" y="4"/>
                  </a:moveTo>
                  <a:lnTo>
                    <a:pt x="11" y="11"/>
                  </a:lnTo>
                  <a:lnTo>
                    <a:pt x="19" y="0"/>
                  </a:lnTo>
                  <a:lnTo>
                    <a:pt x="14" y="12"/>
                  </a:lnTo>
                  <a:lnTo>
                    <a:pt x="23" y="19"/>
                  </a:lnTo>
                  <a:lnTo>
                    <a:pt x="11" y="13"/>
                  </a:lnTo>
                  <a:lnTo>
                    <a:pt x="4" y="23"/>
                  </a:lnTo>
                  <a:lnTo>
                    <a:pt x="10" y="12"/>
                  </a:lnTo>
                  <a:lnTo>
                    <a:pt x="0" y="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8" rIns="82296" bIns="41148" numCol="1" anchor="t" anchorCtr="0" compatLnSpc="1">
              <a:prstTxWarp prst="textNoShape">
                <a:avLst/>
              </a:prstTxWarp>
            </a:bodyPr>
            <a:lstStyle/>
            <a:p>
              <a:pPr fontAlgn="base">
                <a:spcBef>
                  <a:spcPct val="0"/>
                </a:spcBef>
                <a:spcAft>
                  <a:spcPct val="0"/>
                </a:spcAft>
              </a:pPr>
              <a:endParaRPr lang="zh-CN" altLang="en-US" sz="1620">
                <a:solidFill>
                  <a:prstClr val="black"/>
                </a:solidFill>
                <a:latin typeface="Arial" charset="0"/>
              </a:endParaRPr>
            </a:p>
          </p:txBody>
        </p:sp>
      </p:grpSp>
      <p:sp>
        <p:nvSpPr>
          <p:cNvPr id="5158" name="TextBox 44" descr="6C3FA372396F463c81AB3CDF6D7CE186# #TextBox 44"/>
          <p:cNvSpPr txBox="1">
            <a:spLocks noChangeArrowheads="1"/>
          </p:cNvSpPr>
          <p:nvPr/>
        </p:nvSpPr>
        <p:spPr bwMode="auto">
          <a:xfrm>
            <a:off x="3575573" y="3161534"/>
            <a:ext cx="1992854" cy="1011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a:buFont typeface="Arial" charset="0"/>
              <a:defRPr sz="2000">
                <a:solidFill>
                  <a:schemeClr val="tx1"/>
                </a:solidFill>
                <a:latin typeface="Calibri" pitchFamily="34" charset="0"/>
                <a:ea typeface="宋体" pitchFamily="2" charset="-122"/>
              </a:defRPr>
            </a:lvl6pPr>
            <a:lvl7pPr>
              <a:buFont typeface="Arial" charset="0"/>
              <a:defRPr sz="2000">
                <a:solidFill>
                  <a:schemeClr val="tx1"/>
                </a:solidFill>
                <a:latin typeface="Calibri" pitchFamily="34" charset="0"/>
                <a:ea typeface="宋体" pitchFamily="2" charset="-122"/>
              </a:defRPr>
            </a:lvl7pPr>
            <a:lvl8pPr>
              <a:buFont typeface="Arial" charset="0"/>
              <a:defRPr sz="2000">
                <a:solidFill>
                  <a:schemeClr val="tx1"/>
                </a:solidFill>
                <a:latin typeface="Calibri" pitchFamily="34" charset="0"/>
                <a:ea typeface="宋体" pitchFamily="2" charset="-122"/>
              </a:defRPr>
            </a:lvl8pPr>
            <a:lvl9pPr>
              <a:buFont typeface="Arial" charset="0"/>
              <a:defRPr sz="2000">
                <a:solidFill>
                  <a:schemeClr val="tx1"/>
                </a:solidFill>
                <a:latin typeface="Calibri" pitchFamily="34" charset="0"/>
                <a:ea typeface="宋体" pitchFamily="2" charset="-122"/>
              </a:defRPr>
            </a:lvl9pPr>
          </a:lstStyle>
          <a:p>
            <a:pPr algn="ctr" fontAlgn="base">
              <a:lnSpc>
                <a:spcPct val="150000"/>
              </a:lnSpc>
              <a:spcBef>
                <a:spcPct val="0"/>
              </a:spcBef>
              <a:spcAft>
                <a:spcPct val="0"/>
              </a:spcAft>
            </a:pPr>
            <a:r>
              <a:rPr kumimoji="1" lang="zh-CN" altLang="en-US" sz="2160" b="1" dirty="0">
                <a:solidFill>
                  <a:prstClr val="white"/>
                </a:solidFill>
                <a:latin typeface="黑体" panose="02010609060101010101" pitchFamily="49" charset="-122"/>
                <a:ea typeface="黑体" panose="02010609060101010101" pitchFamily="49" charset="-122"/>
              </a:rPr>
              <a:t>张恪易</a:t>
            </a:r>
            <a:endParaRPr kumimoji="1" lang="en-US" altLang="zh-CN" sz="2160" b="1" dirty="0">
              <a:solidFill>
                <a:prstClr val="white"/>
              </a:solidFill>
              <a:latin typeface="黑体" panose="02010609060101010101" pitchFamily="49" charset="-122"/>
              <a:ea typeface="黑体" panose="02010609060101010101" pitchFamily="49" charset="-122"/>
            </a:endParaRPr>
          </a:p>
          <a:p>
            <a:pPr algn="ctr" fontAlgn="base">
              <a:lnSpc>
                <a:spcPct val="150000"/>
              </a:lnSpc>
              <a:spcBef>
                <a:spcPct val="0"/>
              </a:spcBef>
              <a:spcAft>
                <a:spcPct val="0"/>
              </a:spcAft>
            </a:pPr>
            <a:r>
              <a:rPr kumimoji="1" lang="en-US" altLang="zh-CN" sz="2160" b="1" dirty="0">
                <a:solidFill>
                  <a:prstClr val="white"/>
                </a:solidFill>
                <a:latin typeface="黑体" panose="02010609060101010101" pitchFamily="49" charset="-122"/>
                <a:ea typeface="黑体" panose="02010609060101010101" pitchFamily="49" charset="-122"/>
              </a:rPr>
              <a:t>2017</a:t>
            </a:r>
            <a:r>
              <a:rPr kumimoji="1" lang="zh-CN" altLang="en-US" sz="2160" b="1" dirty="0">
                <a:solidFill>
                  <a:prstClr val="white"/>
                </a:solidFill>
                <a:latin typeface="黑体" panose="02010609060101010101" pitchFamily="49" charset="-122"/>
                <a:ea typeface="黑体" panose="02010609060101010101" pitchFamily="49" charset="-122"/>
              </a:rPr>
              <a:t>年</a:t>
            </a:r>
            <a:r>
              <a:rPr kumimoji="1" lang="en-US" altLang="zh-CN" sz="2160" b="1" dirty="0">
                <a:solidFill>
                  <a:prstClr val="white"/>
                </a:solidFill>
                <a:latin typeface="黑体" panose="02010609060101010101" pitchFamily="49" charset="-122"/>
                <a:ea typeface="黑体" panose="02010609060101010101" pitchFamily="49" charset="-122"/>
              </a:rPr>
              <a:t>9</a:t>
            </a:r>
            <a:r>
              <a:rPr kumimoji="1" lang="zh-CN" altLang="en-US" sz="2160" b="1" dirty="0">
                <a:solidFill>
                  <a:prstClr val="white"/>
                </a:solidFill>
                <a:latin typeface="黑体" panose="02010609060101010101" pitchFamily="49" charset="-122"/>
                <a:ea typeface="黑体" panose="02010609060101010101" pitchFamily="49" charset="-122"/>
              </a:rPr>
              <a:t>月</a:t>
            </a:r>
            <a:r>
              <a:rPr kumimoji="1" lang="en-US" altLang="zh-CN" sz="2160" b="1" dirty="0">
                <a:solidFill>
                  <a:prstClr val="white"/>
                </a:solidFill>
                <a:latin typeface="黑体" panose="02010609060101010101" pitchFamily="49" charset="-122"/>
                <a:ea typeface="黑体" panose="02010609060101010101" pitchFamily="49" charset="-122"/>
              </a:rPr>
              <a:t>17</a:t>
            </a:r>
            <a:r>
              <a:rPr kumimoji="1" lang="zh-CN" altLang="en-US" sz="2160" b="1" dirty="0">
                <a:solidFill>
                  <a:prstClr val="white"/>
                </a:solidFill>
                <a:latin typeface="黑体" panose="02010609060101010101" pitchFamily="49" charset="-122"/>
                <a:ea typeface="黑体" panose="02010609060101010101" pitchFamily="49" charset="-122"/>
              </a:rPr>
              <a:t>日</a:t>
            </a:r>
          </a:p>
        </p:txBody>
      </p:sp>
      <p:sp>
        <p:nvSpPr>
          <p:cNvPr id="2" name="文本框 1"/>
          <p:cNvSpPr txBox="1"/>
          <p:nvPr/>
        </p:nvSpPr>
        <p:spPr>
          <a:xfrm>
            <a:off x="1355480" y="736120"/>
            <a:ext cx="6433041" cy="424732"/>
          </a:xfrm>
          <a:prstGeom prst="rect">
            <a:avLst/>
          </a:prstGeom>
          <a:noFill/>
        </p:spPr>
        <p:txBody>
          <a:bodyPr wrap="square" rtlCol="0">
            <a:spAutoFit/>
          </a:bodyPr>
          <a:lstStyle/>
          <a:p>
            <a:pPr fontAlgn="base">
              <a:spcBef>
                <a:spcPct val="0"/>
              </a:spcBef>
              <a:spcAft>
                <a:spcPct val="0"/>
              </a:spcAft>
            </a:pPr>
            <a:r>
              <a:rPr kumimoji="1" lang="en-US" altLang="zh-CN" sz="2160" b="1" dirty="0">
                <a:solidFill>
                  <a:prstClr val="white"/>
                </a:solidFill>
                <a:latin typeface="黑体" panose="02010609060101010101" pitchFamily="49" charset="-122"/>
                <a:ea typeface="黑体" panose="02010609060101010101" pitchFamily="49" charset="-122"/>
              </a:rPr>
              <a:t>2017</a:t>
            </a:r>
            <a:r>
              <a:rPr kumimoji="1" lang="zh-CN" altLang="en-US" sz="2160" b="1" dirty="0">
                <a:solidFill>
                  <a:prstClr val="white"/>
                </a:solidFill>
                <a:latin typeface="黑体" panose="02010609060101010101" pitchFamily="49" charset="-122"/>
                <a:ea typeface="黑体" panose="02010609060101010101" pitchFamily="49" charset="-122"/>
              </a:rPr>
              <a:t>年工程管理硕士（</a:t>
            </a:r>
            <a:r>
              <a:rPr kumimoji="1" lang="en-US" altLang="zh-CN" sz="2160" b="1" dirty="0">
                <a:solidFill>
                  <a:prstClr val="white"/>
                </a:solidFill>
                <a:latin typeface="黑体" panose="02010609060101010101" pitchFamily="49" charset="-122"/>
                <a:ea typeface="黑体" panose="02010609060101010101" pitchFamily="49" charset="-122"/>
              </a:rPr>
              <a:t>MEM</a:t>
            </a:r>
            <a:r>
              <a:rPr kumimoji="1" lang="zh-CN" altLang="en-US" sz="2160" b="1" dirty="0">
                <a:solidFill>
                  <a:prstClr val="white"/>
                </a:solidFill>
                <a:latin typeface="黑体" panose="02010609060101010101" pitchFamily="49" charset="-122"/>
                <a:ea typeface="黑体" panose="02010609060101010101" pitchFamily="49" charset="-122"/>
              </a:rPr>
              <a:t>）第二批次入学导引课程</a:t>
            </a:r>
            <a:endParaRPr lang="zh-CN" altLang="en-US" sz="2160" dirty="0">
              <a:solidFill>
                <a:prstClr val="black"/>
              </a:solidFill>
              <a:latin typeface="Arial" charset="0"/>
            </a:endParaRPr>
          </a:p>
        </p:txBody>
      </p:sp>
    </p:spTree>
    <p:extLst>
      <p:ext uri="{BB962C8B-B14F-4D97-AF65-F5344CB8AC3E}">
        <p14:creationId xmlns:p14="http://schemas.microsoft.com/office/powerpoint/2010/main" val="24192921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5156"/>
                                        </p:tgtEl>
                                        <p:attrNameLst>
                                          <p:attrName>style.visibility</p:attrName>
                                        </p:attrNameLst>
                                      </p:cBhvr>
                                      <p:to>
                                        <p:strVal val="visible"/>
                                      </p:to>
                                    </p:set>
                                    <p:animEffect transition="in" filter="barn(inVertical)">
                                      <p:cBhvr>
                                        <p:cTn id="10" dur="1000"/>
                                        <p:tgtEl>
                                          <p:spTgt spid="5156"/>
                                        </p:tgtEl>
                                      </p:cBhvr>
                                    </p:animEffect>
                                  </p:childTnLst>
                                </p:cTn>
                              </p:par>
                              <p:par>
                                <p:cTn id="11" presetID="10"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250"/>
                                        <p:tgtEl>
                                          <p:spTgt spid="46"/>
                                        </p:tgtEl>
                                      </p:cBhvr>
                                    </p:animEffect>
                                  </p:childTnLst>
                                </p:cTn>
                              </p:par>
                            </p:childTnLst>
                          </p:cTn>
                        </p:par>
                        <p:par>
                          <p:cTn id="14" fill="hold">
                            <p:stCondLst>
                              <p:cond delay="1000"/>
                            </p:stCondLst>
                            <p:childTnLst>
                              <p:par>
                                <p:cTn id="15" presetID="16" presetClass="entr" presetSubtype="21" fill="hold" grpId="0" nodeType="afterEffect">
                                  <p:stCondLst>
                                    <p:cond delay="0"/>
                                  </p:stCondLst>
                                  <p:childTnLst>
                                    <p:set>
                                      <p:cBhvr>
                                        <p:cTn id="16" dur="1" fill="hold">
                                          <p:stCondLst>
                                            <p:cond delay="0"/>
                                          </p:stCondLst>
                                        </p:cTn>
                                        <p:tgtEl>
                                          <p:spTgt spid="5158"/>
                                        </p:tgtEl>
                                        <p:attrNameLst>
                                          <p:attrName>style.visibility</p:attrName>
                                        </p:attrNameLst>
                                      </p:cBhvr>
                                      <p:to>
                                        <p:strVal val="visible"/>
                                      </p:to>
                                    </p:set>
                                    <p:animEffect transition="in" filter="barn(inVertical)">
                                      <p:cBhvr>
                                        <p:cTn id="17" dur="500"/>
                                        <p:tgtEl>
                                          <p:spTgt spid="5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58" grpId="0"/>
      <p:bldP spid="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Box 13"/>
          <p:cNvSpPr txBox="1">
            <a:spLocks noChangeArrowheads="1"/>
          </p:cNvSpPr>
          <p:nvPr/>
        </p:nvSpPr>
        <p:spPr bwMode="auto">
          <a:xfrm>
            <a:off x="1913671" y="20913"/>
            <a:ext cx="5697735" cy="495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fontAlgn="base">
              <a:lnSpc>
                <a:spcPct val="120000"/>
              </a:lnSpc>
              <a:spcBef>
                <a:spcPct val="50000"/>
              </a:spcBef>
              <a:spcAft>
                <a:spcPct val="0"/>
              </a:spcAft>
              <a:buFontTx/>
              <a:buNone/>
              <a:defRPr/>
            </a:pPr>
            <a:r>
              <a:rPr lang="en-US" altLang="zh-CN" sz="2520" b="1" dirty="0">
                <a:gradFill flip="none" rotWithShape="1">
                  <a:gsLst>
                    <a:gs pos="60000">
                      <a:srgbClr val="BCE8F2"/>
                    </a:gs>
                    <a:gs pos="0">
                      <a:srgbClr val="4EC3DE"/>
                    </a:gs>
                    <a:gs pos="40000">
                      <a:srgbClr val="BCE8F2"/>
                    </a:gs>
                    <a:gs pos="100000">
                      <a:srgbClr val="4EC3DE"/>
                    </a:gs>
                  </a:gsLst>
                  <a:lin ang="0" scaled="1"/>
                  <a:tileRect/>
                </a:gradFill>
                <a:latin typeface="黑体" panose="02010609060101010101" pitchFamily="49" charset="-122"/>
                <a:ea typeface="黑体" panose="02010609060101010101" pitchFamily="49" charset="-122"/>
              </a:rPr>
              <a:t>3. </a:t>
            </a:r>
            <a:r>
              <a:rPr lang="zh-CN" altLang="en-US" sz="2520" b="1" dirty="0">
                <a:gradFill flip="none" rotWithShape="1">
                  <a:gsLst>
                    <a:gs pos="60000">
                      <a:srgbClr val="BCE8F2"/>
                    </a:gs>
                    <a:gs pos="0">
                      <a:srgbClr val="4EC3DE"/>
                    </a:gs>
                    <a:gs pos="40000">
                      <a:srgbClr val="BCE8F2"/>
                    </a:gs>
                    <a:gs pos="100000">
                      <a:srgbClr val="4EC3DE"/>
                    </a:gs>
                  </a:gsLst>
                  <a:lin ang="0" scaled="1"/>
                  <a:tileRect/>
                </a:gradFill>
                <a:latin typeface="黑体" panose="02010609060101010101" pitchFamily="49" charset="-122"/>
                <a:ea typeface="黑体" panose="02010609060101010101" pitchFamily="49" charset="-122"/>
              </a:rPr>
              <a:t>撰写学员手册的依据</a:t>
            </a:r>
          </a:p>
        </p:txBody>
      </p:sp>
      <p:grpSp>
        <p:nvGrpSpPr>
          <p:cNvPr id="9219" name="Group 3"/>
          <p:cNvGrpSpPr>
            <a:grpSpLocks/>
          </p:cNvGrpSpPr>
          <p:nvPr/>
        </p:nvGrpSpPr>
        <p:grpSpPr bwMode="auto">
          <a:xfrm>
            <a:off x="1375314" y="1016381"/>
            <a:ext cx="932973" cy="932973"/>
            <a:chOff x="0" y="0"/>
            <a:chExt cx="1036800" cy="1036800"/>
          </a:xfrm>
          <a:effectLst>
            <a:glow rad="88900">
              <a:schemeClr val="accent1">
                <a:satMod val="175000"/>
                <a:alpha val="30000"/>
              </a:schemeClr>
            </a:glow>
          </a:effectLst>
        </p:grpSpPr>
        <p:sp>
          <p:nvSpPr>
            <p:cNvPr id="7215" name="空心弧 43"/>
            <p:cNvSpPr>
              <a:spLocks noChangeAspect="1"/>
            </p:cNvSpPr>
            <p:nvPr/>
          </p:nvSpPr>
          <p:spPr bwMode="auto">
            <a:xfrm>
              <a:off x="0" y="0"/>
              <a:ext cx="1036800" cy="1036800"/>
            </a:xfrm>
            <a:custGeom>
              <a:avLst/>
              <a:gdLst>
                <a:gd name="T0" fmla="*/ 1036799 w 1036800"/>
                <a:gd name="T1" fmla="*/ 519147 h 1036800"/>
                <a:gd name="T2" fmla="*/ 1036799 w 1036800"/>
                <a:gd name="T3" fmla="*/ 519147 h 1036800"/>
                <a:gd name="T4" fmla="*/ 518400 w 1036800"/>
                <a:gd name="T5" fmla="*/ 1036800 h 1036800"/>
                <a:gd name="T6" fmla="*/ 0 w 1036800"/>
                <a:gd name="T7" fmla="*/ 518400 h 1036800"/>
                <a:gd name="T8" fmla="*/ 518206 w 1036800"/>
                <a:gd name="T9" fmla="*/ 0 h 1036800"/>
                <a:gd name="T10" fmla="*/ 518304 w 1036800"/>
                <a:gd name="T11" fmla="*/ 261066 h 1036800"/>
                <a:gd name="T12" fmla="*/ 518304 w 1036800"/>
                <a:gd name="T13" fmla="*/ 261066 h 1036800"/>
                <a:gd name="T14" fmla="*/ 261066 w 1036800"/>
                <a:gd name="T15" fmla="*/ 518399 h 1036800"/>
                <a:gd name="T16" fmla="*/ 518400 w 1036800"/>
                <a:gd name="T17" fmla="*/ 775734 h 1036800"/>
                <a:gd name="T18" fmla="*/ 775733 w 1036800"/>
                <a:gd name="T19" fmla="*/ 518770 h 10368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36800"/>
                <a:gd name="T31" fmla="*/ 0 h 1036800"/>
                <a:gd name="T32" fmla="*/ 1036799 w 1036800"/>
                <a:gd name="T33" fmla="*/ 1036800 h 10368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36800" h="1036800">
                  <a:moveTo>
                    <a:pt x="1036799" y="519147"/>
                  </a:moveTo>
                  <a:lnTo>
                    <a:pt x="1036799" y="519147"/>
                  </a:lnTo>
                  <a:cubicBezTo>
                    <a:pt x="1036387" y="805159"/>
                    <a:pt x="804412" y="1036799"/>
                    <a:pt x="518400" y="1036800"/>
                  </a:cubicBezTo>
                  <a:cubicBezTo>
                    <a:pt x="232095" y="1036800"/>
                    <a:pt x="0" y="804704"/>
                    <a:pt x="0" y="518400"/>
                  </a:cubicBezTo>
                  <a:cubicBezTo>
                    <a:pt x="-1" y="232171"/>
                    <a:pt x="231977" y="107"/>
                    <a:pt x="518206" y="0"/>
                  </a:cubicBezTo>
                  <a:lnTo>
                    <a:pt x="518304" y="261066"/>
                  </a:lnTo>
                  <a:cubicBezTo>
                    <a:pt x="376219" y="261119"/>
                    <a:pt x="261066" y="376315"/>
                    <a:pt x="261066" y="518399"/>
                  </a:cubicBezTo>
                  <a:cubicBezTo>
                    <a:pt x="261066" y="660521"/>
                    <a:pt x="376278" y="775734"/>
                    <a:pt x="518400" y="775734"/>
                  </a:cubicBezTo>
                  <a:cubicBezTo>
                    <a:pt x="660376" y="775734"/>
                    <a:pt x="775529" y="660747"/>
                    <a:pt x="775733" y="518770"/>
                  </a:cubicBezTo>
                  <a:lnTo>
                    <a:pt x="1036799" y="519147"/>
                  </a:lnTo>
                  <a:close/>
                </a:path>
              </a:pathLst>
            </a:custGeom>
            <a:solidFill>
              <a:srgbClr val="30B8D8">
                <a:alpha val="79999"/>
              </a:srgbClr>
            </a:solidFill>
            <a:ln w="25400" cmpd="sng">
              <a:noFill/>
              <a:round/>
              <a:headEnd/>
              <a:tailEnd/>
            </a:ln>
          </p:spPr>
          <p:txBody>
            <a:bodyPr wrap="none" anchor="ctr"/>
            <a:lstStyle/>
            <a:p>
              <a:pPr fontAlgn="base">
                <a:spcBef>
                  <a:spcPct val="0"/>
                </a:spcBef>
                <a:spcAft>
                  <a:spcPct val="0"/>
                </a:spcAft>
                <a:defRPr/>
              </a:pPr>
              <a:endParaRPr lang="zh-CN" altLang="en-US" sz="1620">
                <a:solidFill>
                  <a:prstClr val="black"/>
                </a:solidFill>
                <a:latin typeface="Arial" charset="0"/>
              </a:endParaRPr>
            </a:p>
          </p:txBody>
        </p:sp>
        <p:sp>
          <p:nvSpPr>
            <p:cNvPr id="7216" name="空心弧 44"/>
            <p:cNvSpPr>
              <a:spLocks noChangeAspect="1"/>
            </p:cNvSpPr>
            <p:nvPr/>
          </p:nvSpPr>
          <p:spPr bwMode="auto">
            <a:xfrm>
              <a:off x="0" y="0"/>
              <a:ext cx="1036800" cy="1036800"/>
            </a:xfrm>
            <a:custGeom>
              <a:avLst/>
              <a:gdLst>
                <a:gd name="T0" fmla="*/ 519636 w 1036800"/>
                <a:gd name="T1" fmla="*/ 1 h 1036800"/>
                <a:gd name="T2" fmla="*/ 519635 w 1036800"/>
                <a:gd name="T3" fmla="*/ 1 h 1036800"/>
                <a:gd name="T4" fmla="*/ 1036800 w 1036800"/>
                <a:gd name="T5" fmla="*/ 518400 h 1036800"/>
                <a:gd name="T6" fmla="*/ 1036799 w 1036800"/>
                <a:gd name="T7" fmla="*/ 518400 h 1036800"/>
                <a:gd name="T8" fmla="*/ 777600 w 1036800"/>
                <a:gd name="T9" fmla="*/ 518400 h 1036800"/>
                <a:gd name="T10" fmla="*/ 777600 w 1036800"/>
                <a:gd name="T11" fmla="*/ 518400 h 1036800"/>
                <a:gd name="T12" fmla="*/ 519017 w 1036800"/>
                <a:gd name="T13" fmla="*/ 259200 h 1036800"/>
                <a:gd name="T14" fmla="*/ 0 60000 65536"/>
                <a:gd name="T15" fmla="*/ 0 60000 65536"/>
                <a:gd name="T16" fmla="*/ 0 60000 65536"/>
                <a:gd name="T17" fmla="*/ 0 60000 65536"/>
                <a:gd name="T18" fmla="*/ 0 60000 65536"/>
                <a:gd name="T19" fmla="*/ 0 60000 65536"/>
                <a:gd name="T20" fmla="*/ 0 60000 65536"/>
                <a:gd name="T21" fmla="*/ 519018 w 1036800"/>
                <a:gd name="T22" fmla="*/ 1 h 1036800"/>
                <a:gd name="T23" fmla="*/ 1036800 w 1036800"/>
                <a:gd name="T24" fmla="*/ 518400 h 10368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36800" h="1036800">
                  <a:moveTo>
                    <a:pt x="519636" y="1"/>
                  </a:moveTo>
                  <a:lnTo>
                    <a:pt x="519635" y="1"/>
                  </a:lnTo>
                  <a:cubicBezTo>
                    <a:pt x="805457" y="682"/>
                    <a:pt x="1036800" y="232578"/>
                    <a:pt x="1036800" y="518400"/>
                  </a:cubicBezTo>
                  <a:cubicBezTo>
                    <a:pt x="1036800" y="518400"/>
                    <a:pt x="1036799" y="518400"/>
                    <a:pt x="1036799" y="518400"/>
                  </a:cubicBezTo>
                  <a:lnTo>
                    <a:pt x="777600" y="518400"/>
                  </a:lnTo>
                  <a:cubicBezTo>
                    <a:pt x="777600" y="375488"/>
                    <a:pt x="661927" y="259540"/>
                    <a:pt x="519017" y="259200"/>
                  </a:cubicBezTo>
                  <a:lnTo>
                    <a:pt x="519636" y="1"/>
                  </a:lnTo>
                  <a:close/>
                </a:path>
              </a:pathLst>
            </a:custGeom>
            <a:solidFill>
              <a:srgbClr val="1E8FB2">
                <a:alpha val="79999"/>
              </a:srgbClr>
            </a:solidFill>
            <a:ln w="25400" cmpd="sng">
              <a:noFill/>
              <a:round/>
              <a:headEnd/>
              <a:tailEnd/>
            </a:ln>
          </p:spPr>
          <p:txBody>
            <a:bodyPr wrap="none" anchor="ctr"/>
            <a:lstStyle/>
            <a:p>
              <a:pPr fontAlgn="base">
                <a:spcBef>
                  <a:spcPct val="0"/>
                </a:spcBef>
                <a:spcAft>
                  <a:spcPct val="0"/>
                </a:spcAft>
                <a:defRPr/>
              </a:pPr>
              <a:endParaRPr lang="zh-CN" altLang="en-US" sz="1620">
                <a:solidFill>
                  <a:prstClr val="black"/>
                </a:solidFill>
                <a:latin typeface="Arial" charset="0"/>
              </a:endParaRPr>
            </a:p>
          </p:txBody>
        </p:sp>
        <p:sp>
          <p:nvSpPr>
            <p:cNvPr id="7217" name="Rectangle 13"/>
            <p:cNvSpPr>
              <a:spLocks noChangeArrowheads="1"/>
            </p:cNvSpPr>
            <p:nvPr/>
          </p:nvSpPr>
          <p:spPr bwMode="auto">
            <a:xfrm>
              <a:off x="231811" y="350892"/>
              <a:ext cx="643038" cy="41043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fontAlgn="base" hangingPunct="1">
                <a:spcBef>
                  <a:spcPct val="0"/>
                </a:spcBef>
                <a:spcAft>
                  <a:spcPct val="0"/>
                </a:spcAft>
                <a:buFontTx/>
                <a:buNone/>
                <a:defRPr/>
              </a:pPr>
              <a:r>
                <a:rPr lang="en-US" altLang="zh-CN" sz="1800" dirty="0">
                  <a:solidFill>
                    <a:prstClr val="white"/>
                  </a:solidFill>
                  <a:latin typeface="方正兰亭黑_GBK" panose="02000000000000000000" pitchFamily="2" charset="-122"/>
                  <a:ea typeface="方正兰亭黑_GBK" panose="02000000000000000000" pitchFamily="2" charset="-122"/>
                </a:rPr>
                <a:t>1.</a:t>
              </a:r>
              <a:endParaRPr lang="zh-CN" altLang="en-US" sz="1800" dirty="0">
                <a:solidFill>
                  <a:prstClr val="white"/>
                </a:solidFill>
                <a:latin typeface="方正兰亭黑_GBK" panose="02000000000000000000" pitchFamily="2" charset="-122"/>
                <a:ea typeface="方正兰亭黑_GBK" panose="02000000000000000000" pitchFamily="2" charset="-122"/>
              </a:endParaRPr>
            </a:p>
          </p:txBody>
        </p:sp>
      </p:grpSp>
      <p:grpSp>
        <p:nvGrpSpPr>
          <p:cNvPr id="9223" name="Group 7"/>
          <p:cNvGrpSpPr>
            <a:grpSpLocks/>
          </p:cNvGrpSpPr>
          <p:nvPr/>
        </p:nvGrpSpPr>
        <p:grpSpPr bwMode="auto">
          <a:xfrm>
            <a:off x="3177950" y="1016381"/>
            <a:ext cx="932973" cy="932973"/>
            <a:chOff x="0" y="0"/>
            <a:chExt cx="1036800" cy="1036800"/>
          </a:xfrm>
          <a:effectLst>
            <a:glow rad="88900">
              <a:schemeClr val="accent1">
                <a:satMod val="175000"/>
                <a:alpha val="30000"/>
              </a:schemeClr>
            </a:glow>
          </a:effectLst>
        </p:grpSpPr>
        <p:sp>
          <p:nvSpPr>
            <p:cNvPr id="7212" name="空心弧 45"/>
            <p:cNvSpPr>
              <a:spLocks noChangeAspect="1"/>
            </p:cNvSpPr>
            <p:nvPr/>
          </p:nvSpPr>
          <p:spPr bwMode="auto">
            <a:xfrm>
              <a:off x="0" y="0"/>
              <a:ext cx="1036800" cy="1036800"/>
            </a:xfrm>
            <a:custGeom>
              <a:avLst/>
              <a:gdLst>
                <a:gd name="T0" fmla="*/ 517906 w 1036800"/>
                <a:gd name="T1" fmla="*/ 1036800 h 1036800"/>
                <a:gd name="T2" fmla="*/ 517906 w 1036800"/>
                <a:gd name="T3" fmla="*/ 1036799 h 1036800"/>
                <a:gd name="T4" fmla="*/ 0 w 1036800"/>
                <a:gd name="T5" fmla="*/ 518400 h 1036800"/>
                <a:gd name="T6" fmla="*/ 518206 w 1036800"/>
                <a:gd name="T7" fmla="*/ 0 h 1036800"/>
                <a:gd name="T8" fmla="*/ 518304 w 1036800"/>
                <a:gd name="T9" fmla="*/ 261066 h 1036800"/>
                <a:gd name="T10" fmla="*/ 518304 w 1036800"/>
                <a:gd name="T11" fmla="*/ 261066 h 1036800"/>
                <a:gd name="T12" fmla="*/ 261066 w 1036800"/>
                <a:gd name="T13" fmla="*/ 518399 h 1036800"/>
                <a:gd name="T14" fmla="*/ 518155 w 1036800"/>
                <a:gd name="T15" fmla="*/ 775733 h 1036800"/>
                <a:gd name="T16" fmla="*/ 0 60000 65536"/>
                <a:gd name="T17" fmla="*/ 0 60000 65536"/>
                <a:gd name="T18" fmla="*/ 0 60000 65536"/>
                <a:gd name="T19" fmla="*/ 0 60000 65536"/>
                <a:gd name="T20" fmla="*/ 0 60000 65536"/>
                <a:gd name="T21" fmla="*/ 0 60000 65536"/>
                <a:gd name="T22" fmla="*/ 0 60000 65536"/>
                <a:gd name="T23" fmla="*/ 0 60000 65536"/>
                <a:gd name="T24" fmla="*/ 0 w 1036800"/>
                <a:gd name="T25" fmla="*/ 0 h 1036800"/>
                <a:gd name="T26" fmla="*/ 518304 w 1036800"/>
                <a:gd name="T27" fmla="*/ 1036800 h 1036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36800" h="1036800">
                  <a:moveTo>
                    <a:pt x="517906" y="1036800"/>
                  </a:moveTo>
                  <a:lnTo>
                    <a:pt x="517906" y="1036799"/>
                  </a:lnTo>
                  <a:cubicBezTo>
                    <a:pt x="231794" y="1036527"/>
                    <a:pt x="0" y="804511"/>
                    <a:pt x="0" y="518400"/>
                  </a:cubicBezTo>
                  <a:cubicBezTo>
                    <a:pt x="-1" y="232171"/>
                    <a:pt x="231977" y="107"/>
                    <a:pt x="518206" y="0"/>
                  </a:cubicBezTo>
                  <a:lnTo>
                    <a:pt x="518304" y="261066"/>
                  </a:lnTo>
                  <a:cubicBezTo>
                    <a:pt x="376219" y="261119"/>
                    <a:pt x="261066" y="376315"/>
                    <a:pt x="261066" y="518399"/>
                  </a:cubicBezTo>
                  <a:cubicBezTo>
                    <a:pt x="261065" y="660425"/>
                    <a:pt x="376129" y="775598"/>
                    <a:pt x="518155" y="775733"/>
                  </a:cubicBezTo>
                  <a:lnTo>
                    <a:pt x="517906" y="1036800"/>
                  </a:lnTo>
                  <a:close/>
                </a:path>
              </a:pathLst>
            </a:custGeom>
            <a:solidFill>
              <a:srgbClr val="30B8D8">
                <a:alpha val="79999"/>
              </a:srgbClr>
            </a:solidFill>
            <a:ln w="25400" cmpd="sng">
              <a:noFill/>
              <a:round/>
              <a:headEnd/>
              <a:tailEnd/>
            </a:ln>
          </p:spPr>
          <p:txBody>
            <a:bodyPr wrap="none" anchor="ctr"/>
            <a:lstStyle/>
            <a:p>
              <a:pPr fontAlgn="base">
                <a:spcBef>
                  <a:spcPct val="0"/>
                </a:spcBef>
                <a:spcAft>
                  <a:spcPct val="0"/>
                </a:spcAft>
                <a:defRPr/>
              </a:pPr>
              <a:endParaRPr lang="zh-CN" altLang="en-US" sz="1620">
                <a:solidFill>
                  <a:prstClr val="black"/>
                </a:solidFill>
                <a:latin typeface="Arial" charset="0"/>
              </a:endParaRPr>
            </a:p>
          </p:txBody>
        </p:sp>
        <p:sp>
          <p:nvSpPr>
            <p:cNvPr id="7213" name="空心弧 46"/>
            <p:cNvSpPr>
              <a:spLocks noChangeAspect="1"/>
            </p:cNvSpPr>
            <p:nvPr/>
          </p:nvSpPr>
          <p:spPr bwMode="auto">
            <a:xfrm>
              <a:off x="0" y="0"/>
              <a:ext cx="1036800" cy="1036800"/>
            </a:xfrm>
            <a:custGeom>
              <a:avLst/>
              <a:gdLst>
                <a:gd name="T0" fmla="*/ 519636 w 1036800"/>
                <a:gd name="T1" fmla="*/ 1 h 1036800"/>
                <a:gd name="T2" fmla="*/ 519635 w 1036800"/>
                <a:gd name="T3" fmla="*/ 1 h 1036800"/>
                <a:gd name="T4" fmla="*/ 1036800 w 1036800"/>
                <a:gd name="T5" fmla="*/ 518400 h 1036800"/>
                <a:gd name="T6" fmla="*/ 520185 w 1036800"/>
                <a:gd name="T7" fmla="*/ 1036796 h 1036800"/>
                <a:gd name="T8" fmla="*/ 519282 w 1036800"/>
                <a:gd name="T9" fmla="*/ 774436 h 1036800"/>
                <a:gd name="T10" fmla="*/ 519282 w 1036800"/>
                <a:gd name="T11" fmla="*/ 774436 h 1036800"/>
                <a:gd name="T12" fmla="*/ 774438 w 1036800"/>
                <a:gd name="T13" fmla="*/ 518400 h 1036800"/>
                <a:gd name="T14" fmla="*/ 519009 w 1036800"/>
                <a:gd name="T15" fmla="*/ 262362 h 1036800"/>
                <a:gd name="T16" fmla="*/ 0 60000 65536"/>
                <a:gd name="T17" fmla="*/ 0 60000 65536"/>
                <a:gd name="T18" fmla="*/ 0 60000 65536"/>
                <a:gd name="T19" fmla="*/ 0 60000 65536"/>
                <a:gd name="T20" fmla="*/ 0 60000 65536"/>
                <a:gd name="T21" fmla="*/ 0 60000 65536"/>
                <a:gd name="T22" fmla="*/ 0 60000 65536"/>
                <a:gd name="T23" fmla="*/ 0 60000 65536"/>
                <a:gd name="T24" fmla="*/ 519010 w 1036800"/>
                <a:gd name="T25" fmla="*/ 1 h 1036800"/>
                <a:gd name="T26" fmla="*/ 1036800 w 1036800"/>
                <a:gd name="T27" fmla="*/ 1036797 h 1036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36800" h="1036800">
                  <a:moveTo>
                    <a:pt x="519636" y="1"/>
                  </a:moveTo>
                  <a:lnTo>
                    <a:pt x="519635" y="1"/>
                  </a:lnTo>
                  <a:cubicBezTo>
                    <a:pt x="805457" y="682"/>
                    <a:pt x="1036800" y="232578"/>
                    <a:pt x="1036800" y="518400"/>
                  </a:cubicBezTo>
                  <a:cubicBezTo>
                    <a:pt x="1036800" y="804007"/>
                    <a:pt x="805790" y="1035813"/>
                    <a:pt x="520185" y="1036796"/>
                  </a:cubicBezTo>
                  <a:lnTo>
                    <a:pt x="519282" y="774436"/>
                  </a:lnTo>
                  <a:cubicBezTo>
                    <a:pt x="660342" y="773950"/>
                    <a:pt x="774438" y="659461"/>
                    <a:pt x="774438" y="518400"/>
                  </a:cubicBezTo>
                  <a:cubicBezTo>
                    <a:pt x="774438" y="377232"/>
                    <a:pt x="660177" y="262699"/>
                    <a:pt x="519009" y="262362"/>
                  </a:cubicBezTo>
                  <a:lnTo>
                    <a:pt x="519636" y="1"/>
                  </a:lnTo>
                  <a:close/>
                </a:path>
              </a:pathLst>
            </a:custGeom>
            <a:solidFill>
              <a:srgbClr val="1E8FB2">
                <a:alpha val="79999"/>
              </a:srgbClr>
            </a:solidFill>
            <a:ln w="25400" cmpd="sng">
              <a:noFill/>
              <a:round/>
              <a:headEnd/>
              <a:tailEnd/>
            </a:ln>
          </p:spPr>
          <p:txBody>
            <a:bodyPr wrap="none" anchor="ctr"/>
            <a:lstStyle/>
            <a:p>
              <a:pPr fontAlgn="base">
                <a:spcBef>
                  <a:spcPct val="0"/>
                </a:spcBef>
                <a:spcAft>
                  <a:spcPct val="0"/>
                </a:spcAft>
                <a:defRPr/>
              </a:pPr>
              <a:endParaRPr lang="zh-CN" altLang="en-US" sz="1620">
                <a:solidFill>
                  <a:prstClr val="black"/>
                </a:solidFill>
                <a:latin typeface="Arial" charset="0"/>
              </a:endParaRPr>
            </a:p>
          </p:txBody>
        </p:sp>
        <p:sp>
          <p:nvSpPr>
            <p:cNvPr id="7214" name="Rectangle 13"/>
            <p:cNvSpPr>
              <a:spLocks noChangeArrowheads="1"/>
            </p:cNvSpPr>
            <p:nvPr/>
          </p:nvSpPr>
          <p:spPr bwMode="auto">
            <a:xfrm>
              <a:off x="231811" y="350892"/>
              <a:ext cx="643038" cy="410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fontAlgn="base" hangingPunct="1">
                <a:spcBef>
                  <a:spcPct val="0"/>
                </a:spcBef>
                <a:spcAft>
                  <a:spcPct val="0"/>
                </a:spcAft>
                <a:buFontTx/>
                <a:buNone/>
                <a:defRPr/>
              </a:pPr>
              <a:r>
                <a:rPr lang="en-US" altLang="zh-CN" sz="1800" dirty="0">
                  <a:solidFill>
                    <a:prstClr val="white"/>
                  </a:solidFill>
                  <a:latin typeface="方正兰亭黑_GBK" panose="02000000000000000000" pitchFamily="2" charset="-122"/>
                  <a:ea typeface="方正兰亭黑_GBK" panose="02000000000000000000" pitchFamily="2" charset="-122"/>
                </a:rPr>
                <a:t>2.</a:t>
              </a:r>
              <a:endParaRPr lang="zh-CN" altLang="en-US" sz="1800" dirty="0">
                <a:solidFill>
                  <a:prstClr val="white"/>
                </a:solidFill>
                <a:latin typeface="方正兰亭黑_GBK" panose="02000000000000000000" pitchFamily="2" charset="-122"/>
                <a:ea typeface="方正兰亭黑_GBK" panose="02000000000000000000" pitchFamily="2" charset="-122"/>
              </a:endParaRPr>
            </a:p>
          </p:txBody>
        </p:sp>
      </p:grpSp>
      <p:grpSp>
        <p:nvGrpSpPr>
          <p:cNvPr id="9227" name="Group 11"/>
          <p:cNvGrpSpPr>
            <a:grpSpLocks/>
          </p:cNvGrpSpPr>
          <p:nvPr/>
        </p:nvGrpSpPr>
        <p:grpSpPr bwMode="auto">
          <a:xfrm>
            <a:off x="4991137" y="1016381"/>
            <a:ext cx="932975" cy="932973"/>
            <a:chOff x="0" y="0"/>
            <a:chExt cx="1036800" cy="1036800"/>
          </a:xfrm>
          <a:effectLst>
            <a:glow rad="88900">
              <a:schemeClr val="accent1">
                <a:satMod val="175000"/>
                <a:alpha val="30000"/>
              </a:schemeClr>
            </a:glow>
          </a:effectLst>
        </p:grpSpPr>
        <p:sp>
          <p:nvSpPr>
            <p:cNvPr id="7209" name="空心弧 47"/>
            <p:cNvSpPr>
              <a:spLocks noChangeAspect="1"/>
            </p:cNvSpPr>
            <p:nvPr/>
          </p:nvSpPr>
          <p:spPr bwMode="auto">
            <a:xfrm>
              <a:off x="0" y="0"/>
              <a:ext cx="1036800" cy="1036800"/>
            </a:xfrm>
            <a:custGeom>
              <a:avLst/>
              <a:gdLst>
                <a:gd name="T0" fmla="*/ 1 w 1036800"/>
                <a:gd name="T1" fmla="*/ 519500 h 1036800"/>
                <a:gd name="T2" fmla="*/ 1 w 1036800"/>
                <a:gd name="T3" fmla="*/ 519499 h 1036800"/>
                <a:gd name="T4" fmla="*/ 0 w 1036800"/>
                <a:gd name="T5" fmla="*/ 518400 h 1036800"/>
                <a:gd name="T6" fmla="*/ 518206 w 1036800"/>
                <a:gd name="T7" fmla="*/ 0 h 1036800"/>
                <a:gd name="T8" fmla="*/ 518304 w 1036800"/>
                <a:gd name="T9" fmla="*/ 261066 h 1036800"/>
                <a:gd name="T10" fmla="*/ 518304 w 1036800"/>
                <a:gd name="T11" fmla="*/ 261066 h 1036800"/>
                <a:gd name="T12" fmla="*/ 261066 w 1036800"/>
                <a:gd name="T13" fmla="*/ 518399 h 1036800"/>
                <a:gd name="T14" fmla="*/ 261066 w 1036800"/>
                <a:gd name="T15" fmla="*/ 518946 h 1036800"/>
                <a:gd name="T16" fmla="*/ 0 60000 65536"/>
                <a:gd name="T17" fmla="*/ 0 60000 65536"/>
                <a:gd name="T18" fmla="*/ 0 60000 65536"/>
                <a:gd name="T19" fmla="*/ 0 60000 65536"/>
                <a:gd name="T20" fmla="*/ 0 60000 65536"/>
                <a:gd name="T21" fmla="*/ 0 60000 65536"/>
                <a:gd name="T22" fmla="*/ 0 60000 65536"/>
                <a:gd name="T23" fmla="*/ 0 60000 65536"/>
                <a:gd name="T24" fmla="*/ 0 w 1036800"/>
                <a:gd name="T25" fmla="*/ 0 h 1036800"/>
                <a:gd name="T26" fmla="*/ 518304 w 1036800"/>
                <a:gd name="T27" fmla="*/ 519500 h 1036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36800" h="1036800">
                  <a:moveTo>
                    <a:pt x="1" y="519500"/>
                  </a:moveTo>
                  <a:lnTo>
                    <a:pt x="1" y="519499"/>
                  </a:lnTo>
                  <a:cubicBezTo>
                    <a:pt x="0" y="519133"/>
                    <a:pt x="0" y="518766"/>
                    <a:pt x="0" y="518400"/>
                  </a:cubicBezTo>
                  <a:cubicBezTo>
                    <a:pt x="-1" y="232171"/>
                    <a:pt x="231977" y="107"/>
                    <a:pt x="518206" y="0"/>
                  </a:cubicBezTo>
                  <a:lnTo>
                    <a:pt x="518304" y="261066"/>
                  </a:lnTo>
                  <a:cubicBezTo>
                    <a:pt x="376219" y="261119"/>
                    <a:pt x="261066" y="376315"/>
                    <a:pt x="261066" y="518399"/>
                  </a:cubicBezTo>
                  <a:cubicBezTo>
                    <a:pt x="261065" y="518582"/>
                    <a:pt x="261066" y="518764"/>
                    <a:pt x="261066" y="518946"/>
                  </a:cubicBezTo>
                  <a:lnTo>
                    <a:pt x="1" y="519500"/>
                  </a:lnTo>
                  <a:close/>
                </a:path>
              </a:pathLst>
            </a:custGeom>
            <a:solidFill>
              <a:srgbClr val="30B8D8">
                <a:alpha val="79999"/>
              </a:srgbClr>
            </a:solidFill>
            <a:ln w="25400" cmpd="sng">
              <a:noFill/>
              <a:round/>
              <a:headEnd/>
              <a:tailEnd/>
            </a:ln>
          </p:spPr>
          <p:txBody>
            <a:bodyPr wrap="none" anchor="ctr"/>
            <a:lstStyle/>
            <a:p>
              <a:pPr fontAlgn="base">
                <a:spcBef>
                  <a:spcPct val="0"/>
                </a:spcBef>
                <a:spcAft>
                  <a:spcPct val="0"/>
                </a:spcAft>
                <a:defRPr/>
              </a:pPr>
              <a:endParaRPr lang="zh-CN" altLang="en-US" sz="1620">
                <a:solidFill>
                  <a:prstClr val="black"/>
                </a:solidFill>
                <a:latin typeface="Arial" charset="0"/>
              </a:endParaRPr>
            </a:p>
          </p:txBody>
        </p:sp>
        <p:sp>
          <p:nvSpPr>
            <p:cNvPr id="7210" name="空心弧 48"/>
            <p:cNvSpPr>
              <a:spLocks noChangeAspect="1"/>
            </p:cNvSpPr>
            <p:nvPr/>
          </p:nvSpPr>
          <p:spPr bwMode="auto">
            <a:xfrm>
              <a:off x="0" y="0"/>
              <a:ext cx="1036800" cy="1036800"/>
            </a:xfrm>
            <a:custGeom>
              <a:avLst/>
              <a:gdLst>
                <a:gd name="T0" fmla="*/ 519636 w 1036800"/>
                <a:gd name="T1" fmla="*/ 1 h 1036800"/>
                <a:gd name="T2" fmla="*/ 519635 w 1036800"/>
                <a:gd name="T3" fmla="*/ 1 h 1036800"/>
                <a:gd name="T4" fmla="*/ 1036800 w 1036800"/>
                <a:gd name="T5" fmla="*/ 518400 h 1036800"/>
                <a:gd name="T6" fmla="*/ 518400 w 1036800"/>
                <a:gd name="T7" fmla="*/ 1036800 h 1036800"/>
                <a:gd name="T8" fmla="*/ 0 w 1036800"/>
                <a:gd name="T9" fmla="*/ 518400 h 1036800"/>
                <a:gd name="T10" fmla="*/ 0 w 1036800"/>
                <a:gd name="T11" fmla="*/ 518398 h 1036800"/>
                <a:gd name="T12" fmla="*/ 260963 w 1036800"/>
                <a:gd name="T13" fmla="*/ 518400 h 1036800"/>
                <a:gd name="T14" fmla="*/ 260963 w 1036800"/>
                <a:gd name="T15" fmla="*/ 518400 h 1036800"/>
                <a:gd name="T16" fmla="*/ 518399 w 1036800"/>
                <a:gd name="T17" fmla="*/ 775837 h 1036800"/>
                <a:gd name="T18" fmla="*/ 775837 w 1036800"/>
                <a:gd name="T19" fmla="*/ 518400 h 1036800"/>
                <a:gd name="T20" fmla="*/ 519013 w 1036800"/>
                <a:gd name="T21" fmla="*/ 260963 h 10368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36800"/>
                <a:gd name="T34" fmla="*/ 1 h 1036800"/>
                <a:gd name="T35" fmla="*/ 1036800 w 1036800"/>
                <a:gd name="T36" fmla="*/ 1036800 h 10368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36800" h="1036800">
                  <a:moveTo>
                    <a:pt x="519636" y="1"/>
                  </a:moveTo>
                  <a:lnTo>
                    <a:pt x="519635" y="1"/>
                  </a:lnTo>
                  <a:cubicBezTo>
                    <a:pt x="805457" y="682"/>
                    <a:pt x="1036800" y="232578"/>
                    <a:pt x="1036800" y="518400"/>
                  </a:cubicBezTo>
                  <a:cubicBezTo>
                    <a:pt x="1036800" y="804704"/>
                    <a:pt x="804704" y="1036800"/>
                    <a:pt x="518400" y="1036800"/>
                  </a:cubicBezTo>
                  <a:cubicBezTo>
                    <a:pt x="232095" y="1036800"/>
                    <a:pt x="0" y="804704"/>
                    <a:pt x="0" y="518400"/>
                  </a:cubicBezTo>
                  <a:cubicBezTo>
                    <a:pt x="-1" y="518399"/>
                    <a:pt x="0" y="518398"/>
                    <a:pt x="0" y="518398"/>
                  </a:cubicBezTo>
                  <a:lnTo>
                    <a:pt x="260963" y="518400"/>
                  </a:lnTo>
                  <a:cubicBezTo>
                    <a:pt x="260963" y="660578"/>
                    <a:pt x="376221" y="775836"/>
                    <a:pt x="518399" y="775837"/>
                  </a:cubicBezTo>
                  <a:cubicBezTo>
                    <a:pt x="660578" y="775837"/>
                    <a:pt x="775837" y="660578"/>
                    <a:pt x="775837" y="518400"/>
                  </a:cubicBezTo>
                  <a:cubicBezTo>
                    <a:pt x="775837" y="376460"/>
                    <a:pt x="660951" y="261301"/>
                    <a:pt x="519013" y="260963"/>
                  </a:cubicBezTo>
                  <a:lnTo>
                    <a:pt x="519636" y="1"/>
                  </a:lnTo>
                  <a:close/>
                </a:path>
              </a:pathLst>
            </a:custGeom>
            <a:solidFill>
              <a:srgbClr val="1E8FB2">
                <a:alpha val="79999"/>
              </a:srgbClr>
            </a:solidFill>
            <a:ln w="25400" cmpd="sng">
              <a:noFill/>
              <a:round/>
              <a:headEnd/>
              <a:tailEnd/>
            </a:ln>
          </p:spPr>
          <p:txBody>
            <a:bodyPr wrap="none" anchor="ctr"/>
            <a:lstStyle/>
            <a:p>
              <a:pPr fontAlgn="base">
                <a:spcBef>
                  <a:spcPct val="0"/>
                </a:spcBef>
                <a:spcAft>
                  <a:spcPct val="0"/>
                </a:spcAft>
                <a:defRPr/>
              </a:pPr>
              <a:endParaRPr lang="zh-CN" altLang="en-US" sz="1620">
                <a:solidFill>
                  <a:prstClr val="black"/>
                </a:solidFill>
                <a:latin typeface="Arial" charset="0"/>
              </a:endParaRPr>
            </a:p>
          </p:txBody>
        </p:sp>
        <p:sp>
          <p:nvSpPr>
            <p:cNvPr id="7211" name="Rectangle 13"/>
            <p:cNvSpPr>
              <a:spLocks noChangeArrowheads="1"/>
            </p:cNvSpPr>
            <p:nvPr/>
          </p:nvSpPr>
          <p:spPr bwMode="auto">
            <a:xfrm>
              <a:off x="231810" y="350892"/>
              <a:ext cx="643038" cy="410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fontAlgn="base" hangingPunct="1">
                <a:spcBef>
                  <a:spcPct val="0"/>
                </a:spcBef>
                <a:spcAft>
                  <a:spcPct val="0"/>
                </a:spcAft>
                <a:buFontTx/>
                <a:buNone/>
                <a:defRPr/>
              </a:pPr>
              <a:r>
                <a:rPr lang="en-US" altLang="zh-CN" sz="1800" dirty="0">
                  <a:solidFill>
                    <a:prstClr val="white"/>
                  </a:solidFill>
                  <a:latin typeface="方正兰亭黑_GBK" panose="02000000000000000000" pitchFamily="2" charset="-122"/>
                  <a:ea typeface="方正兰亭黑_GBK" panose="02000000000000000000" pitchFamily="2" charset="-122"/>
                </a:rPr>
                <a:t>3.</a:t>
              </a:r>
              <a:endParaRPr lang="zh-CN" altLang="en-US" sz="1800" dirty="0">
                <a:solidFill>
                  <a:prstClr val="white"/>
                </a:solidFill>
                <a:latin typeface="方正兰亭黑_GBK" panose="02000000000000000000" pitchFamily="2" charset="-122"/>
                <a:ea typeface="方正兰亭黑_GBK" panose="02000000000000000000" pitchFamily="2" charset="-122"/>
              </a:endParaRPr>
            </a:p>
          </p:txBody>
        </p:sp>
      </p:grpSp>
      <p:grpSp>
        <p:nvGrpSpPr>
          <p:cNvPr id="9231" name="Group 15"/>
          <p:cNvGrpSpPr>
            <a:grpSpLocks/>
          </p:cNvGrpSpPr>
          <p:nvPr/>
        </p:nvGrpSpPr>
        <p:grpSpPr bwMode="auto">
          <a:xfrm>
            <a:off x="6793772" y="1016381"/>
            <a:ext cx="932975" cy="932973"/>
            <a:chOff x="0" y="0"/>
            <a:chExt cx="1036800" cy="1036800"/>
          </a:xfrm>
          <a:effectLst>
            <a:glow rad="88900">
              <a:schemeClr val="accent1">
                <a:satMod val="175000"/>
                <a:alpha val="30000"/>
              </a:schemeClr>
            </a:glow>
          </a:effectLst>
        </p:grpSpPr>
        <p:sp>
          <p:nvSpPr>
            <p:cNvPr id="7207" name="同心圆 49"/>
            <p:cNvSpPr>
              <a:spLocks noChangeAspect="1"/>
            </p:cNvSpPr>
            <p:nvPr/>
          </p:nvSpPr>
          <p:spPr bwMode="auto">
            <a:xfrm>
              <a:off x="0" y="0"/>
              <a:ext cx="1036800" cy="1036800"/>
            </a:xfrm>
            <a:custGeom>
              <a:avLst/>
              <a:gdLst>
                <a:gd name="T0" fmla="*/ 0 w 1036800"/>
                <a:gd name="T1" fmla="*/ 518400 h 1036800"/>
                <a:gd name="T2" fmla="*/ 0 w 1036800"/>
                <a:gd name="T3" fmla="*/ 518400 h 1036800"/>
                <a:gd name="T4" fmla="*/ 518400 w 1036800"/>
                <a:gd name="T5" fmla="*/ 1 h 1036800"/>
                <a:gd name="T6" fmla="*/ 518400 w 1036800"/>
                <a:gd name="T7" fmla="*/ 1 h 1036800"/>
                <a:gd name="T8" fmla="*/ 518400 w 1036800"/>
                <a:gd name="T9" fmla="*/ 1 h 1036800"/>
                <a:gd name="T10" fmla="*/ 1036800 w 1036800"/>
                <a:gd name="T11" fmla="*/ 518401 h 1036800"/>
                <a:gd name="T12" fmla="*/ 1036799 w 1036800"/>
                <a:gd name="T13" fmla="*/ 518401 h 1036800"/>
                <a:gd name="T14" fmla="*/ 1036800 w 1036800"/>
                <a:gd name="T15" fmla="*/ 518402 h 1036800"/>
                <a:gd name="T16" fmla="*/ 518400 w 1036800"/>
                <a:gd name="T17" fmla="*/ 1036802 h 1036800"/>
                <a:gd name="T18" fmla="*/ 518400 w 1036800"/>
                <a:gd name="T19" fmla="*/ 1036802 h 1036800"/>
                <a:gd name="T20" fmla="*/ 0 w 1036800"/>
                <a:gd name="T21" fmla="*/ 518402 h 1036800"/>
                <a:gd name="T22" fmla="*/ 0 w 1036800"/>
                <a:gd name="T23" fmla="*/ 518401 h 1036800"/>
                <a:gd name="T24" fmla="*/ 259200 w 1036800"/>
                <a:gd name="T25" fmla="*/ 518400 h 1036800"/>
                <a:gd name="T26" fmla="*/ 259200 w 1036800"/>
                <a:gd name="T27" fmla="*/ 518400 h 1036800"/>
                <a:gd name="T28" fmla="*/ 518399 w 1036800"/>
                <a:gd name="T29" fmla="*/ 777600 h 1036800"/>
                <a:gd name="T30" fmla="*/ 518400 w 1036800"/>
                <a:gd name="T31" fmla="*/ 777600 h 1036800"/>
                <a:gd name="T32" fmla="*/ 777600 w 1036800"/>
                <a:gd name="T33" fmla="*/ 518400 h 1036800"/>
                <a:gd name="T34" fmla="*/ 777600 w 1036800"/>
                <a:gd name="T35" fmla="*/ 518400 h 1036800"/>
                <a:gd name="T36" fmla="*/ 518400 w 1036800"/>
                <a:gd name="T37" fmla="*/ 259200 h 1036800"/>
                <a:gd name="T38" fmla="*/ 518399 w 1036800"/>
                <a:gd name="T39" fmla="*/ 259200 h 1036800"/>
                <a:gd name="T40" fmla="*/ 259200 w 1036800"/>
                <a:gd name="T41" fmla="*/ 518399 h 10368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151836 w 1036800"/>
                <a:gd name="T64" fmla="*/ 151836 h 1036800"/>
                <a:gd name="T65" fmla="*/ 884964 w 1036800"/>
                <a:gd name="T66" fmla="*/ 884964 h 103680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36800" h="1036800">
                  <a:moveTo>
                    <a:pt x="0" y="518400"/>
                  </a:moveTo>
                  <a:lnTo>
                    <a:pt x="0" y="518400"/>
                  </a:lnTo>
                  <a:cubicBezTo>
                    <a:pt x="0" y="232095"/>
                    <a:pt x="232095" y="0"/>
                    <a:pt x="518400" y="1"/>
                  </a:cubicBezTo>
                  <a:cubicBezTo>
                    <a:pt x="518400" y="1"/>
                    <a:pt x="518400" y="1"/>
                    <a:pt x="518400" y="1"/>
                  </a:cubicBezTo>
                  <a:cubicBezTo>
                    <a:pt x="804705" y="1"/>
                    <a:pt x="1036800" y="232096"/>
                    <a:pt x="1036800" y="518401"/>
                  </a:cubicBezTo>
                  <a:cubicBezTo>
                    <a:pt x="1036800" y="518401"/>
                    <a:pt x="1036799" y="518401"/>
                    <a:pt x="1036799" y="518401"/>
                  </a:cubicBezTo>
                  <a:lnTo>
                    <a:pt x="1036800" y="518402"/>
                  </a:lnTo>
                  <a:cubicBezTo>
                    <a:pt x="1036800" y="804706"/>
                    <a:pt x="804704" y="1036801"/>
                    <a:pt x="518400" y="1036802"/>
                  </a:cubicBezTo>
                  <a:cubicBezTo>
                    <a:pt x="232095" y="1036802"/>
                    <a:pt x="0" y="804706"/>
                    <a:pt x="0" y="518402"/>
                  </a:cubicBezTo>
                  <a:cubicBezTo>
                    <a:pt x="-1" y="518401"/>
                    <a:pt x="0" y="518401"/>
                    <a:pt x="0" y="518401"/>
                  </a:cubicBezTo>
                  <a:lnTo>
                    <a:pt x="0" y="518400"/>
                  </a:lnTo>
                  <a:close/>
                  <a:moveTo>
                    <a:pt x="259200" y="518400"/>
                  </a:moveTo>
                  <a:lnTo>
                    <a:pt x="259200" y="518400"/>
                  </a:lnTo>
                  <a:cubicBezTo>
                    <a:pt x="259200" y="661552"/>
                    <a:pt x="375247" y="777599"/>
                    <a:pt x="518399" y="777600"/>
                  </a:cubicBezTo>
                  <a:lnTo>
                    <a:pt x="518400" y="777600"/>
                  </a:lnTo>
                  <a:cubicBezTo>
                    <a:pt x="661552" y="777599"/>
                    <a:pt x="777600" y="661552"/>
                    <a:pt x="777600" y="518400"/>
                  </a:cubicBezTo>
                  <a:cubicBezTo>
                    <a:pt x="777600" y="375247"/>
                    <a:pt x="661552" y="259200"/>
                    <a:pt x="518400" y="259200"/>
                  </a:cubicBezTo>
                  <a:lnTo>
                    <a:pt x="518399" y="259200"/>
                  </a:lnTo>
                  <a:cubicBezTo>
                    <a:pt x="375247" y="259200"/>
                    <a:pt x="259200" y="375247"/>
                    <a:pt x="259200" y="518399"/>
                  </a:cubicBezTo>
                  <a:lnTo>
                    <a:pt x="259200" y="518400"/>
                  </a:lnTo>
                  <a:close/>
                </a:path>
              </a:pathLst>
            </a:custGeom>
            <a:solidFill>
              <a:srgbClr val="1E8FB2">
                <a:alpha val="79999"/>
              </a:srgbClr>
            </a:solidFill>
            <a:ln w="25400" cmpd="sng">
              <a:noFill/>
              <a:round/>
              <a:headEnd/>
              <a:tailEnd/>
            </a:ln>
          </p:spPr>
          <p:txBody>
            <a:bodyPr wrap="none" anchor="ctr"/>
            <a:lstStyle/>
            <a:p>
              <a:pPr fontAlgn="base">
                <a:spcBef>
                  <a:spcPct val="0"/>
                </a:spcBef>
                <a:spcAft>
                  <a:spcPct val="0"/>
                </a:spcAft>
                <a:defRPr/>
              </a:pPr>
              <a:endParaRPr lang="zh-CN" altLang="en-US" sz="1620">
                <a:solidFill>
                  <a:prstClr val="black"/>
                </a:solidFill>
                <a:latin typeface="Arial" charset="0"/>
              </a:endParaRPr>
            </a:p>
          </p:txBody>
        </p:sp>
        <p:sp>
          <p:nvSpPr>
            <p:cNvPr id="7208" name="Rectangle 13"/>
            <p:cNvSpPr>
              <a:spLocks noChangeArrowheads="1"/>
            </p:cNvSpPr>
            <p:nvPr/>
          </p:nvSpPr>
          <p:spPr bwMode="auto">
            <a:xfrm>
              <a:off x="231810" y="350892"/>
              <a:ext cx="643038" cy="410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fontAlgn="base" hangingPunct="1">
                <a:spcBef>
                  <a:spcPct val="0"/>
                </a:spcBef>
                <a:spcAft>
                  <a:spcPct val="0"/>
                </a:spcAft>
                <a:buFontTx/>
                <a:buNone/>
                <a:defRPr/>
              </a:pPr>
              <a:r>
                <a:rPr lang="en-US" altLang="zh-CN" sz="1800" dirty="0">
                  <a:solidFill>
                    <a:prstClr val="white"/>
                  </a:solidFill>
                  <a:latin typeface="方正兰亭黑_GBK" panose="02000000000000000000" pitchFamily="2" charset="-122"/>
                  <a:ea typeface="方正兰亭黑_GBK" panose="02000000000000000000" pitchFamily="2" charset="-122"/>
                </a:rPr>
                <a:t>4.</a:t>
              </a:r>
              <a:endParaRPr lang="zh-CN" altLang="en-US" sz="1800" dirty="0">
                <a:solidFill>
                  <a:prstClr val="white"/>
                </a:solidFill>
                <a:latin typeface="方正兰亭黑_GBK" panose="02000000000000000000" pitchFamily="2" charset="-122"/>
                <a:ea typeface="方正兰亭黑_GBK" panose="02000000000000000000" pitchFamily="2" charset="-122"/>
              </a:endParaRPr>
            </a:p>
          </p:txBody>
        </p:sp>
      </p:grpSp>
      <p:grpSp>
        <p:nvGrpSpPr>
          <p:cNvPr id="9234" name="Group 18"/>
          <p:cNvGrpSpPr>
            <a:grpSpLocks noChangeAspect="1"/>
          </p:cNvGrpSpPr>
          <p:nvPr/>
        </p:nvGrpSpPr>
        <p:grpSpPr bwMode="auto">
          <a:xfrm>
            <a:off x="1671700" y="2062403"/>
            <a:ext cx="340199" cy="226800"/>
            <a:chOff x="0" y="0"/>
            <a:chExt cx="576000" cy="385071"/>
          </a:xfrm>
          <a:effectLst>
            <a:glow rad="88900">
              <a:schemeClr val="accent1">
                <a:satMod val="175000"/>
                <a:alpha val="30000"/>
              </a:schemeClr>
            </a:glow>
          </a:effectLst>
        </p:grpSpPr>
        <p:sp>
          <p:nvSpPr>
            <p:cNvPr id="7205" name="燕尾形 55"/>
            <p:cNvSpPr>
              <a:spLocks noChangeArrowheads="1"/>
            </p:cNvSpPr>
            <p:nvPr/>
          </p:nvSpPr>
          <p:spPr bwMode="auto">
            <a:xfrm rot="5400000">
              <a:off x="180251" y="-180251"/>
              <a:ext cx="215498" cy="576000"/>
            </a:xfrm>
            <a:prstGeom prst="chevron">
              <a:avLst>
                <a:gd name="adj" fmla="val 63227"/>
              </a:avLst>
            </a:prstGeom>
            <a:noFill/>
            <a:ln w="12700">
              <a:solidFill>
                <a:srgbClr val="30B8D8"/>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fontAlgn="base" hangingPunct="1">
                <a:spcBef>
                  <a:spcPct val="0"/>
                </a:spcBef>
                <a:spcAft>
                  <a:spcPct val="0"/>
                </a:spcAft>
                <a:buFontTx/>
                <a:buNone/>
                <a:defRPr/>
              </a:pPr>
              <a:endParaRPr lang="zh-CN" altLang="en-US" sz="1620">
                <a:solidFill>
                  <a:prstClr val="black"/>
                </a:solidFill>
              </a:endParaRPr>
            </a:p>
          </p:txBody>
        </p:sp>
        <p:sp>
          <p:nvSpPr>
            <p:cNvPr id="7206" name="燕尾形 56"/>
            <p:cNvSpPr>
              <a:spLocks noChangeArrowheads="1"/>
            </p:cNvSpPr>
            <p:nvPr/>
          </p:nvSpPr>
          <p:spPr bwMode="auto">
            <a:xfrm rot="5400000">
              <a:off x="180251" y="-10678"/>
              <a:ext cx="215498" cy="576000"/>
            </a:xfrm>
            <a:prstGeom prst="chevron">
              <a:avLst>
                <a:gd name="adj" fmla="val 63227"/>
              </a:avLst>
            </a:prstGeom>
            <a:noFill/>
            <a:ln w="12700">
              <a:solidFill>
                <a:srgbClr val="30B8D8"/>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fontAlgn="base" hangingPunct="1">
                <a:spcBef>
                  <a:spcPct val="0"/>
                </a:spcBef>
                <a:spcAft>
                  <a:spcPct val="0"/>
                </a:spcAft>
                <a:buFontTx/>
                <a:buNone/>
                <a:defRPr/>
              </a:pPr>
              <a:endParaRPr lang="zh-CN" altLang="en-US" sz="1620">
                <a:solidFill>
                  <a:prstClr val="black"/>
                </a:solidFill>
              </a:endParaRPr>
            </a:p>
          </p:txBody>
        </p:sp>
      </p:grpSp>
      <p:grpSp>
        <p:nvGrpSpPr>
          <p:cNvPr id="9237" name="Group 21"/>
          <p:cNvGrpSpPr>
            <a:grpSpLocks noChangeAspect="1"/>
          </p:cNvGrpSpPr>
          <p:nvPr/>
        </p:nvGrpSpPr>
        <p:grpSpPr bwMode="auto">
          <a:xfrm>
            <a:off x="3474857" y="2062403"/>
            <a:ext cx="339159" cy="226800"/>
            <a:chOff x="0" y="0"/>
            <a:chExt cx="576000" cy="385071"/>
          </a:xfrm>
          <a:effectLst>
            <a:glow rad="88900">
              <a:schemeClr val="accent1">
                <a:satMod val="175000"/>
                <a:alpha val="30000"/>
              </a:schemeClr>
            </a:glow>
          </a:effectLst>
        </p:grpSpPr>
        <p:sp>
          <p:nvSpPr>
            <p:cNvPr id="7203" name="燕尾形 59"/>
            <p:cNvSpPr>
              <a:spLocks noChangeArrowheads="1"/>
            </p:cNvSpPr>
            <p:nvPr/>
          </p:nvSpPr>
          <p:spPr bwMode="auto">
            <a:xfrm rot="5400000">
              <a:off x="180251" y="-180251"/>
              <a:ext cx="215498" cy="576000"/>
            </a:xfrm>
            <a:prstGeom prst="chevron">
              <a:avLst>
                <a:gd name="adj" fmla="val 63227"/>
              </a:avLst>
            </a:prstGeom>
            <a:noFill/>
            <a:ln w="12700">
              <a:solidFill>
                <a:srgbClr val="30B8D8"/>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fontAlgn="base">
                <a:spcBef>
                  <a:spcPct val="0"/>
                </a:spcBef>
                <a:spcAft>
                  <a:spcPct val="0"/>
                </a:spcAft>
              </a:pPr>
              <a:endParaRPr lang="zh-CN" altLang="en-US" sz="1620">
                <a:solidFill>
                  <a:prstClr val="black"/>
                </a:solidFill>
              </a:endParaRPr>
            </a:p>
          </p:txBody>
        </p:sp>
        <p:sp>
          <p:nvSpPr>
            <p:cNvPr id="7204" name="燕尾形 60"/>
            <p:cNvSpPr>
              <a:spLocks noChangeArrowheads="1"/>
            </p:cNvSpPr>
            <p:nvPr/>
          </p:nvSpPr>
          <p:spPr bwMode="auto">
            <a:xfrm rot="5400000">
              <a:off x="180251" y="-10678"/>
              <a:ext cx="215498" cy="576000"/>
            </a:xfrm>
            <a:prstGeom prst="chevron">
              <a:avLst>
                <a:gd name="adj" fmla="val 63227"/>
              </a:avLst>
            </a:prstGeom>
            <a:noFill/>
            <a:ln w="12700">
              <a:solidFill>
                <a:srgbClr val="30B8D8"/>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fontAlgn="base">
                <a:spcBef>
                  <a:spcPct val="0"/>
                </a:spcBef>
                <a:spcAft>
                  <a:spcPct val="0"/>
                </a:spcAft>
              </a:pPr>
              <a:endParaRPr lang="zh-CN" altLang="en-US" sz="1620">
                <a:solidFill>
                  <a:prstClr val="black"/>
                </a:solidFill>
              </a:endParaRPr>
            </a:p>
          </p:txBody>
        </p:sp>
      </p:grpSp>
      <p:grpSp>
        <p:nvGrpSpPr>
          <p:cNvPr id="9240" name="Group 24"/>
          <p:cNvGrpSpPr>
            <a:grpSpLocks noChangeAspect="1"/>
          </p:cNvGrpSpPr>
          <p:nvPr/>
        </p:nvGrpSpPr>
        <p:grpSpPr bwMode="auto">
          <a:xfrm>
            <a:off x="5288046" y="2062403"/>
            <a:ext cx="339159" cy="226800"/>
            <a:chOff x="0" y="0"/>
            <a:chExt cx="576000" cy="385071"/>
          </a:xfrm>
          <a:effectLst>
            <a:glow rad="88900">
              <a:schemeClr val="accent1">
                <a:satMod val="175000"/>
                <a:alpha val="30000"/>
              </a:schemeClr>
            </a:glow>
          </a:effectLst>
        </p:grpSpPr>
        <p:sp>
          <p:nvSpPr>
            <p:cNvPr id="7201" name="燕尾形 63"/>
            <p:cNvSpPr>
              <a:spLocks noChangeArrowheads="1"/>
            </p:cNvSpPr>
            <p:nvPr/>
          </p:nvSpPr>
          <p:spPr bwMode="auto">
            <a:xfrm rot="5400000">
              <a:off x="180251" y="-180251"/>
              <a:ext cx="215498" cy="576000"/>
            </a:xfrm>
            <a:prstGeom prst="chevron">
              <a:avLst>
                <a:gd name="adj" fmla="val 63227"/>
              </a:avLst>
            </a:prstGeom>
            <a:noFill/>
            <a:ln w="12700">
              <a:solidFill>
                <a:srgbClr val="30B8D8"/>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fontAlgn="base" hangingPunct="1">
                <a:spcBef>
                  <a:spcPct val="0"/>
                </a:spcBef>
                <a:spcAft>
                  <a:spcPct val="0"/>
                </a:spcAft>
                <a:buFontTx/>
                <a:buNone/>
                <a:defRPr/>
              </a:pPr>
              <a:endParaRPr lang="zh-CN" altLang="en-US" sz="1620">
                <a:solidFill>
                  <a:prstClr val="black"/>
                </a:solidFill>
              </a:endParaRPr>
            </a:p>
          </p:txBody>
        </p:sp>
        <p:sp>
          <p:nvSpPr>
            <p:cNvPr id="7202" name="燕尾形 64"/>
            <p:cNvSpPr>
              <a:spLocks noChangeArrowheads="1"/>
            </p:cNvSpPr>
            <p:nvPr/>
          </p:nvSpPr>
          <p:spPr bwMode="auto">
            <a:xfrm rot="5400000">
              <a:off x="180251" y="-10678"/>
              <a:ext cx="215498" cy="576000"/>
            </a:xfrm>
            <a:prstGeom prst="chevron">
              <a:avLst>
                <a:gd name="adj" fmla="val 63227"/>
              </a:avLst>
            </a:prstGeom>
            <a:noFill/>
            <a:ln w="12700">
              <a:solidFill>
                <a:srgbClr val="30B8D8"/>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fontAlgn="base" hangingPunct="1">
                <a:spcBef>
                  <a:spcPct val="0"/>
                </a:spcBef>
                <a:spcAft>
                  <a:spcPct val="0"/>
                </a:spcAft>
                <a:buFontTx/>
                <a:buNone/>
                <a:defRPr/>
              </a:pPr>
              <a:endParaRPr lang="zh-CN" altLang="en-US" sz="1620">
                <a:solidFill>
                  <a:prstClr val="black"/>
                </a:solidFill>
              </a:endParaRPr>
            </a:p>
          </p:txBody>
        </p:sp>
      </p:grpSp>
      <p:grpSp>
        <p:nvGrpSpPr>
          <p:cNvPr id="9243" name="Group 27"/>
          <p:cNvGrpSpPr>
            <a:grpSpLocks noChangeAspect="1"/>
          </p:cNvGrpSpPr>
          <p:nvPr/>
        </p:nvGrpSpPr>
        <p:grpSpPr bwMode="auto">
          <a:xfrm>
            <a:off x="7090160" y="2062403"/>
            <a:ext cx="340199" cy="226800"/>
            <a:chOff x="0" y="0"/>
            <a:chExt cx="576000" cy="385071"/>
          </a:xfrm>
          <a:effectLst>
            <a:glow rad="88900">
              <a:schemeClr val="accent1">
                <a:satMod val="175000"/>
                <a:alpha val="30000"/>
              </a:schemeClr>
            </a:glow>
          </a:effectLst>
        </p:grpSpPr>
        <p:sp>
          <p:nvSpPr>
            <p:cNvPr id="7199" name="燕尾形 67"/>
            <p:cNvSpPr>
              <a:spLocks noChangeArrowheads="1"/>
            </p:cNvSpPr>
            <p:nvPr/>
          </p:nvSpPr>
          <p:spPr bwMode="auto">
            <a:xfrm rot="5400000">
              <a:off x="180250" y="-180250"/>
              <a:ext cx="215498" cy="576000"/>
            </a:xfrm>
            <a:prstGeom prst="chevron">
              <a:avLst>
                <a:gd name="adj" fmla="val 63227"/>
              </a:avLst>
            </a:prstGeom>
            <a:noFill/>
            <a:ln w="12700">
              <a:solidFill>
                <a:srgbClr val="30B8D8"/>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fontAlgn="base" hangingPunct="1">
                <a:spcBef>
                  <a:spcPct val="0"/>
                </a:spcBef>
                <a:spcAft>
                  <a:spcPct val="0"/>
                </a:spcAft>
                <a:buFontTx/>
                <a:buNone/>
                <a:defRPr/>
              </a:pPr>
              <a:endParaRPr lang="zh-CN" altLang="en-US" sz="1620">
                <a:solidFill>
                  <a:prstClr val="black"/>
                </a:solidFill>
              </a:endParaRPr>
            </a:p>
          </p:txBody>
        </p:sp>
        <p:sp>
          <p:nvSpPr>
            <p:cNvPr id="7200" name="燕尾形 68"/>
            <p:cNvSpPr>
              <a:spLocks noChangeArrowheads="1"/>
            </p:cNvSpPr>
            <p:nvPr/>
          </p:nvSpPr>
          <p:spPr bwMode="auto">
            <a:xfrm rot="5400000">
              <a:off x="180250" y="-10678"/>
              <a:ext cx="215498" cy="576000"/>
            </a:xfrm>
            <a:prstGeom prst="chevron">
              <a:avLst>
                <a:gd name="adj" fmla="val 63227"/>
              </a:avLst>
            </a:prstGeom>
            <a:noFill/>
            <a:ln w="12700">
              <a:solidFill>
                <a:srgbClr val="30B8D8"/>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fontAlgn="base" hangingPunct="1">
                <a:spcBef>
                  <a:spcPct val="0"/>
                </a:spcBef>
                <a:spcAft>
                  <a:spcPct val="0"/>
                </a:spcAft>
                <a:buFontTx/>
                <a:buNone/>
                <a:defRPr/>
              </a:pPr>
              <a:endParaRPr lang="zh-CN" altLang="en-US" sz="1620">
                <a:solidFill>
                  <a:prstClr val="black"/>
                </a:solidFill>
              </a:endParaRPr>
            </a:p>
          </p:txBody>
        </p:sp>
      </p:grpSp>
      <p:sp>
        <p:nvSpPr>
          <p:cNvPr id="7195" name="矩形 42"/>
          <p:cNvSpPr>
            <a:spLocks noChangeArrowheads="1"/>
          </p:cNvSpPr>
          <p:nvPr/>
        </p:nvSpPr>
        <p:spPr bwMode="auto">
          <a:xfrm>
            <a:off x="1083849" y="2458168"/>
            <a:ext cx="1515903" cy="2187417"/>
          </a:xfrm>
          <a:prstGeom prst="rect">
            <a:avLst/>
          </a:prstGeom>
          <a:noFill/>
          <a:ln w="12700" cmpd="sng">
            <a:solidFill>
              <a:schemeClr val="accent2"/>
            </a:solidFill>
            <a:round/>
            <a:headEnd/>
            <a:tailEnd/>
          </a:ln>
          <a:effectLst>
            <a:glow rad="88900">
              <a:schemeClr val="accent1">
                <a:alpha val="30000"/>
              </a:schemeClr>
            </a:glow>
          </a:effectLst>
        </p:spPr>
        <p:txBody>
          <a:bodyPr/>
          <a:lstStyle/>
          <a:p>
            <a:pPr fontAlgn="base">
              <a:spcBef>
                <a:spcPct val="0"/>
              </a:spcBef>
              <a:spcAft>
                <a:spcPct val="0"/>
              </a:spcAft>
            </a:pPr>
            <a:endParaRPr lang="zh-CN" altLang="en-US" sz="1620">
              <a:solidFill>
                <a:prstClr val="black"/>
              </a:solidFill>
              <a:latin typeface="Arial" charset="0"/>
            </a:endParaRPr>
          </a:p>
        </p:txBody>
      </p:sp>
      <p:sp>
        <p:nvSpPr>
          <p:cNvPr id="7191" name="矩形 57"/>
          <p:cNvSpPr>
            <a:spLocks noChangeArrowheads="1"/>
          </p:cNvSpPr>
          <p:nvPr/>
        </p:nvSpPr>
        <p:spPr bwMode="auto">
          <a:xfrm>
            <a:off x="2886485" y="2458168"/>
            <a:ext cx="1515903" cy="2187417"/>
          </a:xfrm>
          <a:prstGeom prst="rect">
            <a:avLst/>
          </a:prstGeom>
          <a:noFill/>
          <a:ln w="12700" cmpd="sng">
            <a:solidFill>
              <a:schemeClr val="accent2"/>
            </a:solidFill>
            <a:round/>
            <a:headEnd/>
            <a:tailEnd/>
          </a:ln>
          <a:effectLst>
            <a:glow rad="88900">
              <a:schemeClr val="accent1">
                <a:alpha val="30000"/>
              </a:schemeClr>
            </a:glow>
          </a:effectLst>
        </p:spPr>
        <p:txBody>
          <a:bodyPr/>
          <a:lstStyle/>
          <a:p>
            <a:pPr fontAlgn="base">
              <a:spcBef>
                <a:spcPct val="0"/>
              </a:spcBef>
              <a:spcAft>
                <a:spcPct val="0"/>
              </a:spcAft>
            </a:pPr>
            <a:endParaRPr lang="zh-CN" altLang="en-US" sz="1620">
              <a:solidFill>
                <a:prstClr val="black"/>
              </a:solidFill>
              <a:latin typeface="Arial" charset="0"/>
            </a:endParaRPr>
          </a:p>
        </p:txBody>
      </p:sp>
      <p:sp>
        <p:nvSpPr>
          <p:cNvPr id="9" name="TextBox 146"/>
          <p:cNvSpPr txBox="1">
            <a:spLocks noChangeArrowheads="1"/>
          </p:cNvSpPr>
          <p:nvPr/>
        </p:nvSpPr>
        <p:spPr bwMode="auto">
          <a:xfrm>
            <a:off x="2910772" y="3054969"/>
            <a:ext cx="1458755" cy="840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a:buFont typeface="Arial" charset="0"/>
              <a:defRPr sz="2000">
                <a:solidFill>
                  <a:schemeClr val="tx1"/>
                </a:solidFill>
                <a:latin typeface="Calibri" pitchFamily="34" charset="0"/>
                <a:ea typeface="宋体" pitchFamily="2" charset="-122"/>
              </a:defRPr>
            </a:lvl6pPr>
            <a:lvl7pPr>
              <a:buFont typeface="Arial" charset="0"/>
              <a:defRPr sz="2000">
                <a:solidFill>
                  <a:schemeClr val="tx1"/>
                </a:solidFill>
                <a:latin typeface="Calibri" pitchFamily="34" charset="0"/>
                <a:ea typeface="宋体" pitchFamily="2" charset="-122"/>
              </a:defRPr>
            </a:lvl7pPr>
            <a:lvl8pPr>
              <a:buFont typeface="Arial" charset="0"/>
              <a:defRPr sz="2000">
                <a:solidFill>
                  <a:schemeClr val="tx1"/>
                </a:solidFill>
                <a:latin typeface="Calibri" pitchFamily="34" charset="0"/>
                <a:ea typeface="宋体" pitchFamily="2" charset="-122"/>
              </a:defRPr>
            </a:lvl8pPr>
            <a:lvl9pPr>
              <a:buFont typeface="Arial" charset="0"/>
              <a:defRPr sz="2000">
                <a:solidFill>
                  <a:schemeClr val="tx1"/>
                </a:solidFill>
                <a:latin typeface="Calibri" pitchFamily="34" charset="0"/>
                <a:ea typeface="宋体" pitchFamily="2" charset="-122"/>
              </a:defRPr>
            </a:lvl9pPr>
          </a:lstStyle>
          <a:p>
            <a:pPr fontAlgn="base">
              <a:spcBef>
                <a:spcPct val="0"/>
              </a:spcBef>
              <a:spcAft>
                <a:spcPct val="0"/>
              </a:spcAft>
            </a:pPr>
            <a:r>
              <a:rPr lang="zh-CN" altLang="en-US" sz="1620" dirty="0">
                <a:solidFill>
                  <a:srgbClr val="BCE8F2"/>
                </a:solidFill>
                <a:latin typeface="黑体" panose="02010609060101010101" pitchFamily="49" charset="-122"/>
                <a:ea typeface="黑体" panose="02010609060101010101" pitchFamily="49" charset="-122"/>
              </a:rPr>
              <a:t>戴老师连夜赶制的初版学员手册</a:t>
            </a:r>
            <a:endParaRPr lang="en-US" altLang="zh-CN" sz="1620" dirty="0">
              <a:solidFill>
                <a:srgbClr val="BCE8F2"/>
              </a:solidFill>
              <a:latin typeface="黑体" panose="02010609060101010101" pitchFamily="49" charset="-122"/>
              <a:ea typeface="黑体" panose="02010609060101010101" pitchFamily="49" charset="-122"/>
            </a:endParaRPr>
          </a:p>
        </p:txBody>
      </p:sp>
      <p:cxnSp>
        <p:nvCxnSpPr>
          <p:cNvPr id="10" name="直接连接符 75"/>
          <p:cNvCxnSpPr>
            <a:cxnSpLocks noChangeShapeType="1"/>
          </p:cNvCxnSpPr>
          <p:nvPr/>
        </p:nvCxnSpPr>
        <p:spPr bwMode="auto">
          <a:xfrm>
            <a:off x="2949349" y="2939169"/>
            <a:ext cx="1398748" cy="0"/>
          </a:xfrm>
          <a:prstGeom prst="line">
            <a:avLst/>
          </a:prstGeom>
          <a:noFill/>
          <a:ln w="12700">
            <a:solidFill>
              <a:srgbClr val="30B8D8"/>
            </a:solidFill>
            <a:prstDash val="sysDash"/>
            <a:round/>
            <a:headEnd/>
            <a:tailEnd/>
          </a:ln>
          <a:extLst>
            <a:ext uri="{909E8E84-426E-40DD-AFC4-6F175D3DCCD1}">
              <a14:hiddenFill xmlns:a14="http://schemas.microsoft.com/office/drawing/2010/main">
                <a:noFill/>
              </a14:hiddenFill>
            </a:ext>
          </a:extLst>
        </p:spPr>
      </p:cxnSp>
      <p:sp>
        <p:nvSpPr>
          <p:cNvPr id="11" name="TextBox 146"/>
          <p:cNvSpPr txBox="1">
            <a:spLocks noChangeArrowheads="1"/>
          </p:cNvSpPr>
          <p:nvPr/>
        </p:nvSpPr>
        <p:spPr bwMode="auto">
          <a:xfrm>
            <a:off x="2919345" y="2571751"/>
            <a:ext cx="1458755"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a:buFont typeface="Arial" charset="0"/>
              <a:defRPr sz="2000">
                <a:solidFill>
                  <a:schemeClr val="tx1"/>
                </a:solidFill>
                <a:latin typeface="Calibri" pitchFamily="34" charset="0"/>
                <a:ea typeface="宋体" pitchFamily="2" charset="-122"/>
              </a:defRPr>
            </a:lvl6pPr>
            <a:lvl7pPr>
              <a:buFont typeface="Arial" charset="0"/>
              <a:defRPr sz="2000">
                <a:solidFill>
                  <a:schemeClr val="tx1"/>
                </a:solidFill>
                <a:latin typeface="Calibri" pitchFamily="34" charset="0"/>
                <a:ea typeface="宋体" pitchFamily="2" charset="-122"/>
              </a:defRPr>
            </a:lvl7pPr>
            <a:lvl8pPr>
              <a:buFont typeface="Arial" charset="0"/>
              <a:defRPr sz="2000">
                <a:solidFill>
                  <a:schemeClr val="tx1"/>
                </a:solidFill>
                <a:latin typeface="Calibri" pitchFamily="34" charset="0"/>
                <a:ea typeface="宋体" pitchFamily="2" charset="-122"/>
              </a:defRPr>
            </a:lvl8pPr>
            <a:lvl9pPr>
              <a:buFont typeface="Arial" charset="0"/>
              <a:defRPr sz="2000">
                <a:solidFill>
                  <a:schemeClr val="tx1"/>
                </a:solidFill>
                <a:latin typeface="Calibri" pitchFamily="34" charset="0"/>
                <a:ea typeface="宋体" pitchFamily="2" charset="-122"/>
              </a:defRPr>
            </a:lvl9pPr>
          </a:lstStyle>
          <a:p>
            <a:pPr algn="ctr" fontAlgn="base">
              <a:spcBef>
                <a:spcPct val="0"/>
              </a:spcBef>
              <a:spcAft>
                <a:spcPct val="0"/>
              </a:spcAft>
            </a:pPr>
            <a:r>
              <a:rPr lang="zh-CN" altLang="en-US" sz="1620" dirty="0">
                <a:solidFill>
                  <a:srgbClr val="BCE8F2"/>
                </a:solidFill>
                <a:latin typeface="黑体" panose="02010609060101010101" pitchFamily="49" charset="-122"/>
                <a:ea typeface="黑体" panose="02010609060101010101" pitchFamily="49" charset="-122"/>
              </a:rPr>
              <a:t>生产资料</a:t>
            </a:r>
            <a:endParaRPr lang="en-US" altLang="zh-CN" sz="1620" dirty="0">
              <a:solidFill>
                <a:srgbClr val="BCE8F2"/>
              </a:solidFill>
              <a:latin typeface="黑体" panose="02010609060101010101" pitchFamily="49" charset="-122"/>
              <a:ea typeface="黑体" panose="02010609060101010101" pitchFamily="49" charset="-122"/>
            </a:endParaRPr>
          </a:p>
        </p:txBody>
      </p:sp>
      <p:sp>
        <p:nvSpPr>
          <p:cNvPr id="7187" name="矩形 61"/>
          <p:cNvSpPr>
            <a:spLocks noChangeArrowheads="1"/>
          </p:cNvSpPr>
          <p:nvPr/>
        </p:nvSpPr>
        <p:spPr bwMode="auto">
          <a:xfrm>
            <a:off x="4699672" y="2458168"/>
            <a:ext cx="1515905" cy="2187417"/>
          </a:xfrm>
          <a:prstGeom prst="rect">
            <a:avLst/>
          </a:prstGeom>
          <a:noFill/>
          <a:ln w="12700" cmpd="sng">
            <a:solidFill>
              <a:schemeClr val="accent2"/>
            </a:solidFill>
            <a:round/>
            <a:headEnd/>
            <a:tailEnd/>
          </a:ln>
          <a:effectLst>
            <a:glow rad="88900">
              <a:schemeClr val="accent1">
                <a:alpha val="30000"/>
              </a:schemeClr>
            </a:glow>
          </a:effectLst>
        </p:spPr>
        <p:txBody>
          <a:bodyPr/>
          <a:lstStyle/>
          <a:p>
            <a:pPr fontAlgn="base">
              <a:spcBef>
                <a:spcPct val="0"/>
              </a:spcBef>
              <a:spcAft>
                <a:spcPct val="0"/>
              </a:spcAft>
            </a:pPr>
            <a:endParaRPr lang="zh-CN" altLang="en-US" sz="1620">
              <a:solidFill>
                <a:prstClr val="black"/>
              </a:solidFill>
              <a:latin typeface="Arial" charset="0"/>
            </a:endParaRPr>
          </a:p>
        </p:txBody>
      </p:sp>
      <p:sp>
        <p:nvSpPr>
          <p:cNvPr id="7198" name="TextBox 146"/>
          <p:cNvSpPr txBox="1">
            <a:spLocks noChangeArrowheads="1"/>
          </p:cNvSpPr>
          <p:nvPr/>
        </p:nvSpPr>
        <p:spPr bwMode="auto">
          <a:xfrm>
            <a:off x="4723962" y="3054969"/>
            <a:ext cx="1458753" cy="840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a:buFont typeface="Arial" charset="0"/>
              <a:defRPr sz="2000">
                <a:solidFill>
                  <a:schemeClr val="tx1"/>
                </a:solidFill>
                <a:latin typeface="Calibri" pitchFamily="34" charset="0"/>
                <a:ea typeface="宋体" pitchFamily="2" charset="-122"/>
              </a:defRPr>
            </a:lvl6pPr>
            <a:lvl7pPr>
              <a:buFont typeface="Arial" charset="0"/>
              <a:defRPr sz="2000">
                <a:solidFill>
                  <a:schemeClr val="tx1"/>
                </a:solidFill>
                <a:latin typeface="Calibri" pitchFamily="34" charset="0"/>
                <a:ea typeface="宋体" pitchFamily="2" charset="-122"/>
              </a:defRPr>
            </a:lvl7pPr>
            <a:lvl8pPr>
              <a:buFont typeface="Arial" charset="0"/>
              <a:defRPr sz="2000">
                <a:solidFill>
                  <a:schemeClr val="tx1"/>
                </a:solidFill>
                <a:latin typeface="Calibri" pitchFamily="34" charset="0"/>
                <a:ea typeface="宋体" pitchFamily="2" charset="-122"/>
              </a:defRPr>
            </a:lvl8pPr>
            <a:lvl9pPr>
              <a:buFont typeface="Arial" charset="0"/>
              <a:defRPr sz="2000">
                <a:solidFill>
                  <a:schemeClr val="tx1"/>
                </a:solidFill>
                <a:latin typeface="Calibri" pitchFamily="34" charset="0"/>
                <a:ea typeface="宋体" pitchFamily="2" charset="-122"/>
              </a:defRPr>
            </a:lvl9pPr>
          </a:lstStyle>
          <a:p>
            <a:pPr fontAlgn="base">
              <a:spcBef>
                <a:spcPct val="0"/>
              </a:spcBef>
              <a:spcAft>
                <a:spcPct val="0"/>
              </a:spcAft>
            </a:pPr>
            <a:r>
              <a:rPr lang="zh-CN" altLang="en-US" sz="1620" dirty="0">
                <a:solidFill>
                  <a:srgbClr val="BCE8F2"/>
                </a:solidFill>
                <a:latin typeface="黑体" panose="02010609060101010101" pitchFamily="49" charset="-122"/>
                <a:ea typeface="黑体" panose="02010609060101010101" pitchFamily="49" charset="-122"/>
              </a:rPr>
              <a:t>第三组同学输出的</a:t>
            </a:r>
            <a:r>
              <a:rPr lang="en-US" altLang="zh-CN" sz="1620" dirty="0">
                <a:solidFill>
                  <a:srgbClr val="BCE8F2"/>
                </a:solidFill>
                <a:latin typeface="黑体" panose="02010609060101010101" pitchFamily="49" charset="-122"/>
                <a:ea typeface="黑体" panose="02010609060101010101" pitchFamily="49" charset="-122"/>
              </a:rPr>
              <a:t>XLP</a:t>
            </a:r>
            <a:r>
              <a:rPr lang="zh-CN" altLang="en-US" sz="1620" dirty="0">
                <a:solidFill>
                  <a:srgbClr val="BCE8F2"/>
                </a:solidFill>
                <a:latin typeface="黑体" panose="02010609060101010101" pitchFamily="49" charset="-122"/>
                <a:ea typeface="黑体" panose="02010609060101010101" pitchFamily="49" charset="-122"/>
              </a:rPr>
              <a:t>课程逻辑模型</a:t>
            </a:r>
            <a:endParaRPr lang="en-US" altLang="zh-CN" sz="1620" dirty="0">
              <a:solidFill>
                <a:srgbClr val="BCE8F2"/>
              </a:solidFill>
              <a:latin typeface="黑体" panose="02010609060101010101" pitchFamily="49" charset="-122"/>
              <a:ea typeface="黑体" panose="02010609060101010101" pitchFamily="49" charset="-122"/>
            </a:endParaRPr>
          </a:p>
        </p:txBody>
      </p:sp>
      <p:cxnSp>
        <p:nvCxnSpPr>
          <p:cNvPr id="12" name="直接连接符 77"/>
          <p:cNvCxnSpPr>
            <a:cxnSpLocks noChangeShapeType="1"/>
          </p:cNvCxnSpPr>
          <p:nvPr/>
        </p:nvCxnSpPr>
        <p:spPr bwMode="auto">
          <a:xfrm>
            <a:off x="4762539" y="2939169"/>
            <a:ext cx="1398745" cy="0"/>
          </a:xfrm>
          <a:prstGeom prst="line">
            <a:avLst/>
          </a:prstGeom>
          <a:noFill/>
          <a:ln w="12700">
            <a:solidFill>
              <a:srgbClr val="30B8D8"/>
            </a:solidFill>
            <a:prstDash val="sysDash"/>
            <a:round/>
            <a:headEnd/>
            <a:tailEnd/>
          </a:ln>
          <a:extLst>
            <a:ext uri="{909E8E84-426E-40DD-AFC4-6F175D3DCCD1}">
              <a14:hiddenFill xmlns:a14="http://schemas.microsoft.com/office/drawing/2010/main">
                <a:noFill/>
              </a14:hiddenFill>
            </a:ext>
          </a:extLst>
        </p:spPr>
      </p:cxnSp>
      <p:sp>
        <p:nvSpPr>
          <p:cNvPr id="13" name="TextBox 146"/>
          <p:cNvSpPr txBox="1">
            <a:spLocks noChangeArrowheads="1"/>
          </p:cNvSpPr>
          <p:nvPr/>
        </p:nvSpPr>
        <p:spPr bwMode="auto">
          <a:xfrm>
            <a:off x="4732535" y="2571751"/>
            <a:ext cx="1458753"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a:buFont typeface="Arial" charset="0"/>
              <a:defRPr sz="2000">
                <a:solidFill>
                  <a:schemeClr val="tx1"/>
                </a:solidFill>
                <a:latin typeface="Calibri" pitchFamily="34" charset="0"/>
                <a:ea typeface="宋体" pitchFamily="2" charset="-122"/>
              </a:defRPr>
            </a:lvl6pPr>
            <a:lvl7pPr>
              <a:buFont typeface="Arial" charset="0"/>
              <a:defRPr sz="2000">
                <a:solidFill>
                  <a:schemeClr val="tx1"/>
                </a:solidFill>
                <a:latin typeface="Calibri" pitchFamily="34" charset="0"/>
                <a:ea typeface="宋体" pitchFamily="2" charset="-122"/>
              </a:defRPr>
            </a:lvl7pPr>
            <a:lvl8pPr>
              <a:buFont typeface="Arial" charset="0"/>
              <a:defRPr sz="2000">
                <a:solidFill>
                  <a:schemeClr val="tx1"/>
                </a:solidFill>
                <a:latin typeface="Calibri" pitchFamily="34" charset="0"/>
                <a:ea typeface="宋体" pitchFamily="2" charset="-122"/>
              </a:defRPr>
            </a:lvl8pPr>
            <a:lvl9pPr>
              <a:buFont typeface="Arial" charset="0"/>
              <a:defRPr sz="2000">
                <a:solidFill>
                  <a:schemeClr val="tx1"/>
                </a:solidFill>
                <a:latin typeface="Calibri" pitchFamily="34" charset="0"/>
                <a:ea typeface="宋体" pitchFamily="2" charset="-122"/>
              </a:defRPr>
            </a:lvl9pPr>
          </a:lstStyle>
          <a:p>
            <a:pPr algn="ctr" fontAlgn="base">
              <a:spcBef>
                <a:spcPct val="0"/>
              </a:spcBef>
              <a:spcAft>
                <a:spcPct val="0"/>
              </a:spcAft>
            </a:pPr>
            <a:r>
              <a:rPr lang="zh-CN" altLang="en-US" sz="1620" dirty="0">
                <a:solidFill>
                  <a:srgbClr val="BCE8F2"/>
                </a:solidFill>
                <a:latin typeface="黑体" panose="02010609060101010101" pitchFamily="49" charset="-122"/>
                <a:ea typeface="黑体" panose="02010609060101010101" pitchFamily="49" charset="-122"/>
              </a:rPr>
              <a:t>生产力</a:t>
            </a:r>
            <a:endParaRPr lang="en-US" altLang="zh-CN" sz="1620" dirty="0">
              <a:solidFill>
                <a:srgbClr val="BCE8F2"/>
              </a:solidFill>
              <a:latin typeface="黑体" panose="02010609060101010101" pitchFamily="49" charset="-122"/>
              <a:ea typeface="黑体" panose="02010609060101010101" pitchFamily="49" charset="-122"/>
            </a:endParaRPr>
          </a:p>
        </p:txBody>
      </p:sp>
      <p:sp>
        <p:nvSpPr>
          <p:cNvPr id="7183" name="矩形 65"/>
          <p:cNvSpPr>
            <a:spLocks noChangeArrowheads="1"/>
          </p:cNvSpPr>
          <p:nvPr/>
        </p:nvSpPr>
        <p:spPr bwMode="auto">
          <a:xfrm>
            <a:off x="6502307" y="2458168"/>
            <a:ext cx="1515905" cy="2187417"/>
          </a:xfrm>
          <a:prstGeom prst="rect">
            <a:avLst/>
          </a:prstGeom>
          <a:noFill/>
          <a:ln w="12700" cmpd="sng">
            <a:solidFill>
              <a:schemeClr val="accent2"/>
            </a:solidFill>
            <a:round/>
            <a:headEnd/>
            <a:tailEnd/>
          </a:ln>
          <a:effectLst>
            <a:glow rad="88900">
              <a:schemeClr val="accent1">
                <a:alpha val="30000"/>
              </a:schemeClr>
            </a:glow>
          </a:effectLst>
        </p:spPr>
        <p:txBody>
          <a:bodyPr/>
          <a:lstStyle/>
          <a:p>
            <a:pPr fontAlgn="base">
              <a:spcBef>
                <a:spcPct val="0"/>
              </a:spcBef>
              <a:spcAft>
                <a:spcPct val="0"/>
              </a:spcAft>
            </a:pPr>
            <a:endParaRPr lang="zh-CN" altLang="en-US" sz="1620">
              <a:solidFill>
                <a:prstClr val="black"/>
              </a:solidFill>
              <a:latin typeface="Arial" charset="0"/>
            </a:endParaRPr>
          </a:p>
        </p:txBody>
      </p:sp>
      <p:sp>
        <p:nvSpPr>
          <p:cNvPr id="14" name="TextBox 146"/>
          <p:cNvSpPr txBox="1">
            <a:spLocks noChangeArrowheads="1"/>
          </p:cNvSpPr>
          <p:nvPr/>
        </p:nvSpPr>
        <p:spPr bwMode="auto">
          <a:xfrm>
            <a:off x="6526598" y="3054968"/>
            <a:ext cx="1458753" cy="840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a:buFont typeface="Arial" charset="0"/>
              <a:defRPr sz="2000">
                <a:solidFill>
                  <a:schemeClr val="tx1"/>
                </a:solidFill>
                <a:latin typeface="Calibri" pitchFamily="34" charset="0"/>
                <a:ea typeface="宋体" pitchFamily="2" charset="-122"/>
              </a:defRPr>
            </a:lvl6pPr>
            <a:lvl7pPr>
              <a:buFont typeface="Arial" charset="0"/>
              <a:defRPr sz="2000">
                <a:solidFill>
                  <a:schemeClr val="tx1"/>
                </a:solidFill>
                <a:latin typeface="Calibri" pitchFamily="34" charset="0"/>
                <a:ea typeface="宋体" pitchFamily="2" charset="-122"/>
              </a:defRPr>
            </a:lvl7pPr>
            <a:lvl8pPr>
              <a:buFont typeface="Arial" charset="0"/>
              <a:defRPr sz="2000">
                <a:solidFill>
                  <a:schemeClr val="tx1"/>
                </a:solidFill>
                <a:latin typeface="Calibri" pitchFamily="34" charset="0"/>
                <a:ea typeface="宋体" pitchFamily="2" charset="-122"/>
              </a:defRPr>
            </a:lvl8pPr>
            <a:lvl9pPr>
              <a:buFont typeface="Arial" charset="0"/>
              <a:defRPr sz="2000">
                <a:solidFill>
                  <a:schemeClr val="tx1"/>
                </a:solidFill>
                <a:latin typeface="Calibri" pitchFamily="34" charset="0"/>
                <a:ea typeface="宋体" pitchFamily="2" charset="-122"/>
              </a:defRPr>
            </a:lvl9pPr>
          </a:lstStyle>
          <a:p>
            <a:pPr fontAlgn="base">
              <a:spcBef>
                <a:spcPct val="0"/>
              </a:spcBef>
              <a:spcAft>
                <a:spcPct val="0"/>
              </a:spcAft>
            </a:pPr>
            <a:r>
              <a:rPr lang="zh-CN" altLang="en-US" sz="1620" dirty="0">
                <a:solidFill>
                  <a:srgbClr val="BCE8F2"/>
                </a:solidFill>
                <a:latin typeface="黑体" panose="02010609060101010101" pitchFamily="49" charset="-122"/>
                <a:ea typeface="黑体" panose="02010609060101010101" pitchFamily="49" charset="-122"/>
              </a:rPr>
              <a:t>函子和自然转换等范畴论计算思维和概念</a:t>
            </a:r>
            <a:endParaRPr lang="en-US" altLang="zh-CN" sz="1620" dirty="0">
              <a:solidFill>
                <a:srgbClr val="BCE8F2"/>
              </a:solidFill>
              <a:latin typeface="黑体" panose="02010609060101010101" pitchFamily="49" charset="-122"/>
              <a:ea typeface="黑体" panose="02010609060101010101" pitchFamily="49" charset="-122"/>
            </a:endParaRPr>
          </a:p>
        </p:txBody>
      </p:sp>
      <p:cxnSp>
        <p:nvCxnSpPr>
          <p:cNvPr id="7196" name="直接连接符 79"/>
          <p:cNvCxnSpPr>
            <a:cxnSpLocks noChangeShapeType="1"/>
          </p:cNvCxnSpPr>
          <p:nvPr/>
        </p:nvCxnSpPr>
        <p:spPr bwMode="auto">
          <a:xfrm>
            <a:off x="6565174" y="2939169"/>
            <a:ext cx="1398745" cy="0"/>
          </a:xfrm>
          <a:prstGeom prst="line">
            <a:avLst/>
          </a:prstGeom>
          <a:noFill/>
          <a:ln w="12700">
            <a:solidFill>
              <a:srgbClr val="30B8D8"/>
            </a:solidFill>
            <a:prstDash val="sysDash"/>
            <a:round/>
            <a:headEnd/>
            <a:tailEnd/>
          </a:ln>
          <a:extLst>
            <a:ext uri="{909E8E84-426E-40DD-AFC4-6F175D3DCCD1}">
              <a14:hiddenFill xmlns:a14="http://schemas.microsoft.com/office/drawing/2010/main">
                <a:noFill/>
              </a14:hiddenFill>
            </a:ext>
          </a:extLst>
        </p:spPr>
      </p:cxnSp>
      <p:sp>
        <p:nvSpPr>
          <p:cNvPr id="7197" name="TextBox 146"/>
          <p:cNvSpPr txBox="1">
            <a:spLocks noChangeArrowheads="1"/>
          </p:cNvSpPr>
          <p:nvPr/>
        </p:nvSpPr>
        <p:spPr bwMode="auto">
          <a:xfrm>
            <a:off x="6535170" y="2571753"/>
            <a:ext cx="1458753"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a:buFont typeface="Arial" charset="0"/>
              <a:defRPr sz="2000">
                <a:solidFill>
                  <a:schemeClr val="tx1"/>
                </a:solidFill>
                <a:latin typeface="Calibri" pitchFamily="34" charset="0"/>
                <a:ea typeface="宋体" pitchFamily="2" charset="-122"/>
              </a:defRPr>
            </a:lvl6pPr>
            <a:lvl7pPr>
              <a:buFont typeface="Arial" charset="0"/>
              <a:defRPr sz="2000">
                <a:solidFill>
                  <a:schemeClr val="tx1"/>
                </a:solidFill>
                <a:latin typeface="Calibri" pitchFamily="34" charset="0"/>
                <a:ea typeface="宋体" pitchFamily="2" charset="-122"/>
              </a:defRPr>
            </a:lvl7pPr>
            <a:lvl8pPr>
              <a:buFont typeface="Arial" charset="0"/>
              <a:defRPr sz="2000">
                <a:solidFill>
                  <a:schemeClr val="tx1"/>
                </a:solidFill>
                <a:latin typeface="Calibri" pitchFamily="34" charset="0"/>
                <a:ea typeface="宋体" pitchFamily="2" charset="-122"/>
              </a:defRPr>
            </a:lvl8pPr>
            <a:lvl9pPr>
              <a:buFont typeface="Arial" charset="0"/>
              <a:defRPr sz="2000">
                <a:solidFill>
                  <a:schemeClr val="tx1"/>
                </a:solidFill>
                <a:latin typeface="Calibri" pitchFamily="34" charset="0"/>
                <a:ea typeface="宋体" pitchFamily="2" charset="-122"/>
              </a:defRPr>
            </a:lvl9pPr>
          </a:lstStyle>
          <a:p>
            <a:pPr algn="ctr" fontAlgn="base">
              <a:spcBef>
                <a:spcPct val="0"/>
              </a:spcBef>
              <a:spcAft>
                <a:spcPct val="0"/>
              </a:spcAft>
            </a:pPr>
            <a:r>
              <a:rPr lang="zh-CN" altLang="en-US" sz="1620" dirty="0">
                <a:solidFill>
                  <a:srgbClr val="BCE8F2"/>
                </a:solidFill>
                <a:latin typeface="黑体" panose="02010609060101010101" pitchFamily="49" charset="-122"/>
                <a:ea typeface="黑体" panose="02010609060101010101" pitchFamily="49" charset="-122"/>
              </a:rPr>
              <a:t>方法论</a:t>
            </a:r>
            <a:endParaRPr lang="en-US" altLang="zh-CN" sz="1620" dirty="0">
              <a:solidFill>
                <a:srgbClr val="BCE8F2"/>
              </a:solidFill>
              <a:latin typeface="黑体" panose="02010609060101010101" pitchFamily="49" charset="-122"/>
              <a:ea typeface="黑体" panose="02010609060101010101" pitchFamily="49" charset="-122"/>
            </a:endParaRPr>
          </a:p>
        </p:txBody>
      </p:sp>
      <p:sp>
        <p:nvSpPr>
          <p:cNvPr id="52" name="TextBox 146"/>
          <p:cNvSpPr txBox="1">
            <a:spLocks noChangeArrowheads="1"/>
          </p:cNvSpPr>
          <p:nvPr/>
        </p:nvSpPr>
        <p:spPr bwMode="auto">
          <a:xfrm>
            <a:off x="1086635" y="3041262"/>
            <a:ext cx="1458755"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a:buFont typeface="Arial" charset="0"/>
              <a:defRPr sz="2000">
                <a:solidFill>
                  <a:schemeClr val="tx1"/>
                </a:solidFill>
                <a:latin typeface="Calibri" pitchFamily="34" charset="0"/>
                <a:ea typeface="宋体" pitchFamily="2" charset="-122"/>
              </a:defRPr>
            </a:lvl6pPr>
            <a:lvl7pPr>
              <a:buFont typeface="Arial" charset="0"/>
              <a:defRPr sz="2000">
                <a:solidFill>
                  <a:schemeClr val="tx1"/>
                </a:solidFill>
                <a:latin typeface="Calibri" pitchFamily="34" charset="0"/>
                <a:ea typeface="宋体" pitchFamily="2" charset="-122"/>
              </a:defRPr>
            </a:lvl7pPr>
            <a:lvl8pPr>
              <a:buFont typeface="Arial" charset="0"/>
              <a:defRPr sz="2000">
                <a:solidFill>
                  <a:schemeClr val="tx1"/>
                </a:solidFill>
                <a:latin typeface="Calibri" pitchFamily="34" charset="0"/>
                <a:ea typeface="宋体" pitchFamily="2" charset="-122"/>
              </a:defRPr>
            </a:lvl8pPr>
            <a:lvl9pPr>
              <a:buFont typeface="Arial" charset="0"/>
              <a:defRPr sz="2000">
                <a:solidFill>
                  <a:schemeClr val="tx1"/>
                </a:solidFill>
                <a:latin typeface="Calibri" pitchFamily="34" charset="0"/>
                <a:ea typeface="宋体" pitchFamily="2" charset="-122"/>
              </a:defRPr>
            </a:lvl9pPr>
          </a:lstStyle>
          <a:p>
            <a:pPr fontAlgn="base">
              <a:spcBef>
                <a:spcPct val="0"/>
              </a:spcBef>
              <a:spcAft>
                <a:spcPct val="0"/>
              </a:spcAft>
            </a:pPr>
            <a:r>
              <a:rPr lang="zh-CN" altLang="en-US" sz="1620" dirty="0">
                <a:solidFill>
                  <a:srgbClr val="BCE8F2"/>
                </a:solidFill>
                <a:latin typeface="黑体" panose="02010609060101010101" pitchFamily="49" charset="-122"/>
                <a:ea typeface="黑体" panose="02010609060101010101" pitchFamily="49" charset="-122"/>
              </a:rPr>
              <a:t>我们自身对课程的基本诉求</a:t>
            </a:r>
            <a:endParaRPr lang="en-US" altLang="zh-CN" sz="1620" dirty="0">
              <a:solidFill>
                <a:srgbClr val="BCE8F2"/>
              </a:solidFill>
              <a:latin typeface="黑体" panose="02010609060101010101" pitchFamily="49" charset="-122"/>
              <a:ea typeface="黑体" panose="02010609060101010101" pitchFamily="49" charset="-122"/>
            </a:endParaRPr>
          </a:p>
        </p:txBody>
      </p:sp>
      <p:cxnSp>
        <p:nvCxnSpPr>
          <p:cNvPr id="53" name="直接连接符 75"/>
          <p:cNvCxnSpPr>
            <a:cxnSpLocks noChangeShapeType="1"/>
          </p:cNvCxnSpPr>
          <p:nvPr/>
        </p:nvCxnSpPr>
        <p:spPr bwMode="auto">
          <a:xfrm>
            <a:off x="1125212" y="2925460"/>
            <a:ext cx="1398748" cy="0"/>
          </a:xfrm>
          <a:prstGeom prst="line">
            <a:avLst/>
          </a:prstGeom>
          <a:noFill/>
          <a:ln w="12700">
            <a:solidFill>
              <a:srgbClr val="30B8D8"/>
            </a:solidFill>
            <a:prstDash val="sysDash"/>
            <a:round/>
            <a:headEnd/>
            <a:tailEnd/>
          </a:ln>
          <a:extLst>
            <a:ext uri="{909E8E84-426E-40DD-AFC4-6F175D3DCCD1}">
              <a14:hiddenFill xmlns:a14="http://schemas.microsoft.com/office/drawing/2010/main">
                <a:noFill/>
              </a14:hiddenFill>
            </a:ext>
          </a:extLst>
        </p:spPr>
      </p:cxnSp>
      <p:sp>
        <p:nvSpPr>
          <p:cNvPr id="54" name="TextBox 146"/>
          <p:cNvSpPr txBox="1">
            <a:spLocks noChangeArrowheads="1"/>
          </p:cNvSpPr>
          <p:nvPr/>
        </p:nvSpPr>
        <p:spPr bwMode="auto">
          <a:xfrm>
            <a:off x="1095208" y="2558042"/>
            <a:ext cx="1458755"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a:buFont typeface="Arial" charset="0"/>
              <a:defRPr sz="2000">
                <a:solidFill>
                  <a:schemeClr val="tx1"/>
                </a:solidFill>
                <a:latin typeface="Calibri" pitchFamily="34" charset="0"/>
                <a:ea typeface="宋体" pitchFamily="2" charset="-122"/>
              </a:defRPr>
            </a:lvl6pPr>
            <a:lvl7pPr>
              <a:buFont typeface="Arial" charset="0"/>
              <a:defRPr sz="2000">
                <a:solidFill>
                  <a:schemeClr val="tx1"/>
                </a:solidFill>
                <a:latin typeface="Calibri" pitchFamily="34" charset="0"/>
                <a:ea typeface="宋体" pitchFamily="2" charset="-122"/>
              </a:defRPr>
            </a:lvl7pPr>
            <a:lvl8pPr>
              <a:buFont typeface="Arial" charset="0"/>
              <a:defRPr sz="2000">
                <a:solidFill>
                  <a:schemeClr val="tx1"/>
                </a:solidFill>
                <a:latin typeface="Calibri" pitchFamily="34" charset="0"/>
                <a:ea typeface="宋体" pitchFamily="2" charset="-122"/>
              </a:defRPr>
            </a:lvl8pPr>
            <a:lvl9pPr>
              <a:buFont typeface="Arial" charset="0"/>
              <a:defRPr sz="2000">
                <a:solidFill>
                  <a:schemeClr val="tx1"/>
                </a:solidFill>
                <a:latin typeface="Calibri" pitchFamily="34" charset="0"/>
                <a:ea typeface="宋体" pitchFamily="2" charset="-122"/>
              </a:defRPr>
            </a:lvl9pPr>
          </a:lstStyle>
          <a:p>
            <a:pPr algn="ctr" fontAlgn="base">
              <a:spcBef>
                <a:spcPct val="0"/>
              </a:spcBef>
              <a:spcAft>
                <a:spcPct val="0"/>
              </a:spcAft>
            </a:pPr>
            <a:r>
              <a:rPr lang="zh-CN" altLang="en-US" sz="1620" dirty="0">
                <a:solidFill>
                  <a:srgbClr val="BCE8F2"/>
                </a:solidFill>
                <a:latin typeface="黑体" panose="02010609060101010101" pitchFamily="49" charset="-122"/>
                <a:ea typeface="黑体" panose="02010609060101010101" pitchFamily="49" charset="-122"/>
              </a:rPr>
              <a:t>意识形态</a:t>
            </a:r>
            <a:endParaRPr lang="en-US" altLang="zh-CN" sz="1620" dirty="0">
              <a:solidFill>
                <a:srgbClr val="BCE8F2"/>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277677420"/>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nodeType="after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slide(fromLeft)">
                                      <p:cBhvr>
                                        <p:cTn id="7" dur="500"/>
                                        <p:tgtEl>
                                          <p:spTgt spid="92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219"/>
                                        </p:tgtEl>
                                        <p:attrNameLst>
                                          <p:attrName>style.visibility</p:attrName>
                                        </p:attrNameLst>
                                      </p:cBhvr>
                                      <p:to>
                                        <p:strVal val="visible"/>
                                      </p:to>
                                    </p:set>
                                    <p:animEffect transition="in" filter="wipe(up)">
                                      <p:cBhvr>
                                        <p:cTn id="12" dur="500"/>
                                        <p:tgtEl>
                                          <p:spTgt spid="9219"/>
                                        </p:tgtEl>
                                      </p:cBhvr>
                                    </p:animEffect>
                                  </p:childTnLst>
                                </p:cTn>
                              </p:par>
                              <p:par>
                                <p:cTn id="13" presetID="22" presetClass="entr" presetSubtype="1" fill="hold" nodeType="withEffect">
                                  <p:stCondLst>
                                    <p:cond delay="0"/>
                                  </p:stCondLst>
                                  <p:childTnLst>
                                    <p:set>
                                      <p:cBhvr>
                                        <p:cTn id="14" dur="1" fill="hold">
                                          <p:stCondLst>
                                            <p:cond delay="0"/>
                                          </p:stCondLst>
                                        </p:cTn>
                                        <p:tgtEl>
                                          <p:spTgt spid="9234"/>
                                        </p:tgtEl>
                                        <p:attrNameLst>
                                          <p:attrName>style.visibility</p:attrName>
                                        </p:attrNameLst>
                                      </p:cBhvr>
                                      <p:to>
                                        <p:strVal val="visible"/>
                                      </p:to>
                                    </p:set>
                                    <p:animEffect transition="in" filter="wipe(up)">
                                      <p:cBhvr>
                                        <p:cTn id="15" dur="500"/>
                                        <p:tgtEl>
                                          <p:spTgt spid="9234"/>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nodeType="clickEffect">
                                  <p:stCondLst>
                                    <p:cond delay="0"/>
                                  </p:stCondLst>
                                  <p:childTnLst>
                                    <p:set>
                                      <p:cBhvr>
                                        <p:cTn id="19" dur="1" fill="hold">
                                          <p:stCondLst>
                                            <p:cond delay="0"/>
                                          </p:stCondLst>
                                        </p:cTn>
                                        <p:tgtEl>
                                          <p:spTgt spid="7195"/>
                                        </p:tgtEl>
                                        <p:attrNameLst>
                                          <p:attrName>style.visibility</p:attrName>
                                        </p:attrNameLst>
                                      </p:cBhvr>
                                      <p:to>
                                        <p:strVal val="visible"/>
                                      </p:to>
                                    </p:set>
                                    <p:animEffect transition="in" filter="wheel(1)">
                                      <p:cBhvr>
                                        <p:cTn id="20" dur="500"/>
                                        <p:tgtEl>
                                          <p:spTgt spid="7195"/>
                                        </p:tgtEl>
                                      </p:cBhvr>
                                    </p:animEffect>
                                  </p:childTnLst>
                                </p:cTn>
                              </p:par>
                              <p:par>
                                <p:cTn id="21" presetID="22" presetClass="entr" presetSubtype="4"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wipe(down)">
                                      <p:cBhvr>
                                        <p:cTn id="23" dur="500"/>
                                        <p:tgtEl>
                                          <p:spTgt spid="53"/>
                                        </p:tgtEl>
                                      </p:cBhvr>
                                    </p:animEffect>
                                  </p:childTnLst>
                                </p:cTn>
                              </p:par>
                            </p:childTnLst>
                          </p:cTn>
                        </p:par>
                        <p:par>
                          <p:cTn id="24" fill="hold">
                            <p:stCondLst>
                              <p:cond delay="500"/>
                            </p:stCondLst>
                            <p:childTnLst>
                              <p:par>
                                <p:cTn id="25" presetID="22" presetClass="entr" presetSubtype="4" fill="hold" grpId="0" nodeType="after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wipe(down)">
                                      <p:cBhvr>
                                        <p:cTn id="27" dur="500"/>
                                        <p:tgtEl>
                                          <p:spTgt spid="5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wipe(down)">
                                      <p:cBhvr>
                                        <p:cTn id="32" dur="500"/>
                                        <p:tgtEl>
                                          <p:spTgt spid="5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9223"/>
                                        </p:tgtEl>
                                        <p:attrNameLst>
                                          <p:attrName>style.visibility</p:attrName>
                                        </p:attrNameLst>
                                      </p:cBhvr>
                                      <p:to>
                                        <p:strVal val="visible"/>
                                      </p:to>
                                    </p:set>
                                    <p:animEffect transition="in" filter="wipe(up)">
                                      <p:cBhvr>
                                        <p:cTn id="37" dur="500"/>
                                        <p:tgtEl>
                                          <p:spTgt spid="9223"/>
                                        </p:tgtEl>
                                      </p:cBhvr>
                                    </p:animEffect>
                                  </p:childTnLst>
                                </p:cTn>
                              </p:par>
                              <p:par>
                                <p:cTn id="38" presetID="22" presetClass="entr" presetSubtype="1" fill="hold" nodeType="withEffect">
                                  <p:stCondLst>
                                    <p:cond delay="0"/>
                                  </p:stCondLst>
                                  <p:childTnLst>
                                    <p:set>
                                      <p:cBhvr>
                                        <p:cTn id="39" dur="1" fill="hold">
                                          <p:stCondLst>
                                            <p:cond delay="0"/>
                                          </p:stCondLst>
                                        </p:cTn>
                                        <p:tgtEl>
                                          <p:spTgt spid="9237"/>
                                        </p:tgtEl>
                                        <p:attrNameLst>
                                          <p:attrName>style.visibility</p:attrName>
                                        </p:attrNameLst>
                                      </p:cBhvr>
                                      <p:to>
                                        <p:strVal val="visible"/>
                                      </p:to>
                                    </p:set>
                                    <p:animEffect transition="in" filter="wipe(up)">
                                      <p:cBhvr>
                                        <p:cTn id="40" dur="500"/>
                                        <p:tgtEl>
                                          <p:spTgt spid="9237"/>
                                        </p:tgtEl>
                                      </p:cBhvr>
                                    </p:animEffect>
                                  </p:childTnLst>
                                </p:cTn>
                              </p:par>
                            </p:childTnLst>
                          </p:cTn>
                        </p:par>
                      </p:childTnLst>
                    </p:cTn>
                  </p:par>
                  <p:par>
                    <p:cTn id="41" fill="hold">
                      <p:stCondLst>
                        <p:cond delay="indefinite"/>
                      </p:stCondLst>
                      <p:childTnLst>
                        <p:par>
                          <p:cTn id="42" fill="hold">
                            <p:stCondLst>
                              <p:cond delay="0"/>
                            </p:stCondLst>
                            <p:childTnLst>
                              <p:par>
                                <p:cTn id="43" presetID="21" presetClass="entr" presetSubtype="1" fill="hold" nodeType="clickEffect">
                                  <p:stCondLst>
                                    <p:cond delay="0"/>
                                  </p:stCondLst>
                                  <p:childTnLst>
                                    <p:set>
                                      <p:cBhvr>
                                        <p:cTn id="44" dur="1" fill="hold">
                                          <p:stCondLst>
                                            <p:cond delay="0"/>
                                          </p:stCondLst>
                                        </p:cTn>
                                        <p:tgtEl>
                                          <p:spTgt spid="7191"/>
                                        </p:tgtEl>
                                        <p:attrNameLst>
                                          <p:attrName>style.visibility</p:attrName>
                                        </p:attrNameLst>
                                      </p:cBhvr>
                                      <p:to>
                                        <p:strVal val="visible"/>
                                      </p:to>
                                    </p:set>
                                    <p:animEffect transition="in" filter="wheel(1)">
                                      <p:cBhvr>
                                        <p:cTn id="45" dur="500"/>
                                        <p:tgtEl>
                                          <p:spTgt spid="7191"/>
                                        </p:tgtEl>
                                      </p:cBhvr>
                                    </p:animEffect>
                                  </p:childTnLst>
                                </p:cTn>
                              </p:par>
                              <p:par>
                                <p:cTn id="46" presetID="22" presetClass="entr" presetSubtype="4" fill="hold"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ipe(down)">
                                      <p:cBhvr>
                                        <p:cTn id="48" dur="500"/>
                                        <p:tgtEl>
                                          <p:spTgt spid="10"/>
                                        </p:tgtEl>
                                      </p:cBhvr>
                                    </p:animEffect>
                                  </p:childTnLst>
                                </p:cTn>
                              </p:par>
                            </p:childTnLst>
                          </p:cTn>
                        </p:par>
                        <p:par>
                          <p:cTn id="49" fill="hold">
                            <p:stCondLst>
                              <p:cond delay="500"/>
                            </p:stCondLst>
                            <p:childTnLst>
                              <p:par>
                                <p:cTn id="50" presetID="22" presetClass="entr" presetSubtype="4" fill="hold" grpId="0" nodeType="after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down)">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wipe(down)">
                                      <p:cBhvr>
                                        <p:cTn id="57" dur="500"/>
                                        <p:tgtEl>
                                          <p:spTgt spid="1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9227"/>
                                        </p:tgtEl>
                                        <p:attrNameLst>
                                          <p:attrName>style.visibility</p:attrName>
                                        </p:attrNameLst>
                                      </p:cBhvr>
                                      <p:to>
                                        <p:strVal val="visible"/>
                                      </p:to>
                                    </p:set>
                                    <p:animEffect transition="in" filter="wipe(up)">
                                      <p:cBhvr>
                                        <p:cTn id="62" dur="500"/>
                                        <p:tgtEl>
                                          <p:spTgt spid="9227"/>
                                        </p:tgtEl>
                                      </p:cBhvr>
                                    </p:animEffect>
                                  </p:childTnLst>
                                </p:cTn>
                              </p:par>
                              <p:par>
                                <p:cTn id="63" presetID="22" presetClass="entr" presetSubtype="1" fill="hold" nodeType="withEffect">
                                  <p:stCondLst>
                                    <p:cond delay="0"/>
                                  </p:stCondLst>
                                  <p:childTnLst>
                                    <p:set>
                                      <p:cBhvr>
                                        <p:cTn id="64" dur="1" fill="hold">
                                          <p:stCondLst>
                                            <p:cond delay="0"/>
                                          </p:stCondLst>
                                        </p:cTn>
                                        <p:tgtEl>
                                          <p:spTgt spid="9240"/>
                                        </p:tgtEl>
                                        <p:attrNameLst>
                                          <p:attrName>style.visibility</p:attrName>
                                        </p:attrNameLst>
                                      </p:cBhvr>
                                      <p:to>
                                        <p:strVal val="visible"/>
                                      </p:to>
                                    </p:set>
                                    <p:animEffect transition="in" filter="wipe(up)">
                                      <p:cBhvr>
                                        <p:cTn id="65" dur="500"/>
                                        <p:tgtEl>
                                          <p:spTgt spid="9240"/>
                                        </p:tgtEl>
                                      </p:cBhvr>
                                    </p:animEffect>
                                  </p:childTnLst>
                                </p:cTn>
                              </p:par>
                            </p:childTnLst>
                          </p:cTn>
                        </p:par>
                      </p:childTnLst>
                    </p:cTn>
                  </p:par>
                  <p:par>
                    <p:cTn id="66" fill="hold">
                      <p:stCondLst>
                        <p:cond delay="indefinite"/>
                      </p:stCondLst>
                      <p:childTnLst>
                        <p:par>
                          <p:cTn id="67" fill="hold">
                            <p:stCondLst>
                              <p:cond delay="0"/>
                            </p:stCondLst>
                            <p:childTnLst>
                              <p:par>
                                <p:cTn id="68" presetID="21" presetClass="entr" presetSubtype="1" fill="hold" nodeType="clickEffect">
                                  <p:stCondLst>
                                    <p:cond delay="0"/>
                                  </p:stCondLst>
                                  <p:childTnLst>
                                    <p:set>
                                      <p:cBhvr>
                                        <p:cTn id="69" dur="1" fill="hold">
                                          <p:stCondLst>
                                            <p:cond delay="0"/>
                                          </p:stCondLst>
                                        </p:cTn>
                                        <p:tgtEl>
                                          <p:spTgt spid="7187"/>
                                        </p:tgtEl>
                                        <p:attrNameLst>
                                          <p:attrName>style.visibility</p:attrName>
                                        </p:attrNameLst>
                                      </p:cBhvr>
                                      <p:to>
                                        <p:strVal val="visible"/>
                                      </p:to>
                                    </p:set>
                                    <p:animEffect transition="in" filter="wheel(1)">
                                      <p:cBhvr>
                                        <p:cTn id="70" dur="500"/>
                                        <p:tgtEl>
                                          <p:spTgt spid="7187"/>
                                        </p:tgtEl>
                                      </p:cBhvr>
                                    </p:animEffect>
                                  </p:childTnLst>
                                </p:cTn>
                              </p:par>
                              <p:par>
                                <p:cTn id="71" presetID="22" presetClass="entr" presetSubtype="4" fill="hold" nodeType="with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wipe(down)">
                                      <p:cBhvr>
                                        <p:cTn id="73" dur="500"/>
                                        <p:tgtEl>
                                          <p:spTgt spid="12"/>
                                        </p:tgtEl>
                                      </p:cBhvr>
                                    </p:animEffect>
                                  </p:childTnLst>
                                </p:cTn>
                              </p:par>
                            </p:childTnLst>
                          </p:cTn>
                        </p:par>
                        <p:par>
                          <p:cTn id="74" fill="hold">
                            <p:stCondLst>
                              <p:cond delay="500"/>
                            </p:stCondLst>
                            <p:childTnLst>
                              <p:par>
                                <p:cTn id="75" presetID="22" presetClass="entr" presetSubtype="4" fill="hold" grpId="0" nodeType="afterEffect">
                                  <p:stCondLst>
                                    <p:cond delay="0"/>
                                  </p:stCondLst>
                                  <p:childTnLst>
                                    <p:set>
                                      <p:cBhvr>
                                        <p:cTn id="76" dur="1" fill="hold">
                                          <p:stCondLst>
                                            <p:cond delay="0"/>
                                          </p:stCondLst>
                                        </p:cTn>
                                        <p:tgtEl>
                                          <p:spTgt spid="7198"/>
                                        </p:tgtEl>
                                        <p:attrNameLst>
                                          <p:attrName>style.visibility</p:attrName>
                                        </p:attrNameLst>
                                      </p:cBhvr>
                                      <p:to>
                                        <p:strVal val="visible"/>
                                      </p:to>
                                    </p:set>
                                    <p:animEffect transition="in" filter="wipe(down)">
                                      <p:cBhvr>
                                        <p:cTn id="77" dur="500"/>
                                        <p:tgtEl>
                                          <p:spTgt spid="7198"/>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13"/>
                                        </p:tgtEl>
                                        <p:attrNameLst>
                                          <p:attrName>style.visibility</p:attrName>
                                        </p:attrNameLst>
                                      </p:cBhvr>
                                      <p:to>
                                        <p:strVal val="visible"/>
                                      </p:to>
                                    </p:set>
                                    <p:animEffect transition="in" filter="wipe(down)">
                                      <p:cBhvr>
                                        <p:cTn id="82" dur="500"/>
                                        <p:tgtEl>
                                          <p:spTgt spid="1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9231"/>
                                        </p:tgtEl>
                                        <p:attrNameLst>
                                          <p:attrName>style.visibility</p:attrName>
                                        </p:attrNameLst>
                                      </p:cBhvr>
                                      <p:to>
                                        <p:strVal val="visible"/>
                                      </p:to>
                                    </p:set>
                                    <p:animEffect transition="in" filter="wipe(up)">
                                      <p:cBhvr>
                                        <p:cTn id="87" dur="500"/>
                                        <p:tgtEl>
                                          <p:spTgt spid="9231"/>
                                        </p:tgtEl>
                                      </p:cBhvr>
                                    </p:animEffect>
                                  </p:childTnLst>
                                </p:cTn>
                              </p:par>
                              <p:par>
                                <p:cTn id="88" presetID="22" presetClass="entr" presetSubtype="1" fill="hold" nodeType="withEffect">
                                  <p:stCondLst>
                                    <p:cond delay="0"/>
                                  </p:stCondLst>
                                  <p:childTnLst>
                                    <p:set>
                                      <p:cBhvr>
                                        <p:cTn id="89" dur="1" fill="hold">
                                          <p:stCondLst>
                                            <p:cond delay="0"/>
                                          </p:stCondLst>
                                        </p:cTn>
                                        <p:tgtEl>
                                          <p:spTgt spid="9243"/>
                                        </p:tgtEl>
                                        <p:attrNameLst>
                                          <p:attrName>style.visibility</p:attrName>
                                        </p:attrNameLst>
                                      </p:cBhvr>
                                      <p:to>
                                        <p:strVal val="visible"/>
                                      </p:to>
                                    </p:set>
                                    <p:animEffect transition="in" filter="wipe(up)">
                                      <p:cBhvr>
                                        <p:cTn id="90" dur="500"/>
                                        <p:tgtEl>
                                          <p:spTgt spid="9243"/>
                                        </p:tgtEl>
                                      </p:cBhvr>
                                    </p:animEffect>
                                  </p:childTnLst>
                                </p:cTn>
                              </p:par>
                            </p:childTnLst>
                          </p:cTn>
                        </p:par>
                      </p:childTnLst>
                    </p:cTn>
                  </p:par>
                  <p:par>
                    <p:cTn id="91" fill="hold">
                      <p:stCondLst>
                        <p:cond delay="indefinite"/>
                      </p:stCondLst>
                      <p:childTnLst>
                        <p:par>
                          <p:cTn id="92" fill="hold">
                            <p:stCondLst>
                              <p:cond delay="0"/>
                            </p:stCondLst>
                            <p:childTnLst>
                              <p:par>
                                <p:cTn id="93" presetID="21" presetClass="entr" presetSubtype="1" fill="hold" nodeType="clickEffect">
                                  <p:stCondLst>
                                    <p:cond delay="0"/>
                                  </p:stCondLst>
                                  <p:childTnLst>
                                    <p:set>
                                      <p:cBhvr>
                                        <p:cTn id="94" dur="1" fill="hold">
                                          <p:stCondLst>
                                            <p:cond delay="0"/>
                                          </p:stCondLst>
                                        </p:cTn>
                                        <p:tgtEl>
                                          <p:spTgt spid="7183"/>
                                        </p:tgtEl>
                                        <p:attrNameLst>
                                          <p:attrName>style.visibility</p:attrName>
                                        </p:attrNameLst>
                                      </p:cBhvr>
                                      <p:to>
                                        <p:strVal val="visible"/>
                                      </p:to>
                                    </p:set>
                                    <p:animEffect transition="in" filter="wheel(1)">
                                      <p:cBhvr>
                                        <p:cTn id="95" dur="500"/>
                                        <p:tgtEl>
                                          <p:spTgt spid="7183"/>
                                        </p:tgtEl>
                                      </p:cBhvr>
                                    </p:animEffect>
                                  </p:childTnLst>
                                </p:cTn>
                              </p:par>
                              <p:par>
                                <p:cTn id="96" presetID="22" presetClass="entr" presetSubtype="4" fill="hold" nodeType="withEffect">
                                  <p:stCondLst>
                                    <p:cond delay="0"/>
                                  </p:stCondLst>
                                  <p:childTnLst>
                                    <p:set>
                                      <p:cBhvr>
                                        <p:cTn id="97" dur="1" fill="hold">
                                          <p:stCondLst>
                                            <p:cond delay="0"/>
                                          </p:stCondLst>
                                        </p:cTn>
                                        <p:tgtEl>
                                          <p:spTgt spid="7196"/>
                                        </p:tgtEl>
                                        <p:attrNameLst>
                                          <p:attrName>style.visibility</p:attrName>
                                        </p:attrNameLst>
                                      </p:cBhvr>
                                      <p:to>
                                        <p:strVal val="visible"/>
                                      </p:to>
                                    </p:set>
                                    <p:animEffect transition="in" filter="wipe(down)">
                                      <p:cBhvr>
                                        <p:cTn id="98" dur="500"/>
                                        <p:tgtEl>
                                          <p:spTgt spid="7196"/>
                                        </p:tgtEl>
                                      </p:cBhvr>
                                    </p:animEffect>
                                  </p:childTnLst>
                                </p:cTn>
                              </p:par>
                            </p:childTnLst>
                          </p:cTn>
                        </p:par>
                        <p:par>
                          <p:cTn id="99" fill="hold">
                            <p:stCondLst>
                              <p:cond delay="500"/>
                            </p:stCondLst>
                            <p:childTnLst>
                              <p:par>
                                <p:cTn id="100" presetID="22" presetClass="entr" presetSubtype="4" fill="hold" grpId="0" nodeType="afterEffect">
                                  <p:stCondLst>
                                    <p:cond delay="0"/>
                                  </p:stCondLst>
                                  <p:childTnLst>
                                    <p:set>
                                      <p:cBhvr>
                                        <p:cTn id="101" dur="1" fill="hold">
                                          <p:stCondLst>
                                            <p:cond delay="0"/>
                                          </p:stCondLst>
                                        </p:cTn>
                                        <p:tgtEl>
                                          <p:spTgt spid="14"/>
                                        </p:tgtEl>
                                        <p:attrNameLst>
                                          <p:attrName>style.visibility</p:attrName>
                                        </p:attrNameLst>
                                      </p:cBhvr>
                                      <p:to>
                                        <p:strVal val="visible"/>
                                      </p:to>
                                    </p:set>
                                    <p:animEffect transition="in" filter="wipe(down)">
                                      <p:cBhvr>
                                        <p:cTn id="102" dur="500"/>
                                        <p:tgtEl>
                                          <p:spTgt spid="14"/>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7197"/>
                                        </p:tgtEl>
                                        <p:attrNameLst>
                                          <p:attrName>style.visibility</p:attrName>
                                        </p:attrNameLst>
                                      </p:cBhvr>
                                      <p:to>
                                        <p:strVal val="visible"/>
                                      </p:to>
                                    </p:set>
                                    <p:animEffect transition="in" filter="wipe(down)">
                                      <p:cBhvr>
                                        <p:cTn id="107" dur="500"/>
                                        <p:tgtEl>
                                          <p:spTgt spid="7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7198" grpId="0"/>
      <p:bldP spid="13" grpId="0"/>
      <p:bldP spid="14" grpId="0"/>
      <p:bldP spid="7197" grpId="0"/>
      <p:bldP spid="52" grpId="0"/>
      <p:bldP spid="54"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a:grpSpLocks/>
          </p:cNvGrpSpPr>
          <p:nvPr/>
        </p:nvGrpSpPr>
        <p:grpSpPr bwMode="auto">
          <a:xfrm>
            <a:off x="831133" y="1923678"/>
            <a:ext cx="1220153" cy="2097405"/>
            <a:chOff x="1925365" y="1156494"/>
            <a:chExt cx="1355725" cy="2330450"/>
          </a:xfrm>
          <a:solidFill>
            <a:schemeClr val="accent1"/>
          </a:solidFill>
        </p:grpSpPr>
        <p:sp>
          <p:nvSpPr>
            <p:cNvPr id="15377" name="Freeform 5"/>
            <p:cNvSpPr>
              <a:spLocks/>
            </p:cNvSpPr>
            <p:nvPr/>
          </p:nvSpPr>
          <p:spPr bwMode="gray">
            <a:xfrm>
              <a:off x="1925365" y="1156494"/>
              <a:ext cx="1066800" cy="2330450"/>
            </a:xfrm>
            <a:custGeom>
              <a:avLst/>
              <a:gdLst>
                <a:gd name="T0" fmla="*/ 387100736 w 1416"/>
                <a:gd name="T1" fmla="*/ 198567295 h 3094"/>
                <a:gd name="T2" fmla="*/ 408669533 w 1416"/>
                <a:gd name="T3" fmla="*/ 137294688 h 3094"/>
                <a:gd name="T4" fmla="*/ 374613299 w 1416"/>
                <a:gd name="T5" fmla="*/ 22125717 h 3094"/>
                <a:gd name="T6" fmla="*/ 232146529 w 1416"/>
                <a:gd name="T7" fmla="*/ 66945076 h 3094"/>
                <a:gd name="T8" fmla="*/ 187307026 w 1416"/>
                <a:gd name="T9" fmla="*/ 197432199 h 3094"/>
                <a:gd name="T10" fmla="*/ 181062931 w 1416"/>
                <a:gd name="T11" fmla="*/ 255300270 h 3094"/>
                <a:gd name="T12" fmla="*/ 23838761 w 1416"/>
                <a:gd name="T13" fmla="*/ 468617793 h 3094"/>
                <a:gd name="T14" fmla="*/ 71517036 w 1416"/>
                <a:gd name="T15" fmla="*/ 563930486 h 3094"/>
                <a:gd name="T16" fmla="*/ 225335885 w 1416"/>
                <a:gd name="T17" fmla="*/ 626904608 h 3094"/>
                <a:gd name="T18" fmla="*/ 71517036 w 1416"/>
                <a:gd name="T19" fmla="*/ 498686925 h 3094"/>
                <a:gd name="T20" fmla="*/ 197523746 w 1416"/>
                <a:gd name="T21" fmla="*/ 371603584 h 3094"/>
                <a:gd name="T22" fmla="*/ 272446104 w 1416"/>
                <a:gd name="T23" fmla="*/ 542939112 h 3094"/>
                <a:gd name="T24" fmla="*/ 190712348 w 1416"/>
                <a:gd name="T25" fmla="*/ 687609290 h 3094"/>
                <a:gd name="T26" fmla="*/ 194685726 w 1416"/>
                <a:gd name="T27" fmla="*/ 954823176 h 3094"/>
                <a:gd name="T28" fmla="*/ 262229385 w 1416"/>
                <a:gd name="T29" fmla="*/ 1145447810 h 3094"/>
                <a:gd name="T30" fmla="*/ 242363248 w 1416"/>
                <a:gd name="T31" fmla="*/ 1540879380 h 3094"/>
                <a:gd name="T32" fmla="*/ 200929068 w 1416"/>
                <a:gd name="T33" fmla="*/ 1579458345 h 3094"/>
                <a:gd name="T34" fmla="*/ 213416504 w 1416"/>
                <a:gd name="T35" fmla="*/ 1709378296 h 3094"/>
                <a:gd name="T36" fmla="*/ 228173904 w 1416"/>
                <a:gd name="T37" fmla="*/ 1678741992 h 3094"/>
                <a:gd name="T38" fmla="*/ 244066663 w 1416"/>
                <a:gd name="T39" fmla="*/ 1659452886 h 3094"/>
                <a:gd name="T40" fmla="*/ 356450577 w 1416"/>
                <a:gd name="T41" fmla="*/ 1755331998 h 3094"/>
                <a:gd name="T42" fmla="*/ 360991258 w 1416"/>
                <a:gd name="T43" fmla="*/ 1722426255 h 3094"/>
                <a:gd name="T44" fmla="*/ 342827782 w 1416"/>
                <a:gd name="T45" fmla="*/ 1652644568 h 3094"/>
                <a:gd name="T46" fmla="*/ 351341841 w 1416"/>
                <a:gd name="T47" fmla="*/ 1217498937 h 3094"/>
                <a:gd name="T48" fmla="*/ 362693919 w 1416"/>
                <a:gd name="T49" fmla="*/ 1116513774 h 3094"/>
                <a:gd name="T50" fmla="*/ 410939497 w 1416"/>
                <a:gd name="T51" fmla="*/ 959929227 h 3094"/>
                <a:gd name="T52" fmla="*/ 438184333 w 1416"/>
                <a:gd name="T53" fmla="*/ 645626542 h 3094"/>
                <a:gd name="T54" fmla="*/ 404128853 w 1416"/>
                <a:gd name="T55" fmla="*/ 462944570 h 3094"/>
                <a:gd name="T56" fmla="*/ 465429169 w 1416"/>
                <a:gd name="T57" fmla="*/ 529890400 h 3094"/>
                <a:gd name="T58" fmla="*/ 601651845 w 1416"/>
                <a:gd name="T59" fmla="*/ 475426111 h 3094"/>
                <a:gd name="T60" fmla="*/ 745821276 w 1416"/>
                <a:gd name="T61" fmla="*/ 335861983 h 3094"/>
                <a:gd name="T62" fmla="*/ 802580913 w 1416"/>
                <a:gd name="T63" fmla="*/ 252463659 h 3094"/>
                <a:gd name="T64" fmla="*/ 731063876 w 1416"/>
                <a:gd name="T65" fmla="*/ 284234306 h 3094"/>
                <a:gd name="T66" fmla="*/ 700413718 w 1416"/>
                <a:gd name="T67" fmla="*/ 252463659 h 3094"/>
                <a:gd name="T68" fmla="*/ 662384859 w 1416"/>
                <a:gd name="T69" fmla="*/ 325082711 h 3094"/>
                <a:gd name="T70" fmla="*/ 439886994 w 1416"/>
                <a:gd name="T71" fmla="*/ 344371817 h 3094"/>
                <a:gd name="T72" fmla="*/ 376884016 w 1416"/>
                <a:gd name="T73" fmla="*/ 249059877 h 3094"/>
                <a:gd name="T74" fmla="*/ 345665802 w 1416"/>
                <a:gd name="T75" fmla="*/ 214452619 h 309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416" h="3094">
                  <a:moveTo>
                    <a:pt x="609" y="378"/>
                  </a:moveTo>
                  <a:cubicBezTo>
                    <a:pt x="609" y="378"/>
                    <a:pt x="645" y="364"/>
                    <a:pt x="682" y="350"/>
                  </a:cubicBezTo>
                  <a:cubicBezTo>
                    <a:pt x="672" y="314"/>
                    <a:pt x="692" y="278"/>
                    <a:pt x="692" y="278"/>
                  </a:cubicBezTo>
                  <a:cubicBezTo>
                    <a:pt x="698" y="260"/>
                    <a:pt x="715" y="264"/>
                    <a:pt x="720" y="242"/>
                  </a:cubicBezTo>
                  <a:cubicBezTo>
                    <a:pt x="746" y="212"/>
                    <a:pt x="730" y="180"/>
                    <a:pt x="720" y="146"/>
                  </a:cubicBezTo>
                  <a:cubicBezTo>
                    <a:pt x="732" y="106"/>
                    <a:pt x="703" y="61"/>
                    <a:pt x="660" y="39"/>
                  </a:cubicBezTo>
                  <a:cubicBezTo>
                    <a:pt x="617" y="10"/>
                    <a:pt x="531" y="0"/>
                    <a:pt x="483" y="16"/>
                  </a:cubicBezTo>
                  <a:cubicBezTo>
                    <a:pt x="435" y="32"/>
                    <a:pt x="422" y="83"/>
                    <a:pt x="409" y="118"/>
                  </a:cubicBezTo>
                  <a:lnTo>
                    <a:pt x="384" y="223"/>
                  </a:lnTo>
                  <a:cubicBezTo>
                    <a:pt x="384" y="223"/>
                    <a:pt x="376" y="324"/>
                    <a:pt x="330" y="348"/>
                  </a:cubicBezTo>
                  <a:cubicBezTo>
                    <a:pt x="386" y="358"/>
                    <a:pt x="415" y="391"/>
                    <a:pt x="415" y="391"/>
                  </a:cubicBezTo>
                  <a:lnTo>
                    <a:pt x="319" y="450"/>
                  </a:lnTo>
                  <a:lnTo>
                    <a:pt x="244" y="550"/>
                  </a:lnTo>
                  <a:lnTo>
                    <a:pt x="42" y="826"/>
                  </a:lnTo>
                  <a:cubicBezTo>
                    <a:pt x="2" y="886"/>
                    <a:pt x="0" y="892"/>
                    <a:pt x="4" y="907"/>
                  </a:cubicBezTo>
                  <a:cubicBezTo>
                    <a:pt x="8" y="922"/>
                    <a:pt x="70" y="943"/>
                    <a:pt x="126" y="994"/>
                  </a:cubicBezTo>
                  <a:lnTo>
                    <a:pt x="368" y="1150"/>
                  </a:lnTo>
                  <a:lnTo>
                    <a:pt x="397" y="1105"/>
                  </a:lnTo>
                  <a:lnTo>
                    <a:pt x="265" y="1008"/>
                  </a:lnTo>
                  <a:lnTo>
                    <a:pt x="126" y="879"/>
                  </a:lnTo>
                  <a:lnTo>
                    <a:pt x="147" y="841"/>
                  </a:lnTo>
                  <a:cubicBezTo>
                    <a:pt x="147" y="841"/>
                    <a:pt x="247" y="748"/>
                    <a:pt x="348" y="655"/>
                  </a:cubicBezTo>
                  <a:cubicBezTo>
                    <a:pt x="384" y="708"/>
                    <a:pt x="404" y="724"/>
                    <a:pt x="426" y="774"/>
                  </a:cubicBezTo>
                  <a:cubicBezTo>
                    <a:pt x="448" y="824"/>
                    <a:pt x="484" y="902"/>
                    <a:pt x="480" y="957"/>
                  </a:cubicBezTo>
                  <a:lnTo>
                    <a:pt x="399" y="1102"/>
                  </a:lnTo>
                  <a:lnTo>
                    <a:pt x="336" y="1212"/>
                  </a:lnTo>
                  <a:cubicBezTo>
                    <a:pt x="322" y="1244"/>
                    <a:pt x="314" y="1268"/>
                    <a:pt x="315" y="1293"/>
                  </a:cubicBezTo>
                  <a:cubicBezTo>
                    <a:pt x="316" y="1318"/>
                    <a:pt x="334" y="1618"/>
                    <a:pt x="343" y="1683"/>
                  </a:cubicBezTo>
                  <a:lnTo>
                    <a:pt x="367" y="1686"/>
                  </a:lnTo>
                  <a:cubicBezTo>
                    <a:pt x="367" y="1686"/>
                    <a:pt x="414" y="1852"/>
                    <a:pt x="462" y="2019"/>
                  </a:cubicBezTo>
                  <a:cubicBezTo>
                    <a:pt x="417" y="2130"/>
                    <a:pt x="413" y="2159"/>
                    <a:pt x="409" y="2274"/>
                  </a:cubicBezTo>
                  <a:cubicBezTo>
                    <a:pt x="405" y="2389"/>
                    <a:pt x="430" y="2635"/>
                    <a:pt x="427" y="2716"/>
                  </a:cubicBezTo>
                  <a:lnTo>
                    <a:pt x="402" y="2755"/>
                  </a:lnTo>
                  <a:lnTo>
                    <a:pt x="354" y="2784"/>
                  </a:lnTo>
                  <a:cubicBezTo>
                    <a:pt x="354" y="2784"/>
                    <a:pt x="347" y="2819"/>
                    <a:pt x="340" y="2854"/>
                  </a:cubicBezTo>
                  <a:cubicBezTo>
                    <a:pt x="375" y="2899"/>
                    <a:pt x="376" y="3013"/>
                    <a:pt x="376" y="3013"/>
                  </a:cubicBezTo>
                  <a:lnTo>
                    <a:pt x="393" y="3009"/>
                  </a:lnTo>
                  <a:lnTo>
                    <a:pt x="402" y="2959"/>
                  </a:lnTo>
                  <a:lnTo>
                    <a:pt x="424" y="2961"/>
                  </a:lnTo>
                  <a:lnTo>
                    <a:pt x="430" y="2925"/>
                  </a:lnTo>
                  <a:lnTo>
                    <a:pt x="487" y="3058"/>
                  </a:lnTo>
                  <a:cubicBezTo>
                    <a:pt x="520" y="3086"/>
                    <a:pt x="599" y="3091"/>
                    <a:pt x="628" y="3094"/>
                  </a:cubicBezTo>
                  <a:lnTo>
                    <a:pt x="661" y="3075"/>
                  </a:lnTo>
                  <a:lnTo>
                    <a:pt x="636" y="3036"/>
                  </a:lnTo>
                  <a:lnTo>
                    <a:pt x="690" y="3021"/>
                  </a:lnTo>
                  <a:lnTo>
                    <a:pt x="604" y="2913"/>
                  </a:lnTo>
                  <a:cubicBezTo>
                    <a:pt x="578" y="2861"/>
                    <a:pt x="574" y="2833"/>
                    <a:pt x="532" y="2710"/>
                  </a:cubicBezTo>
                  <a:cubicBezTo>
                    <a:pt x="534" y="2582"/>
                    <a:pt x="602" y="2260"/>
                    <a:pt x="619" y="2146"/>
                  </a:cubicBezTo>
                  <a:cubicBezTo>
                    <a:pt x="635" y="2031"/>
                    <a:pt x="634" y="2055"/>
                    <a:pt x="637" y="2025"/>
                  </a:cubicBezTo>
                  <a:cubicBezTo>
                    <a:pt x="640" y="1995"/>
                    <a:pt x="642" y="1980"/>
                    <a:pt x="639" y="1968"/>
                  </a:cubicBezTo>
                  <a:cubicBezTo>
                    <a:pt x="670" y="1830"/>
                    <a:pt x="702" y="1693"/>
                    <a:pt x="702" y="1693"/>
                  </a:cubicBezTo>
                  <a:lnTo>
                    <a:pt x="724" y="1692"/>
                  </a:lnTo>
                  <a:cubicBezTo>
                    <a:pt x="724" y="1692"/>
                    <a:pt x="763" y="1505"/>
                    <a:pt x="771" y="1413"/>
                  </a:cubicBezTo>
                  <a:cubicBezTo>
                    <a:pt x="779" y="1321"/>
                    <a:pt x="778" y="1218"/>
                    <a:pt x="772" y="1138"/>
                  </a:cubicBezTo>
                  <a:cubicBezTo>
                    <a:pt x="766" y="1082"/>
                    <a:pt x="745" y="994"/>
                    <a:pt x="735" y="934"/>
                  </a:cubicBezTo>
                  <a:lnTo>
                    <a:pt x="712" y="816"/>
                  </a:lnTo>
                  <a:lnTo>
                    <a:pt x="735" y="786"/>
                  </a:lnTo>
                  <a:lnTo>
                    <a:pt x="820" y="934"/>
                  </a:lnTo>
                  <a:cubicBezTo>
                    <a:pt x="849" y="968"/>
                    <a:pt x="867" y="1006"/>
                    <a:pt x="907" y="990"/>
                  </a:cubicBezTo>
                  <a:cubicBezTo>
                    <a:pt x="947" y="974"/>
                    <a:pt x="1004" y="894"/>
                    <a:pt x="1060" y="838"/>
                  </a:cubicBezTo>
                  <a:lnTo>
                    <a:pt x="1204" y="646"/>
                  </a:lnTo>
                  <a:cubicBezTo>
                    <a:pt x="1246" y="605"/>
                    <a:pt x="1286" y="608"/>
                    <a:pt x="1314" y="592"/>
                  </a:cubicBezTo>
                  <a:cubicBezTo>
                    <a:pt x="1342" y="576"/>
                    <a:pt x="1357" y="572"/>
                    <a:pt x="1374" y="547"/>
                  </a:cubicBezTo>
                  <a:cubicBezTo>
                    <a:pt x="1391" y="522"/>
                    <a:pt x="1416" y="462"/>
                    <a:pt x="1414" y="445"/>
                  </a:cubicBezTo>
                  <a:cubicBezTo>
                    <a:pt x="1401" y="435"/>
                    <a:pt x="1386" y="436"/>
                    <a:pt x="1365" y="445"/>
                  </a:cubicBezTo>
                  <a:lnTo>
                    <a:pt x="1288" y="501"/>
                  </a:lnTo>
                  <a:lnTo>
                    <a:pt x="1209" y="528"/>
                  </a:lnTo>
                  <a:lnTo>
                    <a:pt x="1234" y="445"/>
                  </a:lnTo>
                  <a:cubicBezTo>
                    <a:pt x="1231" y="435"/>
                    <a:pt x="1203" y="447"/>
                    <a:pt x="1192" y="468"/>
                  </a:cubicBezTo>
                  <a:lnTo>
                    <a:pt x="1167" y="573"/>
                  </a:lnTo>
                  <a:cubicBezTo>
                    <a:pt x="1117" y="639"/>
                    <a:pt x="957" y="856"/>
                    <a:pt x="892" y="862"/>
                  </a:cubicBezTo>
                  <a:cubicBezTo>
                    <a:pt x="852" y="790"/>
                    <a:pt x="801" y="672"/>
                    <a:pt x="775" y="607"/>
                  </a:cubicBezTo>
                  <a:cubicBezTo>
                    <a:pt x="751" y="543"/>
                    <a:pt x="766" y="508"/>
                    <a:pt x="747" y="480"/>
                  </a:cubicBezTo>
                  <a:cubicBezTo>
                    <a:pt x="728" y="449"/>
                    <a:pt x="683" y="452"/>
                    <a:pt x="664" y="439"/>
                  </a:cubicBezTo>
                  <a:cubicBezTo>
                    <a:pt x="645" y="426"/>
                    <a:pt x="643" y="412"/>
                    <a:pt x="634" y="402"/>
                  </a:cubicBezTo>
                  <a:lnTo>
                    <a:pt x="609" y="378"/>
                  </a:lnTo>
                  <a:close/>
                </a:path>
              </a:pathLst>
            </a:custGeom>
            <a:grpFill/>
            <a:ln>
              <a:noFill/>
            </a:ln>
            <a:effectLst/>
            <a:extLst>
              <a:ext uri="{91240B29-F687-4F45-9708-019B960494DF}">
                <a14:hiddenLine xmlns:a14="http://schemas.microsoft.com/office/drawing/2010/main" w="9525">
                  <a:solidFill>
                    <a:schemeClr val="bg1"/>
                  </a:solidFill>
                  <a:round/>
                  <a:headEnd/>
                  <a:tailEnd/>
                </a14:hiddenLine>
              </a:ext>
              <a:ext uri="{AF507438-7753-43E0-B8FC-AC1667EBCBE1}">
                <a14:hiddenEffects xmlns:a14="http://schemas.microsoft.com/office/drawing/2010/main">
                  <a:effectLst>
                    <a:outerShdw sy="50000" rotWithShape="0">
                      <a:srgbClr val="000000">
                        <a:alpha val="50000"/>
                      </a:srgbClr>
                    </a:outerShdw>
                  </a:effectLst>
                </a14:hiddenEffects>
              </a:ext>
            </a:extLst>
          </p:spPr>
          <p:txBody>
            <a:bodyPr/>
            <a:lstStyle/>
            <a:p>
              <a:pPr fontAlgn="base">
                <a:spcBef>
                  <a:spcPct val="0"/>
                </a:spcBef>
                <a:spcAft>
                  <a:spcPct val="0"/>
                </a:spcAft>
              </a:pPr>
              <a:endParaRPr lang="zh-CN" altLang="en-US" sz="1620">
                <a:solidFill>
                  <a:prstClr val="black"/>
                </a:solidFill>
                <a:latin typeface="Arial" charset="0"/>
              </a:endParaRPr>
            </a:p>
          </p:txBody>
        </p:sp>
        <p:sp>
          <p:nvSpPr>
            <p:cNvPr id="15378" name="Freeform 6"/>
            <p:cNvSpPr>
              <a:spLocks/>
            </p:cNvSpPr>
            <p:nvPr/>
          </p:nvSpPr>
          <p:spPr bwMode="gray">
            <a:xfrm>
              <a:off x="2423840" y="2042319"/>
              <a:ext cx="660400" cy="1444625"/>
            </a:xfrm>
            <a:custGeom>
              <a:avLst/>
              <a:gdLst>
                <a:gd name="T0" fmla="*/ 148344682 w 1416"/>
                <a:gd name="T1" fmla="*/ 76302254 h 3094"/>
                <a:gd name="T2" fmla="*/ 156610409 w 1416"/>
                <a:gd name="T3" fmla="*/ 52757761 h 3094"/>
                <a:gd name="T4" fmla="*/ 143559580 w 1416"/>
                <a:gd name="T5" fmla="*/ 8502463 h 3094"/>
                <a:gd name="T6" fmla="*/ 88963249 w 1416"/>
                <a:gd name="T7" fmla="*/ 25724971 h 3094"/>
                <a:gd name="T8" fmla="*/ 71779790 w 1416"/>
                <a:gd name="T9" fmla="*/ 75866158 h 3094"/>
                <a:gd name="T10" fmla="*/ 69387239 w 1416"/>
                <a:gd name="T11" fmla="*/ 98102831 h 3094"/>
                <a:gd name="T12" fmla="*/ 9135533 w 1416"/>
                <a:gd name="T13" fmla="*/ 180073393 h 3094"/>
                <a:gd name="T14" fmla="*/ 27406600 w 1416"/>
                <a:gd name="T15" fmla="*/ 216698419 h 3094"/>
                <a:gd name="T16" fmla="*/ 86353363 w 1416"/>
                <a:gd name="T17" fmla="*/ 240897522 h 3094"/>
                <a:gd name="T18" fmla="*/ 27406600 w 1416"/>
                <a:gd name="T19" fmla="*/ 191627592 h 3094"/>
                <a:gd name="T20" fmla="*/ 75695085 w 1416"/>
                <a:gd name="T21" fmla="*/ 142794224 h 3094"/>
                <a:gd name="T22" fmla="*/ 104406628 w 1416"/>
                <a:gd name="T23" fmla="*/ 208632518 h 3094"/>
                <a:gd name="T24" fmla="*/ 73084733 w 1416"/>
                <a:gd name="T25" fmla="*/ 264223967 h 3094"/>
                <a:gd name="T26" fmla="*/ 74607477 w 1416"/>
                <a:gd name="T27" fmla="*/ 366905335 h 3094"/>
                <a:gd name="T28" fmla="*/ 100491333 w 1416"/>
                <a:gd name="T29" fmla="*/ 440155386 h 3094"/>
                <a:gd name="T30" fmla="*/ 92878544 w 1416"/>
                <a:gd name="T31" fmla="*/ 592105750 h 3094"/>
                <a:gd name="T32" fmla="*/ 77000028 w 1416"/>
                <a:gd name="T33" fmla="*/ 606930199 h 3094"/>
                <a:gd name="T34" fmla="*/ 81785130 w 1416"/>
                <a:gd name="T35" fmla="*/ 656853805 h 3094"/>
                <a:gd name="T36" fmla="*/ 87440505 w 1416"/>
                <a:gd name="T37" fmla="*/ 645081559 h 3094"/>
                <a:gd name="T38" fmla="*/ 93531016 w 1416"/>
                <a:gd name="T39" fmla="*/ 637669335 h 3094"/>
                <a:gd name="T40" fmla="*/ 136598796 w 1416"/>
                <a:gd name="T41" fmla="*/ 674512408 h 3094"/>
                <a:gd name="T42" fmla="*/ 138338876 w 1416"/>
                <a:gd name="T43" fmla="*/ 661867971 h 3094"/>
                <a:gd name="T44" fmla="*/ 131378558 w 1416"/>
                <a:gd name="T45" fmla="*/ 635053228 h 3094"/>
                <a:gd name="T46" fmla="*/ 134641382 w 1416"/>
                <a:gd name="T47" fmla="*/ 467842320 h 3094"/>
                <a:gd name="T48" fmla="*/ 138991347 w 1416"/>
                <a:gd name="T49" fmla="*/ 429036816 h 3094"/>
                <a:gd name="T50" fmla="*/ 157480215 w 1416"/>
                <a:gd name="T51" fmla="*/ 368867298 h 3094"/>
                <a:gd name="T52" fmla="*/ 167921158 w 1416"/>
                <a:gd name="T53" fmla="*/ 248091699 h 3094"/>
                <a:gd name="T54" fmla="*/ 154870329 w 1416"/>
                <a:gd name="T55" fmla="*/ 177893382 h 3094"/>
                <a:gd name="T56" fmla="*/ 178361634 w 1416"/>
                <a:gd name="T57" fmla="*/ 203618353 h 3094"/>
                <a:gd name="T58" fmla="*/ 230564948 w 1416"/>
                <a:gd name="T59" fmla="*/ 182689500 h 3094"/>
                <a:gd name="T60" fmla="*/ 285813751 w 1416"/>
                <a:gd name="T61" fmla="*/ 129060015 h 3094"/>
                <a:gd name="T62" fmla="*/ 307564977 w 1416"/>
                <a:gd name="T63" fmla="*/ 97013059 h 3094"/>
                <a:gd name="T64" fmla="*/ 280158377 w 1416"/>
                <a:gd name="T65" fmla="*/ 109221401 h 3094"/>
                <a:gd name="T66" fmla="*/ 268412491 w 1416"/>
                <a:gd name="T67" fmla="*/ 97013059 h 3094"/>
                <a:gd name="T68" fmla="*/ 253838918 w 1416"/>
                <a:gd name="T69" fmla="*/ 124917574 h 3094"/>
                <a:gd name="T70" fmla="*/ 168573629 w 1416"/>
                <a:gd name="T71" fmla="*/ 132329798 h 3094"/>
                <a:gd name="T72" fmla="*/ 144429387 w 1416"/>
                <a:gd name="T73" fmla="*/ 95704772 h 3094"/>
                <a:gd name="T74" fmla="*/ 132466166 w 1416"/>
                <a:gd name="T75" fmla="*/ 82406658 h 309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416" h="3094">
                  <a:moveTo>
                    <a:pt x="609" y="378"/>
                  </a:moveTo>
                  <a:cubicBezTo>
                    <a:pt x="609" y="378"/>
                    <a:pt x="645" y="364"/>
                    <a:pt x="682" y="350"/>
                  </a:cubicBezTo>
                  <a:cubicBezTo>
                    <a:pt x="672" y="314"/>
                    <a:pt x="692" y="278"/>
                    <a:pt x="692" y="278"/>
                  </a:cubicBezTo>
                  <a:cubicBezTo>
                    <a:pt x="698" y="260"/>
                    <a:pt x="715" y="264"/>
                    <a:pt x="720" y="242"/>
                  </a:cubicBezTo>
                  <a:cubicBezTo>
                    <a:pt x="746" y="212"/>
                    <a:pt x="730" y="180"/>
                    <a:pt x="720" y="146"/>
                  </a:cubicBezTo>
                  <a:cubicBezTo>
                    <a:pt x="732" y="106"/>
                    <a:pt x="703" y="61"/>
                    <a:pt x="660" y="39"/>
                  </a:cubicBezTo>
                  <a:cubicBezTo>
                    <a:pt x="617" y="10"/>
                    <a:pt x="531" y="0"/>
                    <a:pt x="483" y="16"/>
                  </a:cubicBezTo>
                  <a:cubicBezTo>
                    <a:pt x="435" y="32"/>
                    <a:pt x="422" y="83"/>
                    <a:pt x="409" y="118"/>
                  </a:cubicBezTo>
                  <a:lnTo>
                    <a:pt x="384" y="223"/>
                  </a:lnTo>
                  <a:cubicBezTo>
                    <a:pt x="384" y="223"/>
                    <a:pt x="376" y="324"/>
                    <a:pt x="330" y="348"/>
                  </a:cubicBezTo>
                  <a:cubicBezTo>
                    <a:pt x="386" y="358"/>
                    <a:pt x="415" y="391"/>
                    <a:pt x="415" y="391"/>
                  </a:cubicBezTo>
                  <a:lnTo>
                    <a:pt x="319" y="450"/>
                  </a:lnTo>
                  <a:lnTo>
                    <a:pt x="244" y="550"/>
                  </a:lnTo>
                  <a:lnTo>
                    <a:pt x="42" y="826"/>
                  </a:lnTo>
                  <a:cubicBezTo>
                    <a:pt x="2" y="886"/>
                    <a:pt x="0" y="892"/>
                    <a:pt x="4" y="907"/>
                  </a:cubicBezTo>
                  <a:cubicBezTo>
                    <a:pt x="8" y="922"/>
                    <a:pt x="70" y="943"/>
                    <a:pt x="126" y="994"/>
                  </a:cubicBezTo>
                  <a:lnTo>
                    <a:pt x="368" y="1150"/>
                  </a:lnTo>
                  <a:lnTo>
                    <a:pt x="397" y="1105"/>
                  </a:lnTo>
                  <a:lnTo>
                    <a:pt x="265" y="1008"/>
                  </a:lnTo>
                  <a:lnTo>
                    <a:pt x="126" y="879"/>
                  </a:lnTo>
                  <a:lnTo>
                    <a:pt x="147" y="841"/>
                  </a:lnTo>
                  <a:cubicBezTo>
                    <a:pt x="147" y="841"/>
                    <a:pt x="247" y="748"/>
                    <a:pt x="348" y="655"/>
                  </a:cubicBezTo>
                  <a:cubicBezTo>
                    <a:pt x="384" y="708"/>
                    <a:pt x="404" y="724"/>
                    <a:pt x="426" y="774"/>
                  </a:cubicBezTo>
                  <a:cubicBezTo>
                    <a:pt x="448" y="824"/>
                    <a:pt x="484" y="902"/>
                    <a:pt x="480" y="957"/>
                  </a:cubicBezTo>
                  <a:lnTo>
                    <a:pt x="399" y="1102"/>
                  </a:lnTo>
                  <a:lnTo>
                    <a:pt x="336" y="1212"/>
                  </a:lnTo>
                  <a:cubicBezTo>
                    <a:pt x="322" y="1244"/>
                    <a:pt x="314" y="1268"/>
                    <a:pt x="315" y="1293"/>
                  </a:cubicBezTo>
                  <a:cubicBezTo>
                    <a:pt x="316" y="1318"/>
                    <a:pt x="334" y="1618"/>
                    <a:pt x="343" y="1683"/>
                  </a:cubicBezTo>
                  <a:lnTo>
                    <a:pt x="367" y="1686"/>
                  </a:lnTo>
                  <a:cubicBezTo>
                    <a:pt x="367" y="1686"/>
                    <a:pt x="414" y="1852"/>
                    <a:pt x="462" y="2019"/>
                  </a:cubicBezTo>
                  <a:cubicBezTo>
                    <a:pt x="417" y="2130"/>
                    <a:pt x="413" y="2159"/>
                    <a:pt x="409" y="2274"/>
                  </a:cubicBezTo>
                  <a:cubicBezTo>
                    <a:pt x="405" y="2389"/>
                    <a:pt x="430" y="2635"/>
                    <a:pt x="427" y="2716"/>
                  </a:cubicBezTo>
                  <a:lnTo>
                    <a:pt x="402" y="2755"/>
                  </a:lnTo>
                  <a:lnTo>
                    <a:pt x="354" y="2784"/>
                  </a:lnTo>
                  <a:cubicBezTo>
                    <a:pt x="354" y="2784"/>
                    <a:pt x="347" y="2819"/>
                    <a:pt x="340" y="2854"/>
                  </a:cubicBezTo>
                  <a:cubicBezTo>
                    <a:pt x="375" y="2899"/>
                    <a:pt x="376" y="3013"/>
                    <a:pt x="376" y="3013"/>
                  </a:cubicBezTo>
                  <a:lnTo>
                    <a:pt x="393" y="3009"/>
                  </a:lnTo>
                  <a:lnTo>
                    <a:pt x="402" y="2959"/>
                  </a:lnTo>
                  <a:lnTo>
                    <a:pt x="424" y="2961"/>
                  </a:lnTo>
                  <a:lnTo>
                    <a:pt x="430" y="2925"/>
                  </a:lnTo>
                  <a:lnTo>
                    <a:pt x="487" y="3058"/>
                  </a:lnTo>
                  <a:cubicBezTo>
                    <a:pt x="520" y="3086"/>
                    <a:pt x="599" y="3091"/>
                    <a:pt x="628" y="3094"/>
                  </a:cubicBezTo>
                  <a:lnTo>
                    <a:pt x="661" y="3075"/>
                  </a:lnTo>
                  <a:lnTo>
                    <a:pt x="636" y="3036"/>
                  </a:lnTo>
                  <a:lnTo>
                    <a:pt x="690" y="3021"/>
                  </a:lnTo>
                  <a:lnTo>
                    <a:pt x="604" y="2913"/>
                  </a:lnTo>
                  <a:cubicBezTo>
                    <a:pt x="578" y="2861"/>
                    <a:pt x="574" y="2833"/>
                    <a:pt x="532" y="2710"/>
                  </a:cubicBezTo>
                  <a:cubicBezTo>
                    <a:pt x="534" y="2582"/>
                    <a:pt x="602" y="2260"/>
                    <a:pt x="619" y="2146"/>
                  </a:cubicBezTo>
                  <a:cubicBezTo>
                    <a:pt x="635" y="2031"/>
                    <a:pt x="634" y="2055"/>
                    <a:pt x="637" y="2025"/>
                  </a:cubicBezTo>
                  <a:cubicBezTo>
                    <a:pt x="640" y="1995"/>
                    <a:pt x="642" y="1980"/>
                    <a:pt x="639" y="1968"/>
                  </a:cubicBezTo>
                  <a:cubicBezTo>
                    <a:pt x="670" y="1830"/>
                    <a:pt x="702" y="1693"/>
                    <a:pt x="702" y="1693"/>
                  </a:cubicBezTo>
                  <a:lnTo>
                    <a:pt x="724" y="1692"/>
                  </a:lnTo>
                  <a:cubicBezTo>
                    <a:pt x="724" y="1692"/>
                    <a:pt x="763" y="1505"/>
                    <a:pt x="771" y="1413"/>
                  </a:cubicBezTo>
                  <a:cubicBezTo>
                    <a:pt x="779" y="1321"/>
                    <a:pt x="778" y="1218"/>
                    <a:pt x="772" y="1138"/>
                  </a:cubicBezTo>
                  <a:cubicBezTo>
                    <a:pt x="766" y="1082"/>
                    <a:pt x="745" y="994"/>
                    <a:pt x="735" y="934"/>
                  </a:cubicBezTo>
                  <a:lnTo>
                    <a:pt x="712" y="816"/>
                  </a:lnTo>
                  <a:lnTo>
                    <a:pt x="735" y="786"/>
                  </a:lnTo>
                  <a:lnTo>
                    <a:pt x="820" y="934"/>
                  </a:lnTo>
                  <a:cubicBezTo>
                    <a:pt x="849" y="968"/>
                    <a:pt x="867" y="1006"/>
                    <a:pt x="907" y="990"/>
                  </a:cubicBezTo>
                  <a:cubicBezTo>
                    <a:pt x="947" y="974"/>
                    <a:pt x="1004" y="894"/>
                    <a:pt x="1060" y="838"/>
                  </a:cubicBezTo>
                  <a:lnTo>
                    <a:pt x="1204" y="646"/>
                  </a:lnTo>
                  <a:cubicBezTo>
                    <a:pt x="1246" y="605"/>
                    <a:pt x="1286" y="608"/>
                    <a:pt x="1314" y="592"/>
                  </a:cubicBezTo>
                  <a:cubicBezTo>
                    <a:pt x="1342" y="576"/>
                    <a:pt x="1357" y="572"/>
                    <a:pt x="1374" y="547"/>
                  </a:cubicBezTo>
                  <a:cubicBezTo>
                    <a:pt x="1391" y="522"/>
                    <a:pt x="1416" y="462"/>
                    <a:pt x="1414" y="445"/>
                  </a:cubicBezTo>
                  <a:cubicBezTo>
                    <a:pt x="1401" y="435"/>
                    <a:pt x="1386" y="436"/>
                    <a:pt x="1365" y="445"/>
                  </a:cubicBezTo>
                  <a:lnTo>
                    <a:pt x="1288" y="501"/>
                  </a:lnTo>
                  <a:lnTo>
                    <a:pt x="1209" y="528"/>
                  </a:lnTo>
                  <a:lnTo>
                    <a:pt x="1234" y="445"/>
                  </a:lnTo>
                  <a:cubicBezTo>
                    <a:pt x="1231" y="435"/>
                    <a:pt x="1203" y="447"/>
                    <a:pt x="1192" y="468"/>
                  </a:cubicBezTo>
                  <a:lnTo>
                    <a:pt x="1167" y="573"/>
                  </a:lnTo>
                  <a:cubicBezTo>
                    <a:pt x="1117" y="639"/>
                    <a:pt x="957" y="856"/>
                    <a:pt x="892" y="862"/>
                  </a:cubicBezTo>
                  <a:cubicBezTo>
                    <a:pt x="852" y="790"/>
                    <a:pt x="801" y="672"/>
                    <a:pt x="775" y="607"/>
                  </a:cubicBezTo>
                  <a:cubicBezTo>
                    <a:pt x="751" y="543"/>
                    <a:pt x="766" y="508"/>
                    <a:pt x="747" y="480"/>
                  </a:cubicBezTo>
                  <a:cubicBezTo>
                    <a:pt x="728" y="449"/>
                    <a:pt x="683" y="452"/>
                    <a:pt x="664" y="439"/>
                  </a:cubicBezTo>
                  <a:cubicBezTo>
                    <a:pt x="645" y="426"/>
                    <a:pt x="643" y="412"/>
                    <a:pt x="634" y="402"/>
                  </a:cubicBezTo>
                  <a:lnTo>
                    <a:pt x="609" y="378"/>
                  </a:lnTo>
                  <a:close/>
                </a:path>
              </a:pathLst>
            </a:custGeom>
            <a:grpFill/>
            <a:ln>
              <a:noFill/>
            </a:ln>
            <a:effectLst/>
            <a:extLst>
              <a:ext uri="{91240B29-F687-4F45-9708-019B960494DF}">
                <a14:hiddenLine xmlns:a14="http://schemas.microsoft.com/office/drawing/2010/main" w="9525">
                  <a:solidFill>
                    <a:schemeClr val="bg1"/>
                  </a:solidFill>
                  <a:round/>
                  <a:headEnd/>
                  <a:tailEnd/>
                </a14:hiddenLine>
              </a:ext>
              <a:ext uri="{AF507438-7753-43E0-B8FC-AC1667EBCBE1}">
                <a14:hiddenEffects xmlns:a14="http://schemas.microsoft.com/office/drawing/2010/main">
                  <a:effectLst>
                    <a:outerShdw sy="50000" rotWithShape="0">
                      <a:srgbClr val="000000">
                        <a:alpha val="50000"/>
                      </a:srgbClr>
                    </a:outerShdw>
                  </a:effectLst>
                </a14:hiddenEffects>
              </a:ext>
            </a:extLst>
          </p:spPr>
          <p:txBody>
            <a:bodyPr/>
            <a:lstStyle/>
            <a:p>
              <a:pPr fontAlgn="base">
                <a:spcBef>
                  <a:spcPct val="0"/>
                </a:spcBef>
                <a:spcAft>
                  <a:spcPct val="0"/>
                </a:spcAft>
              </a:pPr>
              <a:endParaRPr lang="zh-CN" altLang="en-US" sz="1620">
                <a:solidFill>
                  <a:prstClr val="black"/>
                </a:solidFill>
                <a:latin typeface="Arial" charset="0"/>
              </a:endParaRPr>
            </a:p>
          </p:txBody>
        </p:sp>
        <p:sp>
          <p:nvSpPr>
            <p:cNvPr id="15379" name="Freeform 12"/>
            <p:cNvSpPr>
              <a:spLocks/>
            </p:cNvSpPr>
            <p:nvPr/>
          </p:nvSpPr>
          <p:spPr bwMode="gray">
            <a:xfrm>
              <a:off x="2619103" y="2042319"/>
              <a:ext cx="661987" cy="1444625"/>
            </a:xfrm>
            <a:custGeom>
              <a:avLst/>
              <a:gdLst>
                <a:gd name="T0" fmla="*/ 149058341 w 1416"/>
                <a:gd name="T1" fmla="*/ 76302254 h 3094"/>
                <a:gd name="T2" fmla="*/ 157364034 w 1416"/>
                <a:gd name="T3" fmla="*/ 52757761 h 3094"/>
                <a:gd name="T4" fmla="*/ 144250053 w 1416"/>
                <a:gd name="T5" fmla="*/ 8502463 h 3094"/>
                <a:gd name="T6" fmla="*/ 89391620 w 1416"/>
                <a:gd name="T7" fmla="*/ 25724971 h 3094"/>
                <a:gd name="T8" fmla="*/ 72125260 w 1416"/>
                <a:gd name="T9" fmla="*/ 75866158 h 3094"/>
                <a:gd name="T10" fmla="*/ 69720882 w 1416"/>
                <a:gd name="T11" fmla="*/ 98102831 h 3094"/>
                <a:gd name="T12" fmla="*/ 9179460 w 1416"/>
                <a:gd name="T13" fmla="*/ 180073393 h 3094"/>
                <a:gd name="T14" fmla="*/ 27538846 w 1416"/>
                <a:gd name="T15" fmla="*/ 216698419 h 3094"/>
                <a:gd name="T16" fmla="*/ 86768450 w 1416"/>
                <a:gd name="T17" fmla="*/ 240897522 h 3094"/>
                <a:gd name="T18" fmla="*/ 27538846 w 1416"/>
                <a:gd name="T19" fmla="*/ 191627592 h 3094"/>
                <a:gd name="T20" fmla="*/ 76059314 w 1416"/>
                <a:gd name="T21" fmla="*/ 142794224 h 3094"/>
                <a:gd name="T22" fmla="*/ 104909044 w 1416"/>
                <a:gd name="T23" fmla="*/ 208632518 h 3094"/>
                <a:gd name="T24" fmla="*/ 73436612 w 1416"/>
                <a:gd name="T25" fmla="*/ 264223967 h 3094"/>
                <a:gd name="T26" fmla="*/ 74966288 w 1416"/>
                <a:gd name="T27" fmla="*/ 366905335 h 3094"/>
                <a:gd name="T28" fmla="*/ 100974990 w 1416"/>
                <a:gd name="T29" fmla="*/ 440155386 h 3094"/>
                <a:gd name="T30" fmla="*/ 93325674 w 1416"/>
                <a:gd name="T31" fmla="*/ 592105750 h 3094"/>
                <a:gd name="T32" fmla="*/ 77370666 w 1416"/>
                <a:gd name="T33" fmla="*/ 606930199 h 3094"/>
                <a:gd name="T34" fmla="*/ 82178954 w 1416"/>
                <a:gd name="T35" fmla="*/ 656853805 h 3094"/>
                <a:gd name="T36" fmla="*/ 87861477 w 1416"/>
                <a:gd name="T37" fmla="*/ 645081559 h 3094"/>
                <a:gd name="T38" fmla="*/ 93981116 w 1416"/>
                <a:gd name="T39" fmla="*/ 637669335 h 3094"/>
                <a:gd name="T40" fmla="*/ 137256179 w 1416"/>
                <a:gd name="T41" fmla="*/ 674512408 h 3094"/>
                <a:gd name="T42" fmla="*/ 139004647 w 1416"/>
                <a:gd name="T43" fmla="*/ 661867971 h 3094"/>
                <a:gd name="T44" fmla="*/ 132010773 w 1416"/>
                <a:gd name="T45" fmla="*/ 635053228 h 3094"/>
                <a:gd name="T46" fmla="*/ 135289386 w 1416"/>
                <a:gd name="T47" fmla="*/ 467842320 h 3094"/>
                <a:gd name="T48" fmla="*/ 139660557 w 1416"/>
                <a:gd name="T49" fmla="*/ 429036816 h 3094"/>
                <a:gd name="T50" fmla="*/ 158238268 w 1416"/>
                <a:gd name="T51" fmla="*/ 368867298 h 3094"/>
                <a:gd name="T52" fmla="*/ 168729079 w 1416"/>
                <a:gd name="T53" fmla="*/ 248091699 h 3094"/>
                <a:gd name="T54" fmla="*/ 155615566 w 1416"/>
                <a:gd name="T55" fmla="*/ 177893382 h 3094"/>
                <a:gd name="T56" fmla="*/ 179219890 w 1416"/>
                <a:gd name="T57" fmla="*/ 203618353 h 3094"/>
                <a:gd name="T58" fmla="*/ 231674412 w 1416"/>
                <a:gd name="T59" fmla="*/ 182689500 h 3094"/>
                <a:gd name="T60" fmla="*/ 287188754 w 1416"/>
                <a:gd name="T61" fmla="*/ 129060015 h 3094"/>
                <a:gd name="T62" fmla="*/ 309045078 w 1416"/>
                <a:gd name="T63" fmla="*/ 97013059 h 3094"/>
                <a:gd name="T64" fmla="*/ 281506232 w 1416"/>
                <a:gd name="T65" fmla="*/ 109221401 h 3094"/>
                <a:gd name="T66" fmla="*/ 269704069 w 1416"/>
                <a:gd name="T67" fmla="*/ 97013059 h 3094"/>
                <a:gd name="T68" fmla="*/ 255060412 w 1416"/>
                <a:gd name="T69" fmla="*/ 124917574 h 3094"/>
                <a:gd name="T70" fmla="*/ 169384521 w 1416"/>
                <a:gd name="T71" fmla="*/ 132329798 h 3094"/>
                <a:gd name="T72" fmla="*/ 145124287 w 1416"/>
                <a:gd name="T73" fmla="*/ 95704772 h 3094"/>
                <a:gd name="T74" fmla="*/ 133103800 w 1416"/>
                <a:gd name="T75" fmla="*/ 82406658 h 309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416" h="3094">
                  <a:moveTo>
                    <a:pt x="609" y="378"/>
                  </a:moveTo>
                  <a:cubicBezTo>
                    <a:pt x="609" y="378"/>
                    <a:pt x="645" y="364"/>
                    <a:pt x="682" y="350"/>
                  </a:cubicBezTo>
                  <a:cubicBezTo>
                    <a:pt x="672" y="314"/>
                    <a:pt x="692" y="278"/>
                    <a:pt x="692" y="278"/>
                  </a:cubicBezTo>
                  <a:cubicBezTo>
                    <a:pt x="698" y="260"/>
                    <a:pt x="715" y="264"/>
                    <a:pt x="720" y="242"/>
                  </a:cubicBezTo>
                  <a:cubicBezTo>
                    <a:pt x="746" y="212"/>
                    <a:pt x="730" y="180"/>
                    <a:pt x="720" y="146"/>
                  </a:cubicBezTo>
                  <a:cubicBezTo>
                    <a:pt x="732" y="106"/>
                    <a:pt x="703" y="61"/>
                    <a:pt x="660" y="39"/>
                  </a:cubicBezTo>
                  <a:cubicBezTo>
                    <a:pt x="617" y="10"/>
                    <a:pt x="531" y="0"/>
                    <a:pt x="483" y="16"/>
                  </a:cubicBezTo>
                  <a:cubicBezTo>
                    <a:pt x="435" y="32"/>
                    <a:pt x="422" y="83"/>
                    <a:pt x="409" y="118"/>
                  </a:cubicBezTo>
                  <a:lnTo>
                    <a:pt x="384" y="223"/>
                  </a:lnTo>
                  <a:cubicBezTo>
                    <a:pt x="384" y="223"/>
                    <a:pt x="376" y="324"/>
                    <a:pt x="330" y="348"/>
                  </a:cubicBezTo>
                  <a:cubicBezTo>
                    <a:pt x="386" y="358"/>
                    <a:pt x="415" y="391"/>
                    <a:pt x="415" y="391"/>
                  </a:cubicBezTo>
                  <a:lnTo>
                    <a:pt x="319" y="450"/>
                  </a:lnTo>
                  <a:lnTo>
                    <a:pt x="244" y="550"/>
                  </a:lnTo>
                  <a:lnTo>
                    <a:pt x="42" y="826"/>
                  </a:lnTo>
                  <a:cubicBezTo>
                    <a:pt x="2" y="886"/>
                    <a:pt x="0" y="892"/>
                    <a:pt x="4" y="907"/>
                  </a:cubicBezTo>
                  <a:cubicBezTo>
                    <a:pt x="8" y="922"/>
                    <a:pt x="70" y="943"/>
                    <a:pt x="126" y="994"/>
                  </a:cubicBezTo>
                  <a:lnTo>
                    <a:pt x="368" y="1150"/>
                  </a:lnTo>
                  <a:lnTo>
                    <a:pt x="397" y="1105"/>
                  </a:lnTo>
                  <a:lnTo>
                    <a:pt x="265" y="1008"/>
                  </a:lnTo>
                  <a:lnTo>
                    <a:pt x="126" y="879"/>
                  </a:lnTo>
                  <a:lnTo>
                    <a:pt x="147" y="841"/>
                  </a:lnTo>
                  <a:cubicBezTo>
                    <a:pt x="147" y="841"/>
                    <a:pt x="247" y="748"/>
                    <a:pt x="348" y="655"/>
                  </a:cubicBezTo>
                  <a:cubicBezTo>
                    <a:pt x="384" y="708"/>
                    <a:pt x="404" y="724"/>
                    <a:pt x="426" y="774"/>
                  </a:cubicBezTo>
                  <a:cubicBezTo>
                    <a:pt x="448" y="824"/>
                    <a:pt x="484" y="902"/>
                    <a:pt x="480" y="957"/>
                  </a:cubicBezTo>
                  <a:lnTo>
                    <a:pt x="399" y="1102"/>
                  </a:lnTo>
                  <a:lnTo>
                    <a:pt x="336" y="1212"/>
                  </a:lnTo>
                  <a:cubicBezTo>
                    <a:pt x="322" y="1244"/>
                    <a:pt x="314" y="1268"/>
                    <a:pt x="315" y="1293"/>
                  </a:cubicBezTo>
                  <a:cubicBezTo>
                    <a:pt x="316" y="1318"/>
                    <a:pt x="334" y="1618"/>
                    <a:pt x="343" y="1683"/>
                  </a:cubicBezTo>
                  <a:lnTo>
                    <a:pt x="367" y="1686"/>
                  </a:lnTo>
                  <a:cubicBezTo>
                    <a:pt x="367" y="1686"/>
                    <a:pt x="414" y="1852"/>
                    <a:pt x="462" y="2019"/>
                  </a:cubicBezTo>
                  <a:cubicBezTo>
                    <a:pt x="417" y="2130"/>
                    <a:pt x="413" y="2159"/>
                    <a:pt x="409" y="2274"/>
                  </a:cubicBezTo>
                  <a:cubicBezTo>
                    <a:pt x="405" y="2389"/>
                    <a:pt x="430" y="2635"/>
                    <a:pt x="427" y="2716"/>
                  </a:cubicBezTo>
                  <a:lnTo>
                    <a:pt x="402" y="2755"/>
                  </a:lnTo>
                  <a:lnTo>
                    <a:pt x="354" y="2784"/>
                  </a:lnTo>
                  <a:cubicBezTo>
                    <a:pt x="354" y="2784"/>
                    <a:pt x="347" y="2819"/>
                    <a:pt x="340" y="2854"/>
                  </a:cubicBezTo>
                  <a:cubicBezTo>
                    <a:pt x="375" y="2899"/>
                    <a:pt x="376" y="3013"/>
                    <a:pt x="376" y="3013"/>
                  </a:cubicBezTo>
                  <a:lnTo>
                    <a:pt x="393" y="3009"/>
                  </a:lnTo>
                  <a:lnTo>
                    <a:pt x="402" y="2959"/>
                  </a:lnTo>
                  <a:lnTo>
                    <a:pt x="424" y="2961"/>
                  </a:lnTo>
                  <a:lnTo>
                    <a:pt x="430" y="2925"/>
                  </a:lnTo>
                  <a:lnTo>
                    <a:pt x="487" y="3058"/>
                  </a:lnTo>
                  <a:cubicBezTo>
                    <a:pt x="520" y="3086"/>
                    <a:pt x="599" y="3091"/>
                    <a:pt x="628" y="3094"/>
                  </a:cubicBezTo>
                  <a:lnTo>
                    <a:pt x="661" y="3075"/>
                  </a:lnTo>
                  <a:lnTo>
                    <a:pt x="636" y="3036"/>
                  </a:lnTo>
                  <a:lnTo>
                    <a:pt x="690" y="3021"/>
                  </a:lnTo>
                  <a:lnTo>
                    <a:pt x="604" y="2913"/>
                  </a:lnTo>
                  <a:cubicBezTo>
                    <a:pt x="578" y="2861"/>
                    <a:pt x="574" y="2833"/>
                    <a:pt x="532" y="2710"/>
                  </a:cubicBezTo>
                  <a:cubicBezTo>
                    <a:pt x="534" y="2582"/>
                    <a:pt x="602" y="2260"/>
                    <a:pt x="619" y="2146"/>
                  </a:cubicBezTo>
                  <a:cubicBezTo>
                    <a:pt x="635" y="2031"/>
                    <a:pt x="634" y="2055"/>
                    <a:pt x="637" y="2025"/>
                  </a:cubicBezTo>
                  <a:cubicBezTo>
                    <a:pt x="640" y="1995"/>
                    <a:pt x="642" y="1980"/>
                    <a:pt x="639" y="1968"/>
                  </a:cubicBezTo>
                  <a:cubicBezTo>
                    <a:pt x="670" y="1830"/>
                    <a:pt x="702" y="1693"/>
                    <a:pt x="702" y="1693"/>
                  </a:cubicBezTo>
                  <a:lnTo>
                    <a:pt x="724" y="1692"/>
                  </a:lnTo>
                  <a:cubicBezTo>
                    <a:pt x="724" y="1692"/>
                    <a:pt x="763" y="1505"/>
                    <a:pt x="771" y="1413"/>
                  </a:cubicBezTo>
                  <a:cubicBezTo>
                    <a:pt x="779" y="1321"/>
                    <a:pt x="778" y="1218"/>
                    <a:pt x="772" y="1138"/>
                  </a:cubicBezTo>
                  <a:cubicBezTo>
                    <a:pt x="766" y="1082"/>
                    <a:pt x="745" y="994"/>
                    <a:pt x="735" y="934"/>
                  </a:cubicBezTo>
                  <a:lnTo>
                    <a:pt x="712" y="816"/>
                  </a:lnTo>
                  <a:lnTo>
                    <a:pt x="735" y="786"/>
                  </a:lnTo>
                  <a:lnTo>
                    <a:pt x="820" y="934"/>
                  </a:lnTo>
                  <a:cubicBezTo>
                    <a:pt x="849" y="968"/>
                    <a:pt x="867" y="1006"/>
                    <a:pt x="907" y="990"/>
                  </a:cubicBezTo>
                  <a:cubicBezTo>
                    <a:pt x="947" y="974"/>
                    <a:pt x="1004" y="894"/>
                    <a:pt x="1060" y="838"/>
                  </a:cubicBezTo>
                  <a:lnTo>
                    <a:pt x="1204" y="646"/>
                  </a:lnTo>
                  <a:cubicBezTo>
                    <a:pt x="1246" y="605"/>
                    <a:pt x="1286" y="608"/>
                    <a:pt x="1314" y="592"/>
                  </a:cubicBezTo>
                  <a:cubicBezTo>
                    <a:pt x="1342" y="576"/>
                    <a:pt x="1357" y="572"/>
                    <a:pt x="1374" y="547"/>
                  </a:cubicBezTo>
                  <a:cubicBezTo>
                    <a:pt x="1391" y="522"/>
                    <a:pt x="1416" y="462"/>
                    <a:pt x="1414" y="445"/>
                  </a:cubicBezTo>
                  <a:cubicBezTo>
                    <a:pt x="1401" y="435"/>
                    <a:pt x="1386" y="436"/>
                    <a:pt x="1365" y="445"/>
                  </a:cubicBezTo>
                  <a:lnTo>
                    <a:pt x="1288" y="501"/>
                  </a:lnTo>
                  <a:lnTo>
                    <a:pt x="1209" y="528"/>
                  </a:lnTo>
                  <a:lnTo>
                    <a:pt x="1234" y="445"/>
                  </a:lnTo>
                  <a:cubicBezTo>
                    <a:pt x="1231" y="435"/>
                    <a:pt x="1203" y="447"/>
                    <a:pt x="1192" y="468"/>
                  </a:cubicBezTo>
                  <a:lnTo>
                    <a:pt x="1167" y="573"/>
                  </a:lnTo>
                  <a:cubicBezTo>
                    <a:pt x="1117" y="639"/>
                    <a:pt x="957" y="856"/>
                    <a:pt x="892" y="862"/>
                  </a:cubicBezTo>
                  <a:cubicBezTo>
                    <a:pt x="852" y="790"/>
                    <a:pt x="801" y="672"/>
                    <a:pt x="775" y="607"/>
                  </a:cubicBezTo>
                  <a:cubicBezTo>
                    <a:pt x="751" y="543"/>
                    <a:pt x="766" y="508"/>
                    <a:pt x="747" y="480"/>
                  </a:cubicBezTo>
                  <a:cubicBezTo>
                    <a:pt x="728" y="449"/>
                    <a:pt x="683" y="452"/>
                    <a:pt x="664" y="439"/>
                  </a:cubicBezTo>
                  <a:cubicBezTo>
                    <a:pt x="645" y="426"/>
                    <a:pt x="643" y="412"/>
                    <a:pt x="634" y="402"/>
                  </a:cubicBezTo>
                  <a:lnTo>
                    <a:pt x="609" y="378"/>
                  </a:lnTo>
                  <a:close/>
                </a:path>
              </a:pathLst>
            </a:custGeom>
            <a:grpFill/>
            <a:ln>
              <a:noFill/>
            </a:ln>
            <a:effectLst/>
            <a:extLst>
              <a:ext uri="{91240B29-F687-4F45-9708-019B960494DF}">
                <a14:hiddenLine xmlns:a14="http://schemas.microsoft.com/office/drawing/2010/main" w="9525">
                  <a:solidFill>
                    <a:schemeClr val="bg1"/>
                  </a:solidFill>
                  <a:round/>
                  <a:headEnd/>
                  <a:tailEnd/>
                </a14:hiddenLine>
              </a:ext>
              <a:ext uri="{AF507438-7753-43E0-B8FC-AC1667EBCBE1}">
                <a14:hiddenEffects xmlns:a14="http://schemas.microsoft.com/office/drawing/2010/main">
                  <a:effectLst>
                    <a:outerShdw sy="50000" rotWithShape="0">
                      <a:srgbClr val="000000">
                        <a:alpha val="50000"/>
                      </a:srgbClr>
                    </a:outerShdw>
                  </a:effectLst>
                </a14:hiddenEffects>
              </a:ext>
            </a:extLst>
          </p:spPr>
          <p:txBody>
            <a:bodyPr/>
            <a:lstStyle/>
            <a:p>
              <a:pPr fontAlgn="base">
                <a:spcBef>
                  <a:spcPct val="0"/>
                </a:spcBef>
                <a:spcAft>
                  <a:spcPct val="0"/>
                </a:spcAft>
              </a:pPr>
              <a:endParaRPr lang="zh-CN" altLang="en-US" sz="1620">
                <a:solidFill>
                  <a:prstClr val="black"/>
                </a:solidFill>
                <a:latin typeface="Arial" charset="0"/>
              </a:endParaRPr>
            </a:p>
          </p:txBody>
        </p:sp>
      </p:grpSp>
      <p:sp>
        <p:nvSpPr>
          <p:cNvPr id="15" name="Text Box 9"/>
          <p:cNvSpPr txBox="1">
            <a:spLocks noChangeArrowheads="1"/>
          </p:cNvSpPr>
          <p:nvPr/>
        </p:nvSpPr>
        <p:spPr bwMode="black">
          <a:xfrm>
            <a:off x="1814282" y="1036675"/>
            <a:ext cx="2227653" cy="1512337"/>
          </a:xfrm>
          <a:prstGeom prst="rect">
            <a:avLst/>
          </a:prstGeom>
          <a:solidFill>
            <a:schemeClr val="accent4">
              <a:lumMod val="25000"/>
            </a:schemeClr>
          </a:solidFill>
          <a:ln>
            <a:noFill/>
          </a:ln>
        </p:spPr>
        <p:txBody>
          <a:bodyPr wrap="square">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a:buFont typeface="Arial" charset="0"/>
              <a:defRPr sz="2000">
                <a:solidFill>
                  <a:schemeClr val="tx1"/>
                </a:solidFill>
                <a:latin typeface="Calibri" pitchFamily="34" charset="0"/>
                <a:ea typeface="宋体" pitchFamily="2" charset="-122"/>
              </a:defRPr>
            </a:lvl6pPr>
            <a:lvl7pPr>
              <a:buFont typeface="Arial" charset="0"/>
              <a:defRPr sz="2000">
                <a:solidFill>
                  <a:schemeClr val="tx1"/>
                </a:solidFill>
                <a:latin typeface="Calibri" pitchFamily="34" charset="0"/>
                <a:ea typeface="宋体" pitchFamily="2" charset="-122"/>
              </a:defRPr>
            </a:lvl7pPr>
            <a:lvl8pPr>
              <a:buFont typeface="Arial" charset="0"/>
              <a:defRPr sz="2000">
                <a:solidFill>
                  <a:schemeClr val="tx1"/>
                </a:solidFill>
                <a:latin typeface="Calibri" pitchFamily="34" charset="0"/>
                <a:ea typeface="宋体" pitchFamily="2" charset="-122"/>
              </a:defRPr>
            </a:lvl8pPr>
            <a:lvl9pPr>
              <a:buFont typeface="Arial" charset="0"/>
              <a:defRPr sz="2000">
                <a:solidFill>
                  <a:schemeClr val="tx1"/>
                </a:solidFill>
                <a:latin typeface="Calibri" pitchFamily="34" charset="0"/>
                <a:ea typeface="宋体" pitchFamily="2" charset="-122"/>
              </a:defRPr>
            </a:lvl9pPr>
          </a:lstStyle>
          <a:p>
            <a:pPr fontAlgn="base">
              <a:lnSpc>
                <a:spcPct val="150000"/>
              </a:lnSpc>
              <a:spcBef>
                <a:spcPct val="50000"/>
              </a:spcBef>
              <a:spcAft>
                <a:spcPct val="0"/>
              </a:spcAft>
            </a:pPr>
            <a:r>
              <a:rPr lang="en-US" altLang="zh-CN" sz="1260" b="1" dirty="0">
                <a:solidFill>
                  <a:srgbClr val="BCE8F2"/>
                </a:solidFill>
                <a:latin typeface="方正兰亭黑_GBK" pitchFamily="2" charset="-122"/>
                <a:ea typeface="方正兰亭黑_GBK" pitchFamily="2" charset="-122"/>
              </a:rPr>
              <a:t>A category is a </a:t>
            </a:r>
            <a:r>
              <a:rPr lang="en-US" altLang="zh-CN" sz="1260" b="1" dirty="0">
                <a:solidFill>
                  <a:srgbClr val="FF0000"/>
                </a:solidFill>
                <a:latin typeface="方正兰亭黑_GBK" pitchFamily="2" charset="-122"/>
                <a:ea typeface="方正兰亭黑_GBK" pitchFamily="2" charset="-122"/>
              </a:rPr>
              <a:t>graph</a:t>
            </a:r>
            <a:r>
              <a:rPr lang="en-US" altLang="zh-CN" sz="1260" b="1" dirty="0">
                <a:solidFill>
                  <a:srgbClr val="BCE8F2"/>
                </a:solidFill>
                <a:latin typeface="方正兰亭黑_GBK" pitchFamily="2" charset="-122"/>
                <a:ea typeface="方正兰亭黑_GBK" pitchFamily="2" charset="-122"/>
              </a:rPr>
              <a:t> with a </a:t>
            </a:r>
            <a:r>
              <a:rPr lang="en-US" altLang="zh-CN" sz="1260" b="1" dirty="0">
                <a:solidFill>
                  <a:srgbClr val="FF0000"/>
                </a:solidFill>
                <a:latin typeface="方正兰亭黑_GBK" pitchFamily="2" charset="-122"/>
                <a:ea typeface="方正兰亭黑_GBK" pitchFamily="2" charset="-122"/>
              </a:rPr>
              <a:t>rule</a:t>
            </a:r>
            <a:r>
              <a:rPr lang="en-US" altLang="zh-CN" sz="1260" b="1" dirty="0">
                <a:solidFill>
                  <a:srgbClr val="BCE8F2"/>
                </a:solidFill>
                <a:latin typeface="方正兰亭黑_GBK" pitchFamily="2" charset="-122"/>
                <a:ea typeface="方正兰亭黑_GBK" pitchFamily="2" charset="-122"/>
              </a:rPr>
              <a:t> for composing arrows head to tail to give another arrow</a:t>
            </a:r>
            <a:r>
              <a:rPr lang="zh-CN" altLang="en-US" sz="1260" b="1" dirty="0">
                <a:solidFill>
                  <a:srgbClr val="BCE8F2"/>
                </a:solidFill>
                <a:latin typeface="方正兰亭黑_GBK" pitchFamily="2" charset="-122"/>
                <a:ea typeface="方正兰亭黑_GBK" pitchFamily="2" charset="-122"/>
              </a:rPr>
              <a:t>。</a:t>
            </a:r>
          </a:p>
        </p:txBody>
      </p:sp>
      <p:sp>
        <p:nvSpPr>
          <p:cNvPr id="23" name="TextBox 13"/>
          <p:cNvSpPr txBox="1">
            <a:spLocks noChangeArrowheads="1"/>
          </p:cNvSpPr>
          <p:nvPr/>
        </p:nvSpPr>
        <p:spPr bwMode="auto">
          <a:xfrm>
            <a:off x="1690729" y="0"/>
            <a:ext cx="5762543" cy="495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eaLnBrk="0" hangingPunct="0">
              <a:lnSpc>
                <a:spcPct val="120000"/>
              </a:lnSpc>
              <a:spcBef>
                <a:spcPct val="50000"/>
              </a:spcBef>
              <a:buFontTx/>
              <a:buNone/>
              <a:defRPr sz="2800">
                <a:gradFill flip="none" rotWithShape="1">
                  <a:gsLst>
                    <a:gs pos="60000">
                      <a:srgbClr val="BCE8F2"/>
                    </a:gs>
                    <a:gs pos="0">
                      <a:srgbClr val="4EC3DE"/>
                    </a:gs>
                    <a:gs pos="40000">
                      <a:srgbClr val="BCE8F2"/>
                    </a:gs>
                    <a:gs pos="100000">
                      <a:srgbClr val="4EC3DE"/>
                    </a:gs>
                  </a:gsLst>
                  <a:lin ang="0" scaled="1"/>
                  <a:tileRect/>
                </a:gradFill>
                <a:latin typeface="方正兰亭中粗黑_GBK" panose="02000000000000000000" pitchFamily="2" charset="-122"/>
                <a:ea typeface="方正兰亭中粗黑_GBK" panose="02000000000000000000" pitchFamily="2" charset="-122"/>
              </a:defRPr>
            </a:lvl1pPr>
            <a:lvl2pPr marL="742950" indent="-285750" eaLnBrk="0" hangingPunct="0">
              <a:spcBef>
                <a:spcPct val="20000"/>
              </a:spcBef>
              <a:buFont typeface="Arial" charset="0"/>
              <a:buChar char="–"/>
              <a:defRPr sz="2800">
                <a:latin typeface="Calibri" pitchFamily="34" charset="0"/>
              </a:defRPr>
            </a:lvl2pPr>
            <a:lvl3pPr marL="1143000" indent="-228600" eaLnBrk="0" hangingPunct="0">
              <a:spcBef>
                <a:spcPct val="20000"/>
              </a:spcBef>
              <a:buFont typeface="Arial" charset="0"/>
              <a:buChar char="•"/>
              <a:defRPr sz="2400">
                <a:latin typeface="Calibri" pitchFamily="34" charset="0"/>
              </a:defRPr>
            </a:lvl3pPr>
            <a:lvl4pPr marL="1600200" indent="-228600" eaLnBrk="0" hangingPunct="0">
              <a:spcBef>
                <a:spcPct val="20000"/>
              </a:spcBef>
              <a:buFont typeface="Arial" charset="0"/>
              <a:buChar char="–"/>
              <a:defRPr sz="2000">
                <a:latin typeface="Calibri" pitchFamily="34" charset="0"/>
              </a:defRPr>
            </a:lvl4pPr>
            <a:lvl5pPr marL="2057400" indent="-228600" eaLnBrk="0" hangingPunct="0">
              <a:spcBef>
                <a:spcPct val="20000"/>
              </a:spcBef>
              <a:buFont typeface="Arial" charset="0"/>
              <a:buChar char="»"/>
              <a:defRPr sz="2000">
                <a:latin typeface="Calibri" pitchFamily="34" charset="0"/>
              </a:defRPr>
            </a:lvl5pPr>
            <a:lvl6pPr marL="2514600" indent="-228600" eaLnBrk="0" fontAlgn="base" hangingPunct="0">
              <a:spcBef>
                <a:spcPct val="20000"/>
              </a:spcBef>
              <a:spcAft>
                <a:spcPct val="0"/>
              </a:spcAft>
              <a:buFont typeface="Arial" charset="0"/>
              <a:buChar char="»"/>
              <a:defRPr sz="2000">
                <a:latin typeface="Calibri" pitchFamily="34" charset="0"/>
              </a:defRPr>
            </a:lvl6pPr>
            <a:lvl7pPr marL="2971800" indent="-228600" eaLnBrk="0" fontAlgn="base" hangingPunct="0">
              <a:spcBef>
                <a:spcPct val="20000"/>
              </a:spcBef>
              <a:spcAft>
                <a:spcPct val="0"/>
              </a:spcAft>
              <a:buFont typeface="Arial" charset="0"/>
              <a:buChar char="»"/>
              <a:defRPr sz="2000">
                <a:latin typeface="Calibri" pitchFamily="34" charset="0"/>
              </a:defRPr>
            </a:lvl7pPr>
            <a:lvl8pPr marL="3429000" indent="-228600" eaLnBrk="0" fontAlgn="base" hangingPunct="0">
              <a:spcBef>
                <a:spcPct val="20000"/>
              </a:spcBef>
              <a:spcAft>
                <a:spcPct val="0"/>
              </a:spcAft>
              <a:buFont typeface="Arial" charset="0"/>
              <a:buChar char="»"/>
              <a:defRPr sz="2000">
                <a:latin typeface="Calibri" pitchFamily="34" charset="0"/>
              </a:defRPr>
            </a:lvl8pPr>
            <a:lvl9pPr marL="3886200" indent="-228600" eaLnBrk="0" fontAlgn="base" hangingPunct="0">
              <a:spcBef>
                <a:spcPct val="20000"/>
              </a:spcBef>
              <a:spcAft>
                <a:spcPct val="0"/>
              </a:spcAft>
              <a:buFont typeface="Arial" charset="0"/>
              <a:buChar char="»"/>
              <a:defRPr sz="2000">
                <a:latin typeface="Calibri" pitchFamily="34" charset="0"/>
              </a:defRPr>
            </a:lvl9pPr>
          </a:lstStyle>
          <a:p>
            <a:pPr fontAlgn="base">
              <a:spcAft>
                <a:spcPct val="0"/>
              </a:spcAft>
              <a:defRPr/>
            </a:pPr>
            <a:r>
              <a:rPr lang="en-US" altLang="zh-CN" sz="2520" b="1" dirty="0">
                <a:latin typeface="黑体" panose="02010609060101010101" pitchFamily="49" charset="-122"/>
                <a:ea typeface="黑体" panose="02010609060101010101" pitchFamily="49" charset="-122"/>
              </a:rPr>
              <a:t>4. </a:t>
            </a:r>
            <a:r>
              <a:rPr lang="zh-CN" altLang="en-US" sz="2520" b="1" dirty="0">
                <a:latin typeface="黑体" panose="02010609060101010101" pitchFamily="49" charset="-122"/>
                <a:ea typeface="黑体" panose="02010609060101010101" pitchFamily="49" charset="-122"/>
              </a:rPr>
              <a:t>学员手册中所涉及到的范畴论知识</a:t>
            </a:r>
          </a:p>
        </p:txBody>
      </p:sp>
      <p:sp>
        <p:nvSpPr>
          <p:cNvPr id="27" name="椭圆 26"/>
          <p:cNvSpPr/>
          <p:nvPr/>
        </p:nvSpPr>
        <p:spPr>
          <a:xfrm>
            <a:off x="2522479" y="2775679"/>
            <a:ext cx="1658204" cy="1289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4860" b="1" dirty="0">
                <a:solidFill>
                  <a:prstClr val="white"/>
                </a:solidFill>
              </a:rPr>
              <a:t>A</a:t>
            </a:r>
            <a:endParaRPr lang="zh-CN" altLang="en-US" sz="4860" b="1" dirty="0">
              <a:solidFill>
                <a:prstClr val="white"/>
              </a:solidFill>
            </a:endParaRPr>
          </a:p>
        </p:txBody>
      </p:sp>
      <p:sp>
        <p:nvSpPr>
          <p:cNvPr id="28" name="右箭头 27"/>
          <p:cNvSpPr/>
          <p:nvPr/>
        </p:nvSpPr>
        <p:spPr>
          <a:xfrm>
            <a:off x="4206831" y="3361359"/>
            <a:ext cx="2678635" cy="1719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1620">
              <a:solidFill>
                <a:prstClr val="white"/>
              </a:solidFill>
            </a:endParaRPr>
          </a:p>
        </p:txBody>
      </p:sp>
      <p:sp>
        <p:nvSpPr>
          <p:cNvPr id="29" name="椭圆 28"/>
          <p:cNvSpPr/>
          <p:nvPr/>
        </p:nvSpPr>
        <p:spPr>
          <a:xfrm>
            <a:off x="6895701" y="2802484"/>
            <a:ext cx="1658204" cy="1289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4860" b="1" dirty="0">
                <a:solidFill>
                  <a:prstClr val="white"/>
                </a:solidFill>
              </a:rPr>
              <a:t>B</a:t>
            </a:r>
            <a:endParaRPr lang="zh-CN" altLang="en-US" sz="4860" b="1" dirty="0">
              <a:solidFill>
                <a:prstClr val="white"/>
              </a:solidFill>
            </a:endParaRPr>
          </a:p>
        </p:txBody>
      </p:sp>
      <p:sp>
        <p:nvSpPr>
          <p:cNvPr id="30" name="椭圆 29"/>
          <p:cNvSpPr/>
          <p:nvPr/>
        </p:nvSpPr>
        <p:spPr>
          <a:xfrm>
            <a:off x="4882866" y="2839890"/>
            <a:ext cx="1326563" cy="55887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4860" b="1" dirty="0">
                <a:solidFill>
                  <a:prstClr val="white"/>
                </a:solidFill>
              </a:rPr>
              <a:t>F</a:t>
            </a:r>
            <a:endParaRPr lang="zh-CN" altLang="en-US" sz="2880" b="1" dirty="0">
              <a:solidFill>
                <a:prstClr val="white"/>
              </a:solidFill>
            </a:endParaRPr>
          </a:p>
        </p:txBody>
      </p:sp>
    </p:spTree>
    <p:extLst>
      <p:ext uri="{BB962C8B-B14F-4D97-AF65-F5344CB8AC3E}">
        <p14:creationId xmlns:p14="http://schemas.microsoft.com/office/powerpoint/2010/main" val="1325055855"/>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slide(from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5"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1000" fill="hold"/>
                                        <p:tgtEl>
                                          <p:spTgt spid="26"/>
                                        </p:tgtEl>
                                        <p:attrNameLst>
                                          <p:attrName>ppt_w</p:attrName>
                                        </p:attrNameLst>
                                      </p:cBhvr>
                                      <p:tavLst>
                                        <p:tav tm="0">
                                          <p:val>
                                            <p:fltVal val="0"/>
                                          </p:val>
                                        </p:tav>
                                        <p:tav tm="100000">
                                          <p:val>
                                            <p:strVal val="#ppt_w"/>
                                          </p:val>
                                        </p:tav>
                                      </p:tavLst>
                                    </p:anim>
                                    <p:anim calcmode="lin" valueType="num">
                                      <p:cBhvr>
                                        <p:cTn id="13" dur="1000" fill="hold"/>
                                        <p:tgtEl>
                                          <p:spTgt spid="26"/>
                                        </p:tgtEl>
                                        <p:attrNameLst>
                                          <p:attrName>ppt_h</p:attrName>
                                        </p:attrNameLst>
                                      </p:cBhvr>
                                      <p:tavLst>
                                        <p:tav tm="0">
                                          <p:val>
                                            <p:fltVal val="0"/>
                                          </p:val>
                                        </p:tav>
                                        <p:tav tm="100000">
                                          <p:val>
                                            <p:strVal val="#ppt_h"/>
                                          </p:val>
                                        </p:tav>
                                      </p:tavLst>
                                    </p:anim>
                                    <p:anim calcmode="lin" valueType="num">
                                      <p:cBhvr>
                                        <p:cTn id="14" dur="1000" fill="hold"/>
                                        <p:tgtEl>
                                          <p:spTgt spid="26"/>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26"/>
                                        </p:tgtEl>
                                        <p:attrNameLst>
                                          <p:attrName>ppt_y</p:attrName>
                                        </p:attrNameLst>
                                      </p:cBhvr>
                                      <p:tavLst>
                                        <p:tav tm="0" fmla="#ppt_y+(sin(-2*pi*(1-$))*-#ppt_x+cos(-2*pi*(1-$))*(1-#ppt_y))*(1-$)">
                                          <p:val>
                                            <p:fltVal val="0"/>
                                          </p:val>
                                        </p:tav>
                                        <p:tav tm="100000">
                                          <p:val>
                                            <p:fltVal val="1"/>
                                          </p:val>
                                        </p:tav>
                                      </p:tavLst>
                                    </p:anim>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1000"/>
                                        <p:tgtEl>
                                          <p:spTgt spid="27"/>
                                        </p:tgtEl>
                                      </p:cBhvr>
                                    </p:animEffect>
                                    <p:anim calcmode="lin" valueType="num">
                                      <p:cBhvr>
                                        <p:cTn id="25" dur="1000" fill="hold"/>
                                        <p:tgtEl>
                                          <p:spTgt spid="27"/>
                                        </p:tgtEl>
                                        <p:attrNameLst>
                                          <p:attrName>ppt_x</p:attrName>
                                        </p:attrNameLst>
                                      </p:cBhvr>
                                      <p:tavLst>
                                        <p:tav tm="0">
                                          <p:val>
                                            <p:strVal val="#ppt_x"/>
                                          </p:val>
                                        </p:tav>
                                        <p:tav tm="100000">
                                          <p:val>
                                            <p:strVal val="#ppt_x"/>
                                          </p:val>
                                        </p:tav>
                                      </p:tavLst>
                                    </p:anim>
                                    <p:anim calcmode="lin" valueType="num">
                                      <p:cBhvr>
                                        <p:cTn id="2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1000"/>
                                        <p:tgtEl>
                                          <p:spTgt spid="29"/>
                                        </p:tgtEl>
                                      </p:cBhvr>
                                    </p:animEffect>
                                    <p:anim calcmode="lin" valueType="num">
                                      <p:cBhvr>
                                        <p:cTn id="32" dur="1000" fill="hold"/>
                                        <p:tgtEl>
                                          <p:spTgt spid="29"/>
                                        </p:tgtEl>
                                        <p:attrNameLst>
                                          <p:attrName>ppt_x</p:attrName>
                                        </p:attrNameLst>
                                      </p:cBhvr>
                                      <p:tavLst>
                                        <p:tav tm="0">
                                          <p:val>
                                            <p:strVal val="#ppt_x"/>
                                          </p:val>
                                        </p:tav>
                                        <p:tav tm="100000">
                                          <p:val>
                                            <p:strVal val="#ppt_x"/>
                                          </p:val>
                                        </p:tav>
                                      </p:tavLst>
                                    </p:anim>
                                    <p:anim calcmode="lin" valueType="num">
                                      <p:cBhvr>
                                        <p:cTn id="33"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2" presetClass="entr" presetSubtype="8"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 calcmode="lin" valueType="num">
                                      <p:cBhvr additive="base">
                                        <p:cTn id="38" dur="500"/>
                                        <p:tgtEl>
                                          <p:spTgt spid="28"/>
                                        </p:tgtEl>
                                        <p:attrNameLst>
                                          <p:attrName>ppt_x</p:attrName>
                                        </p:attrNameLst>
                                      </p:cBhvr>
                                      <p:tavLst>
                                        <p:tav tm="0">
                                          <p:val>
                                            <p:strVal val="#ppt_x-#ppt_w*1.125000"/>
                                          </p:val>
                                        </p:tav>
                                        <p:tav tm="100000">
                                          <p:val>
                                            <p:strVal val="#ppt_x"/>
                                          </p:val>
                                        </p:tav>
                                      </p:tavLst>
                                    </p:anim>
                                    <p:animEffect transition="in" filter="wipe(right)">
                                      <p:cBhvr>
                                        <p:cTn id="39" dur="500"/>
                                        <p:tgtEl>
                                          <p:spTgt spid="28"/>
                                        </p:tgtEl>
                                      </p:cBhvr>
                                    </p:animEffect>
                                  </p:childTnLst>
                                </p:cTn>
                              </p:par>
                              <p:par>
                                <p:cTn id="40" presetID="47"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1000"/>
                                        <p:tgtEl>
                                          <p:spTgt spid="30"/>
                                        </p:tgtEl>
                                      </p:cBhvr>
                                    </p:animEffect>
                                    <p:anim calcmode="lin" valueType="num">
                                      <p:cBhvr>
                                        <p:cTn id="43" dur="1000" fill="hold"/>
                                        <p:tgtEl>
                                          <p:spTgt spid="30"/>
                                        </p:tgtEl>
                                        <p:attrNameLst>
                                          <p:attrName>ppt_x</p:attrName>
                                        </p:attrNameLst>
                                      </p:cBhvr>
                                      <p:tavLst>
                                        <p:tav tm="0">
                                          <p:val>
                                            <p:strVal val="#ppt_x"/>
                                          </p:val>
                                        </p:tav>
                                        <p:tav tm="100000">
                                          <p:val>
                                            <p:strVal val="#ppt_x"/>
                                          </p:val>
                                        </p:tav>
                                      </p:tavLst>
                                    </p:anim>
                                    <p:anim calcmode="lin" valueType="num">
                                      <p:cBhvr>
                                        <p:cTn id="4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7" grpId="0" animBg="1"/>
      <p:bldP spid="28" grpId="0" animBg="1"/>
      <p:bldP spid="29" grpId="0" animBg="1"/>
      <p:bldP spid="30"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3"/>
          <p:cNvSpPr txBox="1">
            <a:spLocks noChangeArrowheads="1"/>
          </p:cNvSpPr>
          <p:nvPr/>
        </p:nvSpPr>
        <p:spPr bwMode="auto">
          <a:xfrm>
            <a:off x="1690729" y="0"/>
            <a:ext cx="5762543" cy="495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eaLnBrk="0" hangingPunct="0">
              <a:lnSpc>
                <a:spcPct val="120000"/>
              </a:lnSpc>
              <a:spcBef>
                <a:spcPct val="50000"/>
              </a:spcBef>
              <a:buFontTx/>
              <a:buNone/>
              <a:defRPr sz="2800">
                <a:gradFill flip="none" rotWithShape="1">
                  <a:gsLst>
                    <a:gs pos="60000">
                      <a:srgbClr val="BCE8F2"/>
                    </a:gs>
                    <a:gs pos="0">
                      <a:srgbClr val="4EC3DE"/>
                    </a:gs>
                    <a:gs pos="40000">
                      <a:srgbClr val="BCE8F2"/>
                    </a:gs>
                    <a:gs pos="100000">
                      <a:srgbClr val="4EC3DE"/>
                    </a:gs>
                  </a:gsLst>
                  <a:lin ang="0" scaled="1"/>
                  <a:tileRect/>
                </a:gradFill>
                <a:latin typeface="方正兰亭中粗黑_GBK" panose="02000000000000000000" pitchFamily="2" charset="-122"/>
                <a:ea typeface="方正兰亭中粗黑_GBK" panose="02000000000000000000" pitchFamily="2" charset="-122"/>
              </a:defRPr>
            </a:lvl1pPr>
            <a:lvl2pPr marL="742950" indent="-285750" eaLnBrk="0" hangingPunct="0">
              <a:spcBef>
                <a:spcPct val="20000"/>
              </a:spcBef>
              <a:buFont typeface="Arial" charset="0"/>
              <a:buChar char="–"/>
              <a:defRPr sz="2800">
                <a:latin typeface="Calibri" pitchFamily="34" charset="0"/>
              </a:defRPr>
            </a:lvl2pPr>
            <a:lvl3pPr marL="1143000" indent="-228600" eaLnBrk="0" hangingPunct="0">
              <a:spcBef>
                <a:spcPct val="20000"/>
              </a:spcBef>
              <a:buFont typeface="Arial" charset="0"/>
              <a:buChar char="•"/>
              <a:defRPr sz="2400">
                <a:latin typeface="Calibri" pitchFamily="34" charset="0"/>
              </a:defRPr>
            </a:lvl3pPr>
            <a:lvl4pPr marL="1600200" indent="-228600" eaLnBrk="0" hangingPunct="0">
              <a:spcBef>
                <a:spcPct val="20000"/>
              </a:spcBef>
              <a:buFont typeface="Arial" charset="0"/>
              <a:buChar char="–"/>
              <a:defRPr sz="2000">
                <a:latin typeface="Calibri" pitchFamily="34" charset="0"/>
              </a:defRPr>
            </a:lvl4pPr>
            <a:lvl5pPr marL="2057400" indent="-228600" eaLnBrk="0" hangingPunct="0">
              <a:spcBef>
                <a:spcPct val="20000"/>
              </a:spcBef>
              <a:buFont typeface="Arial" charset="0"/>
              <a:buChar char="»"/>
              <a:defRPr sz="2000">
                <a:latin typeface="Calibri" pitchFamily="34" charset="0"/>
              </a:defRPr>
            </a:lvl5pPr>
            <a:lvl6pPr marL="2514600" indent="-228600" eaLnBrk="0" fontAlgn="base" hangingPunct="0">
              <a:spcBef>
                <a:spcPct val="20000"/>
              </a:spcBef>
              <a:spcAft>
                <a:spcPct val="0"/>
              </a:spcAft>
              <a:buFont typeface="Arial" charset="0"/>
              <a:buChar char="»"/>
              <a:defRPr sz="2000">
                <a:latin typeface="Calibri" pitchFamily="34" charset="0"/>
              </a:defRPr>
            </a:lvl6pPr>
            <a:lvl7pPr marL="2971800" indent="-228600" eaLnBrk="0" fontAlgn="base" hangingPunct="0">
              <a:spcBef>
                <a:spcPct val="20000"/>
              </a:spcBef>
              <a:spcAft>
                <a:spcPct val="0"/>
              </a:spcAft>
              <a:buFont typeface="Arial" charset="0"/>
              <a:buChar char="»"/>
              <a:defRPr sz="2000">
                <a:latin typeface="Calibri" pitchFamily="34" charset="0"/>
              </a:defRPr>
            </a:lvl7pPr>
            <a:lvl8pPr marL="3429000" indent="-228600" eaLnBrk="0" fontAlgn="base" hangingPunct="0">
              <a:spcBef>
                <a:spcPct val="20000"/>
              </a:spcBef>
              <a:spcAft>
                <a:spcPct val="0"/>
              </a:spcAft>
              <a:buFont typeface="Arial" charset="0"/>
              <a:buChar char="»"/>
              <a:defRPr sz="2000">
                <a:latin typeface="Calibri" pitchFamily="34" charset="0"/>
              </a:defRPr>
            </a:lvl8pPr>
            <a:lvl9pPr marL="3886200" indent="-228600" eaLnBrk="0" fontAlgn="base" hangingPunct="0">
              <a:spcBef>
                <a:spcPct val="20000"/>
              </a:spcBef>
              <a:spcAft>
                <a:spcPct val="0"/>
              </a:spcAft>
              <a:buFont typeface="Arial" charset="0"/>
              <a:buChar char="»"/>
              <a:defRPr sz="2000">
                <a:latin typeface="Calibri" pitchFamily="34" charset="0"/>
              </a:defRPr>
            </a:lvl9pPr>
          </a:lstStyle>
          <a:p>
            <a:pPr fontAlgn="base">
              <a:spcAft>
                <a:spcPct val="0"/>
              </a:spcAft>
              <a:defRPr/>
            </a:pPr>
            <a:r>
              <a:rPr lang="en-US" altLang="zh-CN" sz="2520" b="1" dirty="0">
                <a:latin typeface="黑体" panose="02010609060101010101" pitchFamily="49" charset="-122"/>
                <a:ea typeface="黑体" panose="02010609060101010101" pitchFamily="49" charset="-122"/>
              </a:rPr>
              <a:t>4. </a:t>
            </a:r>
            <a:r>
              <a:rPr lang="zh-CN" altLang="en-US" sz="2520" b="1" dirty="0">
                <a:latin typeface="黑体" panose="02010609060101010101" pitchFamily="49" charset="-122"/>
                <a:ea typeface="黑体" panose="02010609060101010101" pitchFamily="49" charset="-122"/>
              </a:rPr>
              <a:t>学员手册中所涉及到的范畴论知识</a:t>
            </a:r>
          </a:p>
        </p:txBody>
      </p:sp>
      <p:sp>
        <p:nvSpPr>
          <p:cNvPr id="16" name="82 Rectángulo"/>
          <p:cNvSpPr/>
          <p:nvPr/>
        </p:nvSpPr>
        <p:spPr>
          <a:xfrm>
            <a:off x="3762951" y="2451512"/>
            <a:ext cx="513629" cy="757130"/>
          </a:xfrm>
          <a:prstGeom prst="rect">
            <a:avLst/>
          </a:prstGeom>
        </p:spPr>
        <p:txBody>
          <a:bodyPr wrap="square">
            <a:spAutoFit/>
          </a:bodyPr>
          <a:lstStyle/>
          <a:p>
            <a:pPr fontAlgn="base">
              <a:spcBef>
                <a:spcPct val="0"/>
              </a:spcBef>
              <a:spcAft>
                <a:spcPct val="0"/>
              </a:spcAft>
            </a:pPr>
            <a:r>
              <a:rPr lang="el-GR" sz="2160" b="1" i="1" dirty="0">
                <a:solidFill>
                  <a:prstClr val="white"/>
                </a:solidFill>
                <a:cs typeface="Times New Roman"/>
              </a:rPr>
              <a:t>α</a:t>
            </a:r>
            <a:r>
              <a:rPr lang="en-GB" sz="2160" b="1" i="1" dirty="0">
                <a:solidFill>
                  <a:prstClr val="white"/>
                </a:solidFill>
              </a:rPr>
              <a:t>G</a:t>
            </a:r>
            <a:endParaRPr lang="en-GB" sz="2160" b="1" dirty="0">
              <a:solidFill>
                <a:prstClr val="black"/>
              </a:solidFill>
            </a:endParaRPr>
          </a:p>
        </p:txBody>
      </p:sp>
      <p:sp>
        <p:nvSpPr>
          <p:cNvPr id="17" name="129 Rectángulo redondeado"/>
          <p:cNvSpPr/>
          <p:nvPr/>
        </p:nvSpPr>
        <p:spPr bwMode="auto">
          <a:xfrm>
            <a:off x="5685163" y="1505686"/>
            <a:ext cx="1226226" cy="2298962"/>
          </a:xfrm>
          <a:prstGeom prst="roundRect">
            <a:avLst/>
          </a:prstGeom>
          <a:noFill/>
          <a:ln w="9525" cap="flat" cmpd="sng" algn="ctr">
            <a:solidFill>
              <a:schemeClr val="bg1"/>
            </a:solid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defTabSz="617220" eaLnBrk="0" fontAlgn="base" hangingPunct="0">
              <a:spcBef>
                <a:spcPct val="0"/>
              </a:spcBef>
              <a:spcAft>
                <a:spcPct val="0"/>
              </a:spcAft>
            </a:pPr>
            <a:endParaRPr lang="en-GB" sz="1170">
              <a:solidFill>
                <a:prstClr val="black"/>
              </a:solidFill>
            </a:endParaRPr>
          </a:p>
        </p:txBody>
      </p:sp>
      <p:sp>
        <p:nvSpPr>
          <p:cNvPr id="18" name="125 CuadroTexto"/>
          <p:cNvSpPr txBox="1"/>
          <p:nvPr/>
        </p:nvSpPr>
        <p:spPr>
          <a:xfrm>
            <a:off x="5876072" y="1210799"/>
            <a:ext cx="832280" cy="286232"/>
          </a:xfrm>
          <a:prstGeom prst="rect">
            <a:avLst/>
          </a:prstGeom>
          <a:noFill/>
        </p:spPr>
        <p:txBody>
          <a:bodyPr wrap="none" rtlCol="0">
            <a:spAutoFit/>
          </a:bodyPr>
          <a:lstStyle/>
          <a:p>
            <a:pPr algn="ctr" fontAlgn="base">
              <a:spcBef>
                <a:spcPct val="0"/>
              </a:spcBef>
              <a:spcAft>
                <a:spcPct val="0"/>
              </a:spcAft>
            </a:pPr>
            <a:r>
              <a:rPr lang="zh-CN" altLang="en-US" sz="1260" b="1" dirty="0">
                <a:solidFill>
                  <a:prstClr val="white"/>
                </a:solidFill>
                <a:latin typeface="黑体" panose="02010609060101010101" pitchFamily="49" charset="-122"/>
                <a:ea typeface="黑体" panose="02010609060101010101" pitchFamily="49" charset="-122"/>
                <a:cs typeface="Arial" charset="0"/>
              </a:rPr>
              <a:t>学员手册</a:t>
            </a:r>
            <a:endParaRPr lang="en-GB" sz="1260" b="1" dirty="0">
              <a:solidFill>
                <a:prstClr val="white"/>
              </a:solidFill>
              <a:latin typeface="黑体" panose="02010609060101010101" pitchFamily="49" charset="-122"/>
              <a:ea typeface="黑体" panose="02010609060101010101" pitchFamily="49" charset="-122"/>
              <a:cs typeface="Arial" charset="0"/>
            </a:endParaRPr>
          </a:p>
        </p:txBody>
      </p:sp>
      <p:cxnSp>
        <p:nvCxnSpPr>
          <p:cNvPr id="31" name="160 Conector recto de flecha"/>
          <p:cNvCxnSpPr/>
          <p:nvPr/>
        </p:nvCxnSpPr>
        <p:spPr bwMode="auto">
          <a:xfrm>
            <a:off x="3301011" y="1964003"/>
            <a:ext cx="2559068"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166 Conector recto de flecha"/>
          <p:cNvCxnSpPr/>
          <p:nvPr/>
        </p:nvCxnSpPr>
        <p:spPr bwMode="auto">
          <a:xfrm flipV="1">
            <a:off x="3279757" y="3342111"/>
            <a:ext cx="2601576" cy="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6" name="174 CuadroTexto"/>
          <p:cNvSpPr txBox="1"/>
          <p:nvPr/>
        </p:nvSpPr>
        <p:spPr>
          <a:xfrm>
            <a:off x="2433362" y="1210799"/>
            <a:ext cx="825140" cy="286232"/>
          </a:xfrm>
          <a:prstGeom prst="rect">
            <a:avLst/>
          </a:prstGeom>
          <a:noFill/>
        </p:spPr>
        <p:txBody>
          <a:bodyPr wrap="square" rtlCol="0">
            <a:spAutoFit/>
          </a:bodyPr>
          <a:lstStyle/>
          <a:p>
            <a:pPr fontAlgn="base">
              <a:spcBef>
                <a:spcPct val="0"/>
              </a:spcBef>
              <a:spcAft>
                <a:spcPct val="0"/>
              </a:spcAft>
            </a:pPr>
            <a:r>
              <a:rPr lang="zh-CN" altLang="en-US" sz="1260" b="1" dirty="0">
                <a:solidFill>
                  <a:prstClr val="white"/>
                </a:solidFill>
                <a:latin typeface="黑体" panose="02010609060101010101" pitchFamily="49" charset="-122"/>
                <a:ea typeface="黑体" panose="02010609060101010101" pitchFamily="49" charset="-122"/>
              </a:rPr>
              <a:t>逻辑模型</a:t>
            </a:r>
            <a:endParaRPr lang="en-GB" sz="1260" b="1" dirty="0">
              <a:solidFill>
                <a:prstClr val="white"/>
              </a:solidFill>
              <a:latin typeface="黑体" panose="02010609060101010101" pitchFamily="49" charset="-122"/>
              <a:ea typeface="黑体" panose="02010609060101010101" pitchFamily="49" charset="-122"/>
            </a:endParaRPr>
          </a:p>
        </p:txBody>
      </p:sp>
      <p:sp>
        <p:nvSpPr>
          <p:cNvPr id="37" name="1034 Rectángulo"/>
          <p:cNvSpPr/>
          <p:nvPr/>
        </p:nvSpPr>
        <p:spPr>
          <a:xfrm>
            <a:off x="4281636" y="1435424"/>
            <a:ext cx="437940" cy="590931"/>
          </a:xfrm>
          <a:prstGeom prst="rect">
            <a:avLst/>
          </a:prstGeom>
        </p:spPr>
        <p:txBody>
          <a:bodyPr wrap="none">
            <a:spAutoFit/>
          </a:bodyPr>
          <a:lstStyle/>
          <a:p>
            <a:pPr fontAlgn="base">
              <a:spcBef>
                <a:spcPct val="0"/>
              </a:spcBef>
              <a:spcAft>
                <a:spcPct val="0"/>
              </a:spcAft>
            </a:pPr>
            <a:r>
              <a:rPr lang="en-GB" sz="3240" b="1" i="1" dirty="0">
                <a:solidFill>
                  <a:prstClr val="white"/>
                </a:solidFill>
              </a:rPr>
              <a:t>F</a:t>
            </a:r>
            <a:endParaRPr lang="en-GB" sz="3240" b="1" dirty="0">
              <a:solidFill>
                <a:prstClr val="black"/>
              </a:solidFill>
            </a:endParaRPr>
          </a:p>
        </p:txBody>
      </p:sp>
      <p:cxnSp>
        <p:nvCxnSpPr>
          <p:cNvPr id="38" name="Elbow Connector 73"/>
          <p:cNvCxnSpPr/>
          <p:nvPr/>
        </p:nvCxnSpPr>
        <p:spPr bwMode="auto">
          <a:xfrm rot="5400000">
            <a:off x="3681787" y="2645857"/>
            <a:ext cx="1243304" cy="2"/>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9" name="69 Rectángulo"/>
          <p:cNvSpPr/>
          <p:nvPr/>
        </p:nvSpPr>
        <p:spPr>
          <a:xfrm>
            <a:off x="4299589" y="2479658"/>
            <a:ext cx="1024929" cy="341632"/>
          </a:xfrm>
          <a:prstGeom prst="rect">
            <a:avLst/>
          </a:prstGeom>
        </p:spPr>
        <p:txBody>
          <a:bodyPr wrap="square">
            <a:spAutoFit/>
          </a:bodyPr>
          <a:lstStyle/>
          <a:p>
            <a:pPr fontAlgn="base">
              <a:spcBef>
                <a:spcPct val="0"/>
              </a:spcBef>
              <a:spcAft>
                <a:spcPct val="0"/>
              </a:spcAft>
            </a:pPr>
            <a:r>
              <a:rPr lang="zh-CN" altLang="en-US" sz="1620" b="1" dirty="0">
                <a:solidFill>
                  <a:prstClr val="white"/>
                </a:solidFill>
                <a:latin typeface="黑体" panose="02010609060101010101" pitchFamily="49" charset="-122"/>
                <a:ea typeface="黑体" panose="02010609060101010101" pitchFamily="49" charset="-122"/>
              </a:rPr>
              <a:t>自然转换</a:t>
            </a:r>
            <a:endParaRPr lang="en-GB" sz="1620" b="1" dirty="0">
              <a:solidFill>
                <a:prstClr val="white"/>
              </a:solidFill>
              <a:latin typeface="黑体" panose="02010609060101010101" pitchFamily="49" charset="-122"/>
              <a:ea typeface="黑体" panose="02010609060101010101" pitchFamily="49" charset="-122"/>
            </a:endParaRPr>
          </a:p>
        </p:txBody>
      </p:sp>
      <p:cxnSp>
        <p:nvCxnSpPr>
          <p:cNvPr id="41" name="Elbow Connector 73"/>
          <p:cNvCxnSpPr>
            <a:stCxn id="65" idx="2"/>
            <a:endCxn id="64" idx="0"/>
          </p:cNvCxnSpPr>
          <p:nvPr/>
        </p:nvCxnSpPr>
        <p:spPr bwMode="auto">
          <a:xfrm rot="5400000">
            <a:off x="5937734" y="2652046"/>
            <a:ext cx="721237" cy="155"/>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8" name="102 Rectángulo redondeado"/>
          <p:cNvSpPr/>
          <p:nvPr/>
        </p:nvSpPr>
        <p:spPr bwMode="auto">
          <a:xfrm>
            <a:off x="2243636" y="1505686"/>
            <a:ext cx="1212780" cy="2298962"/>
          </a:xfrm>
          <a:prstGeom prst="roundRect">
            <a:avLst/>
          </a:prstGeom>
          <a:noFill/>
          <a:ln w="9525" cap="flat" cmpd="sng" algn="ctr">
            <a:solidFill>
              <a:schemeClr val="bg1"/>
            </a:solid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defTabSz="617220" eaLnBrk="0" fontAlgn="base" hangingPunct="0">
              <a:spcBef>
                <a:spcPct val="0"/>
              </a:spcBef>
              <a:spcAft>
                <a:spcPct val="0"/>
              </a:spcAft>
            </a:pPr>
            <a:endParaRPr lang="en-GB" sz="1170">
              <a:solidFill>
                <a:prstClr val="black"/>
              </a:solidFill>
            </a:endParaRPr>
          </a:p>
        </p:txBody>
      </p:sp>
      <p:cxnSp>
        <p:nvCxnSpPr>
          <p:cNvPr id="49" name="Elbow Connector 73"/>
          <p:cNvCxnSpPr>
            <a:stCxn id="63" idx="2"/>
            <a:endCxn id="2" idx="0"/>
          </p:cNvCxnSpPr>
          <p:nvPr/>
        </p:nvCxnSpPr>
        <p:spPr bwMode="auto">
          <a:xfrm rot="5400000">
            <a:off x="2484566" y="2650589"/>
            <a:ext cx="718143" cy="855"/>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0" name="104 Rectángulo"/>
          <p:cNvSpPr/>
          <p:nvPr/>
        </p:nvSpPr>
        <p:spPr>
          <a:xfrm>
            <a:off x="4208586" y="3395228"/>
            <a:ext cx="508473" cy="590931"/>
          </a:xfrm>
          <a:prstGeom prst="rect">
            <a:avLst/>
          </a:prstGeom>
        </p:spPr>
        <p:txBody>
          <a:bodyPr wrap="none">
            <a:spAutoFit/>
          </a:bodyPr>
          <a:lstStyle/>
          <a:p>
            <a:pPr fontAlgn="base">
              <a:spcBef>
                <a:spcPct val="0"/>
              </a:spcBef>
              <a:spcAft>
                <a:spcPct val="0"/>
              </a:spcAft>
            </a:pPr>
            <a:r>
              <a:rPr lang="en-GB" sz="3240" b="1" i="1" dirty="0">
                <a:solidFill>
                  <a:prstClr val="white"/>
                </a:solidFill>
              </a:rPr>
              <a:t>G</a:t>
            </a:r>
            <a:endParaRPr lang="en-GB" sz="3240" b="1" dirty="0">
              <a:solidFill>
                <a:prstClr val="black"/>
              </a:solidFill>
            </a:endParaRPr>
          </a:p>
        </p:txBody>
      </p:sp>
      <p:sp>
        <p:nvSpPr>
          <p:cNvPr id="53" name="107 Rectángulo"/>
          <p:cNvSpPr/>
          <p:nvPr/>
        </p:nvSpPr>
        <p:spPr>
          <a:xfrm>
            <a:off x="2898299" y="2507371"/>
            <a:ext cx="277640" cy="313932"/>
          </a:xfrm>
          <a:prstGeom prst="rect">
            <a:avLst/>
          </a:prstGeom>
        </p:spPr>
        <p:txBody>
          <a:bodyPr wrap="none">
            <a:spAutoFit/>
          </a:bodyPr>
          <a:lstStyle/>
          <a:p>
            <a:pPr fontAlgn="base">
              <a:spcBef>
                <a:spcPct val="0"/>
              </a:spcBef>
              <a:spcAft>
                <a:spcPct val="0"/>
              </a:spcAft>
            </a:pPr>
            <a:r>
              <a:rPr lang="en-GB" sz="1440" i="1" dirty="0">
                <a:solidFill>
                  <a:prstClr val="white"/>
                </a:solidFill>
                <a:latin typeface="黑体" panose="02010609060101010101" pitchFamily="49" charset="-122"/>
                <a:ea typeface="黑体" panose="02010609060101010101" pitchFamily="49" charset="-122"/>
              </a:rPr>
              <a:t>f</a:t>
            </a:r>
            <a:endParaRPr lang="en-GB" sz="1260" dirty="0">
              <a:solidFill>
                <a:prstClr val="black"/>
              </a:solidFill>
              <a:latin typeface="黑体" panose="02010609060101010101" pitchFamily="49" charset="-122"/>
              <a:ea typeface="黑体" panose="02010609060101010101" pitchFamily="49" charset="-122"/>
            </a:endParaRPr>
          </a:p>
        </p:txBody>
      </p:sp>
      <p:sp>
        <p:nvSpPr>
          <p:cNvPr id="55" name="112 Rectángulo"/>
          <p:cNvSpPr/>
          <p:nvPr/>
        </p:nvSpPr>
        <p:spPr>
          <a:xfrm>
            <a:off x="6283880" y="2507371"/>
            <a:ext cx="277640" cy="313932"/>
          </a:xfrm>
          <a:prstGeom prst="rect">
            <a:avLst/>
          </a:prstGeom>
        </p:spPr>
        <p:txBody>
          <a:bodyPr wrap="none">
            <a:spAutoFit/>
          </a:bodyPr>
          <a:lstStyle/>
          <a:p>
            <a:pPr fontAlgn="base">
              <a:spcBef>
                <a:spcPct val="0"/>
              </a:spcBef>
              <a:spcAft>
                <a:spcPct val="0"/>
              </a:spcAft>
            </a:pPr>
            <a:r>
              <a:rPr lang="en-GB" sz="1440" i="1" dirty="0">
                <a:solidFill>
                  <a:prstClr val="white"/>
                </a:solidFill>
                <a:latin typeface="黑体" panose="02010609060101010101" pitchFamily="49" charset="-122"/>
                <a:ea typeface="黑体" panose="02010609060101010101" pitchFamily="49" charset="-122"/>
              </a:rPr>
              <a:t>h</a:t>
            </a:r>
            <a:endParaRPr lang="en-GB" sz="1260" dirty="0">
              <a:solidFill>
                <a:prstClr val="black"/>
              </a:solidFill>
              <a:latin typeface="黑体" panose="02010609060101010101" pitchFamily="49" charset="-122"/>
              <a:ea typeface="黑体" panose="02010609060101010101" pitchFamily="49" charset="-122"/>
            </a:endParaRPr>
          </a:p>
        </p:txBody>
      </p:sp>
      <p:sp>
        <p:nvSpPr>
          <p:cNvPr id="2" name="圆角矩形 1"/>
          <p:cNvSpPr/>
          <p:nvPr/>
        </p:nvSpPr>
        <p:spPr>
          <a:xfrm>
            <a:off x="2430724" y="3010089"/>
            <a:ext cx="824969" cy="6145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2880" dirty="0">
                <a:solidFill>
                  <a:prstClr val="white"/>
                </a:solidFill>
              </a:rPr>
              <a:t>C</a:t>
            </a:r>
            <a:r>
              <a:rPr lang="en-US" altLang="zh-CN" sz="1440" dirty="0">
                <a:solidFill>
                  <a:prstClr val="white"/>
                </a:solidFill>
              </a:rPr>
              <a:t>MEM</a:t>
            </a:r>
            <a:endParaRPr lang="zh-CN" altLang="en-US" sz="1440" dirty="0">
              <a:solidFill>
                <a:prstClr val="white"/>
              </a:solidFill>
            </a:endParaRPr>
          </a:p>
        </p:txBody>
      </p:sp>
      <p:sp>
        <p:nvSpPr>
          <p:cNvPr id="63" name="圆角矩形 62"/>
          <p:cNvSpPr/>
          <p:nvPr/>
        </p:nvSpPr>
        <p:spPr>
          <a:xfrm>
            <a:off x="2431579" y="1677403"/>
            <a:ext cx="824969" cy="6145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2880" dirty="0">
                <a:solidFill>
                  <a:prstClr val="white"/>
                </a:solidFill>
              </a:rPr>
              <a:t>A</a:t>
            </a:r>
            <a:r>
              <a:rPr lang="zh-CN" altLang="en-US" sz="1440" dirty="0">
                <a:solidFill>
                  <a:prstClr val="white"/>
                </a:solidFill>
              </a:rPr>
              <a:t>戴</a:t>
            </a:r>
          </a:p>
        </p:txBody>
      </p:sp>
      <p:sp>
        <p:nvSpPr>
          <p:cNvPr id="64" name="圆角矩形 63"/>
          <p:cNvSpPr/>
          <p:nvPr/>
        </p:nvSpPr>
        <p:spPr>
          <a:xfrm>
            <a:off x="5885791" y="3012742"/>
            <a:ext cx="824969" cy="6145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2520" dirty="0">
                <a:solidFill>
                  <a:prstClr val="white"/>
                </a:solidFill>
              </a:rPr>
              <a:t>D</a:t>
            </a:r>
            <a:r>
              <a:rPr lang="en-US" altLang="zh-CN" sz="1440" dirty="0">
                <a:solidFill>
                  <a:prstClr val="white"/>
                </a:solidFill>
              </a:rPr>
              <a:t>MEM</a:t>
            </a:r>
            <a:endParaRPr lang="zh-CN" altLang="en-US" sz="1440" dirty="0">
              <a:solidFill>
                <a:prstClr val="white"/>
              </a:solidFill>
            </a:endParaRPr>
          </a:p>
        </p:txBody>
      </p:sp>
      <p:sp>
        <p:nvSpPr>
          <p:cNvPr id="65" name="圆角矩形 64"/>
          <p:cNvSpPr/>
          <p:nvPr/>
        </p:nvSpPr>
        <p:spPr>
          <a:xfrm>
            <a:off x="5885945" y="1676962"/>
            <a:ext cx="824969" cy="6145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altLang="zh-CN" sz="2880" dirty="0">
                <a:solidFill>
                  <a:prstClr val="white"/>
                </a:solidFill>
              </a:rPr>
              <a:t>B</a:t>
            </a:r>
            <a:r>
              <a:rPr lang="zh-CN" altLang="en-US" sz="1440" dirty="0">
                <a:solidFill>
                  <a:prstClr val="white"/>
                </a:solidFill>
              </a:rPr>
              <a:t>戴</a:t>
            </a:r>
          </a:p>
        </p:txBody>
      </p:sp>
    </p:spTree>
    <p:extLst>
      <p:ext uri="{BB962C8B-B14F-4D97-AF65-F5344CB8AC3E}">
        <p14:creationId xmlns:p14="http://schemas.microsoft.com/office/powerpoint/2010/main" val="2934943345"/>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slide(fromLeft)">
                                      <p:cBhvr>
                                        <p:cTn id="7" dur="500"/>
                                        <p:tgtEl>
                                          <p:spTgt spid="2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wipe(down)">
                                      <p:cBhvr>
                                        <p:cTn id="11" dur="500"/>
                                        <p:tgtEl>
                                          <p:spTgt spid="6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down)">
                                      <p:cBhvr>
                                        <p:cTn id="16" dur="500"/>
                                        <p:tgtEl>
                                          <p:spTgt spid="3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wipe(down)">
                                      <p:cBhvr>
                                        <p:cTn id="21" dur="500"/>
                                        <p:tgtEl>
                                          <p:spTgt spid="6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down)">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left)">
                                      <p:cBhvr>
                                        <p:cTn id="31" dur="500"/>
                                        <p:tgtEl>
                                          <p:spTgt spid="31"/>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ipe(left)">
                                      <p:cBhvr>
                                        <p:cTn id="34" dur="500"/>
                                        <p:tgtEl>
                                          <p:spTgt spid="3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wipe(up)">
                                      <p:cBhvr>
                                        <p:cTn id="39" dur="500"/>
                                        <p:tgtEl>
                                          <p:spTgt spid="49"/>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wipe(up)">
                                      <p:cBhvr>
                                        <p:cTn id="42" dur="500"/>
                                        <p:tgtEl>
                                          <p:spTgt spid="5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wipe(up)">
                                      <p:cBhvr>
                                        <p:cTn id="47" dur="500"/>
                                        <p:tgtEl>
                                          <p:spTgt spid="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wipe(down)">
                                      <p:cBhvr>
                                        <p:cTn id="52" dur="500"/>
                                        <p:tgtEl>
                                          <p:spTgt spid="4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64"/>
                                        </p:tgtEl>
                                        <p:attrNameLst>
                                          <p:attrName>style.visibility</p:attrName>
                                        </p:attrNameLst>
                                      </p:cBhvr>
                                      <p:to>
                                        <p:strVal val="visible"/>
                                      </p:to>
                                    </p:set>
                                    <p:animEffect transition="in" filter="wipe(down)">
                                      <p:cBhvr>
                                        <p:cTn id="57" dur="500"/>
                                        <p:tgtEl>
                                          <p:spTgt spid="6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wipe(down)">
                                      <p:cBhvr>
                                        <p:cTn id="62" dur="500"/>
                                        <p:tgtEl>
                                          <p:spTgt spid="1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wipe(left)">
                                      <p:cBhvr>
                                        <p:cTn id="67" dur="500"/>
                                        <p:tgtEl>
                                          <p:spTgt spid="32"/>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50"/>
                                        </p:tgtEl>
                                        <p:attrNameLst>
                                          <p:attrName>style.visibility</p:attrName>
                                        </p:attrNameLst>
                                      </p:cBhvr>
                                      <p:to>
                                        <p:strVal val="visible"/>
                                      </p:to>
                                    </p:set>
                                    <p:animEffect transition="in" filter="wipe(left)">
                                      <p:cBhvr>
                                        <p:cTn id="70" dur="500"/>
                                        <p:tgtEl>
                                          <p:spTgt spid="50"/>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nodeType="click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wipe(up)">
                                      <p:cBhvr>
                                        <p:cTn id="75" dur="500"/>
                                        <p:tgtEl>
                                          <p:spTgt spid="41"/>
                                        </p:tgtEl>
                                      </p:cBhvr>
                                    </p:animEffect>
                                  </p:childTnLst>
                                </p:cTn>
                              </p:par>
                              <p:par>
                                <p:cTn id="76" presetID="22" presetClass="entr" presetSubtype="1" fill="hold" grpId="0" nodeType="withEffect">
                                  <p:stCondLst>
                                    <p:cond delay="0"/>
                                  </p:stCondLst>
                                  <p:childTnLst>
                                    <p:set>
                                      <p:cBhvr>
                                        <p:cTn id="77" dur="1" fill="hold">
                                          <p:stCondLst>
                                            <p:cond delay="0"/>
                                          </p:stCondLst>
                                        </p:cTn>
                                        <p:tgtEl>
                                          <p:spTgt spid="55"/>
                                        </p:tgtEl>
                                        <p:attrNameLst>
                                          <p:attrName>style.visibility</p:attrName>
                                        </p:attrNameLst>
                                      </p:cBhvr>
                                      <p:to>
                                        <p:strVal val="visible"/>
                                      </p:to>
                                    </p:set>
                                    <p:animEffect transition="in" filter="wipe(up)">
                                      <p:cBhvr>
                                        <p:cTn id="78" dur="500"/>
                                        <p:tgtEl>
                                          <p:spTgt spid="55"/>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nodeType="clickEffect">
                                  <p:stCondLst>
                                    <p:cond delay="0"/>
                                  </p:stCondLst>
                                  <p:childTnLst>
                                    <p:set>
                                      <p:cBhvr>
                                        <p:cTn id="82" dur="1" fill="hold">
                                          <p:stCondLst>
                                            <p:cond delay="0"/>
                                          </p:stCondLst>
                                        </p:cTn>
                                        <p:tgtEl>
                                          <p:spTgt spid="38"/>
                                        </p:tgtEl>
                                        <p:attrNameLst>
                                          <p:attrName>style.visibility</p:attrName>
                                        </p:attrNameLst>
                                      </p:cBhvr>
                                      <p:to>
                                        <p:strVal val="visible"/>
                                      </p:to>
                                    </p:set>
                                    <p:animEffect transition="in" filter="wipe(up)">
                                      <p:cBhvr>
                                        <p:cTn id="83" dur="500"/>
                                        <p:tgtEl>
                                          <p:spTgt spid="38"/>
                                        </p:tgtEl>
                                      </p:cBhvr>
                                    </p:animEffect>
                                  </p:childTnLst>
                                </p:cTn>
                              </p:par>
                              <p:par>
                                <p:cTn id="84" presetID="22" presetClass="entr" presetSubtype="1" fill="hold" grpId="0" nodeType="withEffect">
                                  <p:stCondLst>
                                    <p:cond delay="0"/>
                                  </p:stCondLst>
                                  <p:childTnLst>
                                    <p:set>
                                      <p:cBhvr>
                                        <p:cTn id="85" dur="1" fill="hold">
                                          <p:stCondLst>
                                            <p:cond delay="0"/>
                                          </p:stCondLst>
                                        </p:cTn>
                                        <p:tgtEl>
                                          <p:spTgt spid="16"/>
                                        </p:tgtEl>
                                        <p:attrNameLst>
                                          <p:attrName>style.visibility</p:attrName>
                                        </p:attrNameLst>
                                      </p:cBhvr>
                                      <p:to>
                                        <p:strVal val="visible"/>
                                      </p:to>
                                    </p:set>
                                    <p:animEffect transition="in" filter="wipe(up)">
                                      <p:cBhvr>
                                        <p:cTn id="86" dur="500"/>
                                        <p:tgtEl>
                                          <p:spTgt spid="16"/>
                                        </p:tgtEl>
                                      </p:cBhvr>
                                    </p:animEffect>
                                  </p:childTnLst>
                                </p:cTn>
                              </p:par>
                              <p:par>
                                <p:cTn id="87" presetID="22" presetClass="entr" presetSubtype="1" fill="hold" grpId="0" nodeType="with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wipe(up)">
                                      <p:cBhvr>
                                        <p:cTn id="8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18" grpId="0"/>
      <p:bldP spid="36" grpId="0"/>
      <p:bldP spid="37" grpId="0"/>
      <p:bldP spid="39" grpId="0"/>
      <p:bldP spid="48" grpId="0" animBg="1"/>
      <p:bldP spid="50" grpId="0"/>
      <p:bldP spid="53" grpId="0"/>
      <p:bldP spid="55" grpId="0"/>
      <p:bldP spid="2" grpId="0" animBg="1"/>
      <p:bldP spid="63" grpId="0" animBg="1"/>
      <p:bldP spid="64" grpId="0" animBg="1"/>
      <p:bldP spid="65"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13"/>
          <p:cNvSpPr txBox="1">
            <a:spLocks noChangeArrowheads="1"/>
          </p:cNvSpPr>
          <p:nvPr/>
        </p:nvSpPr>
        <p:spPr bwMode="auto">
          <a:xfrm>
            <a:off x="2079574" y="44269"/>
            <a:ext cx="4984856" cy="495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eaLnBrk="0" hangingPunct="0">
              <a:lnSpc>
                <a:spcPct val="120000"/>
              </a:lnSpc>
              <a:spcBef>
                <a:spcPct val="50000"/>
              </a:spcBef>
              <a:buFontTx/>
              <a:buNone/>
              <a:defRPr sz="2800">
                <a:gradFill flip="none" rotWithShape="1">
                  <a:gsLst>
                    <a:gs pos="60000">
                      <a:srgbClr val="BCE8F2"/>
                    </a:gs>
                    <a:gs pos="0">
                      <a:srgbClr val="4EC3DE"/>
                    </a:gs>
                    <a:gs pos="40000">
                      <a:srgbClr val="BCE8F2"/>
                    </a:gs>
                    <a:gs pos="100000">
                      <a:srgbClr val="4EC3DE"/>
                    </a:gs>
                  </a:gsLst>
                  <a:lin ang="0" scaled="1"/>
                  <a:tileRect/>
                </a:gradFill>
                <a:latin typeface="方正兰亭中粗黑_GBK" panose="02000000000000000000" pitchFamily="2" charset="-122"/>
                <a:ea typeface="方正兰亭中粗黑_GBK" panose="02000000000000000000" pitchFamily="2" charset="-122"/>
              </a:defRPr>
            </a:lvl1pPr>
            <a:lvl2pPr marL="742950" indent="-285750" eaLnBrk="0" hangingPunct="0">
              <a:spcBef>
                <a:spcPct val="20000"/>
              </a:spcBef>
              <a:buFont typeface="Arial" charset="0"/>
              <a:buChar char="–"/>
              <a:defRPr sz="2800">
                <a:latin typeface="Calibri" pitchFamily="34" charset="0"/>
              </a:defRPr>
            </a:lvl2pPr>
            <a:lvl3pPr marL="1143000" indent="-228600" eaLnBrk="0" hangingPunct="0">
              <a:spcBef>
                <a:spcPct val="20000"/>
              </a:spcBef>
              <a:buFont typeface="Arial" charset="0"/>
              <a:buChar char="•"/>
              <a:defRPr sz="2400">
                <a:latin typeface="Calibri" pitchFamily="34" charset="0"/>
              </a:defRPr>
            </a:lvl3pPr>
            <a:lvl4pPr marL="1600200" indent="-228600" eaLnBrk="0" hangingPunct="0">
              <a:spcBef>
                <a:spcPct val="20000"/>
              </a:spcBef>
              <a:buFont typeface="Arial" charset="0"/>
              <a:buChar char="–"/>
              <a:defRPr sz="2000">
                <a:latin typeface="Calibri" pitchFamily="34" charset="0"/>
              </a:defRPr>
            </a:lvl4pPr>
            <a:lvl5pPr marL="2057400" indent="-228600" eaLnBrk="0" hangingPunct="0">
              <a:spcBef>
                <a:spcPct val="20000"/>
              </a:spcBef>
              <a:buFont typeface="Arial" charset="0"/>
              <a:buChar char="»"/>
              <a:defRPr sz="2000">
                <a:latin typeface="Calibri" pitchFamily="34" charset="0"/>
              </a:defRPr>
            </a:lvl5pPr>
            <a:lvl6pPr marL="2514600" indent="-228600" eaLnBrk="0" fontAlgn="base" hangingPunct="0">
              <a:spcBef>
                <a:spcPct val="20000"/>
              </a:spcBef>
              <a:spcAft>
                <a:spcPct val="0"/>
              </a:spcAft>
              <a:buFont typeface="Arial" charset="0"/>
              <a:buChar char="»"/>
              <a:defRPr sz="2000">
                <a:latin typeface="Calibri" pitchFamily="34" charset="0"/>
              </a:defRPr>
            </a:lvl6pPr>
            <a:lvl7pPr marL="2971800" indent="-228600" eaLnBrk="0" fontAlgn="base" hangingPunct="0">
              <a:spcBef>
                <a:spcPct val="20000"/>
              </a:spcBef>
              <a:spcAft>
                <a:spcPct val="0"/>
              </a:spcAft>
              <a:buFont typeface="Arial" charset="0"/>
              <a:buChar char="»"/>
              <a:defRPr sz="2000">
                <a:latin typeface="Calibri" pitchFamily="34" charset="0"/>
              </a:defRPr>
            </a:lvl7pPr>
            <a:lvl8pPr marL="3429000" indent="-228600" eaLnBrk="0" fontAlgn="base" hangingPunct="0">
              <a:spcBef>
                <a:spcPct val="20000"/>
              </a:spcBef>
              <a:spcAft>
                <a:spcPct val="0"/>
              </a:spcAft>
              <a:buFont typeface="Arial" charset="0"/>
              <a:buChar char="»"/>
              <a:defRPr sz="2000">
                <a:latin typeface="Calibri" pitchFamily="34" charset="0"/>
              </a:defRPr>
            </a:lvl8pPr>
            <a:lvl9pPr marL="3886200" indent="-228600" eaLnBrk="0" fontAlgn="base" hangingPunct="0">
              <a:spcBef>
                <a:spcPct val="20000"/>
              </a:spcBef>
              <a:spcAft>
                <a:spcPct val="0"/>
              </a:spcAft>
              <a:buFont typeface="Arial" charset="0"/>
              <a:buChar char="»"/>
              <a:defRPr sz="2000">
                <a:latin typeface="Calibri" pitchFamily="34" charset="0"/>
              </a:defRPr>
            </a:lvl9pPr>
          </a:lstStyle>
          <a:p>
            <a:pPr fontAlgn="base">
              <a:spcAft>
                <a:spcPct val="0"/>
              </a:spcAft>
              <a:defRPr/>
            </a:pPr>
            <a:r>
              <a:rPr lang="en-US" altLang="zh-CN" sz="2520" b="1" dirty="0">
                <a:latin typeface="黑体" panose="02010609060101010101" pitchFamily="49" charset="-122"/>
                <a:ea typeface="黑体" panose="02010609060101010101" pitchFamily="49" charset="-122"/>
              </a:rPr>
              <a:t>5.</a:t>
            </a:r>
            <a:r>
              <a:rPr lang="zh-CN" altLang="en-US" sz="2520" b="1" dirty="0">
                <a:latin typeface="黑体" panose="02010609060101010101" pitchFamily="49" charset="-122"/>
                <a:ea typeface="黑体" panose="02010609060101010101" pitchFamily="49" charset="-122"/>
              </a:rPr>
              <a:t>举例说明逻辑模型的过程部分</a:t>
            </a:r>
          </a:p>
        </p:txBody>
      </p:sp>
      <p:sp>
        <p:nvSpPr>
          <p:cNvPr id="11267" name="矩形 69"/>
          <p:cNvSpPr>
            <a:spLocks noChangeArrowheads="1"/>
          </p:cNvSpPr>
          <p:nvPr/>
        </p:nvSpPr>
        <p:spPr bwMode="auto">
          <a:xfrm>
            <a:off x="1057548" y="1338894"/>
            <a:ext cx="6966585" cy="3238977"/>
          </a:xfrm>
          <a:prstGeom prst="roundRect">
            <a:avLst>
              <a:gd name="adj" fmla="val 5375"/>
            </a:avLst>
          </a:prstGeom>
          <a:noFill/>
          <a:ln w="12700" cmpd="sng">
            <a:solidFill>
              <a:schemeClr val="accent2"/>
            </a:solidFill>
            <a:round/>
            <a:headEnd/>
            <a:tailEnd/>
          </a:ln>
          <a:effectLst>
            <a:glow rad="88900">
              <a:schemeClr val="accent1">
                <a:alpha val="30000"/>
              </a:schemeClr>
            </a:glow>
          </a:effectLst>
          <a:extLst>
            <a:ext uri="{909E8E84-426E-40DD-AFC4-6F175D3DCCD1}">
              <a14:hiddenFill xmlns:a14="http://schemas.microsoft.com/office/drawing/2010/main">
                <a:solidFill>
                  <a:srgbClr val="FFFFFF"/>
                </a:solidFill>
              </a14:hiddenFill>
            </a:ext>
          </a:extLst>
        </p:spPr>
        <p:txBody>
          <a:bodyPr numCol="2"/>
          <a:lstStyle/>
          <a:p>
            <a:pPr fontAlgn="base">
              <a:spcBef>
                <a:spcPct val="0"/>
              </a:spcBef>
              <a:spcAft>
                <a:spcPct val="0"/>
              </a:spcAft>
            </a:pPr>
            <a:endParaRPr lang="zh-CN" altLang="en-US" sz="1620">
              <a:solidFill>
                <a:prstClr val="black"/>
              </a:solidFill>
              <a:latin typeface="Arial" charset="0"/>
            </a:endParaRPr>
          </a:p>
        </p:txBody>
      </p:sp>
      <p:sp>
        <p:nvSpPr>
          <p:cNvPr id="11315" name="TextBox 146"/>
          <p:cNvSpPr txBox="1">
            <a:spLocks noChangeArrowheads="1"/>
          </p:cNvSpPr>
          <p:nvPr/>
        </p:nvSpPr>
        <p:spPr bwMode="auto">
          <a:xfrm>
            <a:off x="1057548" y="799484"/>
            <a:ext cx="2924652"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a:buFont typeface="Arial" charset="0"/>
              <a:defRPr sz="2000">
                <a:solidFill>
                  <a:schemeClr val="tx1"/>
                </a:solidFill>
                <a:latin typeface="Calibri" pitchFamily="34" charset="0"/>
                <a:ea typeface="宋体" pitchFamily="2" charset="-122"/>
              </a:defRPr>
            </a:lvl6pPr>
            <a:lvl7pPr>
              <a:buFont typeface="Arial" charset="0"/>
              <a:defRPr sz="2000">
                <a:solidFill>
                  <a:schemeClr val="tx1"/>
                </a:solidFill>
                <a:latin typeface="Calibri" pitchFamily="34" charset="0"/>
                <a:ea typeface="宋体" pitchFamily="2" charset="-122"/>
              </a:defRPr>
            </a:lvl7pPr>
            <a:lvl8pPr>
              <a:buFont typeface="Arial" charset="0"/>
              <a:defRPr sz="2000">
                <a:solidFill>
                  <a:schemeClr val="tx1"/>
                </a:solidFill>
                <a:latin typeface="Calibri" pitchFamily="34" charset="0"/>
                <a:ea typeface="宋体" pitchFamily="2" charset="-122"/>
              </a:defRPr>
            </a:lvl8pPr>
            <a:lvl9pPr>
              <a:buFont typeface="Arial" charset="0"/>
              <a:defRPr sz="2000">
                <a:solidFill>
                  <a:schemeClr val="tx1"/>
                </a:solidFill>
                <a:latin typeface="Calibri" pitchFamily="34" charset="0"/>
                <a:ea typeface="宋体" pitchFamily="2" charset="-122"/>
              </a:defRPr>
            </a:lvl9pPr>
          </a:lstStyle>
          <a:p>
            <a:pPr fontAlgn="base">
              <a:spcBef>
                <a:spcPct val="0"/>
              </a:spcBef>
              <a:spcAft>
                <a:spcPct val="0"/>
              </a:spcAft>
            </a:pPr>
            <a:r>
              <a:rPr lang="zh-CN" altLang="en-US" sz="1440" dirty="0">
                <a:solidFill>
                  <a:srgbClr val="BCE8F2"/>
                </a:solidFill>
                <a:latin typeface="黑体" panose="02010609060101010101" pitchFamily="49" charset="-122"/>
                <a:ea typeface="黑体" panose="02010609060101010101" pitchFamily="49" charset="-122"/>
              </a:rPr>
              <a:t>不变量：四天的课时、所学的课程</a:t>
            </a:r>
          </a:p>
        </p:txBody>
      </p:sp>
      <p:sp>
        <p:nvSpPr>
          <p:cNvPr id="71" name="TextBox 146"/>
          <p:cNvSpPr txBox="1">
            <a:spLocks noChangeArrowheads="1"/>
          </p:cNvSpPr>
          <p:nvPr/>
        </p:nvSpPr>
        <p:spPr bwMode="auto">
          <a:xfrm>
            <a:off x="4960844" y="799484"/>
            <a:ext cx="2924652"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a:buFont typeface="Arial" charset="0"/>
              <a:defRPr sz="2000">
                <a:solidFill>
                  <a:schemeClr val="tx1"/>
                </a:solidFill>
                <a:latin typeface="Calibri" pitchFamily="34" charset="0"/>
                <a:ea typeface="宋体" pitchFamily="2" charset="-122"/>
              </a:defRPr>
            </a:lvl6pPr>
            <a:lvl7pPr>
              <a:buFont typeface="Arial" charset="0"/>
              <a:defRPr sz="2000">
                <a:solidFill>
                  <a:schemeClr val="tx1"/>
                </a:solidFill>
                <a:latin typeface="Calibri" pitchFamily="34" charset="0"/>
                <a:ea typeface="宋体" pitchFamily="2" charset="-122"/>
              </a:defRPr>
            </a:lvl7pPr>
            <a:lvl8pPr>
              <a:buFont typeface="Arial" charset="0"/>
              <a:defRPr sz="2000">
                <a:solidFill>
                  <a:schemeClr val="tx1"/>
                </a:solidFill>
                <a:latin typeface="Calibri" pitchFamily="34" charset="0"/>
                <a:ea typeface="宋体" pitchFamily="2" charset="-122"/>
              </a:defRPr>
            </a:lvl8pPr>
            <a:lvl9pPr>
              <a:buFont typeface="Arial" charset="0"/>
              <a:defRPr sz="2000">
                <a:solidFill>
                  <a:schemeClr val="tx1"/>
                </a:solidFill>
                <a:latin typeface="Calibri" pitchFamily="34" charset="0"/>
                <a:ea typeface="宋体" pitchFamily="2" charset="-122"/>
              </a:defRPr>
            </a:lvl9pPr>
          </a:lstStyle>
          <a:p>
            <a:pPr algn="r" fontAlgn="base">
              <a:spcBef>
                <a:spcPct val="0"/>
              </a:spcBef>
              <a:spcAft>
                <a:spcPct val="0"/>
              </a:spcAft>
            </a:pPr>
            <a:r>
              <a:rPr lang="zh-CN" altLang="en-US" sz="1440" dirty="0">
                <a:solidFill>
                  <a:srgbClr val="BCE8F2"/>
                </a:solidFill>
                <a:latin typeface="黑体" panose="02010609060101010101" pitchFamily="49" charset="-122"/>
                <a:ea typeface="黑体" panose="02010609060101010101" pitchFamily="49" charset="-122"/>
              </a:rPr>
              <a:t>可变量：课程单元、课程顺序</a:t>
            </a:r>
          </a:p>
        </p:txBody>
      </p:sp>
      <p:cxnSp>
        <p:nvCxnSpPr>
          <p:cNvPr id="17" name="直接连接符 16"/>
          <p:cNvCxnSpPr>
            <a:stCxn id="11267" idx="0"/>
            <a:endCxn id="11267" idx="2"/>
          </p:cNvCxnSpPr>
          <p:nvPr/>
        </p:nvCxnSpPr>
        <p:spPr>
          <a:xfrm>
            <a:off x="4540841" y="1338894"/>
            <a:ext cx="0" cy="3238977"/>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74" name="TextBox 12"/>
          <p:cNvSpPr txBox="1"/>
          <p:nvPr/>
        </p:nvSpPr>
        <p:spPr>
          <a:xfrm>
            <a:off x="1880726" y="1736824"/>
            <a:ext cx="1694721" cy="2897332"/>
          </a:xfrm>
          <a:prstGeom prst="rect">
            <a:avLst/>
          </a:prstGeom>
          <a:noFill/>
        </p:spPr>
        <p:txBody>
          <a:bodyPr wrap="square" rtlCol="0">
            <a:spAutoFit/>
          </a:bodyPr>
          <a:lstStyle/>
          <a:p>
            <a:pPr marL="80010" indent="-80010" fontAlgn="base">
              <a:lnSpc>
                <a:spcPct val="150000"/>
              </a:lnSpc>
              <a:spcBef>
                <a:spcPct val="0"/>
              </a:spcBef>
              <a:spcAft>
                <a:spcPct val="0"/>
              </a:spcAft>
              <a:buFont typeface="Arial" panose="020B0604020202020204" pitchFamily="34" charset="0"/>
              <a:buChar char="•"/>
            </a:pPr>
            <a:r>
              <a:rPr lang="en-US" altLang="zh-CN" sz="720" b="1" dirty="0">
                <a:solidFill>
                  <a:prstClr val="white"/>
                </a:solidFill>
                <a:latin typeface="微軟正黑體" panose="020B0604030504040204" pitchFamily="34" charset="-120"/>
                <a:ea typeface="微軟正黑體" panose="020B0604030504040204" pitchFamily="34" charset="-120"/>
                <a:cs typeface="Lantinghei SC Extralight" charset="-122"/>
              </a:rPr>
              <a:t>4</a:t>
            </a: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天</a:t>
            </a:r>
            <a:r>
              <a:rPr lang="en-US" altLang="zh-CN" sz="720" b="1" dirty="0">
                <a:solidFill>
                  <a:prstClr val="white"/>
                </a:solidFill>
                <a:latin typeface="微軟正黑體" panose="020B0604030504040204" pitchFamily="34" charset="-120"/>
                <a:ea typeface="微軟正黑體" panose="020B0604030504040204" pitchFamily="34" charset="-120"/>
                <a:cs typeface="Lantinghei SC Extralight" charset="-122"/>
              </a:rPr>
              <a:t>MEM</a:t>
            </a: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导引课，三个课程单元。</a:t>
            </a:r>
          </a:p>
          <a:p>
            <a:pPr marL="327185" lvl="1" indent="-168593" fontAlgn="base">
              <a:lnSpc>
                <a:spcPct val="150000"/>
              </a:lnSpc>
              <a:spcBef>
                <a:spcPct val="0"/>
              </a:spcBef>
              <a:spcAft>
                <a:spcPct val="0"/>
              </a:spcAft>
              <a:buFont typeface="Wingdings" panose="05000000000000000000" pitchFamily="2" charset="2"/>
              <a:buChar char="ü"/>
            </a:pP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单元一：认识自己</a:t>
            </a:r>
          </a:p>
          <a:p>
            <a:pPr marL="327185" lvl="1" indent="-168593" fontAlgn="base">
              <a:lnSpc>
                <a:spcPct val="150000"/>
              </a:lnSpc>
              <a:spcBef>
                <a:spcPct val="0"/>
              </a:spcBef>
              <a:spcAft>
                <a:spcPct val="0"/>
              </a:spcAft>
              <a:buFont typeface="Wingdings" panose="05000000000000000000" pitchFamily="2" charset="2"/>
              <a:buChar char="ü"/>
            </a:pP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单元二：认识清华</a:t>
            </a:r>
          </a:p>
          <a:p>
            <a:pPr marL="327185" lvl="1" indent="-168593" fontAlgn="base">
              <a:lnSpc>
                <a:spcPct val="150000"/>
              </a:lnSpc>
              <a:spcBef>
                <a:spcPct val="0"/>
              </a:spcBef>
              <a:spcAft>
                <a:spcPct val="0"/>
              </a:spcAft>
              <a:buFont typeface="Wingdings" panose="05000000000000000000" pitchFamily="2" charset="2"/>
              <a:buChar char="ü"/>
            </a:pP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单元三：清华与我</a:t>
            </a:r>
          </a:p>
          <a:p>
            <a:pPr marL="80010" indent="-80010" fontAlgn="base">
              <a:lnSpc>
                <a:spcPct val="150000"/>
              </a:lnSpc>
              <a:spcBef>
                <a:spcPct val="0"/>
              </a:spcBef>
              <a:spcAft>
                <a:spcPct val="0"/>
              </a:spcAft>
              <a:buFont typeface="Arial" panose="020B0604020202020204" pitchFamily="34" charset="0"/>
              <a:buChar char="•"/>
            </a:pP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课程单元一「认识自己」：</a:t>
            </a:r>
          </a:p>
          <a:p>
            <a:pPr marL="327185" lvl="1" indent="-168593" fontAlgn="base">
              <a:lnSpc>
                <a:spcPct val="150000"/>
              </a:lnSpc>
              <a:spcBef>
                <a:spcPct val="0"/>
              </a:spcBef>
              <a:spcAft>
                <a:spcPct val="0"/>
              </a:spcAft>
              <a:buFont typeface="Wingdings" panose="05000000000000000000" pitchFamily="2" charset="2"/>
              <a:buChar char="ü"/>
            </a:pP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优势测试</a:t>
            </a:r>
          </a:p>
          <a:p>
            <a:pPr marL="327185" lvl="1" indent="-168593" fontAlgn="base">
              <a:lnSpc>
                <a:spcPct val="150000"/>
              </a:lnSpc>
              <a:spcBef>
                <a:spcPct val="0"/>
              </a:spcBef>
              <a:spcAft>
                <a:spcPct val="0"/>
              </a:spcAft>
              <a:buFont typeface="Wingdings" panose="05000000000000000000" pitchFamily="2" charset="2"/>
              <a:buChar char="ü"/>
            </a:pP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个人简历制作（自发迭代）</a:t>
            </a:r>
          </a:p>
          <a:p>
            <a:pPr marL="80010" indent="-80010" fontAlgn="base">
              <a:lnSpc>
                <a:spcPct val="150000"/>
              </a:lnSpc>
              <a:spcBef>
                <a:spcPct val="0"/>
              </a:spcBef>
              <a:spcAft>
                <a:spcPct val="0"/>
              </a:spcAft>
              <a:buFont typeface="Arial" panose="020B0604020202020204" pitchFamily="34" charset="0"/>
              <a:buChar char="•"/>
            </a:pP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课程单元二「认识清华」：</a:t>
            </a:r>
          </a:p>
          <a:p>
            <a:pPr marL="327185" lvl="1" indent="-168593" fontAlgn="base">
              <a:lnSpc>
                <a:spcPct val="150000"/>
              </a:lnSpc>
              <a:spcBef>
                <a:spcPct val="0"/>
              </a:spcBef>
              <a:spcAft>
                <a:spcPct val="0"/>
              </a:spcAft>
              <a:buFont typeface="Wingdings" panose="05000000000000000000" pitchFamily="2" charset="2"/>
              <a:buChar char="ü"/>
            </a:pP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校园探索</a:t>
            </a:r>
          </a:p>
          <a:p>
            <a:pPr marL="327185" lvl="1" indent="-168593" fontAlgn="base">
              <a:lnSpc>
                <a:spcPct val="150000"/>
              </a:lnSpc>
              <a:spcBef>
                <a:spcPct val="0"/>
              </a:spcBef>
              <a:spcAft>
                <a:spcPct val="0"/>
              </a:spcAft>
              <a:buFont typeface="Wingdings" panose="05000000000000000000" pitchFamily="2" charset="2"/>
              <a:buChar char="ü"/>
            </a:pP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定向越野</a:t>
            </a:r>
          </a:p>
          <a:p>
            <a:pPr marL="327185" lvl="1" indent="-168593" fontAlgn="base">
              <a:lnSpc>
                <a:spcPct val="150000"/>
              </a:lnSpc>
              <a:spcBef>
                <a:spcPct val="0"/>
              </a:spcBef>
              <a:spcAft>
                <a:spcPct val="0"/>
              </a:spcAft>
              <a:buFont typeface="Wingdings" panose="05000000000000000000" pitchFamily="2" charset="2"/>
              <a:buChar char="ü"/>
            </a:pP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实验室探究</a:t>
            </a:r>
          </a:p>
          <a:p>
            <a:pPr marL="327185" lvl="1" indent="-168593" fontAlgn="base">
              <a:lnSpc>
                <a:spcPct val="150000"/>
              </a:lnSpc>
              <a:spcBef>
                <a:spcPct val="0"/>
              </a:spcBef>
              <a:spcAft>
                <a:spcPct val="0"/>
              </a:spcAft>
              <a:buFont typeface="Wingdings" panose="05000000000000000000" pitchFamily="2" charset="2"/>
              <a:buChar char="ü"/>
            </a:pP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社团资源</a:t>
            </a:r>
          </a:p>
          <a:p>
            <a:pPr marL="80010" indent="-80010" fontAlgn="base">
              <a:lnSpc>
                <a:spcPct val="150000"/>
              </a:lnSpc>
              <a:spcBef>
                <a:spcPct val="0"/>
              </a:spcBef>
              <a:spcAft>
                <a:spcPct val="0"/>
              </a:spcAft>
              <a:buFont typeface="Arial" panose="020B0604020202020204" pitchFamily="34" charset="0"/>
              <a:buChar char="•"/>
            </a:pP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课程单元三「清华与我」：</a:t>
            </a:r>
          </a:p>
          <a:p>
            <a:pPr marL="327185" lvl="1" indent="-168593" fontAlgn="base">
              <a:lnSpc>
                <a:spcPct val="150000"/>
              </a:lnSpc>
              <a:spcBef>
                <a:spcPct val="0"/>
              </a:spcBef>
              <a:spcAft>
                <a:spcPct val="0"/>
              </a:spcAft>
              <a:buFont typeface="Wingdings" panose="05000000000000000000" pitchFamily="2" charset="2"/>
              <a:buChar char="ü"/>
            </a:pP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上期班级宪章</a:t>
            </a:r>
          </a:p>
          <a:p>
            <a:pPr marL="327185" lvl="1" indent="-168593" fontAlgn="base">
              <a:lnSpc>
                <a:spcPct val="150000"/>
              </a:lnSpc>
              <a:spcBef>
                <a:spcPct val="0"/>
              </a:spcBef>
              <a:spcAft>
                <a:spcPct val="0"/>
              </a:spcAft>
              <a:buFont typeface="Wingdings" panose="05000000000000000000" pitchFamily="2" charset="2"/>
              <a:buChar char="ü"/>
            </a:pP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辩论班级宪章制定的方法论</a:t>
            </a:r>
          </a:p>
          <a:p>
            <a:pPr marL="327185" lvl="1" indent="-168593" fontAlgn="base">
              <a:lnSpc>
                <a:spcPct val="150000"/>
              </a:lnSpc>
              <a:spcBef>
                <a:spcPct val="0"/>
              </a:spcBef>
              <a:spcAft>
                <a:spcPct val="0"/>
              </a:spcAft>
              <a:buFont typeface="Wingdings" panose="05000000000000000000" pitchFamily="2" charset="2"/>
              <a:buChar char="ü"/>
            </a:pP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上期汇报演出</a:t>
            </a:r>
          </a:p>
          <a:p>
            <a:pPr marL="327185" lvl="1" indent="-168593" fontAlgn="base">
              <a:lnSpc>
                <a:spcPct val="150000"/>
              </a:lnSpc>
              <a:spcBef>
                <a:spcPct val="0"/>
              </a:spcBef>
              <a:spcAft>
                <a:spcPct val="0"/>
              </a:spcAft>
              <a:buFont typeface="Wingdings" panose="05000000000000000000" pitchFamily="2" charset="2"/>
              <a:buChar char="ü"/>
            </a:pP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制定班级宪章</a:t>
            </a:r>
          </a:p>
        </p:txBody>
      </p:sp>
      <p:sp>
        <p:nvSpPr>
          <p:cNvPr id="75" name="Rounded Rectangle 7"/>
          <p:cNvSpPr/>
          <p:nvPr/>
        </p:nvSpPr>
        <p:spPr>
          <a:xfrm>
            <a:off x="2394695" y="1393873"/>
            <a:ext cx="666780" cy="312380"/>
          </a:xfrm>
          <a:prstGeom prst="roundRect">
            <a:avLst/>
          </a:prstGeom>
          <a:solidFill>
            <a:schemeClr val="accent2">
              <a:lumMod val="60000"/>
              <a:lumOff val="40000"/>
            </a:schemeClr>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fontAlgn="base">
              <a:spcBef>
                <a:spcPct val="0"/>
              </a:spcBef>
              <a:spcAft>
                <a:spcPct val="0"/>
              </a:spcAft>
            </a:pPr>
            <a:r>
              <a:rPr lang="zh-CN" altLang="en-US" sz="1620" b="1" dirty="0">
                <a:solidFill>
                  <a:sysClr val="windowText" lastClr="000000"/>
                </a:solidFill>
                <a:latin typeface="微軟正黑體" panose="020B0604030504040204" pitchFamily="34" charset="-120"/>
                <a:ea typeface="微軟正黑體" panose="020B0604030504040204" pitchFamily="34" charset="-120"/>
                <a:cs typeface="Lantinghei SC Extralight" charset="-122"/>
              </a:rPr>
              <a:t>过程</a:t>
            </a:r>
            <a:endParaRPr lang="en-US" sz="1620" b="1" dirty="0">
              <a:solidFill>
                <a:sysClr val="windowText" lastClr="000000"/>
              </a:solidFill>
              <a:latin typeface="微軟正黑體" panose="020B0604030504040204" pitchFamily="34" charset="-120"/>
              <a:ea typeface="微軟正黑體" panose="020B0604030504040204" pitchFamily="34" charset="-120"/>
              <a:cs typeface="Lantinghei SC Extralight" charset="-122"/>
            </a:endParaRPr>
          </a:p>
        </p:txBody>
      </p:sp>
      <p:sp>
        <p:nvSpPr>
          <p:cNvPr id="77" name="TextBox 12"/>
          <p:cNvSpPr txBox="1"/>
          <p:nvPr/>
        </p:nvSpPr>
        <p:spPr>
          <a:xfrm>
            <a:off x="5571108" y="1817802"/>
            <a:ext cx="1694721" cy="2564933"/>
          </a:xfrm>
          <a:prstGeom prst="rect">
            <a:avLst/>
          </a:prstGeom>
          <a:noFill/>
        </p:spPr>
        <p:txBody>
          <a:bodyPr wrap="square" rtlCol="0">
            <a:spAutoFit/>
          </a:bodyPr>
          <a:lstStyle/>
          <a:p>
            <a:pPr marL="80010" indent="-80010" fontAlgn="base">
              <a:lnSpc>
                <a:spcPct val="150000"/>
              </a:lnSpc>
              <a:spcBef>
                <a:spcPct val="0"/>
              </a:spcBef>
              <a:spcAft>
                <a:spcPct val="0"/>
              </a:spcAft>
              <a:buFont typeface="Arial" panose="020B0604020202020204" pitchFamily="34" charset="0"/>
              <a:buChar char="•"/>
            </a:pP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课程单元一「同学与我」：</a:t>
            </a:r>
          </a:p>
          <a:p>
            <a:pPr marL="168480" indent="-168480" fontAlgn="base">
              <a:lnSpc>
                <a:spcPct val="150000"/>
              </a:lnSpc>
              <a:spcBef>
                <a:spcPct val="0"/>
              </a:spcBef>
              <a:spcAft>
                <a:spcPct val="0"/>
              </a:spcAft>
              <a:buFont typeface="Wingdings" panose="05000000000000000000" pitchFamily="2" charset="2"/>
              <a:buChar char="ü"/>
            </a:pP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破冰游戏</a:t>
            </a:r>
          </a:p>
          <a:p>
            <a:pPr marL="168480" indent="-168480" fontAlgn="base">
              <a:lnSpc>
                <a:spcPct val="150000"/>
              </a:lnSpc>
              <a:spcBef>
                <a:spcPct val="0"/>
              </a:spcBef>
              <a:spcAft>
                <a:spcPct val="0"/>
              </a:spcAft>
              <a:buFont typeface="Wingdings" panose="05000000000000000000" pitchFamily="2" charset="2"/>
              <a:buChar char="ü"/>
            </a:pP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课程引导</a:t>
            </a:r>
          </a:p>
          <a:p>
            <a:pPr marL="168480" indent="-168480" fontAlgn="base">
              <a:lnSpc>
                <a:spcPct val="150000"/>
              </a:lnSpc>
              <a:spcBef>
                <a:spcPct val="0"/>
              </a:spcBef>
              <a:spcAft>
                <a:spcPct val="0"/>
              </a:spcAft>
              <a:buFont typeface="Wingdings" panose="05000000000000000000" pitchFamily="2" charset="2"/>
              <a:buChar char="ü"/>
            </a:pP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班长选举</a:t>
            </a:r>
          </a:p>
          <a:p>
            <a:pPr marL="168480" indent="-168480" fontAlgn="base">
              <a:lnSpc>
                <a:spcPct val="150000"/>
              </a:lnSpc>
              <a:spcBef>
                <a:spcPct val="0"/>
              </a:spcBef>
              <a:spcAft>
                <a:spcPct val="0"/>
              </a:spcAft>
              <a:buFont typeface="Wingdings" panose="05000000000000000000" pitchFamily="2" charset="2"/>
              <a:buChar char="ü"/>
            </a:pP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工具讲解</a:t>
            </a:r>
          </a:p>
          <a:p>
            <a:pPr marL="80010" indent="-80010" fontAlgn="base">
              <a:lnSpc>
                <a:spcPct val="150000"/>
              </a:lnSpc>
              <a:spcBef>
                <a:spcPct val="0"/>
              </a:spcBef>
              <a:spcAft>
                <a:spcPct val="0"/>
              </a:spcAft>
              <a:buFont typeface="Arial" panose="020B0604020202020204" pitchFamily="34" charset="0"/>
              <a:buChar char="•"/>
            </a:pP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课程单元二「清华与我」：</a:t>
            </a:r>
          </a:p>
          <a:p>
            <a:pPr marL="168480" indent="-168480" fontAlgn="base">
              <a:lnSpc>
                <a:spcPct val="150000"/>
              </a:lnSpc>
              <a:spcBef>
                <a:spcPct val="0"/>
              </a:spcBef>
              <a:spcAft>
                <a:spcPct val="0"/>
              </a:spcAft>
              <a:buFont typeface="Wingdings" panose="05000000000000000000" pitchFamily="2" charset="2"/>
              <a:buChar char="ü"/>
            </a:pP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认识清华 </a:t>
            </a:r>
          </a:p>
          <a:p>
            <a:pPr marL="168480" indent="-168480" fontAlgn="base">
              <a:lnSpc>
                <a:spcPct val="150000"/>
              </a:lnSpc>
              <a:spcBef>
                <a:spcPct val="0"/>
              </a:spcBef>
              <a:spcAft>
                <a:spcPct val="0"/>
              </a:spcAft>
              <a:buFont typeface="Wingdings" panose="05000000000000000000" pitchFamily="2" charset="2"/>
              <a:buChar char="ü"/>
            </a:pP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定向越野</a:t>
            </a:r>
          </a:p>
          <a:p>
            <a:pPr marL="168480" indent="-168480" fontAlgn="base">
              <a:lnSpc>
                <a:spcPct val="150000"/>
              </a:lnSpc>
              <a:spcBef>
                <a:spcPct val="0"/>
              </a:spcBef>
              <a:spcAft>
                <a:spcPct val="0"/>
              </a:spcAft>
              <a:buFont typeface="Wingdings" panose="05000000000000000000" pitchFamily="2" charset="2"/>
              <a:buChar char="ü"/>
            </a:pP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图书馆介绍</a:t>
            </a:r>
          </a:p>
          <a:p>
            <a:pPr marL="168480" indent="-168480" fontAlgn="base">
              <a:lnSpc>
                <a:spcPct val="150000"/>
              </a:lnSpc>
              <a:spcBef>
                <a:spcPct val="0"/>
              </a:spcBef>
              <a:spcAft>
                <a:spcPct val="0"/>
              </a:spcAft>
              <a:buFont typeface="Wingdings" panose="05000000000000000000" pitchFamily="2" charset="2"/>
              <a:buChar char="ü"/>
            </a:pP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实验室探究</a:t>
            </a:r>
          </a:p>
          <a:p>
            <a:pPr marL="80010" indent="-80010" fontAlgn="base">
              <a:lnSpc>
                <a:spcPct val="150000"/>
              </a:lnSpc>
              <a:spcBef>
                <a:spcPct val="0"/>
              </a:spcBef>
              <a:spcAft>
                <a:spcPct val="0"/>
              </a:spcAft>
              <a:buFont typeface="Arial" panose="020B0604020202020204" pitchFamily="34" charset="0"/>
              <a:buChar char="•"/>
            </a:pP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课程单元三「</a:t>
            </a:r>
            <a:r>
              <a:rPr lang="en-US" altLang="zh-CN" sz="720" b="1" dirty="0">
                <a:solidFill>
                  <a:prstClr val="white"/>
                </a:solidFill>
                <a:latin typeface="微軟正黑體" panose="020B0604030504040204" pitchFamily="34" charset="-120"/>
                <a:ea typeface="微軟正黑體" panose="020B0604030504040204" pitchFamily="34" charset="-120"/>
                <a:cs typeface="Lantinghei SC Extralight" charset="-122"/>
              </a:rPr>
              <a:t>MEM</a:t>
            </a: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与我」 ：</a:t>
            </a:r>
          </a:p>
          <a:p>
            <a:pPr marL="168480" indent="-168480" fontAlgn="base">
              <a:lnSpc>
                <a:spcPct val="150000"/>
              </a:lnSpc>
              <a:spcBef>
                <a:spcPct val="0"/>
              </a:spcBef>
              <a:spcAft>
                <a:spcPct val="0"/>
              </a:spcAft>
              <a:buFont typeface="Wingdings" panose="05000000000000000000" pitchFamily="2" charset="2"/>
              <a:buChar char="ü"/>
            </a:pP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分享经验</a:t>
            </a:r>
          </a:p>
          <a:p>
            <a:pPr marL="168480" indent="-168480" fontAlgn="base">
              <a:lnSpc>
                <a:spcPct val="150000"/>
              </a:lnSpc>
              <a:spcBef>
                <a:spcPct val="0"/>
              </a:spcBef>
              <a:spcAft>
                <a:spcPct val="0"/>
              </a:spcAft>
              <a:buFont typeface="Wingdings" panose="05000000000000000000" pitchFamily="2" charset="2"/>
              <a:buChar char="ü"/>
            </a:pP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软件培训</a:t>
            </a:r>
          </a:p>
          <a:p>
            <a:pPr marL="168480" indent="-168480" fontAlgn="base">
              <a:lnSpc>
                <a:spcPct val="150000"/>
              </a:lnSpc>
              <a:spcBef>
                <a:spcPct val="0"/>
              </a:spcBef>
              <a:spcAft>
                <a:spcPct val="0"/>
              </a:spcAft>
              <a:buFont typeface="Wingdings" panose="05000000000000000000" pitchFamily="2" charset="2"/>
              <a:buChar char="ü"/>
            </a:pP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班级宪章</a:t>
            </a:r>
          </a:p>
          <a:p>
            <a:pPr marL="80010" indent="-80010" fontAlgn="base">
              <a:lnSpc>
                <a:spcPct val="150000"/>
              </a:lnSpc>
              <a:spcBef>
                <a:spcPct val="0"/>
              </a:spcBef>
              <a:spcAft>
                <a:spcPct val="0"/>
              </a:spcAft>
              <a:buFont typeface="Arial" panose="020B0604020202020204" pitchFamily="34" charset="0"/>
              <a:buChar char="•"/>
            </a:pPr>
            <a:r>
              <a:rPr lang="zh-CN" altLang="en-US" sz="720" b="1" dirty="0">
                <a:solidFill>
                  <a:prstClr val="white"/>
                </a:solidFill>
                <a:latin typeface="微軟正黑體" panose="020B0604030504040204" pitchFamily="34" charset="-120"/>
                <a:ea typeface="微軟正黑體" panose="020B0604030504040204" pitchFamily="34" charset="-120"/>
                <a:cs typeface="Lantinghei SC Extralight" charset="-122"/>
              </a:rPr>
              <a:t>课程单元四「终极汇报」</a:t>
            </a:r>
          </a:p>
        </p:txBody>
      </p:sp>
      <p:sp>
        <p:nvSpPr>
          <p:cNvPr id="78" name="Rounded Rectangle 7"/>
          <p:cNvSpPr/>
          <p:nvPr/>
        </p:nvSpPr>
        <p:spPr>
          <a:xfrm>
            <a:off x="6018634" y="1423596"/>
            <a:ext cx="666780" cy="312380"/>
          </a:xfrm>
          <a:prstGeom prst="roundRect">
            <a:avLst/>
          </a:prstGeom>
          <a:solidFill>
            <a:schemeClr val="accent2">
              <a:lumMod val="60000"/>
              <a:lumOff val="40000"/>
            </a:schemeClr>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fontAlgn="base">
              <a:spcBef>
                <a:spcPct val="0"/>
              </a:spcBef>
              <a:spcAft>
                <a:spcPct val="0"/>
              </a:spcAft>
            </a:pPr>
            <a:r>
              <a:rPr lang="zh-CN" altLang="en-US" sz="1620" b="1" dirty="0">
                <a:solidFill>
                  <a:sysClr val="windowText" lastClr="000000"/>
                </a:solidFill>
                <a:latin typeface="微軟正黑體" panose="020B0604030504040204" pitchFamily="34" charset="-120"/>
                <a:ea typeface="微軟正黑體" panose="020B0604030504040204" pitchFamily="34" charset="-120"/>
                <a:cs typeface="Lantinghei SC Extralight" charset="-122"/>
              </a:rPr>
              <a:t>过程</a:t>
            </a:r>
            <a:endParaRPr lang="en-US" sz="1620" b="1" dirty="0">
              <a:solidFill>
                <a:sysClr val="windowText" lastClr="000000"/>
              </a:solidFill>
              <a:latin typeface="微軟正黑體" panose="020B0604030504040204" pitchFamily="34" charset="-120"/>
              <a:ea typeface="微軟正黑體" panose="020B0604030504040204" pitchFamily="34" charset="-120"/>
              <a:cs typeface="Lantinghei SC Extralight" charset="-122"/>
            </a:endParaRPr>
          </a:p>
        </p:txBody>
      </p:sp>
      <p:sp>
        <p:nvSpPr>
          <p:cNvPr id="19" name="右箭头 18"/>
          <p:cNvSpPr/>
          <p:nvPr/>
        </p:nvSpPr>
        <p:spPr>
          <a:xfrm>
            <a:off x="3848208" y="2569540"/>
            <a:ext cx="1515011" cy="777686"/>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1620">
              <a:solidFill>
                <a:prstClr val="white"/>
              </a:solidFill>
            </a:endParaRPr>
          </a:p>
        </p:txBody>
      </p:sp>
    </p:spTree>
    <p:extLst>
      <p:ext uri="{BB962C8B-B14F-4D97-AF65-F5344CB8AC3E}">
        <p14:creationId xmlns:p14="http://schemas.microsoft.com/office/powerpoint/2010/main" val="296500632"/>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with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fade">
                                      <p:cBhvr>
                                        <p:cTn id="7" dur="1000"/>
                                        <p:tgtEl>
                                          <p:spTgt spid="11266"/>
                                        </p:tgtEl>
                                      </p:cBhvr>
                                    </p:animEffect>
                                    <p:anim calcmode="lin" valueType="num">
                                      <p:cBhvr>
                                        <p:cTn id="8" dur="1000" fill="hold"/>
                                        <p:tgtEl>
                                          <p:spTgt spid="11266"/>
                                        </p:tgtEl>
                                        <p:attrNameLst>
                                          <p:attrName>ppt_x</p:attrName>
                                        </p:attrNameLst>
                                      </p:cBhvr>
                                      <p:tavLst>
                                        <p:tav tm="0">
                                          <p:val>
                                            <p:strVal val="#ppt_x"/>
                                          </p:val>
                                        </p:tav>
                                        <p:tav tm="100000">
                                          <p:val>
                                            <p:strVal val="#ppt_x"/>
                                          </p:val>
                                        </p:tav>
                                      </p:tavLst>
                                    </p:anim>
                                    <p:anim calcmode="lin" valueType="num">
                                      <p:cBhvr>
                                        <p:cTn id="9" dur="1000" fill="hold"/>
                                        <p:tgtEl>
                                          <p:spTgt spid="1126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74"/>
                                        </p:tgtEl>
                                        <p:attrNameLst>
                                          <p:attrName>style.visibility</p:attrName>
                                        </p:attrNameLst>
                                      </p:cBhvr>
                                      <p:to>
                                        <p:strVal val="visible"/>
                                      </p:to>
                                    </p:set>
                                    <p:animEffect transition="in" filter="wipe(left)">
                                      <p:cBhvr>
                                        <p:cTn id="14" dur="500"/>
                                        <p:tgtEl>
                                          <p:spTgt spid="74"/>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wipe(left)">
                                      <p:cBhvr>
                                        <p:cTn id="17" dur="500"/>
                                        <p:tgtEl>
                                          <p:spTgt spid="75"/>
                                        </p:tgtEl>
                                      </p:cBhvr>
                                    </p:animEffect>
                                  </p:childTnLst>
                                </p:cTn>
                              </p:par>
                              <p:par>
                                <p:cTn id="18" presetID="21" presetClass="entr" presetSubtype="1" fill="hold" nodeType="withEffect">
                                  <p:stCondLst>
                                    <p:cond delay="0"/>
                                  </p:stCondLst>
                                  <p:childTnLst>
                                    <p:set>
                                      <p:cBhvr>
                                        <p:cTn id="19" dur="1" fill="hold">
                                          <p:stCondLst>
                                            <p:cond delay="0"/>
                                          </p:stCondLst>
                                        </p:cTn>
                                        <p:tgtEl>
                                          <p:spTgt spid="11267"/>
                                        </p:tgtEl>
                                        <p:attrNameLst>
                                          <p:attrName>style.visibility</p:attrName>
                                        </p:attrNameLst>
                                      </p:cBhvr>
                                      <p:to>
                                        <p:strVal val="visible"/>
                                      </p:to>
                                    </p:set>
                                    <p:animEffect transition="in" filter="wheel(1)">
                                      <p:cBhvr>
                                        <p:cTn id="20" dur="1000"/>
                                        <p:tgtEl>
                                          <p:spTgt spid="11267"/>
                                        </p:tgtEl>
                                      </p:cBhvr>
                                    </p:animEffect>
                                  </p:childTnLst>
                                </p:cTn>
                              </p:par>
                              <p:par>
                                <p:cTn id="21" presetID="16" presetClass="entr" presetSubtype="42"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arn(outHorizontal)">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11315"/>
                                        </p:tgtEl>
                                        <p:attrNameLst>
                                          <p:attrName>style.visibility</p:attrName>
                                        </p:attrNameLst>
                                      </p:cBhvr>
                                      <p:to>
                                        <p:strVal val="visible"/>
                                      </p:to>
                                    </p:set>
                                    <p:animEffect transition="in" filter="slide(fromBottom)">
                                      <p:cBhvr>
                                        <p:cTn id="28" dur="500"/>
                                        <p:tgtEl>
                                          <p:spTgt spid="11315"/>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71"/>
                                        </p:tgtEl>
                                        <p:attrNameLst>
                                          <p:attrName>style.visibility</p:attrName>
                                        </p:attrNameLst>
                                      </p:cBhvr>
                                      <p:to>
                                        <p:strVal val="visible"/>
                                      </p:to>
                                    </p:set>
                                    <p:animEffect transition="in" filter="slide(fromBottom)">
                                      <p:cBhvr>
                                        <p:cTn id="33" dur="500"/>
                                        <p:tgtEl>
                                          <p:spTgt spid="7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left)">
                                      <p:cBhvr>
                                        <p:cTn id="38" dur="500"/>
                                        <p:tgtEl>
                                          <p:spTgt spid="19"/>
                                        </p:tgtEl>
                                      </p:cBhvr>
                                    </p:animEffect>
                                  </p:childTnLst>
                                </p:cTn>
                              </p:par>
                            </p:childTnLst>
                          </p:cTn>
                        </p:par>
                        <p:par>
                          <p:cTn id="39" fill="hold">
                            <p:stCondLst>
                              <p:cond delay="500"/>
                            </p:stCondLst>
                            <p:childTnLst>
                              <p:par>
                                <p:cTn id="40" presetID="22" presetClass="entr" presetSubtype="8" fill="hold" grpId="0" nodeType="after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wipe(left)">
                                      <p:cBhvr>
                                        <p:cTn id="42" dur="500"/>
                                        <p:tgtEl>
                                          <p:spTgt spid="78"/>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77"/>
                                        </p:tgtEl>
                                        <p:attrNameLst>
                                          <p:attrName>style.visibility</p:attrName>
                                        </p:attrNameLst>
                                      </p:cBhvr>
                                      <p:to>
                                        <p:strVal val="visible"/>
                                      </p:to>
                                    </p:set>
                                    <p:animEffect transition="in" filter="wipe(left)">
                                      <p:cBhvr>
                                        <p:cTn id="45"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15" grpId="0" autoUpdateAnimBg="0"/>
      <p:bldP spid="71" grpId="0" autoUpdateAnimBg="0"/>
      <p:bldP spid="74" grpId="0"/>
      <p:bldP spid="75" grpId="0" animBg="1"/>
      <p:bldP spid="77" grpId="0"/>
      <p:bldP spid="78" grpId="0" animBg="1"/>
      <p:bldP spid="19"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2731079" y="1210800"/>
            <a:ext cx="1604643" cy="3138073"/>
            <a:chOff x="2223729" y="1665951"/>
            <a:chExt cx="1967266" cy="3486748"/>
          </a:xfrm>
        </p:grpSpPr>
        <p:sp>
          <p:nvSpPr>
            <p:cNvPr id="5" name="矩形 16"/>
            <p:cNvSpPr>
              <a:spLocks noChangeArrowheads="1"/>
            </p:cNvSpPr>
            <p:nvPr/>
          </p:nvSpPr>
          <p:spPr bwMode="auto">
            <a:xfrm>
              <a:off x="2223729" y="1665951"/>
              <a:ext cx="1916224" cy="3462338"/>
            </a:xfrm>
            <a:prstGeom prst="rect">
              <a:avLst/>
            </a:prstGeom>
            <a:solidFill>
              <a:srgbClr val="FFBD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zh-CN" altLang="en-US" sz="1620">
                <a:solidFill>
                  <a:srgbClr val="FFFFFF"/>
                </a:solidFill>
              </a:endParaRPr>
            </a:p>
          </p:txBody>
        </p:sp>
        <p:grpSp>
          <p:nvGrpSpPr>
            <p:cNvPr id="19" name="组合 18"/>
            <p:cNvGrpSpPr/>
            <p:nvPr/>
          </p:nvGrpSpPr>
          <p:grpSpPr>
            <a:xfrm>
              <a:off x="2266776" y="1812771"/>
              <a:ext cx="1924219" cy="3339928"/>
              <a:chOff x="3249061" y="1846174"/>
              <a:chExt cx="2083253" cy="3339928"/>
            </a:xfrm>
          </p:grpSpPr>
          <p:sp>
            <p:nvSpPr>
              <p:cNvPr id="8" name="文本框 20"/>
              <p:cNvSpPr txBox="1">
                <a:spLocks noChangeArrowheads="1"/>
              </p:cNvSpPr>
              <p:nvPr/>
            </p:nvSpPr>
            <p:spPr bwMode="auto">
              <a:xfrm>
                <a:off x="3508044" y="1846174"/>
                <a:ext cx="1454761" cy="718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buFont typeface="Arial" panose="020B0604020202020204" pitchFamily="34" charset="0"/>
                  <a:buNone/>
                </a:pPr>
                <a:r>
                  <a:rPr lang="zh-CN" altLang="en-US" sz="1800" dirty="0">
                    <a:solidFill>
                      <a:prstClr val="black"/>
                    </a:solidFill>
                    <a:latin typeface="黑体" panose="02010609060101010101" pitchFamily="49" charset="-122"/>
                    <a:ea typeface="黑体" panose="02010609060101010101" pitchFamily="49" charset="-122"/>
                  </a:rPr>
                  <a:t>第二阶段</a:t>
                </a:r>
              </a:p>
            </p:txBody>
          </p:sp>
          <p:sp>
            <p:nvSpPr>
              <p:cNvPr id="11" name="文本框 23"/>
              <p:cNvSpPr txBox="1">
                <a:spLocks noChangeArrowheads="1"/>
              </p:cNvSpPr>
              <p:nvPr/>
            </p:nvSpPr>
            <p:spPr bwMode="auto">
              <a:xfrm>
                <a:off x="3249061" y="2225533"/>
                <a:ext cx="2083253" cy="2960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50000"/>
                  </a:lnSpc>
                  <a:spcBef>
                    <a:spcPct val="0"/>
                  </a:spcBef>
                  <a:spcAft>
                    <a:spcPct val="0"/>
                  </a:spcAft>
                </a:pPr>
                <a:r>
                  <a:rPr lang="zh-CN" altLang="en-US" sz="1260" b="1" dirty="0">
                    <a:solidFill>
                      <a:prstClr val="black"/>
                    </a:solidFill>
                    <a:latin typeface="黑体" panose="02010609060101010101" pitchFamily="49" charset="-122"/>
                    <a:ea typeface="黑体" panose="02010609060101010101" pitchFamily="49" charset="-122"/>
                  </a:rPr>
                  <a:t>根据反馈，班委与学生代表协商确定学员手册逻辑架构。</a:t>
                </a:r>
                <a:endParaRPr lang="en-US" altLang="zh-CN" sz="1260" b="1" dirty="0">
                  <a:solidFill>
                    <a:prstClr val="black"/>
                  </a:solidFill>
                  <a:latin typeface="黑体" panose="02010609060101010101" pitchFamily="49" charset="-122"/>
                  <a:ea typeface="黑体" panose="02010609060101010101" pitchFamily="49" charset="-122"/>
                </a:endParaRPr>
              </a:p>
              <a:p>
                <a:pPr fontAlgn="base">
                  <a:lnSpc>
                    <a:spcPct val="150000"/>
                  </a:lnSpc>
                  <a:spcBef>
                    <a:spcPct val="0"/>
                  </a:spcBef>
                  <a:spcAft>
                    <a:spcPct val="0"/>
                  </a:spcAft>
                </a:pPr>
                <a:r>
                  <a:rPr lang="zh-CN" altLang="en-US" sz="1260" b="1" dirty="0">
                    <a:solidFill>
                      <a:prstClr val="black"/>
                    </a:solidFill>
                    <a:latin typeface="黑体" panose="02010609060101010101" pitchFamily="49" charset="-122"/>
                    <a:ea typeface="黑体" panose="02010609060101010101" pitchFamily="49" charset="-122"/>
                  </a:rPr>
                  <a:t>按章节将任务分解，派至小组长，分工协作（可打破原有分组），并于第三天</a:t>
                </a:r>
                <a:r>
                  <a:rPr lang="en-US" altLang="zh-CN" sz="1260" b="1" dirty="0">
                    <a:solidFill>
                      <a:prstClr val="black"/>
                    </a:solidFill>
                    <a:latin typeface="黑体" panose="02010609060101010101" pitchFamily="49" charset="-122"/>
                    <a:ea typeface="黑体" panose="02010609060101010101" pitchFamily="49" charset="-122"/>
                  </a:rPr>
                  <a:t>18:00</a:t>
                </a:r>
                <a:r>
                  <a:rPr lang="zh-CN" altLang="en-US" sz="1260" b="1" dirty="0">
                    <a:solidFill>
                      <a:prstClr val="black"/>
                    </a:solidFill>
                    <a:latin typeface="黑体" panose="02010609060101010101" pitchFamily="49" charset="-122"/>
                    <a:ea typeface="黑体" panose="02010609060101010101" pitchFamily="49" charset="-122"/>
                  </a:rPr>
                  <a:t>前提交初版成果。</a:t>
                </a:r>
                <a:endParaRPr lang="en-US" altLang="zh-CN" sz="1260" b="1" dirty="0">
                  <a:solidFill>
                    <a:prstClr val="black"/>
                  </a:solidFill>
                  <a:latin typeface="黑体" panose="02010609060101010101" pitchFamily="49" charset="-122"/>
                  <a:ea typeface="黑体" panose="02010609060101010101" pitchFamily="49" charset="-122"/>
                </a:endParaRPr>
              </a:p>
            </p:txBody>
          </p:sp>
        </p:grpSp>
      </p:grpSp>
      <p:grpSp>
        <p:nvGrpSpPr>
          <p:cNvPr id="20" name="组合 19"/>
          <p:cNvGrpSpPr/>
          <p:nvPr/>
        </p:nvGrpSpPr>
        <p:grpSpPr>
          <a:xfrm>
            <a:off x="4766422" y="1210799"/>
            <a:ext cx="1490566" cy="3150583"/>
            <a:chOff x="8348663" y="2395538"/>
            <a:chExt cx="2816225" cy="3584575"/>
          </a:xfrm>
        </p:grpSpPr>
        <p:sp>
          <p:nvSpPr>
            <p:cNvPr id="6" name="矩形 17"/>
            <p:cNvSpPr>
              <a:spLocks noChangeArrowheads="1"/>
            </p:cNvSpPr>
            <p:nvPr/>
          </p:nvSpPr>
          <p:spPr bwMode="auto">
            <a:xfrm>
              <a:off x="8348663" y="2395538"/>
              <a:ext cx="2816225" cy="3584575"/>
            </a:xfrm>
            <a:prstGeom prst="rect">
              <a:avLst/>
            </a:prstGeom>
            <a:solidFill>
              <a:srgbClr val="40C6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zh-CN" altLang="en-US" sz="1620">
                <a:solidFill>
                  <a:srgbClr val="FFFFFF"/>
                </a:solidFill>
              </a:endParaRPr>
            </a:p>
          </p:txBody>
        </p:sp>
        <p:sp>
          <p:nvSpPr>
            <p:cNvPr id="9" name="文本框 21"/>
            <p:cNvSpPr txBox="1">
              <a:spLocks noChangeArrowheads="1"/>
            </p:cNvSpPr>
            <p:nvPr/>
          </p:nvSpPr>
          <p:spPr bwMode="auto">
            <a:xfrm>
              <a:off x="8747121" y="2545878"/>
              <a:ext cx="2075907" cy="73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1800" b="1" dirty="0">
                  <a:solidFill>
                    <a:prstClr val="black">
                      <a:lumMod val="75000"/>
                      <a:lumOff val="25000"/>
                    </a:prstClr>
                  </a:solidFill>
                  <a:latin typeface="黑体" panose="02010609060101010101" pitchFamily="49" charset="-122"/>
                  <a:ea typeface="黑体" panose="02010609060101010101" pitchFamily="49" charset="-122"/>
                </a:rPr>
                <a:t>第三阶段</a:t>
              </a:r>
              <a:endParaRPr lang="en-US" altLang="zh-CN" sz="1800" b="1" dirty="0">
                <a:solidFill>
                  <a:prstClr val="black">
                    <a:lumMod val="75000"/>
                    <a:lumOff val="25000"/>
                  </a:prstClr>
                </a:solidFill>
                <a:latin typeface="黑体" panose="02010609060101010101" pitchFamily="49" charset="-122"/>
                <a:ea typeface="黑体" panose="02010609060101010101" pitchFamily="49" charset="-122"/>
              </a:endParaRPr>
            </a:p>
          </p:txBody>
        </p:sp>
        <p:sp>
          <p:nvSpPr>
            <p:cNvPr id="12" name="文本框 26"/>
            <p:cNvSpPr txBox="1">
              <a:spLocks noChangeArrowheads="1"/>
            </p:cNvSpPr>
            <p:nvPr/>
          </p:nvSpPr>
          <p:spPr bwMode="auto">
            <a:xfrm>
              <a:off x="8531157" y="2911679"/>
              <a:ext cx="2507839" cy="3031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50000"/>
                </a:lnSpc>
                <a:spcBef>
                  <a:spcPct val="0"/>
                </a:spcBef>
                <a:spcAft>
                  <a:spcPct val="0"/>
                </a:spcAft>
              </a:pPr>
              <a:r>
                <a:rPr lang="zh-CN" altLang="en-US" sz="1260" b="1" dirty="0">
                  <a:solidFill>
                    <a:prstClr val="black">
                      <a:lumMod val="75000"/>
                      <a:lumOff val="25000"/>
                    </a:prstClr>
                  </a:solidFill>
                  <a:latin typeface="黑体" panose="02010609060101010101" pitchFamily="49" charset="-122"/>
                  <a:ea typeface="黑体" panose="02010609060101010101" pitchFamily="49" charset="-122"/>
                </a:rPr>
                <a:t>班委整合出学员手册初稿，并对内容进行审核。</a:t>
              </a:r>
              <a:endParaRPr lang="en-US" altLang="zh-CN" sz="1260" b="1" dirty="0">
                <a:solidFill>
                  <a:prstClr val="black">
                    <a:lumMod val="75000"/>
                    <a:lumOff val="25000"/>
                  </a:prstClr>
                </a:solidFill>
                <a:latin typeface="黑体" panose="02010609060101010101" pitchFamily="49" charset="-122"/>
                <a:ea typeface="黑体" panose="02010609060101010101" pitchFamily="49" charset="-122"/>
              </a:endParaRPr>
            </a:p>
            <a:p>
              <a:pPr fontAlgn="base">
                <a:lnSpc>
                  <a:spcPct val="150000"/>
                </a:lnSpc>
                <a:spcBef>
                  <a:spcPct val="0"/>
                </a:spcBef>
                <a:spcAft>
                  <a:spcPct val="0"/>
                </a:spcAft>
              </a:pPr>
              <a:r>
                <a:rPr lang="zh-CN" altLang="en-US" sz="1260" b="1" dirty="0">
                  <a:solidFill>
                    <a:prstClr val="black">
                      <a:lumMod val="75000"/>
                      <a:lumOff val="25000"/>
                    </a:prstClr>
                  </a:solidFill>
                  <a:latin typeface="黑体" panose="02010609060101010101" pitchFamily="49" charset="-122"/>
                  <a:ea typeface="黑体" panose="02010609060101010101" pitchFamily="49" charset="-122"/>
                </a:rPr>
                <a:t>将意见反馈，由各组长进行版本迭代。</a:t>
              </a:r>
              <a:endParaRPr lang="en-US" altLang="zh-CN" sz="1260" b="1" dirty="0">
                <a:solidFill>
                  <a:prstClr val="black">
                    <a:lumMod val="75000"/>
                    <a:lumOff val="25000"/>
                  </a:prstClr>
                </a:solidFill>
                <a:latin typeface="黑体" panose="02010609060101010101" pitchFamily="49" charset="-122"/>
                <a:ea typeface="黑体" panose="02010609060101010101" pitchFamily="49" charset="-122"/>
              </a:endParaRPr>
            </a:p>
            <a:p>
              <a:pPr fontAlgn="base">
                <a:lnSpc>
                  <a:spcPct val="150000"/>
                </a:lnSpc>
                <a:spcBef>
                  <a:spcPct val="0"/>
                </a:spcBef>
                <a:spcAft>
                  <a:spcPct val="0"/>
                </a:spcAft>
              </a:pPr>
              <a:r>
                <a:rPr lang="zh-CN" altLang="en-US" sz="1260" b="1" dirty="0">
                  <a:solidFill>
                    <a:prstClr val="black">
                      <a:lumMod val="75000"/>
                      <a:lumOff val="25000"/>
                    </a:prstClr>
                  </a:solidFill>
                  <a:latin typeface="黑体" panose="02010609060101010101" pitchFamily="49" charset="-122"/>
                  <a:ea typeface="黑体" panose="02010609060101010101" pitchFamily="49" charset="-122"/>
                </a:rPr>
                <a:t>如此反复，于第三天</a:t>
              </a:r>
              <a:r>
                <a:rPr lang="en-US" altLang="zh-CN" sz="1260" b="1" dirty="0">
                  <a:solidFill>
                    <a:prstClr val="black">
                      <a:lumMod val="75000"/>
                      <a:lumOff val="25000"/>
                    </a:prstClr>
                  </a:solidFill>
                  <a:latin typeface="黑体" panose="02010609060101010101" pitchFamily="49" charset="-122"/>
                  <a:ea typeface="黑体" panose="02010609060101010101" pitchFamily="49" charset="-122"/>
                </a:rPr>
                <a:t>24:00</a:t>
              </a:r>
              <a:r>
                <a:rPr lang="zh-CN" altLang="en-US" sz="1260" b="1" dirty="0">
                  <a:solidFill>
                    <a:prstClr val="black">
                      <a:lumMod val="75000"/>
                      <a:lumOff val="25000"/>
                    </a:prstClr>
                  </a:solidFill>
                  <a:latin typeface="黑体" panose="02010609060101010101" pitchFamily="49" charset="-122"/>
                  <a:ea typeface="黑体" panose="02010609060101010101" pitchFamily="49" charset="-122"/>
                </a:rPr>
                <a:t>提交最终版本。</a:t>
              </a:r>
              <a:endParaRPr lang="en-US" altLang="zh-CN" sz="1260" b="1" dirty="0">
                <a:solidFill>
                  <a:prstClr val="black">
                    <a:lumMod val="75000"/>
                    <a:lumOff val="25000"/>
                  </a:prstClr>
                </a:solidFill>
                <a:latin typeface="黑体" panose="02010609060101010101" pitchFamily="49" charset="-122"/>
                <a:ea typeface="黑体" panose="02010609060101010101" pitchFamily="49" charset="-122"/>
              </a:endParaRPr>
            </a:p>
          </p:txBody>
        </p:sp>
      </p:grpSp>
      <p:grpSp>
        <p:nvGrpSpPr>
          <p:cNvPr id="3" name="组合 2"/>
          <p:cNvGrpSpPr/>
          <p:nvPr/>
        </p:nvGrpSpPr>
        <p:grpSpPr>
          <a:xfrm>
            <a:off x="907037" y="1210798"/>
            <a:ext cx="1372086" cy="3116105"/>
            <a:chOff x="841375" y="2395538"/>
            <a:chExt cx="2816225" cy="3584575"/>
          </a:xfrm>
        </p:grpSpPr>
        <p:sp>
          <p:nvSpPr>
            <p:cNvPr id="4" name="矩形 13"/>
            <p:cNvSpPr>
              <a:spLocks noChangeArrowheads="1"/>
            </p:cNvSpPr>
            <p:nvPr/>
          </p:nvSpPr>
          <p:spPr bwMode="auto">
            <a:xfrm>
              <a:off x="841375" y="2395538"/>
              <a:ext cx="2816225" cy="3584575"/>
            </a:xfrm>
            <a:prstGeom prst="rect">
              <a:avLst/>
            </a:prstGeom>
            <a:solidFill>
              <a:srgbClr val="FF625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zh-CN" altLang="en-US" sz="1620">
                <a:solidFill>
                  <a:srgbClr val="FFFFFF"/>
                </a:solidFill>
              </a:endParaRPr>
            </a:p>
          </p:txBody>
        </p:sp>
        <p:sp>
          <p:nvSpPr>
            <p:cNvPr id="7" name="文本框 19"/>
            <p:cNvSpPr txBox="1">
              <a:spLocks noChangeArrowheads="1"/>
            </p:cNvSpPr>
            <p:nvPr/>
          </p:nvSpPr>
          <p:spPr bwMode="auto">
            <a:xfrm>
              <a:off x="1118485" y="2552099"/>
              <a:ext cx="2269538" cy="424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buFont typeface="Arial" panose="020B0604020202020204" pitchFamily="34" charset="0"/>
                <a:buNone/>
              </a:pPr>
              <a:r>
                <a:rPr lang="zh-CN" altLang="en-US" sz="1800" b="1" dirty="0">
                  <a:solidFill>
                    <a:prstClr val="black"/>
                  </a:solidFill>
                  <a:latin typeface="黑体" panose="02010609060101010101" pitchFamily="49" charset="-122"/>
                  <a:ea typeface="黑体" panose="02010609060101010101" pitchFamily="49" charset="-122"/>
                </a:rPr>
                <a:t>第一阶段</a:t>
              </a:r>
            </a:p>
          </p:txBody>
        </p:sp>
        <p:sp>
          <p:nvSpPr>
            <p:cNvPr id="10" name="文本框 22"/>
            <p:cNvSpPr txBox="1">
              <a:spLocks noChangeArrowheads="1"/>
            </p:cNvSpPr>
            <p:nvPr/>
          </p:nvSpPr>
          <p:spPr bwMode="auto">
            <a:xfrm>
              <a:off x="1022852" y="2917390"/>
              <a:ext cx="2451920" cy="2256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200000"/>
                </a:lnSpc>
                <a:spcBef>
                  <a:spcPct val="0"/>
                </a:spcBef>
                <a:spcAft>
                  <a:spcPct val="0"/>
                </a:spcAft>
              </a:pPr>
              <a:r>
                <a:rPr lang="zh-CN" altLang="en-US" sz="1260" b="1" dirty="0">
                  <a:solidFill>
                    <a:prstClr val="black"/>
                  </a:solidFill>
                  <a:latin typeface="黑体" panose="02010609060101010101" pitchFamily="49" charset="-122"/>
                  <a:ea typeface="黑体" panose="02010609060101010101" pitchFamily="49" charset="-122"/>
                </a:rPr>
                <a:t>小组内部协作，</a:t>
              </a:r>
              <a:endParaRPr lang="en-US" altLang="zh-CN" sz="1260" b="1" dirty="0">
                <a:solidFill>
                  <a:prstClr val="black"/>
                </a:solidFill>
                <a:latin typeface="黑体" panose="02010609060101010101" pitchFamily="49" charset="-122"/>
                <a:ea typeface="黑体" panose="02010609060101010101" pitchFamily="49" charset="-122"/>
              </a:endParaRPr>
            </a:p>
            <a:p>
              <a:pPr fontAlgn="base">
                <a:lnSpc>
                  <a:spcPct val="200000"/>
                </a:lnSpc>
                <a:spcBef>
                  <a:spcPct val="0"/>
                </a:spcBef>
                <a:spcAft>
                  <a:spcPct val="0"/>
                </a:spcAft>
              </a:pPr>
              <a:r>
                <a:rPr lang="zh-CN" altLang="en-US" sz="1260" b="1" dirty="0">
                  <a:solidFill>
                    <a:prstClr val="black"/>
                  </a:solidFill>
                  <a:latin typeface="黑体" panose="02010609060101010101" pitchFamily="49" charset="-122"/>
                  <a:ea typeface="黑体" panose="02010609060101010101" pitchFamily="49" charset="-122"/>
                </a:rPr>
                <a:t>在第三天的晨间汇报时，分别汇报学员手册初稿。</a:t>
              </a:r>
              <a:endParaRPr lang="en-US" altLang="zh-CN" sz="1260" b="1" dirty="0">
                <a:solidFill>
                  <a:prstClr val="black"/>
                </a:solidFill>
                <a:latin typeface="黑体" panose="02010609060101010101" pitchFamily="49" charset="-122"/>
                <a:ea typeface="黑体" panose="02010609060101010101" pitchFamily="49" charset="-122"/>
              </a:endParaRPr>
            </a:p>
          </p:txBody>
        </p:sp>
      </p:grpSp>
      <p:sp>
        <p:nvSpPr>
          <p:cNvPr id="14" name="燕尾形 32"/>
          <p:cNvSpPr>
            <a:spLocks noChangeArrowheads="1"/>
          </p:cNvSpPr>
          <p:nvPr/>
        </p:nvSpPr>
        <p:spPr bwMode="auto">
          <a:xfrm>
            <a:off x="2293516" y="2527488"/>
            <a:ext cx="428625" cy="428625"/>
          </a:xfrm>
          <a:prstGeom prst="chevron">
            <a:avLst>
              <a:gd name="adj" fmla="val 50000"/>
            </a:avLst>
          </a:prstGeom>
          <a:solidFill>
            <a:srgbClr val="FF625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zh-CN" altLang="en-US" sz="1620">
              <a:solidFill>
                <a:prstClr val="black"/>
              </a:solidFill>
            </a:endParaRPr>
          </a:p>
        </p:txBody>
      </p:sp>
      <p:sp>
        <p:nvSpPr>
          <p:cNvPr id="15" name="燕尾形 33"/>
          <p:cNvSpPr>
            <a:spLocks noChangeArrowheads="1"/>
          </p:cNvSpPr>
          <p:nvPr/>
        </p:nvSpPr>
        <p:spPr bwMode="auto">
          <a:xfrm>
            <a:off x="4315942" y="2554538"/>
            <a:ext cx="428625" cy="428625"/>
          </a:xfrm>
          <a:prstGeom prst="chevron">
            <a:avLst>
              <a:gd name="adj" fmla="val 50000"/>
            </a:avLst>
          </a:prstGeom>
          <a:solidFill>
            <a:srgbClr val="FFBD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zh-CN" altLang="en-US" sz="1620">
              <a:solidFill>
                <a:prstClr val="black"/>
              </a:solidFill>
            </a:endParaRPr>
          </a:p>
        </p:txBody>
      </p:sp>
      <p:grpSp>
        <p:nvGrpSpPr>
          <p:cNvPr id="23" name="组合 22"/>
          <p:cNvGrpSpPr/>
          <p:nvPr/>
        </p:nvGrpSpPr>
        <p:grpSpPr>
          <a:xfrm>
            <a:off x="6749101" y="1218710"/>
            <a:ext cx="1490566" cy="3150584"/>
            <a:chOff x="8348663" y="2395538"/>
            <a:chExt cx="2816225" cy="3584575"/>
          </a:xfrm>
          <a:solidFill>
            <a:schemeClr val="accent1">
              <a:lumMod val="75000"/>
            </a:schemeClr>
          </a:solidFill>
        </p:grpSpPr>
        <p:sp>
          <p:nvSpPr>
            <p:cNvPr id="24" name="矩形 17"/>
            <p:cNvSpPr>
              <a:spLocks noChangeArrowheads="1"/>
            </p:cNvSpPr>
            <p:nvPr/>
          </p:nvSpPr>
          <p:spPr bwMode="auto">
            <a:xfrm>
              <a:off x="8348663" y="2395538"/>
              <a:ext cx="2816225" cy="3584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zh-CN" altLang="en-US" sz="1620">
                <a:solidFill>
                  <a:prstClr val="white"/>
                </a:solidFill>
              </a:endParaRPr>
            </a:p>
          </p:txBody>
        </p:sp>
        <p:sp>
          <p:nvSpPr>
            <p:cNvPr id="25" name="文本框 21"/>
            <p:cNvSpPr txBox="1">
              <a:spLocks noChangeArrowheads="1"/>
            </p:cNvSpPr>
            <p:nvPr/>
          </p:nvSpPr>
          <p:spPr bwMode="auto">
            <a:xfrm>
              <a:off x="8747121" y="2545878"/>
              <a:ext cx="2075907" cy="7353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1800" b="1" dirty="0">
                  <a:solidFill>
                    <a:prstClr val="white"/>
                  </a:solidFill>
                  <a:latin typeface="黑体" panose="02010609060101010101" pitchFamily="49" charset="-122"/>
                  <a:ea typeface="黑体" panose="02010609060101010101" pitchFamily="49" charset="-122"/>
                </a:rPr>
                <a:t>第四阶段</a:t>
              </a:r>
              <a:endParaRPr lang="en-US" altLang="zh-CN" sz="1800" b="1" dirty="0">
                <a:solidFill>
                  <a:prstClr val="white"/>
                </a:solidFill>
                <a:latin typeface="黑体" panose="02010609060101010101" pitchFamily="49" charset="-122"/>
                <a:ea typeface="黑体" panose="02010609060101010101" pitchFamily="49" charset="-122"/>
              </a:endParaRPr>
            </a:p>
          </p:txBody>
        </p:sp>
        <p:sp>
          <p:nvSpPr>
            <p:cNvPr id="26" name="文本框 26"/>
            <p:cNvSpPr txBox="1">
              <a:spLocks noChangeArrowheads="1"/>
            </p:cNvSpPr>
            <p:nvPr/>
          </p:nvSpPr>
          <p:spPr bwMode="auto">
            <a:xfrm>
              <a:off x="8386037" y="3001327"/>
              <a:ext cx="2778851" cy="23697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lnSpc>
                  <a:spcPct val="150000"/>
                </a:lnSpc>
                <a:spcBef>
                  <a:spcPct val="0"/>
                </a:spcBef>
                <a:spcAft>
                  <a:spcPct val="0"/>
                </a:spcAft>
              </a:pPr>
              <a:r>
                <a:rPr lang="zh-CN" altLang="en-US" sz="1260" b="1" dirty="0">
                  <a:solidFill>
                    <a:prstClr val="white"/>
                  </a:solidFill>
                  <a:latin typeface="黑体" panose="02010609060101010101" pitchFamily="49" charset="-122"/>
                  <a:ea typeface="黑体" panose="02010609060101010101" pitchFamily="49" charset="-122"/>
                </a:rPr>
                <a:t>班委将各小组提交的终板成果进行整合，并于第四天</a:t>
              </a:r>
              <a:r>
                <a:rPr lang="en-US" altLang="zh-CN" sz="1260" b="1" dirty="0">
                  <a:solidFill>
                    <a:prstClr val="white"/>
                  </a:solidFill>
                  <a:latin typeface="黑体" panose="02010609060101010101" pitchFamily="49" charset="-122"/>
                  <a:ea typeface="黑体" panose="02010609060101010101" pitchFamily="49" charset="-122"/>
                </a:rPr>
                <a:t>9:00</a:t>
              </a:r>
              <a:r>
                <a:rPr lang="zh-CN" altLang="en-US" sz="1260" b="1" dirty="0">
                  <a:solidFill>
                    <a:prstClr val="white"/>
                  </a:solidFill>
                  <a:latin typeface="黑体" panose="02010609060101010101" pitchFamily="49" charset="-122"/>
                  <a:ea typeface="黑体" panose="02010609060101010101" pitchFamily="49" charset="-122"/>
                </a:rPr>
                <a:t>前形成终稿。将其交至美工组，进行版面设计，交付打印。</a:t>
              </a:r>
              <a:endParaRPr lang="en-US" altLang="zh-CN" sz="1260" b="1" dirty="0">
                <a:solidFill>
                  <a:prstClr val="white"/>
                </a:solidFill>
                <a:latin typeface="黑体" panose="02010609060101010101" pitchFamily="49" charset="-122"/>
                <a:ea typeface="黑体" panose="02010609060101010101" pitchFamily="49" charset="-122"/>
              </a:endParaRPr>
            </a:p>
          </p:txBody>
        </p:sp>
      </p:grpSp>
      <p:sp>
        <p:nvSpPr>
          <p:cNvPr id="27" name="燕尾形 33"/>
          <p:cNvSpPr>
            <a:spLocks noChangeArrowheads="1"/>
          </p:cNvSpPr>
          <p:nvPr/>
        </p:nvSpPr>
        <p:spPr bwMode="auto">
          <a:xfrm>
            <a:off x="6298622" y="2562449"/>
            <a:ext cx="428625" cy="428625"/>
          </a:xfrm>
          <a:prstGeom prst="chevron">
            <a:avLst>
              <a:gd name="adj" fmla="val 50000"/>
            </a:avLst>
          </a:prstGeom>
          <a:solidFill>
            <a:schemeClr val="accent2">
              <a:lumMod val="60000"/>
              <a:lumOff val="40000"/>
            </a:schemeClr>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buFont typeface="Arial" panose="020B0604020202020204" pitchFamily="34" charset="0"/>
              <a:buNone/>
            </a:pPr>
            <a:endParaRPr lang="zh-CN" altLang="en-US" sz="1620">
              <a:solidFill>
                <a:prstClr val="black"/>
              </a:solidFill>
            </a:endParaRPr>
          </a:p>
        </p:txBody>
      </p:sp>
      <p:sp>
        <p:nvSpPr>
          <p:cNvPr id="28" name="TextBox 13"/>
          <p:cNvSpPr txBox="1">
            <a:spLocks noChangeArrowheads="1"/>
          </p:cNvSpPr>
          <p:nvPr/>
        </p:nvSpPr>
        <p:spPr bwMode="auto">
          <a:xfrm>
            <a:off x="2079574" y="44269"/>
            <a:ext cx="4984856" cy="495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eaLnBrk="0" hangingPunct="0">
              <a:lnSpc>
                <a:spcPct val="120000"/>
              </a:lnSpc>
              <a:spcBef>
                <a:spcPct val="50000"/>
              </a:spcBef>
              <a:buFontTx/>
              <a:buNone/>
              <a:defRPr sz="2800">
                <a:gradFill flip="none" rotWithShape="1">
                  <a:gsLst>
                    <a:gs pos="60000">
                      <a:srgbClr val="BCE8F2"/>
                    </a:gs>
                    <a:gs pos="0">
                      <a:srgbClr val="4EC3DE"/>
                    </a:gs>
                    <a:gs pos="40000">
                      <a:srgbClr val="BCE8F2"/>
                    </a:gs>
                    <a:gs pos="100000">
                      <a:srgbClr val="4EC3DE"/>
                    </a:gs>
                  </a:gsLst>
                  <a:lin ang="0" scaled="1"/>
                  <a:tileRect/>
                </a:gradFill>
                <a:latin typeface="方正兰亭中粗黑_GBK" panose="02000000000000000000" pitchFamily="2" charset="-122"/>
                <a:ea typeface="方正兰亭中粗黑_GBK" panose="02000000000000000000" pitchFamily="2" charset="-122"/>
              </a:defRPr>
            </a:lvl1pPr>
            <a:lvl2pPr marL="742950" indent="-285750" eaLnBrk="0" hangingPunct="0">
              <a:spcBef>
                <a:spcPct val="20000"/>
              </a:spcBef>
              <a:buFont typeface="Arial" charset="0"/>
              <a:buChar char="–"/>
              <a:defRPr sz="2800">
                <a:latin typeface="Calibri" pitchFamily="34" charset="0"/>
              </a:defRPr>
            </a:lvl2pPr>
            <a:lvl3pPr marL="1143000" indent="-228600" eaLnBrk="0" hangingPunct="0">
              <a:spcBef>
                <a:spcPct val="20000"/>
              </a:spcBef>
              <a:buFont typeface="Arial" charset="0"/>
              <a:buChar char="•"/>
              <a:defRPr sz="2400">
                <a:latin typeface="Calibri" pitchFamily="34" charset="0"/>
              </a:defRPr>
            </a:lvl3pPr>
            <a:lvl4pPr marL="1600200" indent="-228600" eaLnBrk="0" hangingPunct="0">
              <a:spcBef>
                <a:spcPct val="20000"/>
              </a:spcBef>
              <a:buFont typeface="Arial" charset="0"/>
              <a:buChar char="–"/>
              <a:defRPr sz="2000">
                <a:latin typeface="Calibri" pitchFamily="34" charset="0"/>
              </a:defRPr>
            </a:lvl4pPr>
            <a:lvl5pPr marL="2057400" indent="-228600" eaLnBrk="0" hangingPunct="0">
              <a:spcBef>
                <a:spcPct val="20000"/>
              </a:spcBef>
              <a:buFont typeface="Arial" charset="0"/>
              <a:buChar char="»"/>
              <a:defRPr sz="2000">
                <a:latin typeface="Calibri" pitchFamily="34" charset="0"/>
              </a:defRPr>
            </a:lvl5pPr>
            <a:lvl6pPr marL="2514600" indent="-228600" eaLnBrk="0" fontAlgn="base" hangingPunct="0">
              <a:spcBef>
                <a:spcPct val="20000"/>
              </a:spcBef>
              <a:spcAft>
                <a:spcPct val="0"/>
              </a:spcAft>
              <a:buFont typeface="Arial" charset="0"/>
              <a:buChar char="»"/>
              <a:defRPr sz="2000">
                <a:latin typeface="Calibri" pitchFamily="34" charset="0"/>
              </a:defRPr>
            </a:lvl6pPr>
            <a:lvl7pPr marL="2971800" indent="-228600" eaLnBrk="0" fontAlgn="base" hangingPunct="0">
              <a:spcBef>
                <a:spcPct val="20000"/>
              </a:spcBef>
              <a:spcAft>
                <a:spcPct val="0"/>
              </a:spcAft>
              <a:buFont typeface="Arial" charset="0"/>
              <a:buChar char="»"/>
              <a:defRPr sz="2000">
                <a:latin typeface="Calibri" pitchFamily="34" charset="0"/>
              </a:defRPr>
            </a:lvl7pPr>
            <a:lvl8pPr marL="3429000" indent="-228600" eaLnBrk="0" fontAlgn="base" hangingPunct="0">
              <a:spcBef>
                <a:spcPct val="20000"/>
              </a:spcBef>
              <a:spcAft>
                <a:spcPct val="0"/>
              </a:spcAft>
              <a:buFont typeface="Arial" charset="0"/>
              <a:buChar char="»"/>
              <a:defRPr sz="2000">
                <a:latin typeface="Calibri" pitchFamily="34" charset="0"/>
              </a:defRPr>
            </a:lvl8pPr>
            <a:lvl9pPr marL="3886200" indent="-228600" eaLnBrk="0" fontAlgn="base" hangingPunct="0">
              <a:spcBef>
                <a:spcPct val="20000"/>
              </a:spcBef>
              <a:spcAft>
                <a:spcPct val="0"/>
              </a:spcAft>
              <a:buFont typeface="Arial" charset="0"/>
              <a:buChar char="»"/>
              <a:defRPr sz="2000">
                <a:latin typeface="Calibri" pitchFamily="34" charset="0"/>
              </a:defRPr>
            </a:lvl9pPr>
          </a:lstStyle>
          <a:p>
            <a:pPr fontAlgn="base">
              <a:spcAft>
                <a:spcPct val="0"/>
              </a:spcAft>
              <a:defRPr/>
            </a:pPr>
            <a:r>
              <a:rPr lang="zh-CN" altLang="en-US" sz="2520" b="1" dirty="0">
                <a:latin typeface="黑体" panose="02010609060101010101" pitchFamily="49" charset="-122"/>
                <a:ea typeface="黑体" panose="02010609060101010101" pitchFamily="49" charset="-122"/>
              </a:rPr>
              <a:t>学生手册编制工作流程</a:t>
            </a:r>
          </a:p>
        </p:txBody>
      </p:sp>
    </p:spTree>
    <p:extLst>
      <p:ext uri="{BB962C8B-B14F-4D97-AF65-F5344CB8AC3E}">
        <p14:creationId xmlns:p14="http://schemas.microsoft.com/office/powerpoint/2010/main" val="504227873"/>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left)">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left)">
                                      <p:cBhvr>
                                        <p:cTn id="28" dur="500"/>
                                        <p:tgtEl>
                                          <p:spTgt spid="15"/>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left)">
                                      <p:cBhvr>
                                        <p:cTn id="37" dur="500"/>
                                        <p:tgtEl>
                                          <p:spTgt spid="27"/>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wipe(left)">
                                      <p:cBhvr>
                                        <p:cTn id="4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2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AFDA4C4E-8F47-D345-A29D-FA4285A3B2B0}"/>
              </a:ext>
            </a:extLst>
          </p:cNvPr>
          <p:cNvSpPr>
            <a:spLocks noGrp="1" noChangeArrowheads="1"/>
          </p:cNvSpPr>
          <p:nvPr>
            <p:ph type="title"/>
          </p:nvPr>
        </p:nvSpPr>
        <p:spPr/>
        <p:txBody>
          <a:bodyPr/>
          <a:lstStyle/>
          <a:p>
            <a:pPr>
              <a:defRPr/>
            </a:pPr>
            <a:r>
              <a:rPr lang="en-US" dirty="0">
                <a:cs typeface="+mj-cs"/>
              </a:rPr>
              <a:t>From Hardware to Software</a:t>
            </a:r>
          </a:p>
        </p:txBody>
      </p:sp>
      <p:pic>
        <p:nvPicPr>
          <p:cNvPr id="16386" name="Picture 1">
            <a:extLst>
              <a:ext uri="{FF2B5EF4-FFF2-40B4-BE49-F238E27FC236}">
                <a16:creationId xmlns:a16="http://schemas.microsoft.com/office/drawing/2014/main" id="{EBC0276F-DD4E-B443-BF37-77E7EDE1E01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742951"/>
            <a:ext cx="5257800" cy="3707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TextBox 2">
            <a:extLst>
              <a:ext uri="{FF2B5EF4-FFF2-40B4-BE49-F238E27FC236}">
                <a16:creationId xmlns:a16="http://schemas.microsoft.com/office/drawing/2014/main" id="{899C117F-DC4D-D04C-80DD-E073FA2DB500}"/>
              </a:ext>
            </a:extLst>
          </p:cNvPr>
          <p:cNvSpPr txBox="1">
            <a:spLocks noChangeArrowheads="1"/>
          </p:cNvSpPr>
          <p:nvPr/>
        </p:nvSpPr>
        <p:spPr bwMode="auto">
          <a:xfrm>
            <a:off x="1441848" y="4629150"/>
            <a:ext cx="6450805" cy="196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675">
                <a:solidFill>
                  <a:srgbClr val="000000"/>
                </a:solidFill>
              </a:rPr>
              <a:t> Image Source: http://community.cadence.com/cadence_blogs_8/b/sd/archive/2012/06/26/dac2012-enabling-the-programming-of-an-extensible-processing-platform</a:t>
            </a:r>
          </a:p>
        </p:txBody>
      </p:sp>
    </p:spTree>
    <p:extLst>
      <p:ext uri="{BB962C8B-B14F-4D97-AF65-F5344CB8AC3E}">
        <p14:creationId xmlns:p14="http://schemas.microsoft.com/office/powerpoint/2010/main" val="2587259343"/>
      </p:ext>
    </p:extLst>
  </p:cSld>
  <p:clrMapOvr>
    <a:masterClrMapping/>
  </p:clrMapOvr>
  <p:transition spd="slow">
    <p:wip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13"/>
          <p:cNvSpPr txBox="1">
            <a:spLocks noChangeArrowheads="1"/>
          </p:cNvSpPr>
          <p:nvPr/>
        </p:nvSpPr>
        <p:spPr bwMode="auto">
          <a:xfrm>
            <a:off x="2079574" y="44269"/>
            <a:ext cx="4984856" cy="495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eaLnBrk="0" hangingPunct="0">
              <a:lnSpc>
                <a:spcPct val="120000"/>
              </a:lnSpc>
              <a:spcBef>
                <a:spcPct val="50000"/>
              </a:spcBef>
              <a:buFontTx/>
              <a:buNone/>
              <a:defRPr sz="2800">
                <a:gradFill flip="none" rotWithShape="1">
                  <a:gsLst>
                    <a:gs pos="60000">
                      <a:srgbClr val="BCE8F2"/>
                    </a:gs>
                    <a:gs pos="0">
                      <a:srgbClr val="4EC3DE"/>
                    </a:gs>
                    <a:gs pos="40000">
                      <a:srgbClr val="BCE8F2"/>
                    </a:gs>
                    <a:gs pos="100000">
                      <a:srgbClr val="4EC3DE"/>
                    </a:gs>
                  </a:gsLst>
                  <a:lin ang="0" scaled="1"/>
                  <a:tileRect/>
                </a:gradFill>
                <a:latin typeface="方正兰亭中粗黑_GBK" panose="02000000000000000000" pitchFamily="2" charset="-122"/>
                <a:ea typeface="方正兰亭中粗黑_GBK" panose="02000000000000000000" pitchFamily="2" charset="-122"/>
              </a:defRPr>
            </a:lvl1pPr>
            <a:lvl2pPr marL="742950" indent="-285750" eaLnBrk="0" hangingPunct="0">
              <a:spcBef>
                <a:spcPct val="20000"/>
              </a:spcBef>
              <a:buFont typeface="Arial" charset="0"/>
              <a:buChar char="–"/>
              <a:defRPr sz="2800">
                <a:latin typeface="Calibri" pitchFamily="34" charset="0"/>
              </a:defRPr>
            </a:lvl2pPr>
            <a:lvl3pPr marL="1143000" indent="-228600" eaLnBrk="0" hangingPunct="0">
              <a:spcBef>
                <a:spcPct val="20000"/>
              </a:spcBef>
              <a:buFont typeface="Arial" charset="0"/>
              <a:buChar char="•"/>
              <a:defRPr sz="2400">
                <a:latin typeface="Calibri" pitchFamily="34" charset="0"/>
              </a:defRPr>
            </a:lvl3pPr>
            <a:lvl4pPr marL="1600200" indent="-228600" eaLnBrk="0" hangingPunct="0">
              <a:spcBef>
                <a:spcPct val="20000"/>
              </a:spcBef>
              <a:buFont typeface="Arial" charset="0"/>
              <a:buChar char="–"/>
              <a:defRPr sz="2000">
                <a:latin typeface="Calibri" pitchFamily="34" charset="0"/>
              </a:defRPr>
            </a:lvl4pPr>
            <a:lvl5pPr marL="2057400" indent="-228600" eaLnBrk="0" hangingPunct="0">
              <a:spcBef>
                <a:spcPct val="20000"/>
              </a:spcBef>
              <a:buFont typeface="Arial" charset="0"/>
              <a:buChar char="»"/>
              <a:defRPr sz="2000">
                <a:latin typeface="Calibri" pitchFamily="34" charset="0"/>
              </a:defRPr>
            </a:lvl5pPr>
            <a:lvl6pPr marL="2514600" indent="-228600" eaLnBrk="0" fontAlgn="base" hangingPunct="0">
              <a:spcBef>
                <a:spcPct val="20000"/>
              </a:spcBef>
              <a:spcAft>
                <a:spcPct val="0"/>
              </a:spcAft>
              <a:buFont typeface="Arial" charset="0"/>
              <a:buChar char="»"/>
              <a:defRPr sz="2000">
                <a:latin typeface="Calibri" pitchFamily="34" charset="0"/>
              </a:defRPr>
            </a:lvl6pPr>
            <a:lvl7pPr marL="2971800" indent="-228600" eaLnBrk="0" fontAlgn="base" hangingPunct="0">
              <a:spcBef>
                <a:spcPct val="20000"/>
              </a:spcBef>
              <a:spcAft>
                <a:spcPct val="0"/>
              </a:spcAft>
              <a:buFont typeface="Arial" charset="0"/>
              <a:buChar char="»"/>
              <a:defRPr sz="2000">
                <a:latin typeface="Calibri" pitchFamily="34" charset="0"/>
              </a:defRPr>
            </a:lvl7pPr>
            <a:lvl8pPr marL="3429000" indent="-228600" eaLnBrk="0" fontAlgn="base" hangingPunct="0">
              <a:spcBef>
                <a:spcPct val="20000"/>
              </a:spcBef>
              <a:spcAft>
                <a:spcPct val="0"/>
              </a:spcAft>
              <a:buFont typeface="Arial" charset="0"/>
              <a:buChar char="»"/>
              <a:defRPr sz="2000">
                <a:latin typeface="Calibri" pitchFamily="34" charset="0"/>
              </a:defRPr>
            </a:lvl8pPr>
            <a:lvl9pPr marL="3886200" indent="-228600" eaLnBrk="0" fontAlgn="base" hangingPunct="0">
              <a:spcBef>
                <a:spcPct val="20000"/>
              </a:spcBef>
              <a:spcAft>
                <a:spcPct val="0"/>
              </a:spcAft>
              <a:buFont typeface="Arial" charset="0"/>
              <a:buChar char="»"/>
              <a:defRPr sz="2000">
                <a:latin typeface="Calibri" pitchFamily="34" charset="0"/>
              </a:defRPr>
            </a:lvl9pPr>
          </a:lstStyle>
          <a:p>
            <a:pPr fontAlgn="base">
              <a:spcAft>
                <a:spcPct val="0"/>
              </a:spcAft>
              <a:defRPr/>
            </a:pPr>
            <a:r>
              <a:rPr lang="zh-CN" altLang="en-US" sz="2520" b="1" dirty="0">
                <a:latin typeface="黑体" panose="02010609060101010101" pitchFamily="49" charset="-122"/>
                <a:ea typeface="黑体" panose="02010609060101010101" pitchFamily="49" charset="-122"/>
              </a:rPr>
              <a:t>学生手册编制工作流程</a:t>
            </a:r>
            <a:endParaRPr lang="en-US" altLang="zh-CN" sz="2520" b="1" dirty="0">
              <a:latin typeface="黑体" panose="02010609060101010101" pitchFamily="49" charset="-122"/>
              <a:ea typeface="黑体" panose="02010609060101010101" pitchFamily="49" charset="-122"/>
            </a:endParaRPr>
          </a:p>
        </p:txBody>
      </p:sp>
      <p:sp>
        <p:nvSpPr>
          <p:cNvPr id="29" name="TextBox 8"/>
          <p:cNvSpPr txBox="1"/>
          <p:nvPr/>
        </p:nvSpPr>
        <p:spPr>
          <a:xfrm>
            <a:off x="800631" y="1176848"/>
            <a:ext cx="7542738" cy="1589324"/>
          </a:xfrm>
          <a:prstGeom prst="rect">
            <a:avLst/>
          </a:prstGeom>
          <a:noFill/>
        </p:spPr>
        <p:txBody>
          <a:bodyPr wrap="square" rtlCol="0">
            <a:noAutofit/>
          </a:bodyPr>
          <a:lstStyle/>
          <a:p>
            <a:pPr fontAlgn="base">
              <a:lnSpc>
                <a:spcPct val="150000"/>
              </a:lnSpc>
              <a:spcBef>
                <a:spcPct val="0"/>
              </a:spcBef>
              <a:spcAft>
                <a:spcPct val="0"/>
              </a:spcAft>
            </a:pPr>
            <a:r>
              <a:rPr lang="zh-CN" altLang="en-US" sz="1620" dirty="0">
                <a:solidFill>
                  <a:prstClr val="white"/>
                </a:solidFill>
                <a:latin typeface="黑体" panose="02010609060101010101" pitchFamily="49" charset="-122"/>
                <a:ea typeface="黑体" panose="02010609060101010101" pitchFamily="49" charset="-122"/>
              </a:rPr>
              <a:t>存在的问题：</a:t>
            </a:r>
            <a:endParaRPr lang="en-US" altLang="zh-CN" sz="1620" dirty="0">
              <a:solidFill>
                <a:prstClr val="white"/>
              </a:solidFill>
              <a:latin typeface="黑体" panose="02010609060101010101" pitchFamily="49" charset="-122"/>
              <a:ea typeface="黑体" panose="02010609060101010101" pitchFamily="49" charset="-122"/>
            </a:endParaRPr>
          </a:p>
          <a:p>
            <a:pPr fontAlgn="base">
              <a:lnSpc>
                <a:spcPct val="150000"/>
              </a:lnSpc>
              <a:spcBef>
                <a:spcPct val="0"/>
              </a:spcBef>
              <a:spcAft>
                <a:spcPct val="0"/>
              </a:spcAft>
            </a:pPr>
            <a:r>
              <a:rPr lang="en-US" altLang="zh-CN" sz="1620" dirty="0">
                <a:solidFill>
                  <a:prstClr val="white"/>
                </a:solidFill>
                <a:latin typeface="黑体" panose="02010609060101010101" pitchFamily="49" charset="-122"/>
                <a:ea typeface="黑体" panose="02010609060101010101" pitchFamily="49" charset="-122"/>
              </a:rPr>
              <a:t>1.</a:t>
            </a:r>
            <a:r>
              <a:rPr lang="zh-CN" altLang="en-US" sz="1620" dirty="0">
                <a:solidFill>
                  <a:prstClr val="white"/>
                </a:solidFill>
                <a:latin typeface="黑体" panose="02010609060101010101" pitchFamily="49" charset="-122"/>
                <a:ea typeface="黑体" panose="02010609060101010101" pitchFamily="49" charset="-122"/>
              </a:rPr>
              <a:t>逻辑框架过粗，各分组理解与班委不一致，拼装稿离预想偏离较大。造成班委审稿、修订难度大。</a:t>
            </a:r>
            <a:endParaRPr lang="en-US" altLang="zh-CN" sz="1620" dirty="0">
              <a:solidFill>
                <a:prstClr val="white"/>
              </a:solidFill>
              <a:latin typeface="黑体" panose="02010609060101010101" pitchFamily="49" charset="-122"/>
              <a:ea typeface="黑体" panose="02010609060101010101" pitchFamily="49" charset="-122"/>
            </a:endParaRPr>
          </a:p>
          <a:p>
            <a:pPr fontAlgn="base">
              <a:lnSpc>
                <a:spcPct val="150000"/>
              </a:lnSpc>
              <a:spcBef>
                <a:spcPct val="0"/>
              </a:spcBef>
              <a:spcAft>
                <a:spcPct val="0"/>
              </a:spcAft>
            </a:pPr>
            <a:r>
              <a:rPr lang="en-US" altLang="zh-CN" sz="1620" dirty="0">
                <a:solidFill>
                  <a:prstClr val="white"/>
                </a:solidFill>
                <a:latin typeface="黑体" panose="02010609060101010101" pitchFamily="49" charset="-122"/>
                <a:ea typeface="黑体" panose="02010609060101010101" pitchFamily="49" charset="-122"/>
              </a:rPr>
              <a:t>2.</a:t>
            </a:r>
            <a:r>
              <a:rPr lang="zh-CN" altLang="en-US" sz="1620" dirty="0">
                <a:solidFill>
                  <a:prstClr val="white"/>
                </a:solidFill>
                <a:latin typeface="黑体" panose="02010609060101010101" pitchFamily="49" charset="-122"/>
                <a:ea typeface="黑体" panose="02010609060101010101" pitchFamily="49" charset="-122"/>
              </a:rPr>
              <a:t>在短时间内，班委任务集中，精力分散，集中审稿时人员过少，压力太大。</a:t>
            </a:r>
            <a:endParaRPr lang="en-US" altLang="zh-CN" sz="1620" dirty="0">
              <a:solidFill>
                <a:prstClr val="white"/>
              </a:solidFill>
              <a:latin typeface="黑体" panose="02010609060101010101" pitchFamily="49" charset="-122"/>
              <a:ea typeface="黑体" panose="02010609060101010101" pitchFamily="49" charset="-122"/>
            </a:endParaRPr>
          </a:p>
        </p:txBody>
      </p:sp>
      <p:sp>
        <p:nvSpPr>
          <p:cNvPr id="30" name="TextBox 8"/>
          <p:cNvSpPr txBox="1"/>
          <p:nvPr/>
        </p:nvSpPr>
        <p:spPr>
          <a:xfrm>
            <a:off x="800631" y="2895786"/>
            <a:ext cx="7542738" cy="1572552"/>
          </a:xfrm>
          <a:prstGeom prst="rect">
            <a:avLst/>
          </a:prstGeom>
          <a:noFill/>
        </p:spPr>
        <p:txBody>
          <a:bodyPr wrap="square" rtlCol="0">
            <a:noAutofit/>
          </a:bodyPr>
          <a:lstStyle/>
          <a:p>
            <a:pPr fontAlgn="base">
              <a:lnSpc>
                <a:spcPct val="150000"/>
              </a:lnSpc>
              <a:spcBef>
                <a:spcPct val="0"/>
              </a:spcBef>
              <a:spcAft>
                <a:spcPct val="0"/>
              </a:spcAft>
            </a:pPr>
            <a:r>
              <a:rPr lang="zh-CN" altLang="en-US" sz="1620" dirty="0">
                <a:solidFill>
                  <a:prstClr val="white"/>
                </a:solidFill>
                <a:latin typeface="黑体" panose="02010609060101010101" pitchFamily="49" charset="-122"/>
                <a:ea typeface="黑体" panose="02010609060101010101" pitchFamily="49" charset="-122"/>
              </a:rPr>
              <a:t>经验总结：</a:t>
            </a:r>
            <a:endParaRPr lang="en-US" altLang="zh-CN" sz="1620" dirty="0">
              <a:solidFill>
                <a:prstClr val="white"/>
              </a:solidFill>
              <a:latin typeface="黑体" panose="02010609060101010101" pitchFamily="49" charset="-122"/>
              <a:ea typeface="黑体" panose="02010609060101010101" pitchFamily="49" charset="-122"/>
            </a:endParaRPr>
          </a:p>
          <a:p>
            <a:pPr fontAlgn="base">
              <a:lnSpc>
                <a:spcPct val="150000"/>
              </a:lnSpc>
              <a:spcBef>
                <a:spcPct val="0"/>
              </a:spcBef>
              <a:spcAft>
                <a:spcPct val="0"/>
              </a:spcAft>
            </a:pPr>
            <a:r>
              <a:rPr lang="en-US" altLang="zh-CN" sz="1620" dirty="0">
                <a:solidFill>
                  <a:prstClr val="white"/>
                </a:solidFill>
                <a:latin typeface="黑体" panose="02010609060101010101" pitchFamily="49" charset="-122"/>
                <a:ea typeface="黑体" panose="02010609060101010101" pitchFamily="49" charset="-122"/>
              </a:rPr>
              <a:t>1.</a:t>
            </a:r>
            <a:r>
              <a:rPr lang="zh-CN" altLang="en-US" sz="1620" dirty="0">
                <a:solidFill>
                  <a:prstClr val="white"/>
                </a:solidFill>
                <a:latin typeface="黑体" panose="02010609060101010101" pitchFamily="49" charset="-122"/>
                <a:ea typeface="黑体" panose="02010609060101010101" pitchFamily="49" charset="-122"/>
              </a:rPr>
              <a:t>分工时应相对明确工作包，避免发挥维度过大，偏离原意。</a:t>
            </a:r>
            <a:endParaRPr lang="en-US" altLang="zh-CN" sz="1620" dirty="0">
              <a:solidFill>
                <a:prstClr val="white"/>
              </a:solidFill>
              <a:latin typeface="黑体" panose="02010609060101010101" pitchFamily="49" charset="-122"/>
              <a:ea typeface="黑体" panose="02010609060101010101" pitchFamily="49" charset="-122"/>
            </a:endParaRPr>
          </a:p>
          <a:p>
            <a:pPr fontAlgn="base">
              <a:lnSpc>
                <a:spcPct val="150000"/>
              </a:lnSpc>
              <a:spcBef>
                <a:spcPct val="0"/>
              </a:spcBef>
              <a:spcAft>
                <a:spcPct val="0"/>
              </a:spcAft>
            </a:pPr>
            <a:r>
              <a:rPr lang="en-US" altLang="zh-CN" sz="1620" dirty="0">
                <a:solidFill>
                  <a:prstClr val="white"/>
                </a:solidFill>
                <a:latin typeface="黑体" panose="02010609060101010101" pitchFamily="49" charset="-122"/>
                <a:ea typeface="黑体" panose="02010609060101010101" pitchFamily="49" charset="-122"/>
              </a:rPr>
              <a:t>2.</a:t>
            </a:r>
            <a:r>
              <a:rPr lang="zh-CN" altLang="en-US" sz="1620" dirty="0">
                <a:solidFill>
                  <a:prstClr val="white"/>
                </a:solidFill>
                <a:latin typeface="黑体" panose="02010609060101010101" pitchFamily="49" charset="-122"/>
                <a:ea typeface="黑体" panose="02010609060101010101" pitchFamily="49" charset="-122"/>
              </a:rPr>
              <a:t>没有建立工作规则，班委如果不能按照约定履行审稿义务，应当报告班长、建议合适人员参加审稿。</a:t>
            </a:r>
          </a:p>
        </p:txBody>
      </p:sp>
    </p:spTree>
    <p:extLst>
      <p:ext uri="{BB962C8B-B14F-4D97-AF65-F5344CB8AC3E}">
        <p14:creationId xmlns:p14="http://schemas.microsoft.com/office/powerpoint/2010/main" val="1975318990"/>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wipe(up)">
                                      <p:cBhvr>
                                        <p:cTn id="14" dur="500"/>
                                        <p:tgtEl>
                                          <p:spTgt spid="2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up)">
                                      <p:cBhvr>
                                        <p:cTn id="1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15" name="TextBox 146"/>
          <p:cNvSpPr txBox="1">
            <a:spLocks noChangeArrowheads="1"/>
          </p:cNvSpPr>
          <p:nvPr/>
        </p:nvSpPr>
        <p:spPr bwMode="auto">
          <a:xfrm>
            <a:off x="975200" y="1275606"/>
            <a:ext cx="7128792" cy="2495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a:buFont typeface="Arial" charset="0"/>
              <a:defRPr sz="2000">
                <a:solidFill>
                  <a:schemeClr val="tx1"/>
                </a:solidFill>
                <a:latin typeface="Calibri" pitchFamily="34" charset="0"/>
                <a:ea typeface="宋体" pitchFamily="2" charset="-122"/>
              </a:defRPr>
            </a:lvl6pPr>
            <a:lvl7pPr>
              <a:buFont typeface="Arial" charset="0"/>
              <a:defRPr sz="2000">
                <a:solidFill>
                  <a:schemeClr val="tx1"/>
                </a:solidFill>
                <a:latin typeface="Calibri" pitchFamily="34" charset="0"/>
                <a:ea typeface="宋体" pitchFamily="2" charset="-122"/>
              </a:defRPr>
            </a:lvl7pPr>
            <a:lvl8pPr>
              <a:buFont typeface="Arial" charset="0"/>
              <a:defRPr sz="2000">
                <a:solidFill>
                  <a:schemeClr val="tx1"/>
                </a:solidFill>
                <a:latin typeface="Calibri" pitchFamily="34" charset="0"/>
                <a:ea typeface="宋体" pitchFamily="2" charset="-122"/>
              </a:defRPr>
            </a:lvl8pPr>
            <a:lvl9pPr>
              <a:buFont typeface="Arial" charset="0"/>
              <a:defRPr sz="2000">
                <a:solidFill>
                  <a:schemeClr val="tx1"/>
                </a:solidFill>
                <a:latin typeface="Calibri" pitchFamily="34" charset="0"/>
                <a:ea typeface="宋体" pitchFamily="2" charset="-122"/>
              </a:defRPr>
            </a:lvl9pPr>
          </a:lstStyle>
          <a:p>
            <a:pPr fontAlgn="base">
              <a:lnSpc>
                <a:spcPct val="200000"/>
              </a:lnSpc>
              <a:spcBef>
                <a:spcPct val="0"/>
              </a:spcBef>
              <a:spcAft>
                <a:spcPct val="0"/>
              </a:spcAft>
            </a:pPr>
            <a:r>
              <a:rPr lang="en-US" altLang="zh-CN" sz="1620" dirty="0">
                <a:solidFill>
                  <a:srgbClr val="BCE8F2"/>
                </a:solidFill>
                <a:latin typeface="黑体" panose="02010609060101010101" pitchFamily="49" charset="-122"/>
                <a:ea typeface="黑体" panose="02010609060101010101" pitchFamily="49" charset="-122"/>
              </a:rPr>
              <a:t>[1].</a:t>
            </a:r>
            <a:r>
              <a:rPr lang="zh-CN" altLang="en-US" sz="1620" dirty="0">
                <a:solidFill>
                  <a:srgbClr val="BCE8F2"/>
                </a:solidFill>
                <a:latin typeface="黑体" panose="02010609060101010101" pitchFamily="49" charset="-122"/>
                <a:ea typeface="黑体" panose="02010609060101010101" pitchFamily="49" charset="-122"/>
              </a:rPr>
              <a:t>戴慧玲</a:t>
            </a:r>
            <a:r>
              <a:rPr lang="en-US" altLang="zh-CN" sz="1620" dirty="0">
                <a:solidFill>
                  <a:srgbClr val="BCE8F2"/>
                </a:solidFill>
                <a:latin typeface="黑体" panose="02010609060101010101" pitchFamily="49" charset="-122"/>
                <a:ea typeface="黑体" panose="02010609060101010101" pitchFamily="49" charset="-122"/>
              </a:rPr>
              <a:t>,</a:t>
            </a:r>
            <a:r>
              <a:rPr lang="zh-CN" altLang="en-US" sz="1620" dirty="0">
                <a:solidFill>
                  <a:srgbClr val="BCE8F2"/>
                </a:solidFill>
                <a:latin typeface="黑体" panose="02010609060101010101" pitchFamily="49" charset="-122"/>
                <a:ea typeface="黑体" panose="02010609060101010101" pitchFamily="49" charset="-122"/>
              </a:rPr>
              <a:t>清华大学工程管理硕士</a:t>
            </a:r>
            <a:r>
              <a:rPr lang="en-US" altLang="zh-CN" sz="1620" dirty="0">
                <a:solidFill>
                  <a:srgbClr val="BCE8F2"/>
                </a:solidFill>
                <a:latin typeface="黑体" panose="02010609060101010101" pitchFamily="49" charset="-122"/>
                <a:ea typeface="黑体" panose="02010609060101010101" pitchFamily="49" charset="-122"/>
              </a:rPr>
              <a:t>MEM</a:t>
            </a:r>
            <a:r>
              <a:rPr lang="zh-CN" altLang="en-US" sz="1620" dirty="0">
                <a:solidFill>
                  <a:srgbClr val="BCE8F2"/>
                </a:solidFill>
                <a:latin typeface="黑体" panose="02010609060101010101" pitchFamily="49" charset="-122"/>
                <a:ea typeface="黑体" panose="02010609060101010101" pitchFamily="49" charset="-122"/>
              </a:rPr>
              <a:t>入学导引课程</a:t>
            </a:r>
            <a:r>
              <a:rPr lang="en-US" altLang="zh-CN" sz="1620" dirty="0">
                <a:solidFill>
                  <a:srgbClr val="BCE8F2"/>
                </a:solidFill>
                <a:latin typeface="黑体" panose="02010609060101010101" pitchFamily="49" charset="-122"/>
                <a:ea typeface="黑体" panose="02010609060101010101" pitchFamily="49" charset="-122"/>
              </a:rPr>
              <a:t>《2017</a:t>
            </a:r>
            <a:r>
              <a:rPr lang="zh-CN" altLang="en-US" sz="1620" dirty="0">
                <a:solidFill>
                  <a:srgbClr val="BCE8F2"/>
                </a:solidFill>
                <a:latin typeface="黑体" panose="02010609060101010101" pitchFamily="49" charset="-122"/>
                <a:ea typeface="黑体" panose="02010609060101010101" pitchFamily="49" charset="-122"/>
              </a:rPr>
              <a:t>年</a:t>
            </a:r>
            <a:r>
              <a:rPr lang="en-US" altLang="zh-CN" sz="1620" dirty="0">
                <a:solidFill>
                  <a:srgbClr val="BCE8F2"/>
                </a:solidFill>
                <a:latin typeface="黑体" panose="02010609060101010101" pitchFamily="49" charset="-122"/>
                <a:ea typeface="黑体" panose="02010609060101010101" pitchFamily="49" charset="-122"/>
              </a:rPr>
              <a:t>-</a:t>
            </a:r>
            <a:r>
              <a:rPr lang="zh-CN" altLang="en-US" sz="1620" dirty="0">
                <a:solidFill>
                  <a:srgbClr val="BCE8F2"/>
                </a:solidFill>
                <a:latin typeface="黑体" panose="02010609060101010101" pitchFamily="49" charset="-122"/>
                <a:ea typeface="黑体" panose="02010609060101010101" pitchFamily="49" charset="-122"/>
              </a:rPr>
              <a:t>第二批次</a:t>
            </a:r>
            <a:r>
              <a:rPr lang="en-US" altLang="zh-CN" sz="1620" dirty="0">
                <a:solidFill>
                  <a:srgbClr val="BCE8F2"/>
                </a:solidFill>
                <a:latin typeface="黑体" panose="02010609060101010101" pitchFamily="49" charset="-122"/>
                <a:ea typeface="黑体" panose="02010609060101010101" pitchFamily="49" charset="-122"/>
              </a:rPr>
              <a:t>》</a:t>
            </a:r>
            <a:r>
              <a:rPr lang="zh-CN" altLang="en-US" sz="1620" dirty="0">
                <a:solidFill>
                  <a:srgbClr val="BCE8F2"/>
                </a:solidFill>
                <a:latin typeface="黑体" panose="02010609060101010101" pitchFamily="49" charset="-122"/>
                <a:ea typeface="黑体" panose="02010609060101010101" pitchFamily="49" charset="-122"/>
              </a:rPr>
              <a:t>学员手册</a:t>
            </a:r>
            <a:r>
              <a:rPr lang="en-US" altLang="zh-CN" sz="1620" dirty="0">
                <a:solidFill>
                  <a:srgbClr val="BCE8F2"/>
                </a:solidFill>
                <a:latin typeface="黑体" panose="02010609060101010101" pitchFamily="49" charset="-122"/>
                <a:ea typeface="黑体" panose="02010609060101010101" pitchFamily="49" charset="-122"/>
              </a:rPr>
              <a:t> 2017-V3.0</a:t>
            </a:r>
            <a:r>
              <a:rPr lang="zh-CN" altLang="en-US" sz="1620" dirty="0">
                <a:solidFill>
                  <a:srgbClr val="BCE8F2"/>
                </a:solidFill>
                <a:latin typeface="黑体" panose="02010609060101010101" pitchFamily="49" charset="-122"/>
                <a:ea typeface="黑体" panose="02010609060101010101" pitchFamily="49" charset="-122"/>
              </a:rPr>
              <a:t>版</a:t>
            </a:r>
            <a:r>
              <a:rPr lang="en-US" altLang="zh-CN" sz="1620" dirty="0">
                <a:solidFill>
                  <a:srgbClr val="BCE8F2"/>
                </a:solidFill>
                <a:latin typeface="黑体" panose="02010609060101010101" pitchFamily="49" charset="-122"/>
                <a:ea typeface="黑体" panose="02010609060101010101" pitchFamily="49" charset="-122"/>
              </a:rPr>
              <a:t>,2017.</a:t>
            </a:r>
            <a:r>
              <a:rPr lang="zh-CN" altLang="en-US" sz="1620" dirty="0">
                <a:solidFill>
                  <a:srgbClr val="BCE8F2"/>
                </a:solidFill>
                <a:latin typeface="黑体" panose="02010609060101010101" pitchFamily="49" charset="-122"/>
                <a:ea typeface="黑体" panose="02010609060101010101" pitchFamily="49" charset="-122"/>
              </a:rPr>
              <a:t>第</a:t>
            </a:r>
            <a:r>
              <a:rPr lang="en-US" altLang="zh-CN" sz="1620" dirty="0">
                <a:solidFill>
                  <a:srgbClr val="BCE8F2"/>
                </a:solidFill>
                <a:latin typeface="黑体" panose="02010609060101010101" pitchFamily="49" charset="-122"/>
                <a:ea typeface="黑体" panose="02010609060101010101" pitchFamily="49" charset="-122"/>
              </a:rPr>
              <a:t>16</a:t>
            </a:r>
            <a:r>
              <a:rPr lang="zh-CN" altLang="en-US" sz="1620" dirty="0">
                <a:solidFill>
                  <a:srgbClr val="BCE8F2"/>
                </a:solidFill>
                <a:latin typeface="黑体" panose="02010609060101010101" pitchFamily="49" charset="-122"/>
                <a:ea typeface="黑体" panose="02010609060101010101" pitchFamily="49" charset="-122"/>
              </a:rPr>
              <a:t>页</a:t>
            </a:r>
            <a:r>
              <a:rPr lang="en-US" altLang="zh-CN" sz="1620" dirty="0">
                <a:solidFill>
                  <a:srgbClr val="BCE8F2"/>
                </a:solidFill>
                <a:latin typeface="黑体" panose="02010609060101010101" pitchFamily="49" charset="-122"/>
                <a:ea typeface="黑体" panose="02010609060101010101" pitchFamily="49" charset="-122"/>
              </a:rPr>
              <a:t>.</a:t>
            </a:r>
          </a:p>
          <a:p>
            <a:pPr fontAlgn="base">
              <a:lnSpc>
                <a:spcPct val="200000"/>
              </a:lnSpc>
              <a:spcBef>
                <a:spcPct val="0"/>
              </a:spcBef>
              <a:spcAft>
                <a:spcPct val="0"/>
              </a:spcAft>
            </a:pPr>
            <a:r>
              <a:rPr lang="en-US" altLang="zh-CN" sz="1620" dirty="0">
                <a:solidFill>
                  <a:srgbClr val="BCE8F2"/>
                </a:solidFill>
                <a:latin typeface="黑体" panose="02010609060101010101" pitchFamily="49" charset="-122"/>
                <a:ea typeface="黑体" panose="02010609060101010101" pitchFamily="49" charset="-122"/>
              </a:rPr>
              <a:t>[2].Ben Koo, Computational Thinking in Category Theory.</a:t>
            </a:r>
          </a:p>
          <a:p>
            <a:pPr fontAlgn="base">
              <a:lnSpc>
                <a:spcPct val="200000"/>
              </a:lnSpc>
              <a:spcBef>
                <a:spcPct val="0"/>
              </a:spcBef>
              <a:spcAft>
                <a:spcPct val="0"/>
              </a:spcAft>
            </a:pPr>
            <a:r>
              <a:rPr lang="en-US" altLang="zh-CN" sz="1620" dirty="0">
                <a:solidFill>
                  <a:srgbClr val="BCE8F2"/>
                </a:solidFill>
                <a:latin typeface="黑体" panose="02010609060101010101" pitchFamily="49" charset="-122"/>
                <a:ea typeface="黑体" panose="02010609060101010101" pitchFamily="49" charset="-122"/>
              </a:rPr>
              <a:t>[3].M. Barr, and C. Wells, Category theory for computing science. 1990. 21. </a:t>
            </a:r>
          </a:p>
        </p:txBody>
      </p:sp>
      <p:sp>
        <p:nvSpPr>
          <p:cNvPr id="3" name="文本框 2"/>
          <p:cNvSpPr txBox="1"/>
          <p:nvPr/>
        </p:nvSpPr>
        <p:spPr>
          <a:xfrm>
            <a:off x="2498170" y="238692"/>
            <a:ext cx="4082854" cy="819455"/>
          </a:xfrm>
          <a:prstGeom prst="rect">
            <a:avLst/>
          </a:prstGeom>
          <a:noFill/>
        </p:spPr>
        <p:txBody>
          <a:bodyPr wrap="square" rtlCol="0">
            <a:spAutoFit/>
          </a:bodyPr>
          <a:lstStyle/>
          <a:p>
            <a:pPr algn="ctr" fontAlgn="base">
              <a:lnSpc>
                <a:spcPct val="200000"/>
              </a:lnSpc>
              <a:spcBef>
                <a:spcPct val="0"/>
              </a:spcBef>
              <a:spcAft>
                <a:spcPct val="0"/>
              </a:spcAft>
            </a:pPr>
            <a:r>
              <a:rPr lang="zh-CN" altLang="en-US" sz="2880" dirty="0">
                <a:solidFill>
                  <a:srgbClr val="BCE8F2"/>
                </a:solidFill>
                <a:latin typeface="黑体" panose="02010609060101010101" pitchFamily="49" charset="-122"/>
                <a:ea typeface="黑体" panose="02010609060101010101" pitchFamily="49" charset="-122"/>
              </a:rPr>
              <a:t>参考文献</a:t>
            </a:r>
            <a:endParaRPr lang="en-US" altLang="zh-CN" sz="2880" dirty="0">
              <a:solidFill>
                <a:srgbClr val="BCE8F2"/>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703594984"/>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315"/>
                                        </p:tgtEl>
                                        <p:attrNameLst>
                                          <p:attrName>style.visibility</p:attrName>
                                        </p:attrNameLst>
                                      </p:cBhvr>
                                      <p:to>
                                        <p:strVal val="visible"/>
                                      </p:to>
                                    </p:set>
                                    <p:animEffect transition="in" filter="wipe(up)">
                                      <p:cBhvr>
                                        <p:cTn id="7" dur="500"/>
                                        <p:tgtEl>
                                          <p:spTgt spid="11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15"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5548"/>
          </a:xfrm>
          <a:prstGeom prst="rect">
            <a:avLst/>
          </a:prstGeom>
        </p:spPr>
      </p:pic>
      <p:sp>
        <p:nvSpPr>
          <p:cNvPr id="3" name="TextBox 2"/>
          <p:cNvSpPr txBox="1"/>
          <p:nvPr/>
        </p:nvSpPr>
        <p:spPr>
          <a:xfrm>
            <a:off x="4243064" y="4636827"/>
            <a:ext cx="588623" cy="253916"/>
          </a:xfrm>
          <a:prstGeom prst="rect">
            <a:avLst/>
          </a:prstGeom>
          <a:noFill/>
        </p:spPr>
        <p:txBody>
          <a:bodyPr wrap="none" rtlCol="0">
            <a:spAutoFit/>
          </a:bodyPr>
          <a:lstStyle/>
          <a:p>
            <a:r>
              <a:rPr lang="zh-CN" altLang="en-US" sz="1050"/>
              <a:t>叶盛誉</a:t>
            </a:r>
            <a:endParaRPr lang="en-US" sz="1050" dirty="0"/>
          </a:p>
        </p:txBody>
      </p:sp>
    </p:spTree>
    <p:extLst>
      <p:ext uri="{BB962C8B-B14F-4D97-AF65-F5344CB8AC3E}">
        <p14:creationId xmlns:p14="http://schemas.microsoft.com/office/powerpoint/2010/main" val="37549558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381" y="0"/>
            <a:ext cx="9139238" cy="5143500"/>
          </a:xfrm>
          <a:prstGeom prst="rect">
            <a:avLst/>
          </a:prstGeom>
        </p:spPr>
      </p:pic>
    </p:spTree>
    <p:extLst>
      <p:ext uri="{BB962C8B-B14F-4D97-AF65-F5344CB8AC3E}">
        <p14:creationId xmlns:p14="http://schemas.microsoft.com/office/powerpoint/2010/main" val="225040094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265"/>
            <a:ext cx="9144000" cy="5142971"/>
          </a:xfrm>
          <a:prstGeom prst="rect">
            <a:avLst/>
          </a:prstGeom>
        </p:spPr>
      </p:pic>
      <p:sp>
        <p:nvSpPr>
          <p:cNvPr id="4" name="Oval Callout 3"/>
          <p:cNvSpPr/>
          <p:nvPr/>
        </p:nvSpPr>
        <p:spPr>
          <a:xfrm>
            <a:off x="4964374" y="92122"/>
            <a:ext cx="2886501" cy="982639"/>
          </a:xfrm>
          <a:prstGeom prst="wedgeEllipseCallout">
            <a:avLst>
              <a:gd name="adj1" fmla="val -66274"/>
              <a:gd name="adj2" fmla="val 153125"/>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t>这</a:t>
            </a:r>
            <a:r>
              <a:rPr lang="zh-CN" altLang="en-US" sz="1050"/>
              <a:t>张图像什么？</a:t>
            </a:r>
            <a:endParaRPr lang="en-US" sz="1050" dirty="0"/>
          </a:p>
        </p:txBody>
      </p:sp>
    </p:spTree>
    <p:extLst>
      <p:ext uri="{BB962C8B-B14F-4D97-AF65-F5344CB8AC3E}">
        <p14:creationId xmlns:p14="http://schemas.microsoft.com/office/powerpoint/2010/main" val="65129051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a:xfrm>
            <a:off x="8737600" y="6356351"/>
            <a:ext cx="28448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342900">
              <a:buClrTx/>
              <a:defRPr/>
            </a:pPr>
            <a:fld id="{86CB4B4D-7CA3-9044-876B-883B54F8677D}" type="slidenum">
              <a:rPr lang="en-TW" smtClean="0"/>
              <a:pPr algn="r" defTabSz="342900">
                <a:buClrTx/>
                <a:defRPr/>
              </a:pPr>
              <a:t>115</a:t>
            </a:fld>
            <a:endParaRPr lang="uk-UA" sz="900" kern="1200">
              <a:solidFill>
                <a:prstClr val="black">
                  <a:tint val="75000"/>
                </a:prstClr>
              </a:solidFill>
              <a:latin typeface="Calibri"/>
              <a:ea typeface="+mn-ea"/>
              <a:cs typeface="+mn-cs"/>
            </a:endParaRPr>
          </a:p>
        </p:txBody>
      </p:sp>
      <p:sp>
        <p:nvSpPr>
          <p:cNvPr id="5" name="Title 4"/>
          <p:cNvSpPr>
            <a:spLocks noGrp="1"/>
          </p:cNvSpPr>
          <p:nvPr>
            <p:ph type="title"/>
          </p:nvPr>
        </p:nvSpPr>
        <p:spPr/>
        <p:txBody>
          <a:bodyPr>
            <a:normAutofit fontScale="90000"/>
          </a:bodyPr>
          <a:lstStyle/>
          <a:p>
            <a:r>
              <a:rPr lang="zh-Hans" altLang="en-US" sz="3600" dirty="0">
                <a:latin typeface="Weibei SC" panose="03000800000000000000" pitchFamily="66" charset="-128"/>
                <a:ea typeface="Weibei SC" panose="03000800000000000000" pitchFamily="66" charset="-128"/>
                <a:cs typeface="Hei" charset="-122"/>
              </a:rPr>
              <a:t>区块链数据赋予市场可参考的价值</a:t>
            </a:r>
            <a:endParaRPr lang="en-US" sz="3600" dirty="0">
              <a:latin typeface="Weibei SC" panose="03000800000000000000" pitchFamily="66" charset="-128"/>
              <a:ea typeface="Weibei SC" panose="03000800000000000000" pitchFamily="66" charset="-128"/>
            </a:endParaRPr>
          </a:p>
        </p:txBody>
      </p:sp>
      <p:cxnSp>
        <p:nvCxnSpPr>
          <p:cNvPr id="10" name="Straight Arrow Connector 9"/>
          <p:cNvCxnSpPr>
            <a:stCxn id="7" idx="0"/>
            <a:endCxn id="8" idx="1"/>
          </p:cNvCxnSpPr>
          <p:nvPr/>
        </p:nvCxnSpPr>
        <p:spPr>
          <a:xfrm flipV="1">
            <a:off x="1949524" y="1653939"/>
            <a:ext cx="1504313" cy="1902116"/>
          </a:xfrm>
          <a:prstGeom prst="straightConnector1">
            <a:avLst/>
          </a:prstGeom>
          <a:ln w="635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 idx="3"/>
            <a:endCxn id="9" idx="0"/>
          </p:cNvCxnSpPr>
          <p:nvPr/>
        </p:nvCxnSpPr>
        <p:spPr>
          <a:xfrm>
            <a:off x="5690164" y="1653939"/>
            <a:ext cx="1524524" cy="1885628"/>
          </a:xfrm>
          <a:prstGeom prst="straightConnector1">
            <a:avLst/>
          </a:prstGeom>
          <a:ln w="635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a:off x="831362" y="3556055"/>
            <a:ext cx="2236326" cy="1143000"/>
            <a:chOff x="1706855" y="1849284"/>
            <a:chExt cx="2981768" cy="1524000"/>
          </a:xfrm>
        </p:grpSpPr>
        <p:sp>
          <p:nvSpPr>
            <p:cNvPr id="7" name="Rectangle 6"/>
            <p:cNvSpPr/>
            <p:nvPr/>
          </p:nvSpPr>
          <p:spPr>
            <a:xfrm>
              <a:off x="1706855" y="1849284"/>
              <a:ext cx="2981768" cy="1524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r>
                <a:rPr lang="zh-CN" altLang="en-US" sz="2700" kern="1200" dirty="0">
                  <a:solidFill>
                    <a:prstClr val="white"/>
                  </a:solidFill>
                  <a:latin typeface="Weibei SC" panose="03000800000000000000" pitchFamily="66" charset="-128"/>
                  <a:ea typeface="Weibei SC" panose="03000800000000000000" pitchFamily="66" charset="-128"/>
                  <a:cs typeface="Hei" charset="-122"/>
                </a:rPr>
                <a:t>时间</a:t>
              </a:r>
              <a:endParaRPr lang="en-US" sz="2700" kern="1200" dirty="0">
                <a:solidFill>
                  <a:prstClr val="white"/>
                </a:solidFill>
                <a:latin typeface="Weibei SC" panose="03000800000000000000" pitchFamily="66" charset="-128"/>
                <a:ea typeface="Weibei SC" panose="03000800000000000000" pitchFamily="66" charset="-128"/>
                <a:cs typeface="Hei" charset="-122"/>
              </a:endParaRPr>
            </a:p>
          </p:txBody>
        </p:sp>
        <p:pic>
          <p:nvPicPr>
            <p:cNvPr id="24" name="Picture 23"/>
            <p:cNvPicPr>
              <a:picLocks noChangeAspect="1"/>
            </p:cNvPicPr>
            <p:nvPr/>
          </p:nvPicPr>
          <p:blipFill>
            <a:blip r:embed="rId2"/>
            <a:stretch>
              <a:fillRect/>
            </a:stretch>
          </p:blipFill>
          <p:spPr>
            <a:xfrm>
              <a:off x="3825806" y="2304897"/>
              <a:ext cx="635285" cy="635285"/>
            </a:xfrm>
            <a:prstGeom prst="rect">
              <a:avLst/>
            </a:prstGeom>
            <a:ln>
              <a:solidFill>
                <a:schemeClr val="bg1"/>
              </a:solidFill>
            </a:ln>
          </p:spPr>
        </p:pic>
        <p:pic>
          <p:nvPicPr>
            <p:cNvPr id="25" name="Picture 24"/>
            <p:cNvPicPr>
              <a:picLocks noChangeAspect="1"/>
            </p:cNvPicPr>
            <p:nvPr/>
          </p:nvPicPr>
          <p:blipFill>
            <a:blip r:embed="rId3"/>
            <a:stretch>
              <a:fillRect/>
            </a:stretch>
          </p:blipFill>
          <p:spPr>
            <a:xfrm>
              <a:off x="1906811" y="2308897"/>
              <a:ext cx="636692" cy="636692"/>
            </a:xfrm>
            <a:prstGeom prst="rect">
              <a:avLst/>
            </a:prstGeom>
            <a:ln>
              <a:solidFill>
                <a:schemeClr val="bg1"/>
              </a:solidFill>
            </a:ln>
          </p:spPr>
        </p:pic>
      </p:grpSp>
      <p:grpSp>
        <p:nvGrpSpPr>
          <p:cNvPr id="290" name="Group 289"/>
          <p:cNvGrpSpPr/>
          <p:nvPr/>
        </p:nvGrpSpPr>
        <p:grpSpPr>
          <a:xfrm>
            <a:off x="6096524" y="3539567"/>
            <a:ext cx="2236326" cy="1143000"/>
            <a:chOff x="8035934" y="4745389"/>
            <a:chExt cx="2981768" cy="1524000"/>
          </a:xfrm>
        </p:grpSpPr>
        <p:sp>
          <p:nvSpPr>
            <p:cNvPr id="9" name="Rectangle 8"/>
            <p:cNvSpPr/>
            <p:nvPr/>
          </p:nvSpPr>
          <p:spPr>
            <a:xfrm>
              <a:off x="8035934" y="4745389"/>
              <a:ext cx="2981768" cy="1524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342900">
                <a:buClrTx/>
                <a:defRPr/>
              </a:pPr>
              <a:r>
                <a:rPr lang="en-US" altLang="zh-CN" sz="2700" kern="1200" dirty="0">
                  <a:solidFill>
                    <a:prstClr val="white"/>
                  </a:solidFill>
                  <a:latin typeface="Hei" charset="-122"/>
                  <a:ea typeface="Hei" charset="-122"/>
                  <a:cs typeface="Hei" charset="-122"/>
                </a:rPr>
                <a:t>     </a:t>
              </a:r>
              <a:r>
                <a:rPr lang="zh-CN" altLang="en-US" sz="2700" kern="1200" dirty="0">
                  <a:solidFill>
                    <a:prstClr val="white"/>
                  </a:solidFill>
                  <a:latin typeface="Weibei SC" panose="03000800000000000000" pitchFamily="66" charset="-128"/>
                  <a:ea typeface="Weibei SC" panose="03000800000000000000" pitchFamily="66" charset="-128"/>
                  <a:cs typeface="Hei" charset="-122"/>
                </a:rPr>
                <a:t>空间</a:t>
              </a:r>
              <a:endParaRPr lang="en-US" sz="2700" kern="1200" dirty="0">
                <a:solidFill>
                  <a:prstClr val="white"/>
                </a:solidFill>
                <a:latin typeface="Weibei SC" panose="03000800000000000000" pitchFamily="66" charset="-128"/>
                <a:ea typeface="Weibei SC" panose="03000800000000000000" pitchFamily="66" charset="-128"/>
                <a:cs typeface="Hei" charset="-122"/>
              </a:endParaRPr>
            </a:p>
          </p:txBody>
        </p:sp>
        <p:grpSp>
          <p:nvGrpSpPr>
            <p:cNvPr id="30" name="Group 29"/>
            <p:cNvGrpSpPr/>
            <p:nvPr/>
          </p:nvGrpSpPr>
          <p:grpSpPr>
            <a:xfrm>
              <a:off x="9982200" y="5111646"/>
              <a:ext cx="830402" cy="808383"/>
              <a:chOff x="10184598" y="2218347"/>
              <a:chExt cx="830402" cy="808383"/>
            </a:xfrm>
          </p:grpSpPr>
          <p:sp>
            <p:nvSpPr>
              <p:cNvPr id="29" name="Rectangle 28"/>
              <p:cNvSpPr/>
              <p:nvPr/>
            </p:nvSpPr>
            <p:spPr>
              <a:xfrm>
                <a:off x="10184598" y="2218347"/>
                <a:ext cx="830402" cy="8083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endParaRPr lang="en-US" sz="1350" kern="1200">
                  <a:solidFill>
                    <a:prstClr val="white"/>
                  </a:solidFill>
                  <a:latin typeface="Calibri"/>
                </a:endParaRPr>
              </a:p>
            </p:txBody>
          </p:sp>
          <p:pic>
            <p:nvPicPr>
              <p:cNvPr id="26" name="Picture 2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254270" y="2304897"/>
                <a:ext cx="691057" cy="662355"/>
              </a:xfrm>
              <a:prstGeom prst="rect">
                <a:avLst/>
              </a:prstGeom>
              <a:ln>
                <a:solidFill>
                  <a:schemeClr val="bg1"/>
                </a:solidFill>
              </a:ln>
            </p:spPr>
          </p:pic>
        </p:grpSp>
      </p:grpSp>
      <p:grpSp>
        <p:nvGrpSpPr>
          <p:cNvPr id="34" name="Group 33"/>
          <p:cNvGrpSpPr/>
          <p:nvPr/>
        </p:nvGrpSpPr>
        <p:grpSpPr>
          <a:xfrm>
            <a:off x="3453837" y="1082439"/>
            <a:ext cx="2236326" cy="1143000"/>
            <a:chOff x="5051191" y="3980584"/>
            <a:chExt cx="2981768" cy="1524000"/>
          </a:xfrm>
        </p:grpSpPr>
        <p:sp>
          <p:nvSpPr>
            <p:cNvPr id="8" name="Rectangle 7"/>
            <p:cNvSpPr/>
            <p:nvPr/>
          </p:nvSpPr>
          <p:spPr>
            <a:xfrm>
              <a:off x="5051191" y="3980584"/>
              <a:ext cx="2981768" cy="1524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342900">
                <a:buClrTx/>
                <a:defRPr/>
              </a:pPr>
              <a:r>
                <a:rPr lang="en-US" altLang="zh-CN" sz="2700" kern="1200" dirty="0">
                  <a:solidFill>
                    <a:prstClr val="white"/>
                  </a:solidFill>
                  <a:latin typeface="Hei" charset="-122"/>
                  <a:ea typeface="Hei" charset="-122"/>
                  <a:cs typeface="Hei" charset="-122"/>
                </a:rPr>
                <a:t>   </a:t>
              </a:r>
              <a:r>
                <a:rPr lang="zh-CN" altLang="en-US" sz="2700" kern="1200" dirty="0">
                  <a:solidFill>
                    <a:prstClr val="white"/>
                  </a:solidFill>
                  <a:latin typeface="Weibei SC" panose="03000800000000000000" pitchFamily="66" charset="-128"/>
                  <a:ea typeface="Weibei SC" panose="03000800000000000000" pitchFamily="66" charset="-128"/>
                  <a:cs typeface="Hei" charset="-122"/>
                </a:rPr>
                <a:t>可信度</a:t>
              </a:r>
              <a:endParaRPr lang="en-US" sz="2700" kern="1200" dirty="0">
                <a:solidFill>
                  <a:prstClr val="white"/>
                </a:solidFill>
                <a:latin typeface="Weibei SC" panose="03000800000000000000" pitchFamily="66" charset="-128"/>
                <a:ea typeface="Weibei SC" panose="03000800000000000000" pitchFamily="66" charset="-128"/>
                <a:cs typeface="Hei" charset="-122"/>
              </a:endParaRPr>
            </a:p>
          </p:txBody>
        </p:sp>
        <p:pic>
          <p:nvPicPr>
            <p:cNvPr id="33" name="Picture 32"/>
            <p:cNvPicPr>
              <a:picLocks noChangeAspect="1"/>
            </p:cNvPicPr>
            <p:nvPr/>
          </p:nvPicPr>
          <p:blipFill>
            <a:blip r:embed="rId5"/>
            <a:stretch>
              <a:fillRect/>
            </a:stretch>
          </p:blipFill>
          <p:spPr>
            <a:xfrm>
              <a:off x="7150070" y="4373327"/>
              <a:ext cx="738514" cy="738514"/>
            </a:xfrm>
            <a:prstGeom prst="rect">
              <a:avLst/>
            </a:prstGeom>
            <a:ln>
              <a:solidFill>
                <a:schemeClr val="bg1"/>
              </a:solidFill>
            </a:ln>
          </p:spPr>
        </p:pic>
      </p:grpSp>
      <p:cxnSp>
        <p:nvCxnSpPr>
          <p:cNvPr id="296" name="Straight Arrow Connector 295"/>
          <p:cNvCxnSpPr>
            <a:stCxn id="7" idx="3"/>
            <a:endCxn id="9" idx="1"/>
          </p:cNvCxnSpPr>
          <p:nvPr/>
        </p:nvCxnSpPr>
        <p:spPr>
          <a:xfrm flipV="1">
            <a:off x="3067688" y="4111067"/>
            <a:ext cx="3028837" cy="16488"/>
          </a:xfrm>
          <a:prstGeom prst="straightConnector1">
            <a:avLst/>
          </a:prstGeom>
          <a:ln w="635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E23F73F4-4C51-F549-9741-649910A805B2}"/>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3596651" y="2525876"/>
            <a:ext cx="1970909" cy="1291077"/>
          </a:xfrm>
          <a:prstGeom prst="rect">
            <a:avLst/>
          </a:prstGeom>
        </p:spPr>
      </p:pic>
    </p:spTree>
    <p:extLst>
      <p:ext uri="{BB962C8B-B14F-4D97-AF65-F5344CB8AC3E}">
        <p14:creationId xmlns:p14="http://schemas.microsoft.com/office/powerpoint/2010/main" val="139122314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1933309" y="1123922"/>
            <a:ext cx="3495368" cy="2850780"/>
          </a:xfrm>
          <a:prstGeom prst="rect">
            <a:avLst/>
          </a:prstGeom>
          <a:noFill/>
        </p:spPr>
        <p:txBody>
          <a:bodyPr wrap="square" rtlCol="0">
            <a:spAutoFit/>
          </a:bodyPr>
          <a:lstStyle/>
          <a:p>
            <a:r>
              <a:rPr lang="en-US" altLang="zh-CN" sz="17925" dirty="0">
                <a:solidFill>
                  <a:schemeClr val="tx1">
                    <a:alpha val="3000"/>
                  </a:schemeClr>
                </a:solidFill>
                <a:latin typeface="Arial Black" panose="020B0A04020102020204" pitchFamily="34" charset="0"/>
              </a:rPr>
              <a:t>02</a:t>
            </a:r>
            <a:endParaRPr lang="zh-CN" altLang="en-US" sz="17925" dirty="0">
              <a:solidFill>
                <a:schemeClr val="tx1">
                  <a:alpha val="3000"/>
                </a:schemeClr>
              </a:solidFill>
              <a:latin typeface="Arial Black" panose="020B0A04020102020204" pitchFamily="34" charset="0"/>
            </a:endParaRPr>
          </a:p>
        </p:txBody>
      </p:sp>
      <p:grpSp>
        <p:nvGrpSpPr>
          <p:cNvPr id="3" name="组合 2"/>
          <p:cNvGrpSpPr/>
          <p:nvPr/>
        </p:nvGrpSpPr>
        <p:grpSpPr>
          <a:xfrm>
            <a:off x="-60724" y="-14287"/>
            <a:ext cx="1082282" cy="5157788"/>
            <a:chOff x="-80966" y="-19050"/>
            <a:chExt cx="1443043" cy="6877051"/>
          </a:xfrm>
        </p:grpSpPr>
        <p:sp>
          <p:nvSpPr>
            <p:cNvPr id="29" name="任意多边形 28"/>
            <p:cNvSpPr/>
            <p:nvPr/>
          </p:nvSpPr>
          <p:spPr>
            <a:xfrm rot="16200000" flipV="1">
              <a:off x="-2489564" y="2408598"/>
              <a:ext cx="6260239" cy="1443042"/>
            </a:xfrm>
            <a:custGeom>
              <a:avLst/>
              <a:gdLst>
                <a:gd name="connsiteX0" fmla="*/ 6260239 w 6260239"/>
                <a:gd name="connsiteY0" fmla="*/ 1443042 h 1443042"/>
                <a:gd name="connsiteX1" fmla="*/ 6260239 w 6260239"/>
                <a:gd name="connsiteY1" fmla="*/ 1370077 h 1443042"/>
                <a:gd name="connsiteX2" fmla="*/ 3239468 w 6260239"/>
                <a:gd name="connsiteY2" fmla="*/ 0 h 1443042"/>
                <a:gd name="connsiteX3" fmla="*/ 0 w 6260239"/>
                <a:gd name="connsiteY3" fmla="*/ 1443042 h 1443042"/>
              </a:gdLst>
              <a:ahLst/>
              <a:cxnLst>
                <a:cxn ang="0">
                  <a:pos x="connsiteX0" y="connsiteY0"/>
                </a:cxn>
                <a:cxn ang="0">
                  <a:pos x="connsiteX1" y="connsiteY1"/>
                </a:cxn>
                <a:cxn ang="0">
                  <a:pos x="connsiteX2" y="connsiteY2"/>
                </a:cxn>
                <a:cxn ang="0">
                  <a:pos x="connsiteX3" y="connsiteY3"/>
                </a:cxn>
              </a:cxnLst>
              <a:rect l="l" t="t" r="r" b="b"/>
              <a:pathLst>
                <a:path w="6260239" h="1443042">
                  <a:moveTo>
                    <a:pt x="6260239" y="1443042"/>
                  </a:moveTo>
                  <a:lnTo>
                    <a:pt x="6260239" y="1370077"/>
                  </a:lnTo>
                  <a:lnTo>
                    <a:pt x="3239468" y="0"/>
                  </a:lnTo>
                  <a:lnTo>
                    <a:pt x="0" y="1443042"/>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7" name="任意多边形 26"/>
            <p:cNvSpPr/>
            <p:nvPr/>
          </p:nvSpPr>
          <p:spPr>
            <a:xfrm rot="16200000" flipV="1">
              <a:off x="-2557704" y="2938221"/>
              <a:ext cx="6396518" cy="1443041"/>
            </a:xfrm>
            <a:custGeom>
              <a:avLst/>
              <a:gdLst>
                <a:gd name="connsiteX0" fmla="*/ 6396518 w 6396518"/>
                <a:gd name="connsiteY0" fmla="*/ 1443041 h 1443041"/>
                <a:gd name="connsiteX1" fmla="*/ 3214875 w 6396518"/>
                <a:gd name="connsiteY1" fmla="*/ 0 h 1443041"/>
                <a:gd name="connsiteX2" fmla="*/ 0 w 6396518"/>
                <a:gd name="connsiteY2" fmla="*/ 1432086 h 1443041"/>
                <a:gd name="connsiteX3" fmla="*/ 0 w 6396518"/>
                <a:gd name="connsiteY3" fmla="*/ 1443041 h 1443041"/>
              </a:gdLst>
              <a:ahLst/>
              <a:cxnLst>
                <a:cxn ang="0">
                  <a:pos x="connsiteX0" y="connsiteY0"/>
                </a:cxn>
                <a:cxn ang="0">
                  <a:pos x="connsiteX1" y="connsiteY1"/>
                </a:cxn>
                <a:cxn ang="0">
                  <a:pos x="connsiteX2" y="connsiteY2"/>
                </a:cxn>
                <a:cxn ang="0">
                  <a:pos x="connsiteX3" y="connsiteY3"/>
                </a:cxn>
              </a:cxnLst>
              <a:rect l="l" t="t" r="r" b="b"/>
              <a:pathLst>
                <a:path w="6396518" h="1443041">
                  <a:moveTo>
                    <a:pt x="6396518" y="1443041"/>
                  </a:moveTo>
                  <a:lnTo>
                    <a:pt x="3214875" y="0"/>
                  </a:lnTo>
                  <a:lnTo>
                    <a:pt x="0" y="1432086"/>
                  </a:lnTo>
                  <a:lnTo>
                    <a:pt x="0" y="1443041"/>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cxnSp>
          <p:nvCxnSpPr>
            <p:cNvPr id="9" name="直接连接符 8"/>
            <p:cNvCxnSpPr/>
            <p:nvPr/>
          </p:nvCxnSpPr>
          <p:spPr>
            <a:xfrm rot="16200000" flipV="1">
              <a:off x="-529500" y="638885"/>
              <a:ext cx="2419074" cy="1103204"/>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nvSpPr>
        <p:spPr>
          <a:xfrm>
            <a:off x="2856984" y="2256910"/>
            <a:ext cx="777777" cy="784830"/>
          </a:xfrm>
          <a:prstGeom prst="rect">
            <a:avLst/>
          </a:prstGeom>
          <a:noFill/>
        </p:spPr>
        <p:txBody>
          <a:bodyPr wrap="none" rtlCol="0">
            <a:spAutoFit/>
          </a:bodyPr>
          <a:lstStyle/>
          <a:p>
            <a:r>
              <a:rPr lang="en-US" altLang="zh-CN" sz="4500" dirty="0">
                <a:solidFill>
                  <a:schemeClr val="tx1">
                    <a:lumMod val="65000"/>
                    <a:lumOff val="35000"/>
                  </a:schemeClr>
                </a:solidFill>
                <a:latin typeface="Yu Gothic UI Light" panose="020B0300000000000000" pitchFamily="34" charset="-128"/>
                <a:ea typeface="Yu Gothic UI Light" panose="020B0300000000000000" pitchFamily="34" charset="-128"/>
              </a:rPr>
              <a:t>02</a:t>
            </a:r>
            <a:endParaRPr lang="zh-CN" altLang="en-US" sz="4500" dirty="0">
              <a:solidFill>
                <a:schemeClr val="tx1">
                  <a:lumMod val="65000"/>
                  <a:lumOff val="35000"/>
                </a:schemeClr>
              </a:solidFill>
              <a:latin typeface="Yu Gothic UI Light" panose="020B0300000000000000" pitchFamily="34" charset="-128"/>
              <a:ea typeface="Yu Gothic UI Light" panose="020B0300000000000000" pitchFamily="34" charset="-128"/>
            </a:endParaRPr>
          </a:p>
        </p:txBody>
      </p:sp>
      <p:sp>
        <p:nvSpPr>
          <p:cNvPr id="13" name="矩形 12"/>
          <p:cNvSpPr/>
          <p:nvPr/>
        </p:nvSpPr>
        <p:spPr>
          <a:xfrm>
            <a:off x="3664742" y="1979913"/>
            <a:ext cx="2268570" cy="715581"/>
          </a:xfrm>
          <a:prstGeom prst="rect">
            <a:avLst/>
          </a:prstGeom>
        </p:spPr>
        <p:txBody>
          <a:bodyPr wrap="none">
            <a:spAutoFit/>
          </a:bodyPr>
          <a:lstStyle/>
          <a:p>
            <a:pPr lvl="0" algn="ctr"/>
            <a:r>
              <a:rPr lang="zh-CN" altLang="en-US" sz="4050" b="1" dirty="0">
                <a:solidFill>
                  <a:srgbClr val="FFC001"/>
                </a:solidFill>
                <a:latin typeface="黑体" panose="02010609060101010101" pitchFamily="49" charset="-122"/>
                <a:ea typeface="黑体" panose="02010609060101010101" pitchFamily="49" charset="-122"/>
              </a:rPr>
              <a:t>工具使用</a:t>
            </a:r>
          </a:p>
        </p:txBody>
      </p:sp>
      <p:sp>
        <p:nvSpPr>
          <p:cNvPr id="14" name="文本框 13"/>
          <p:cNvSpPr txBox="1"/>
          <p:nvPr/>
        </p:nvSpPr>
        <p:spPr>
          <a:xfrm>
            <a:off x="3550857" y="2631281"/>
            <a:ext cx="4099771" cy="415498"/>
          </a:xfrm>
          <a:prstGeom prst="rect">
            <a:avLst/>
          </a:prstGeom>
          <a:noFill/>
        </p:spPr>
        <p:txBody>
          <a:bodyPr wrap="square" rtlCol="0">
            <a:spAutoFit/>
          </a:bodyPr>
          <a:lstStyle/>
          <a:p>
            <a:pPr lvl="0" algn="just"/>
            <a:r>
              <a:rPr lang="zh-CN" altLang="en-US" sz="2100" dirty="0">
                <a:solidFill>
                  <a:srgbClr val="3A3A3A"/>
                </a:solidFill>
                <a:latin typeface="Calibri Light" panose="020F0302020204030204" pitchFamily="34" charset="0"/>
              </a:rPr>
              <a:t>多种函数（隐喻）系统的调用</a:t>
            </a:r>
            <a:endParaRPr lang="zh-CN" altLang="en-US" sz="3000" b="1" dirty="0">
              <a:solidFill>
                <a:srgbClr val="3A3A3A"/>
              </a:solidFill>
              <a:latin typeface="Calibri Light" panose="020F0302020204030204" pitchFamily="34" charset="0"/>
            </a:endParaRPr>
          </a:p>
        </p:txBody>
      </p:sp>
      <p:cxnSp>
        <p:nvCxnSpPr>
          <p:cNvPr id="16" name="直接连接符 15"/>
          <p:cNvCxnSpPr/>
          <p:nvPr/>
        </p:nvCxnSpPr>
        <p:spPr>
          <a:xfrm>
            <a:off x="3526599" y="2098075"/>
            <a:ext cx="0" cy="1069331"/>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5428677" y="3037370"/>
            <a:ext cx="1297705" cy="203709"/>
          </a:xfrm>
          <a:prstGeom prst="roundRect">
            <a:avLst>
              <a:gd name="adj" fmla="val 50000"/>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sp>
        <p:nvSpPr>
          <p:cNvPr id="33" name="任意多边形 32"/>
          <p:cNvSpPr/>
          <p:nvPr/>
        </p:nvSpPr>
        <p:spPr>
          <a:xfrm rot="2700000">
            <a:off x="8787513" y="2262212"/>
            <a:ext cx="712975" cy="712975"/>
          </a:xfrm>
          <a:custGeom>
            <a:avLst/>
            <a:gdLst>
              <a:gd name="connsiteX0" fmla="*/ 0 w 950633"/>
              <a:gd name="connsiteY0" fmla="*/ 0 h 950633"/>
              <a:gd name="connsiteX1" fmla="*/ 950633 w 950633"/>
              <a:gd name="connsiteY1" fmla="*/ 950633 h 950633"/>
              <a:gd name="connsiteX2" fmla="*/ 0 w 950633"/>
              <a:gd name="connsiteY2" fmla="*/ 950633 h 950633"/>
            </a:gdLst>
            <a:ahLst/>
            <a:cxnLst>
              <a:cxn ang="0">
                <a:pos x="connsiteX0" y="connsiteY0"/>
              </a:cxn>
              <a:cxn ang="0">
                <a:pos x="connsiteX1" y="connsiteY1"/>
              </a:cxn>
              <a:cxn ang="0">
                <a:pos x="connsiteX2" y="connsiteY2"/>
              </a:cxn>
            </a:cxnLst>
            <a:rect l="l" t="t" r="r" b="b"/>
            <a:pathLst>
              <a:path w="950633" h="950633">
                <a:moveTo>
                  <a:pt x="0" y="0"/>
                </a:moveTo>
                <a:lnTo>
                  <a:pt x="950633" y="950633"/>
                </a:lnTo>
                <a:lnTo>
                  <a:pt x="0" y="950633"/>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sp>
        <p:nvSpPr>
          <p:cNvPr id="2" name="灯片编号占位符 1"/>
          <p:cNvSpPr>
            <a:spLocks noGrp="1"/>
          </p:cNvSpPr>
          <p:nvPr>
            <p:ph type="sldNum" sz="quarter" idx="12"/>
          </p:nvPr>
        </p:nvSpPr>
        <p:spPr/>
        <p:txBody>
          <a:bodyPr spcFirstLastPara="1" vert="horz" wrap="square" lIns="68580" tIns="34290" rIns="68580" bIns="34290" rtlCol="0" anchor="ctr" anchorCtr="0">
            <a:noAutofit/>
          </a:bodyPr>
          <a:lstStyle/>
          <a:p>
            <a:fld id="{34F1E86F-CBF7-4DF7-824A-AB405C555AAE}" type="slidenum">
              <a:rPr lang="zh-CN" altLang="en-US" sz="2400">
                <a:solidFill>
                  <a:schemeClr val="bg1"/>
                </a:solidFill>
              </a:rPr>
              <a:pPr/>
              <a:t>116</a:t>
            </a:fld>
            <a:endParaRPr lang="zh-CN" altLang="en-US" sz="2400">
              <a:solidFill>
                <a:schemeClr val="bg1"/>
              </a:solidFill>
            </a:endParaRPr>
          </a:p>
        </p:txBody>
      </p:sp>
    </p:spTree>
    <p:extLst>
      <p:ext uri="{BB962C8B-B14F-4D97-AF65-F5344CB8AC3E}">
        <p14:creationId xmlns:p14="http://schemas.microsoft.com/office/powerpoint/2010/main" val="275734850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任意多边形 38"/>
          <p:cNvSpPr/>
          <p:nvPr/>
        </p:nvSpPr>
        <p:spPr>
          <a:xfrm>
            <a:off x="2095636" y="1292859"/>
            <a:ext cx="1902542" cy="3030794"/>
          </a:xfrm>
          <a:custGeom>
            <a:avLst/>
            <a:gdLst>
              <a:gd name="connsiteX0" fmla="*/ 0 w 2536723"/>
              <a:gd name="connsiteY0" fmla="*/ 0 h 4041058"/>
              <a:gd name="connsiteX1" fmla="*/ 1933522 w 2536723"/>
              <a:gd name="connsiteY1" fmla="*/ 0 h 4041058"/>
              <a:gd name="connsiteX2" fmla="*/ 2536723 w 2536723"/>
              <a:gd name="connsiteY2" fmla="*/ 565395 h 4041058"/>
              <a:gd name="connsiteX3" fmla="*/ 2536723 w 2536723"/>
              <a:gd name="connsiteY3" fmla="*/ 4041058 h 4041058"/>
              <a:gd name="connsiteX4" fmla="*/ 0 w 2536723"/>
              <a:gd name="connsiteY4" fmla="*/ 4041058 h 4041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6723" h="4041058">
                <a:moveTo>
                  <a:pt x="0" y="0"/>
                </a:moveTo>
                <a:lnTo>
                  <a:pt x="1933522" y="0"/>
                </a:lnTo>
                <a:lnTo>
                  <a:pt x="2536723" y="565395"/>
                </a:lnTo>
                <a:lnTo>
                  <a:pt x="2536723" y="4041058"/>
                </a:lnTo>
                <a:lnTo>
                  <a:pt x="0" y="4041058"/>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sp>
        <p:nvSpPr>
          <p:cNvPr id="40" name="任意多边形 39"/>
          <p:cNvSpPr/>
          <p:nvPr/>
        </p:nvSpPr>
        <p:spPr>
          <a:xfrm>
            <a:off x="2538086" y="1027873"/>
            <a:ext cx="1017639" cy="537116"/>
          </a:xfrm>
          <a:custGeom>
            <a:avLst/>
            <a:gdLst>
              <a:gd name="connsiteX0" fmla="*/ 0 w 1356852"/>
              <a:gd name="connsiteY0" fmla="*/ 0 h 716154"/>
              <a:gd name="connsiteX1" fmla="*/ 971238 w 1356852"/>
              <a:gd name="connsiteY1" fmla="*/ 0 h 716154"/>
              <a:gd name="connsiteX2" fmla="*/ 1356852 w 1356852"/>
              <a:gd name="connsiteY2" fmla="*/ 361446 h 716154"/>
              <a:gd name="connsiteX3" fmla="*/ 1356852 w 1356852"/>
              <a:gd name="connsiteY3" fmla="*/ 716154 h 716154"/>
              <a:gd name="connsiteX4" fmla="*/ 0 w 1356852"/>
              <a:gd name="connsiteY4" fmla="*/ 716154 h 716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6852" h="716154">
                <a:moveTo>
                  <a:pt x="0" y="0"/>
                </a:moveTo>
                <a:lnTo>
                  <a:pt x="971238" y="0"/>
                </a:lnTo>
                <a:lnTo>
                  <a:pt x="1356852" y="361446"/>
                </a:lnTo>
                <a:lnTo>
                  <a:pt x="1356852" y="716154"/>
                </a:lnTo>
                <a:lnTo>
                  <a:pt x="0" y="716154"/>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sp>
        <p:nvSpPr>
          <p:cNvPr id="33" name="任意多边形 32"/>
          <p:cNvSpPr/>
          <p:nvPr/>
        </p:nvSpPr>
        <p:spPr>
          <a:xfrm>
            <a:off x="4370484" y="1292859"/>
            <a:ext cx="2596883" cy="3030794"/>
          </a:xfrm>
          <a:custGeom>
            <a:avLst/>
            <a:gdLst>
              <a:gd name="connsiteX0" fmla="*/ 0 w 2536723"/>
              <a:gd name="connsiteY0" fmla="*/ 0 h 4041058"/>
              <a:gd name="connsiteX1" fmla="*/ 1933522 w 2536723"/>
              <a:gd name="connsiteY1" fmla="*/ 0 h 4041058"/>
              <a:gd name="connsiteX2" fmla="*/ 2536723 w 2536723"/>
              <a:gd name="connsiteY2" fmla="*/ 565395 h 4041058"/>
              <a:gd name="connsiteX3" fmla="*/ 2536723 w 2536723"/>
              <a:gd name="connsiteY3" fmla="*/ 4041058 h 4041058"/>
              <a:gd name="connsiteX4" fmla="*/ 0 w 2536723"/>
              <a:gd name="connsiteY4" fmla="*/ 4041058 h 4041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6723" h="4041058">
                <a:moveTo>
                  <a:pt x="0" y="0"/>
                </a:moveTo>
                <a:lnTo>
                  <a:pt x="1933522" y="0"/>
                </a:lnTo>
                <a:lnTo>
                  <a:pt x="2536723" y="565395"/>
                </a:lnTo>
                <a:lnTo>
                  <a:pt x="2536723" y="4041058"/>
                </a:lnTo>
                <a:lnTo>
                  <a:pt x="0" y="4041058"/>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sp>
        <p:nvSpPr>
          <p:cNvPr id="31" name="任意多边形 30"/>
          <p:cNvSpPr/>
          <p:nvPr/>
        </p:nvSpPr>
        <p:spPr>
          <a:xfrm>
            <a:off x="4812935" y="1027873"/>
            <a:ext cx="1017639" cy="537116"/>
          </a:xfrm>
          <a:custGeom>
            <a:avLst/>
            <a:gdLst>
              <a:gd name="connsiteX0" fmla="*/ 0 w 1356852"/>
              <a:gd name="connsiteY0" fmla="*/ 0 h 716154"/>
              <a:gd name="connsiteX1" fmla="*/ 971238 w 1356852"/>
              <a:gd name="connsiteY1" fmla="*/ 0 h 716154"/>
              <a:gd name="connsiteX2" fmla="*/ 1356852 w 1356852"/>
              <a:gd name="connsiteY2" fmla="*/ 361446 h 716154"/>
              <a:gd name="connsiteX3" fmla="*/ 1356852 w 1356852"/>
              <a:gd name="connsiteY3" fmla="*/ 716154 h 716154"/>
              <a:gd name="connsiteX4" fmla="*/ 0 w 1356852"/>
              <a:gd name="connsiteY4" fmla="*/ 716154 h 716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6852" h="716154">
                <a:moveTo>
                  <a:pt x="0" y="0"/>
                </a:moveTo>
                <a:lnTo>
                  <a:pt x="971238" y="0"/>
                </a:lnTo>
                <a:lnTo>
                  <a:pt x="1356852" y="361446"/>
                </a:lnTo>
                <a:lnTo>
                  <a:pt x="1356852" y="716154"/>
                </a:lnTo>
                <a:lnTo>
                  <a:pt x="0" y="716154"/>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sp>
        <p:nvSpPr>
          <p:cNvPr id="11" name="文本框 10"/>
          <p:cNvSpPr txBox="1"/>
          <p:nvPr/>
        </p:nvSpPr>
        <p:spPr>
          <a:xfrm>
            <a:off x="4710786" y="3332628"/>
            <a:ext cx="1935504" cy="461665"/>
          </a:xfrm>
          <a:prstGeom prst="rect">
            <a:avLst/>
          </a:prstGeom>
          <a:noFill/>
        </p:spPr>
        <p:txBody>
          <a:bodyPr wrap="square" rtlCol="0">
            <a:spAutoFit/>
          </a:bodyPr>
          <a:lstStyle/>
          <a:p>
            <a:pPr algn="ctr"/>
            <a:r>
              <a:rPr lang="en-US" altLang="zh-CN" sz="2400" dirty="0" err="1">
                <a:solidFill>
                  <a:schemeClr val="bg1"/>
                </a:solidFill>
                <a:latin typeface="黑体" panose="02010609060101010101" pitchFamily="49" charset="-122"/>
                <a:ea typeface="黑体" panose="02010609060101010101" pitchFamily="49" charset="-122"/>
              </a:rPr>
              <a:t>Mathematica</a:t>
            </a:r>
            <a:endParaRPr lang="en-US" altLang="zh-CN" sz="2400" dirty="0">
              <a:solidFill>
                <a:schemeClr val="bg1"/>
              </a:solidFill>
              <a:latin typeface="黑体" panose="02010609060101010101" pitchFamily="49" charset="-122"/>
              <a:ea typeface="黑体" panose="02010609060101010101" pitchFamily="49" charset="-122"/>
            </a:endParaRPr>
          </a:p>
        </p:txBody>
      </p:sp>
      <p:sp>
        <p:nvSpPr>
          <p:cNvPr id="45" name="文本框 44"/>
          <p:cNvSpPr txBox="1"/>
          <p:nvPr/>
        </p:nvSpPr>
        <p:spPr>
          <a:xfrm>
            <a:off x="5026834" y="1027874"/>
            <a:ext cx="569387" cy="507831"/>
          </a:xfrm>
          <a:prstGeom prst="rect">
            <a:avLst/>
          </a:prstGeom>
          <a:noFill/>
        </p:spPr>
        <p:txBody>
          <a:bodyPr wrap="none" rtlCol="0">
            <a:spAutoFit/>
          </a:bodyPr>
          <a:lstStyle/>
          <a:p>
            <a:r>
              <a:rPr lang="en-US" altLang="zh-CN" sz="2700" dirty="0">
                <a:solidFill>
                  <a:schemeClr val="bg1"/>
                </a:solidFill>
              </a:rPr>
              <a:t>02</a:t>
            </a:r>
            <a:endParaRPr lang="zh-CN" altLang="en-US" sz="2700" dirty="0">
              <a:solidFill>
                <a:schemeClr val="bg1"/>
              </a:solidFill>
            </a:endParaRPr>
          </a:p>
        </p:txBody>
      </p:sp>
      <p:sp>
        <p:nvSpPr>
          <p:cNvPr id="46" name="文本框 45"/>
          <p:cNvSpPr txBox="1"/>
          <p:nvPr/>
        </p:nvSpPr>
        <p:spPr>
          <a:xfrm>
            <a:off x="2793140" y="1050485"/>
            <a:ext cx="569387" cy="507831"/>
          </a:xfrm>
          <a:prstGeom prst="rect">
            <a:avLst/>
          </a:prstGeom>
          <a:noFill/>
        </p:spPr>
        <p:txBody>
          <a:bodyPr wrap="none" rtlCol="0">
            <a:spAutoFit/>
          </a:bodyPr>
          <a:lstStyle/>
          <a:p>
            <a:r>
              <a:rPr lang="en-US" altLang="zh-CN" sz="2700" dirty="0">
                <a:solidFill>
                  <a:schemeClr val="bg1"/>
                </a:solidFill>
              </a:rPr>
              <a:t>01</a:t>
            </a:r>
            <a:endParaRPr lang="zh-CN" altLang="en-US" sz="2700" dirty="0">
              <a:solidFill>
                <a:schemeClr val="bg1"/>
              </a:solidFill>
            </a:endParaRPr>
          </a:p>
        </p:txBody>
      </p:sp>
      <p:grpSp>
        <p:nvGrpSpPr>
          <p:cNvPr id="32" name="组合 31"/>
          <p:cNvGrpSpPr/>
          <p:nvPr/>
        </p:nvGrpSpPr>
        <p:grpSpPr>
          <a:xfrm>
            <a:off x="6233333" y="4407656"/>
            <a:ext cx="2650319" cy="455099"/>
            <a:chOff x="5983536" y="3711931"/>
            <a:chExt cx="5806632" cy="994674"/>
          </a:xfrm>
        </p:grpSpPr>
        <p:grpSp>
          <p:nvGrpSpPr>
            <p:cNvPr id="34" name="组合 33"/>
            <p:cNvGrpSpPr/>
            <p:nvPr/>
          </p:nvGrpSpPr>
          <p:grpSpPr>
            <a:xfrm>
              <a:off x="5983536" y="3711931"/>
              <a:ext cx="5806632" cy="935680"/>
              <a:chOff x="5983536" y="3711931"/>
              <a:chExt cx="5806632" cy="935680"/>
            </a:xfrm>
          </p:grpSpPr>
          <p:sp>
            <p:nvSpPr>
              <p:cNvPr id="50" name="矩形 49"/>
              <p:cNvSpPr/>
              <p:nvPr/>
            </p:nvSpPr>
            <p:spPr>
              <a:xfrm>
                <a:off x="5983536" y="3711931"/>
                <a:ext cx="5806632" cy="60016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sp>
            <p:nvSpPr>
              <p:cNvPr id="51" name="矩形 50"/>
              <p:cNvSpPr/>
              <p:nvPr/>
            </p:nvSpPr>
            <p:spPr>
              <a:xfrm>
                <a:off x="8082116" y="4264352"/>
                <a:ext cx="3708052" cy="38325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grpSp>
        <p:cxnSp>
          <p:nvCxnSpPr>
            <p:cNvPr id="35" name="直接连接符 34"/>
            <p:cNvCxnSpPr/>
            <p:nvPr/>
          </p:nvCxnSpPr>
          <p:spPr>
            <a:xfrm>
              <a:off x="10312256" y="4706605"/>
              <a:ext cx="1415845" cy="0"/>
            </a:xfrm>
            <a:prstGeom prst="line">
              <a:avLst/>
            </a:prstGeom>
            <a:ln w="19050">
              <a:solidFill>
                <a:srgbClr val="FFC001"/>
              </a:solidFill>
            </a:ln>
          </p:spPr>
          <p:style>
            <a:lnRef idx="1">
              <a:schemeClr val="accent1"/>
            </a:lnRef>
            <a:fillRef idx="0">
              <a:schemeClr val="accent1"/>
            </a:fillRef>
            <a:effectRef idx="0">
              <a:schemeClr val="accent1"/>
            </a:effectRef>
            <a:fontRef idx="minor">
              <a:schemeClr val="tx1"/>
            </a:fontRef>
          </p:style>
        </p:cxnSp>
      </p:grpSp>
      <p:grpSp>
        <p:nvGrpSpPr>
          <p:cNvPr id="52" name="组合 51"/>
          <p:cNvGrpSpPr/>
          <p:nvPr/>
        </p:nvGrpSpPr>
        <p:grpSpPr>
          <a:xfrm>
            <a:off x="7831274" y="3756744"/>
            <a:ext cx="1065832" cy="671685"/>
            <a:chOff x="1734326" y="1736534"/>
            <a:chExt cx="3184961" cy="2007157"/>
          </a:xfrm>
        </p:grpSpPr>
        <p:pic>
          <p:nvPicPr>
            <p:cNvPr id="53" name="图片 52"/>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1734326" y="1736534"/>
              <a:ext cx="3009900" cy="1800225"/>
            </a:xfrm>
            <a:prstGeom prst="rect">
              <a:avLst/>
            </a:prstGeom>
          </p:spPr>
        </p:pic>
        <p:sp>
          <p:nvSpPr>
            <p:cNvPr id="54" name="矩形 53"/>
            <p:cNvSpPr/>
            <p:nvPr/>
          </p:nvSpPr>
          <p:spPr>
            <a:xfrm>
              <a:off x="2106287" y="3053909"/>
              <a:ext cx="2813000" cy="689782"/>
            </a:xfrm>
            <a:prstGeom prst="rect">
              <a:avLst/>
            </a:prstGeom>
          </p:spPr>
          <p:txBody>
            <a:bodyPr wrap="square">
              <a:spAutoFit/>
            </a:bodyPr>
            <a:lstStyle/>
            <a:p>
              <a:pPr algn="dist"/>
              <a:r>
                <a:rPr lang="zh-TW" altLang="en-US" sz="900" b="1" spc="-75" dirty="0">
                  <a:solidFill>
                    <a:srgbClr val="B08600"/>
                  </a:solidFill>
                  <a:latin typeface="黑体" panose="02010609060101010101" pitchFamily="49" charset="-122"/>
                  <a:ea typeface="黑体" panose="02010609060101010101" pitchFamily="49" charset="-122"/>
                </a:rPr>
                <a:t>極限學習過程</a:t>
              </a:r>
              <a:endParaRPr lang="zh-CN" altLang="en-US" sz="900" b="1" spc="-75" dirty="0">
                <a:solidFill>
                  <a:srgbClr val="B08600"/>
                </a:solidFill>
                <a:latin typeface="黑体" panose="02010609060101010101" pitchFamily="49" charset="-122"/>
                <a:ea typeface="黑体" panose="02010609060101010101" pitchFamily="49" charset="-122"/>
              </a:endParaRPr>
            </a:p>
          </p:txBody>
        </p:sp>
      </p:grpSp>
      <p:sp>
        <p:nvSpPr>
          <p:cNvPr id="2" name="灯片编号占位符 1"/>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F1E86F-CBF7-4DF7-824A-AB405C555AAE}" type="slidenum">
              <a:rPr lang="zh-CN" altLang="en-US" smtClean="0"/>
              <a:pPr/>
              <a:t>117</a:t>
            </a:fld>
            <a:endParaRPr lang="zh-CN" altLang="en-US" sz="2400" dirty="0">
              <a:solidFill>
                <a:schemeClr val="bg1"/>
              </a:solidFill>
            </a:endParaRPr>
          </a:p>
        </p:txBody>
      </p:sp>
      <p:grpSp>
        <p:nvGrpSpPr>
          <p:cNvPr id="49" name="组合 42"/>
          <p:cNvGrpSpPr/>
          <p:nvPr/>
        </p:nvGrpSpPr>
        <p:grpSpPr>
          <a:xfrm>
            <a:off x="6233333" y="4407656"/>
            <a:ext cx="2650319" cy="455099"/>
            <a:chOff x="5983536" y="3711931"/>
            <a:chExt cx="5806632" cy="994674"/>
          </a:xfrm>
        </p:grpSpPr>
        <p:grpSp>
          <p:nvGrpSpPr>
            <p:cNvPr id="55" name="组合 43"/>
            <p:cNvGrpSpPr/>
            <p:nvPr/>
          </p:nvGrpSpPr>
          <p:grpSpPr>
            <a:xfrm>
              <a:off x="5983536" y="3711931"/>
              <a:ext cx="5806632" cy="935680"/>
              <a:chOff x="5983536" y="3711931"/>
              <a:chExt cx="5806632" cy="935680"/>
            </a:xfrm>
          </p:grpSpPr>
          <p:sp>
            <p:nvSpPr>
              <p:cNvPr id="57" name="矩形 56"/>
              <p:cNvSpPr/>
              <p:nvPr/>
            </p:nvSpPr>
            <p:spPr>
              <a:xfrm>
                <a:off x="5983536" y="3711931"/>
                <a:ext cx="5806632" cy="60016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sp>
            <p:nvSpPr>
              <p:cNvPr id="58" name="矩形 57"/>
              <p:cNvSpPr/>
              <p:nvPr/>
            </p:nvSpPr>
            <p:spPr>
              <a:xfrm>
                <a:off x="8082116" y="4264352"/>
                <a:ext cx="3708052" cy="38325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grpSp>
        <p:cxnSp>
          <p:nvCxnSpPr>
            <p:cNvPr id="56" name="直接连接符 55"/>
            <p:cNvCxnSpPr/>
            <p:nvPr/>
          </p:nvCxnSpPr>
          <p:spPr>
            <a:xfrm>
              <a:off x="10312256" y="4706605"/>
              <a:ext cx="1415845" cy="0"/>
            </a:xfrm>
            <a:prstGeom prst="line">
              <a:avLst/>
            </a:prstGeom>
            <a:ln w="19050">
              <a:solidFill>
                <a:srgbClr val="FFC001"/>
              </a:solidFill>
            </a:ln>
          </p:spPr>
          <p:style>
            <a:lnRef idx="1">
              <a:schemeClr val="accent1"/>
            </a:lnRef>
            <a:fillRef idx="0">
              <a:schemeClr val="accent1"/>
            </a:fillRef>
            <a:effectRef idx="0">
              <a:schemeClr val="accent1"/>
            </a:effectRef>
            <a:fontRef idx="minor">
              <a:schemeClr val="tx1"/>
            </a:fontRef>
          </p:style>
        </p:cxnSp>
      </p:grpSp>
      <p:sp>
        <p:nvSpPr>
          <p:cNvPr id="60" name="KSO_Shape"/>
          <p:cNvSpPr/>
          <p:nvPr/>
        </p:nvSpPr>
        <p:spPr>
          <a:xfrm>
            <a:off x="440055" y="349182"/>
            <a:ext cx="321945" cy="346144"/>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050">
              <a:solidFill>
                <a:srgbClr val="FFFFFF"/>
              </a:solidFill>
            </a:endParaRPr>
          </a:p>
        </p:txBody>
      </p:sp>
      <p:sp>
        <p:nvSpPr>
          <p:cNvPr id="61" name="文本框 60"/>
          <p:cNvSpPr txBox="1"/>
          <p:nvPr/>
        </p:nvSpPr>
        <p:spPr>
          <a:xfrm>
            <a:off x="761999" y="302962"/>
            <a:ext cx="6041573" cy="461665"/>
          </a:xfrm>
          <a:prstGeom prst="rect">
            <a:avLst/>
          </a:prstGeom>
          <a:noFill/>
        </p:spPr>
        <p:txBody>
          <a:bodyPr wrap="square" rtlCol="0">
            <a:spAutoFit/>
          </a:bodyPr>
          <a:lstStyle/>
          <a:p>
            <a:r>
              <a:rPr lang="en-US" altLang="zh-CN" sz="2400" dirty="0">
                <a:latin typeface="Arial" panose="020B0604020202020204" pitchFamily="34" charset="0"/>
              </a:rPr>
              <a:t>Demo Time</a:t>
            </a:r>
            <a:endParaRPr lang="zh-CN" altLang="en-US" sz="2400" dirty="0">
              <a:solidFill>
                <a:srgbClr val="FFC001"/>
              </a:solidFill>
              <a:latin typeface="Calibri Light" panose="020F0302020204030204" pitchFamily="34" charset="0"/>
            </a:endParaRPr>
          </a:p>
        </p:txBody>
      </p:sp>
      <p:grpSp>
        <p:nvGrpSpPr>
          <p:cNvPr id="64" name="组合 63"/>
          <p:cNvGrpSpPr/>
          <p:nvPr/>
        </p:nvGrpSpPr>
        <p:grpSpPr>
          <a:xfrm>
            <a:off x="6233333" y="4407656"/>
            <a:ext cx="2650319" cy="455099"/>
            <a:chOff x="5983536" y="3711931"/>
            <a:chExt cx="5806632" cy="994674"/>
          </a:xfrm>
        </p:grpSpPr>
        <p:grpSp>
          <p:nvGrpSpPr>
            <p:cNvPr id="65" name="组合 64"/>
            <p:cNvGrpSpPr/>
            <p:nvPr/>
          </p:nvGrpSpPr>
          <p:grpSpPr>
            <a:xfrm>
              <a:off x="5983536" y="3711931"/>
              <a:ext cx="5806632" cy="935680"/>
              <a:chOff x="5983536" y="3711931"/>
              <a:chExt cx="5806632" cy="935680"/>
            </a:xfrm>
          </p:grpSpPr>
          <p:sp>
            <p:nvSpPr>
              <p:cNvPr id="67" name="矩形 66"/>
              <p:cNvSpPr/>
              <p:nvPr/>
            </p:nvSpPr>
            <p:spPr>
              <a:xfrm>
                <a:off x="5983536" y="3711931"/>
                <a:ext cx="5806632" cy="60016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sp>
            <p:nvSpPr>
              <p:cNvPr id="68" name="矩形 67"/>
              <p:cNvSpPr/>
              <p:nvPr/>
            </p:nvSpPr>
            <p:spPr>
              <a:xfrm>
                <a:off x="8082116" y="4264352"/>
                <a:ext cx="3708052" cy="38325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grpSp>
        <p:cxnSp>
          <p:nvCxnSpPr>
            <p:cNvPr id="66" name="直接连接符 65"/>
            <p:cNvCxnSpPr/>
            <p:nvPr/>
          </p:nvCxnSpPr>
          <p:spPr>
            <a:xfrm>
              <a:off x="10312256" y="4706605"/>
              <a:ext cx="1415845" cy="0"/>
            </a:xfrm>
            <a:prstGeom prst="line">
              <a:avLst/>
            </a:prstGeom>
            <a:ln w="19050">
              <a:solidFill>
                <a:srgbClr val="FFC001"/>
              </a:solidFill>
            </a:ln>
          </p:spPr>
          <p:style>
            <a:lnRef idx="1">
              <a:schemeClr val="accent1"/>
            </a:lnRef>
            <a:fillRef idx="0">
              <a:schemeClr val="accent1"/>
            </a:fillRef>
            <a:effectRef idx="0">
              <a:schemeClr val="accent1"/>
            </a:effectRef>
            <a:fontRef idx="minor">
              <a:schemeClr val="tx1"/>
            </a:fontRef>
          </p:style>
        </p:cxnSp>
      </p:grpSp>
      <p:grpSp>
        <p:nvGrpSpPr>
          <p:cNvPr id="69" name="组合 68"/>
          <p:cNvGrpSpPr/>
          <p:nvPr/>
        </p:nvGrpSpPr>
        <p:grpSpPr>
          <a:xfrm>
            <a:off x="7831274" y="3756744"/>
            <a:ext cx="1065832" cy="671685"/>
            <a:chOff x="1734326" y="1736534"/>
            <a:chExt cx="3184961" cy="2007157"/>
          </a:xfrm>
        </p:grpSpPr>
        <p:pic>
          <p:nvPicPr>
            <p:cNvPr id="70" name="图片 69"/>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1734326" y="1736534"/>
              <a:ext cx="3009900" cy="1800225"/>
            </a:xfrm>
            <a:prstGeom prst="rect">
              <a:avLst/>
            </a:prstGeom>
          </p:spPr>
        </p:pic>
        <p:sp>
          <p:nvSpPr>
            <p:cNvPr id="71" name="矩形 70"/>
            <p:cNvSpPr/>
            <p:nvPr/>
          </p:nvSpPr>
          <p:spPr>
            <a:xfrm>
              <a:off x="2106287" y="3053909"/>
              <a:ext cx="2813000" cy="689782"/>
            </a:xfrm>
            <a:prstGeom prst="rect">
              <a:avLst/>
            </a:prstGeom>
          </p:spPr>
          <p:txBody>
            <a:bodyPr wrap="square">
              <a:spAutoFit/>
            </a:bodyPr>
            <a:lstStyle/>
            <a:p>
              <a:pPr algn="dist"/>
              <a:r>
                <a:rPr lang="zh-TW" altLang="en-US" sz="900" b="1" spc="-75" dirty="0">
                  <a:solidFill>
                    <a:srgbClr val="B08600"/>
                  </a:solidFill>
                  <a:latin typeface="黑体" panose="02010609060101010101" pitchFamily="49" charset="-122"/>
                  <a:ea typeface="黑体" panose="02010609060101010101" pitchFamily="49" charset="-122"/>
                </a:rPr>
                <a:t>極限學習過程</a:t>
              </a:r>
              <a:endParaRPr lang="zh-CN" altLang="en-US" sz="900" b="1" spc="-75" dirty="0">
                <a:solidFill>
                  <a:srgbClr val="B08600"/>
                </a:solidFill>
                <a:latin typeface="黑体" panose="02010609060101010101" pitchFamily="49" charset="-122"/>
                <a:ea typeface="黑体" panose="02010609060101010101" pitchFamily="49" charset="-122"/>
              </a:endParaRPr>
            </a:p>
          </p:txBody>
        </p:sp>
      </p:grpSp>
      <p:sp>
        <p:nvSpPr>
          <p:cNvPr id="72" name="KSO_Shape"/>
          <p:cNvSpPr/>
          <p:nvPr/>
        </p:nvSpPr>
        <p:spPr>
          <a:xfrm>
            <a:off x="440055" y="349182"/>
            <a:ext cx="321945" cy="346144"/>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050">
              <a:solidFill>
                <a:srgbClr val="FFFFFF"/>
              </a:solidFill>
            </a:endParaRPr>
          </a:p>
        </p:txBody>
      </p:sp>
      <p:sp>
        <p:nvSpPr>
          <p:cNvPr id="73" name="灯片编号占位符 3"/>
          <p:cNvSpPr txBox="1">
            <a:spLocks/>
          </p:cNvSpPr>
          <p:nvPr/>
        </p:nvSpPr>
        <p:spPr>
          <a:xfrm>
            <a:off x="6738676" y="4413211"/>
            <a:ext cx="2057400" cy="273844"/>
          </a:xfrm>
          <a:prstGeom prst="rect">
            <a:avLst/>
          </a:prstGeom>
        </p:spPr>
        <p:txBody>
          <a:bodyPr vert="horz" lIns="68580" tIns="34290" rIns="68580" bIns="3429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F1E86F-CBF7-4DF7-824A-AB405C555AAE}" type="slidenum">
              <a:rPr lang="zh-CN" altLang="en-US" sz="2400">
                <a:solidFill>
                  <a:schemeClr val="bg1"/>
                </a:solidFill>
              </a:rPr>
              <a:pPr/>
              <a:t>117</a:t>
            </a:fld>
            <a:endParaRPr lang="zh-CN" altLang="en-US" sz="2400" dirty="0">
              <a:solidFill>
                <a:schemeClr val="bg1"/>
              </a:solidFill>
            </a:endParaRPr>
          </a:p>
        </p:txBody>
      </p:sp>
      <p:sp>
        <p:nvSpPr>
          <p:cNvPr id="75" name="文本框 74"/>
          <p:cNvSpPr txBox="1"/>
          <p:nvPr/>
        </p:nvSpPr>
        <p:spPr>
          <a:xfrm>
            <a:off x="2014669" y="3381720"/>
            <a:ext cx="2014493" cy="461665"/>
          </a:xfrm>
          <a:prstGeom prst="rect">
            <a:avLst/>
          </a:prstGeom>
          <a:noFill/>
        </p:spPr>
        <p:txBody>
          <a:bodyPr wrap="square" rtlCol="0">
            <a:spAutoFit/>
          </a:bodyPr>
          <a:lstStyle/>
          <a:p>
            <a:pPr algn="ctr"/>
            <a:r>
              <a:rPr lang="en-US" altLang="zh-CN" sz="2400" dirty="0" err="1">
                <a:solidFill>
                  <a:schemeClr val="bg2">
                    <a:lumMod val="10000"/>
                  </a:schemeClr>
                </a:solidFill>
                <a:latin typeface="黑体" panose="02010609060101010101" pitchFamily="49" charset="-122"/>
                <a:ea typeface="黑体" panose="02010609060101010101" pitchFamily="49" charset="-122"/>
              </a:rPr>
              <a:t>NetLogo</a:t>
            </a:r>
            <a:endParaRPr lang="en-US" altLang="zh-CN" sz="2400" dirty="0">
              <a:solidFill>
                <a:schemeClr val="bg2">
                  <a:lumMod val="10000"/>
                </a:schemeClr>
              </a:solidFill>
              <a:latin typeface="黑体" panose="02010609060101010101" pitchFamily="49" charset="-122"/>
              <a:ea typeface="黑体" panose="02010609060101010101" pitchFamily="49" charset="-122"/>
            </a:endParaRPr>
          </a:p>
        </p:txBody>
      </p:sp>
      <p:pic>
        <p:nvPicPr>
          <p:cNvPr id="3" name="Picture 2"/>
          <p:cNvPicPr>
            <a:picLocks noChangeAspect="1"/>
          </p:cNvPicPr>
          <p:nvPr/>
        </p:nvPicPr>
        <p:blipFill>
          <a:blip r:embed="rId4"/>
          <a:stretch>
            <a:fillRect/>
          </a:stretch>
        </p:blipFill>
        <p:spPr>
          <a:xfrm>
            <a:off x="2481665" y="2118935"/>
            <a:ext cx="1081911" cy="1081911"/>
          </a:xfrm>
          <a:prstGeom prst="rect">
            <a:avLst/>
          </a:prstGeom>
        </p:spPr>
      </p:pic>
      <p:pic>
        <p:nvPicPr>
          <p:cNvPr id="4" name="Picture 3"/>
          <p:cNvPicPr>
            <a:picLocks noChangeAspect="1"/>
          </p:cNvPicPr>
          <p:nvPr/>
        </p:nvPicPr>
        <p:blipFill>
          <a:blip r:embed="rId5"/>
          <a:stretch>
            <a:fillRect/>
          </a:stretch>
        </p:blipFill>
        <p:spPr>
          <a:xfrm>
            <a:off x="5135894" y="2118936"/>
            <a:ext cx="1082294" cy="1082294"/>
          </a:xfrm>
          <a:prstGeom prst="rect">
            <a:avLst/>
          </a:prstGeom>
        </p:spPr>
      </p:pic>
    </p:spTree>
    <p:extLst>
      <p:ext uri="{BB962C8B-B14F-4D97-AF65-F5344CB8AC3E}">
        <p14:creationId xmlns:p14="http://schemas.microsoft.com/office/powerpoint/2010/main" val="1902159411"/>
      </p:ext>
    </p:extLst>
  </p:cSld>
  <p:clrMapOvr>
    <a:masterClrMapping/>
  </p:clrMapOvr>
  <p:transition spd="slow">
    <p:wip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Content Placeholder 2"/>
          <p:cNvSpPr>
            <a:spLocks noGrp="1"/>
          </p:cNvSpPr>
          <p:nvPr>
            <p:ph idx="1"/>
          </p:nvPr>
        </p:nvSpPr>
        <p:spPr>
          <a:xfrm>
            <a:off x="372124" y="907392"/>
            <a:ext cx="5672759" cy="952493"/>
          </a:xfrm>
        </p:spPr>
        <p:txBody>
          <a:bodyPr>
            <a:noAutofit/>
          </a:bodyPr>
          <a:lstStyle/>
          <a:p>
            <a:pPr marL="257168" indent="-257168">
              <a:lnSpc>
                <a:spcPct val="110000"/>
              </a:lnSpc>
            </a:pPr>
            <a:r>
              <a:rPr lang="en-US" altLang="zh-CN" sz="2000" dirty="0">
                <a:latin typeface="Hei" charset="-122"/>
                <a:ea typeface="Hei" charset="-122"/>
                <a:cs typeface="Hei" charset="-122"/>
              </a:rPr>
              <a:t>Agent-based Modeling</a:t>
            </a:r>
          </a:p>
        </p:txBody>
      </p:sp>
      <p:sp>
        <p:nvSpPr>
          <p:cNvPr id="13" name="文本框 12"/>
          <p:cNvSpPr txBox="1"/>
          <p:nvPr/>
        </p:nvSpPr>
        <p:spPr>
          <a:xfrm>
            <a:off x="501211" y="301504"/>
            <a:ext cx="6890538" cy="461665"/>
          </a:xfrm>
          <a:prstGeom prst="rect">
            <a:avLst/>
          </a:prstGeom>
          <a:noFill/>
        </p:spPr>
        <p:txBody>
          <a:bodyPr wrap="square" rtlCol="0">
            <a:spAutoFit/>
          </a:bodyPr>
          <a:lstStyle/>
          <a:p>
            <a:pPr lvl="1"/>
            <a:r>
              <a:rPr lang="zh-CN" altLang="en-US" sz="2400" dirty="0">
                <a:latin typeface="Hei" charset="-122"/>
                <a:ea typeface="Hei" charset="-122"/>
                <a:cs typeface="Hei" charset="-122"/>
              </a:rPr>
              <a:t>复杂网络专用的编程语言  </a:t>
            </a:r>
            <a:r>
              <a:rPr lang="en-US" altLang="zh-CN" sz="2400" dirty="0" err="1">
                <a:latin typeface="Hei" charset="-122"/>
                <a:ea typeface="Hei" charset="-122"/>
                <a:cs typeface="Hei" charset="-122"/>
              </a:rPr>
              <a:t>NetLogo</a:t>
            </a:r>
            <a:endParaRPr lang="zh-CN" altLang="en-US" sz="975" dirty="0">
              <a:latin typeface="Hei" charset="-122"/>
              <a:ea typeface="Hei" charset="-122"/>
              <a:cs typeface="Hei" charset="-122"/>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01212" y="1657501"/>
            <a:ext cx="3826857" cy="319784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90952" y="1657501"/>
            <a:ext cx="4127163" cy="319784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978666" y="1"/>
            <a:ext cx="1165335" cy="1308482"/>
          </a:xfrm>
          <a:prstGeom prst="rect">
            <a:avLst/>
          </a:prstGeom>
        </p:spPr>
      </p:pic>
      <p:pic>
        <p:nvPicPr>
          <p:cNvPr id="4" name="Picture 3"/>
          <p:cNvPicPr>
            <a:picLocks noChangeAspect="1"/>
          </p:cNvPicPr>
          <p:nvPr/>
        </p:nvPicPr>
        <p:blipFill>
          <a:blip r:embed="rId5"/>
          <a:stretch>
            <a:fillRect/>
          </a:stretch>
        </p:blipFill>
        <p:spPr>
          <a:xfrm>
            <a:off x="501212" y="1339798"/>
            <a:ext cx="1791051" cy="317703"/>
          </a:xfrm>
          <a:prstGeom prst="rect">
            <a:avLst/>
          </a:prstGeom>
        </p:spPr>
      </p:pic>
    </p:spTree>
    <p:extLst>
      <p:ext uri="{BB962C8B-B14F-4D97-AF65-F5344CB8AC3E}">
        <p14:creationId xmlns:p14="http://schemas.microsoft.com/office/powerpoint/2010/main" val="3273195752"/>
      </p:ext>
    </p:extLst>
  </p:cSld>
  <p:clrMapOvr>
    <a:masterClrMapping/>
  </p:clrMapOvr>
  <p:transition spd="slow">
    <p:wip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Content Placeholder 2"/>
          <p:cNvSpPr>
            <a:spLocks noGrp="1"/>
          </p:cNvSpPr>
          <p:nvPr>
            <p:ph idx="1"/>
          </p:nvPr>
        </p:nvSpPr>
        <p:spPr>
          <a:xfrm>
            <a:off x="372124" y="907392"/>
            <a:ext cx="7130733" cy="952493"/>
          </a:xfrm>
        </p:spPr>
        <p:txBody>
          <a:bodyPr>
            <a:noAutofit/>
          </a:bodyPr>
          <a:lstStyle/>
          <a:p>
            <a:pPr marL="257168" indent="-257168">
              <a:lnSpc>
                <a:spcPct val="110000"/>
              </a:lnSpc>
            </a:pPr>
            <a:r>
              <a:rPr lang="zh-CN" altLang="en-US" sz="2000" dirty="0">
                <a:latin typeface="Hei" charset="-122"/>
                <a:ea typeface="Hei" charset="-122"/>
                <a:cs typeface="Hei" charset="-122"/>
              </a:rPr>
              <a:t> 尤亦庄： </a:t>
            </a:r>
            <a:r>
              <a:rPr lang="mr-IN" altLang="zh-CN" sz="2000" dirty="0">
                <a:latin typeface="Hei" charset="-122"/>
                <a:ea typeface="Hei" charset="-122"/>
                <a:cs typeface="Hei" charset="-122"/>
              </a:rPr>
              <a:t>…</a:t>
            </a:r>
            <a:r>
              <a:rPr lang="zh-CN" altLang="en-US" sz="2000" dirty="0">
                <a:latin typeface="Hei" charset="-122"/>
                <a:ea typeface="Hei" charset="-122"/>
                <a:cs typeface="Hei" charset="-122"/>
              </a:rPr>
              <a:t>引力、量子纠缠和人工智能正是在这里走到了一起。它们之间涌现出一个共同的主题，那就是复杂网络。</a:t>
            </a:r>
            <a:r>
              <a:rPr lang="en-US" altLang="zh-CN" sz="2000" dirty="0">
                <a:latin typeface="Hei" charset="-122"/>
                <a:ea typeface="Hei" charset="-122"/>
                <a:cs typeface="Hei" charset="-122"/>
              </a:rPr>
              <a:t>-</a:t>
            </a:r>
          </a:p>
        </p:txBody>
      </p:sp>
      <p:sp>
        <p:nvSpPr>
          <p:cNvPr id="13" name="文本框 12"/>
          <p:cNvSpPr txBox="1"/>
          <p:nvPr/>
        </p:nvSpPr>
        <p:spPr>
          <a:xfrm>
            <a:off x="501211" y="301504"/>
            <a:ext cx="6890538" cy="461665"/>
          </a:xfrm>
          <a:prstGeom prst="rect">
            <a:avLst/>
          </a:prstGeom>
          <a:noFill/>
        </p:spPr>
        <p:txBody>
          <a:bodyPr wrap="square" rtlCol="0">
            <a:spAutoFit/>
          </a:bodyPr>
          <a:lstStyle/>
          <a:p>
            <a:pPr lvl="1"/>
            <a:r>
              <a:rPr lang="zh-CN" altLang="en-US" sz="2400" dirty="0">
                <a:latin typeface="Hei" charset="-122"/>
                <a:ea typeface="Hei" charset="-122"/>
                <a:cs typeface="Hei" charset="-122"/>
              </a:rPr>
              <a:t>范畴论：复杂网络的数学 （</a:t>
            </a:r>
            <a:r>
              <a:rPr lang="en-US" altLang="zh-CN" sz="2400" dirty="0">
                <a:latin typeface="Hei" charset="-122"/>
                <a:ea typeface="Hei" charset="-122"/>
                <a:cs typeface="Hei" charset="-122"/>
              </a:rPr>
              <a:t>John Baez</a:t>
            </a:r>
            <a:r>
              <a:rPr lang="zh-CN" altLang="en-US" sz="2400" dirty="0">
                <a:latin typeface="Hei" charset="-122"/>
                <a:ea typeface="Hei" charset="-122"/>
                <a:cs typeface="Hei" charset="-122"/>
              </a:rPr>
              <a:t>）</a:t>
            </a:r>
            <a:endParaRPr lang="zh-CN" altLang="en-US" sz="975" dirty="0">
              <a:latin typeface="Hei" charset="-122"/>
              <a:ea typeface="Hei" charset="-122"/>
              <a:cs typeface="Hei" charset="-122"/>
            </a:endParaRPr>
          </a:p>
        </p:txBody>
      </p:sp>
      <p:pic>
        <p:nvPicPr>
          <p:cNvPr id="5" name="Picture 4"/>
          <p:cNvPicPr>
            <a:picLocks noChangeAspect="1"/>
          </p:cNvPicPr>
          <p:nvPr/>
        </p:nvPicPr>
        <p:blipFill>
          <a:blip r:embed="rId2"/>
          <a:stretch>
            <a:fillRect/>
          </a:stretch>
        </p:blipFill>
        <p:spPr>
          <a:xfrm>
            <a:off x="2703742" y="2161919"/>
            <a:ext cx="5676552" cy="2055530"/>
          </a:xfrm>
          <a:prstGeom prst="rect">
            <a:avLst/>
          </a:prstGeom>
        </p:spPr>
      </p:pic>
      <p:sp>
        <p:nvSpPr>
          <p:cNvPr id="7" name="TextBox 6"/>
          <p:cNvSpPr txBox="1"/>
          <p:nvPr/>
        </p:nvSpPr>
        <p:spPr>
          <a:xfrm>
            <a:off x="1893627" y="4532062"/>
            <a:ext cx="5291920" cy="415498"/>
          </a:xfrm>
          <a:prstGeom prst="rect">
            <a:avLst/>
          </a:prstGeom>
          <a:noFill/>
        </p:spPr>
        <p:txBody>
          <a:bodyPr wrap="square" rtlCol="0">
            <a:spAutoFit/>
          </a:bodyPr>
          <a:lstStyle/>
          <a:p>
            <a:r>
              <a:rPr lang="zh-CN" altLang="en-US" sz="1050" dirty="0"/>
              <a:t>本页的图文来自尤亦庄的 “引力、量子与人工智能的深度对话”</a:t>
            </a:r>
          </a:p>
          <a:p>
            <a:r>
              <a:rPr lang="zh-CN" altLang="en-US" sz="1050" dirty="0"/>
              <a:t>：</a:t>
            </a:r>
            <a:r>
              <a:rPr lang="en-US" sz="1050" dirty="0"/>
              <a:t>http://</a:t>
            </a:r>
            <a:r>
              <a:rPr lang="en-US" sz="1050" dirty="0" err="1"/>
              <a:t>mp.weixin.qq.com</a:t>
            </a:r>
            <a:r>
              <a:rPr lang="en-US" sz="1050" dirty="0"/>
              <a:t>/s/UBG8-3FKkyE6DrUJ2CXIAA</a:t>
            </a:r>
          </a:p>
        </p:txBody>
      </p:sp>
      <p:pic>
        <p:nvPicPr>
          <p:cNvPr id="8" name="Picture 7"/>
          <p:cNvPicPr>
            <a:picLocks noChangeAspect="1"/>
          </p:cNvPicPr>
          <p:nvPr/>
        </p:nvPicPr>
        <p:blipFill>
          <a:blip r:embed="rId3"/>
          <a:stretch>
            <a:fillRect/>
          </a:stretch>
        </p:blipFill>
        <p:spPr>
          <a:xfrm>
            <a:off x="635633" y="2161918"/>
            <a:ext cx="2068109" cy="2068109"/>
          </a:xfrm>
          <a:prstGeom prst="rect">
            <a:avLst/>
          </a:prstGeom>
        </p:spPr>
      </p:pic>
    </p:spTree>
    <p:extLst>
      <p:ext uri="{BB962C8B-B14F-4D97-AF65-F5344CB8AC3E}">
        <p14:creationId xmlns:p14="http://schemas.microsoft.com/office/powerpoint/2010/main" val="1593901073"/>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308DAA99-E3DE-D44B-AB6B-BE9416929D44}"/>
              </a:ext>
            </a:extLst>
          </p:cNvPr>
          <p:cNvSpPr>
            <a:spLocks noGrp="1" noChangeArrowheads="1"/>
          </p:cNvSpPr>
          <p:nvPr>
            <p:ph type="title"/>
          </p:nvPr>
        </p:nvSpPr>
        <p:spPr/>
        <p:txBody>
          <a:bodyPr/>
          <a:lstStyle/>
          <a:p>
            <a:r>
              <a:rPr lang="en-US" altLang="en-CN">
                <a:latin typeface="Arial" panose="020B0604020202020204" pitchFamily="34" charset="0"/>
                <a:ea typeface="ＭＳ Ｐゴシック" panose="020B0600070205080204" pitchFamily="34" charset="-128"/>
              </a:rPr>
              <a:t>Babbage</a:t>
            </a:r>
            <a:r>
              <a:rPr lang="en-US" altLang="en-US">
                <a:latin typeface="Arial" panose="020B0604020202020204" pitchFamily="34" charset="0"/>
                <a:ea typeface="ＭＳ Ｐゴシック" panose="020B0600070205080204" pitchFamily="34" charset="-128"/>
              </a:rPr>
              <a:t>’</a:t>
            </a:r>
            <a:r>
              <a:rPr lang="en-US" altLang="en-CN">
                <a:latin typeface="Arial" panose="020B0604020202020204" pitchFamily="34" charset="0"/>
                <a:ea typeface="ＭＳ Ｐゴシック" panose="020B0600070205080204" pitchFamily="34" charset="-128"/>
              </a:rPr>
              <a:t>s Analytical Engine (1835)</a:t>
            </a:r>
          </a:p>
        </p:txBody>
      </p:sp>
      <p:sp>
        <p:nvSpPr>
          <p:cNvPr id="3075" name="Rectangle 3">
            <a:extLst>
              <a:ext uri="{FF2B5EF4-FFF2-40B4-BE49-F238E27FC236}">
                <a16:creationId xmlns:a16="http://schemas.microsoft.com/office/drawing/2014/main" id="{D9AADD68-3A1F-A543-8CEA-4974593D2167}"/>
              </a:ext>
            </a:extLst>
          </p:cNvPr>
          <p:cNvSpPr>
            <a:spLocks noGrp="1" noChangeArrowheads="1"/>
          </p:cNvSpPr>
          <p:nvPr>
            <p:ph type="body" sz="half" idx="1"/>
          </p:nvPr>
        </p:nvSpPr>
        <p:spPr>
          <a:xfrm>
            <a:off x="1543050" y="628650"/>
            <a:ext cx="3771900" cy="1200150"/>
          </a:xfrm>
        </p:spPr>
        <p:txBody>
          <a:bodyPr/>
          <a:lstStyle/>
          <a:p>
            <a:pPr marL="0" indent="0">
              <a:lnSpc>
                <a:spcPct val="120000"/>
              </a:lnSpc>
              <a:spcBef>
                <a:spcPct val="100000"/>
              </a:spcBef>
              <a:buNone/>
            </a:pPr>
            <a:r>
              <a:rPr lang="en-US" altLang="en-US">
                <a:latin typeface="Comic Sans MS" panose="030F0902030302020204" pitchFamily="66" charset="0"/>
                <a:ea typeface="ＭＳ Ｐゴシック" panose="020B0600070205080204" pitchFamily="34" charset="-128"/>
              </a:rPr>
              <a:t>“</a:t>
            </a:r>
            <a:r>
              <a:rPr lang="en-US" altLang="en-CN">
                <a:latin typeface="Comic Sans MS" panose="030F0902030302020204" pitchFamily="66" charset="0"/>
                <a:ea typeface="ＭＳ Ｐゴシック" panose="020B0600070205080204" pitchFamily="34" charset="-128"/>
              </a:rPr>
              <a:t>We may say most aptly that the Analytical Engine weaves algebraic patterns just as the Jacquard-loom weaves flowers and leaves</a:t>
            </a:r>
            <a:r>
              <a:rPr lang="en-US" altLang="en-US">
                <a:latin typeface="Comic Sans MS" panose="030F0902030302020204" pitchFamily="66" charset="0"/>
                <a:ea typeface="ＭＳ Ｐゴシック" panose="020B0600070205080204" pitchFamily="34" charset="-128"/>
              </a:rPr>
              <a:t>”</a:t>
            </a:r>
            <a:r>
              <a:rPr lang="en-US" altLang="en-CN">
                <a:latin typeface="Comic Sans MS" panose="030F0902030302020204" pitchFamily="66" charset="0"/>
                <a:ea typeface="ＭＳ Ｐゴシック" panose="020B0600070205080204" pitchFamily="34" charset="-128"/>
              </a:rPr>
              <a:t> </a:t>
            </a:r>
            <a:br>
              <a:rPr lang="en-US" altLang="en-CN">
                <a:latin typeface="Comic Sans MS" panose="030F0902030302020204" pitchFamily="66" charset="0"/>
                <a:ea typeface="ＭＳ Ｐゴシック" panose="020B0600070205080204" pitchFamily="34" charset="-128"/>
              </a:rPr>
            </a:br>
            <a:r>
              <a:rPr lang="en-US" altLang="en-CN">
                <a:latin typeface="Comic Sans MS" panose="030F0902030302020204" pitchFamily="66" charset="0"/>
                <a:ea typeface="ＭＳ Ｐゴシック" panose="020B0600070205080204" pitchFamily="34" charset="-128"/>
              </a:rPr>
              <a:t>(Ada Lovelace)</a:t>
            </a:r>
          </a:p>
        </p:txBody>
      </p:sp>
      <p:pic>
        <p:nvPicPr>
          <p:cNvPr id="18435" name="Picture 4" descr="babbage">
            <a:extLst>
              <a:ext uri="{FF2B5EF4-FFF2-40B4-BE49-F238E27FC236}">
                <a16:creationId xmlns:a16="http://schemas.microsoft.com/office/drawing/2014/main" id="{BCE22A14-5EA6-704E-81A6-189030F7CF4D}"/>
              </a:ext>
            </a:extLst>
          </p:cNvPr>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5143501" y="2571751"/>
            <a:ext cx="2213372" cy="201215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436" name="Picture 5" descr="Babbage">
            <a:extLst>
              <a:ext uri="{FF2B5EF4-FFF2-40B4-BE49-F238E27FC236}">
                <a16:creationId xmlns:a16="http://schemas.microsoft.com/office/drawing/2014/main" id="{C67E6DB8-C5BA-E94C-B098-5DB5CA07F015}"/>
              </a:ext>
            </a:extLst>
          </p:cNvPr>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5922169" y="141685"/>
            <a:ext cx="1471613" cy="1828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8" name="Rectangle 6" descr="Bouquet">
            <a:extLst>
              <a:ext uri="{FF2B5EF4-FFF2-40B4-BE49-F238E27FC236}">
                <a16:creationId xmlns:a16="http://schemas.microsoft.com/office/drawing/2014/main" id="{3E85C69A-A8AA-2645-810C-4EA9AAE3FD89}"/>
              </a:ext>
            </a:extLst>
          </p:cNvPr>
          <p:cNvSpPr>
            <a:spLocks noChangeArrowheads="1"/>
          </p:cNvSpPr>
          <p:nvPr/>
        </p:nvSpPr>
        <p:spPr bwMode="auto">
          <a:xfrm>
            <a:off x="5894786" y="2031206"/>
            <a:ext cx="2106215" cy="230832"/>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r:embed="rId5"/>
                  <a:srcRect/>
                  <a:tile tx="0" ty="0" sx="100000" sy="100000" flip="none" algn="tl"/>
                </a:blip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0" fontAlgn="base" hangingPunct="0">
              <a:spcBef>
                <a:spcPct val="50000"/>
              </a:spcBef>
              <a:spcAft>
                <a:spcPct val="0"/>
              </a:spcAft>
              <a:buClr>
                <a:srgbClr val="006600"/>
              </a:buClr>
              <a:buSzPct val="100000"/>
              <a:defRPr/>
            </a:pPr>
            <a:r>
              <a:rPr lang="en-US" sz="900" b="1">
                <a:solidFill>
                  <a:srgbClr val="003399"/>
                </a:solidFill>
                <a:latin typeface="Comic Sans MS" charset="0"/>
                <a:ea typeface="ＭＳ Ｐゴシック" charset="0"/>
              </a:rPr>
              <a:t>Charles Babbage </a:t>
            </a:r>
            <a:r>
              <a:rPr lang="en-US" sz="900">
                <a:solidFill>
                  <a:srgbClr val="003399"/>
                </a:solidFill>
                <a:latin typeface="Comic Sans MS" charset="0"/>
                <a:ea typeface="ＭＳ Ｐゴシック" charset="0"/>
              </a:rPr>
              <a:t>(1791-1871)</a:t>
            </a:r>
          </a:p>
        </p:txBody>
      </p:sp>
      <p:pic>
        <p:nvPicPr>
          <p:cNvPr id="3079" name="Picture 7" descr="jacquard-loom">
            <a:extLst>
              <a:ext uri="{FF2B5EF4-FFF2-40B4-BE49-F238E27FC236}">
                <a16:creationId xmlns:a16="http://schemas.microsoft.com/office/drawing/2014/main" id="{9090EBC8-1E19-6745-8BE3-D0DE9644FB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4550" y="2000251"/>
            <a:ext cx="1724025" cy="25931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25123329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13252" y="1638301"/>
            <a:ext cx="9130748" cy="1833769"/>
          </a:xfrm>
          <a:prstGeom prst="rect">
            <a:avLst/>
          </a:prstGeom>
          <a:solidFill>
            <a:srgbClr val="FFC000">
              <a:alpha val="15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685783" eaLnBrk="0" fontAlgn="base" hangingPunct="0">
              <a:lnSpc>
                <a:spcPts val="4000"/>
              </a:lnSpc>
              <a:spcBef>
                <a:spcPct val="0"/>
              </a:spcBef>
              <a:spcAft>
                <a:spcPct val="0"/>
              </a:spcAft>
            </a:pPr>
            <a:r>
              <a:rPr lang="en-US" altLang="zh-CN" sz="4800" b="1" dirty="0">
                <a:solidFill>
                  <a:srgbClr val="FFFFFF"/>
                </a:solidFill>
                <a:latin typeface="Bradley Hand ITC" pitchFamily="66" charset="0"/>
                <a:ea typeface="微软雅黑" pitchFamily="34" charset="-122"/>
              </a:rPr>
              <a:t>MEM</a:t>
            </a:r>
          </a:p>
          <a:p>
            <a:pPr algn="ctr" defTabSz="685783" eaLnBrk="0" fontAlgn="base" hangingPunct="0">
              <a:lnSpc>
                <a:spcPts val="4000"/>
              </a:lnSpc>
              <a:spcBef>
                <a:spcPct val="0"/>
              </a:spcBef>
              <a:spcAft>
                <a:spcPct val="0"/>
              </a:spcAft>
            </a:pPr>
            <a:r>
              <a:rPr lang="en-US" altLang="zh-CN" sz="4800" b="1" dirty="0">
                <a:solidFill>
                  <a:srgbClr val="FFFFFF"/>
                </a:solidFill>
                <a:latin typeface="Bradley Hand ITC" pitchFamily="66" charset="0"/>
                <a:ea typeface="微软雅黑" pitchFamily="34" charset="-122"/>
              </a:rPr>
              <a:t>2017</a:t>
            </a:r>
          </a:p>
          <a:p>
            <a:pPr algn="ctr" defTabSz="685783" eaLnBrk="0" fontAlgn="base" hangingPunct="0">
              <a:lnSpc>
                <a:spcPts val="4000"/>
              </a:lnSpc>
              <a:spcBef>
                <a:spcPct val="0"/>
              </a:spcBef>
              <a:spcAft>
                <a:spcPct val="0"/>
              </a:spcAft>
            </a:pPr>
            <a:r>
              <a:rPr lang="en-US" altLang="zh-CN" sz="4800" b="1" dirty="0">
                <a:solidFill>
                  <a:srgbClr val="FFFFFF"/>
                </a:solidFill>
                <a:latin typeface="Bradley Hand ITC" pitchFamily="66" charset="0"/>
                <a:ea typeface="微软雅黑" pitchFamily="34" charset="-122"/>
              </a:rPr>
              <a:t>X L P</a:t>
            </a:r>
            <a:endParaRPr lang="zh-CN" altLang="en-US" sz="4800" b="1" dirty="0">
              <a:solidFill>
                <a:srgbClr val="FFFFFF"/>
              </a:solidFill>
              <a:latin typeface="Bradley Hand ITC" pitchFamily="66" charset="0"/>
              <a:ea typeface="微软雅黑" pitchFamily="34" charset="-122"/>
            </a:endParaRPr>
          </a:p>
        </p:txBody>
      </p:sp>
      <p:sp>
        <p:nvSpPr>
          <p:cNvPr id="3" name="矩形 2"/>
          <p:cNvSpPr/>
          <p:nvPr/>
        </p:nvSpPr>
        <p:spPr bwMode="auto">
          <a:xfrm>
            <a:off x="1683025" y="1746201"/>
            <a:ext cx="2226368" cy="172586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685783" eaLnBrk="0" fontAlgn="base" hangingPunct="0">
              <a:spcBef>
                <a:spcPct val="0"/>
              </a:spcBef>
              <a:spcAft>
                <a:spcPct val="0"/>
              </a:spcAft>
            </a:pPr>
            <a:r>
              <a:rPr lang="en-US" altLang="zh-CN" sz="11500" dirty="0">
                <a:solidFill>
                  <a:srgbClr val="FFFFFF"/>
                </a:solidFill>
                <a:latin typeface="微软雅黑" pitchFamily="34" charset="-122"/>
                <a:ea typeface="微软雅黑" pitchFamily="34" charset="-122"/>
              </a:rPr>
              <a:t>5</a:t>
            </a:r>
            <a:endParaRPr lang="zh-CN" altLang="en-US" sz="11500" dirty="0">
              <a:solidFill>
                <a:srgbClr val="FFFFFF"/>
              </a:solidFill>
              <a:latin typeface="微软雅黑" pitchFamily="34" charset="-122"/>
              <a:ea typeface="微软雅黑" pitchFamily="34" charset="-122"/>
            </a:endParaRPr>
          </a:p>
        </p:txBody>
      </p:sp>
      <p:sp>
        <p:nvSpPr>
          <p:cNvPr id="4" name="矩形 3"/>
          <p:cNvSpPr/>
          <p:nvPr/>
        </p:nvSpPr>
        <p:spPr bwMode="auto">
          <a:xfrm>
            <a:off x="5572536" y="1746201"/>
            <a:ext cx="2816862" cy="172586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685783" eaLnBrk="0" fontAlgn="base" hangingPunct="0">
              <a:spcBef>
                <a:spcPct val="0"/>
              </a:spcBef>
              <a:spcAft>
                <a:spcPct val="0"/>
              </a:spcAft>
            </a:pPr>
            <a:r>
              <a:rPr lang="zh-CN" altLang="en-US" sz="5400" dirty="0">
                <a:solidFill>
                  <a:srgbClr val="FFFFFF"/>
                </a:solidFill>
                <a:latin typeface="华文仿宋" pitchFamily="2" charset="-122"/>
                <a:ea typeface="华文仿宋" pitchFamily="2" charset="-122"/>
              </a:rPr>
              <a:t>宪章</a:t>
            </a:r>
          </a:p>
        </p:txBody>
      </p:sp>
      <p:sp>
        <p:nvSpPr>
          <p:cNvPr id="5" name="TextBox 4"/>
          <p:cNvSpPr txBox="1"/>
          <p:nvPr/>
        </p:nvSpPr>
        <p:spPr>
          <a:xfrm>
            <a:off x="2545080" y="718730"/>
            <a:ext cx="4937570" cy="600164"/>
          </a:xfrm>
          <a:prstGeom prst="rect">
            <a:avLst/>
          </a:prstGeom>
          <a:noFill/>
        </p:spPr>
        <p:txBody>
          <a:bodyPr wrap="none" rtlCol="0">
            <a:spAutoFit/>
          </a:bodyPr>
          <a:lstStyle/>
          <a:p>
            <a:r>
              <a:rPr lang="en-US" altLang="zh-CN" sz="3300" dirty="0">
                <a:solidFill>
                  <a:schemeClr val="bg1"/>
                </a:solidFill>
                <a:latin typeface="Kaiti SC" charset="-122"/>
                <a:ea typeface="Kaiti SC" charset="-122"/>
                <a:cs typeface="Kaiti SC" charset="-122"/>
              </a:rPr>
              <a:t>2017</a:t>
            </a:r>
            <a:r>
              <a:rPr lang="zh-CN" altLang="en-US" sz="3300" dirty="0">
                <a:solidFill>
                  <a:schemeClr val="bg1"/>
                </a:solidFill>
                <a:latin typeface="Kaiti SC" charset="-122"/>
                <a:ea typeface="Kaiti SC" charset="-122"/>
                <a:cs typeface="Kaiti SC" charset="-122"/>
              </a:rPr>
              <a:t>年</a:t>
            </a:r>
            <a:r>
              <a:rPr lang="en-US" altLang="zh-CN" sz="3300" dirty="0">
                <a:solidFill>
                  <a:schemeClr val="bg1"/>
                </a:solidFill>
                <a:latin typeface="Kaiti SC" charset="-122"/>
                <a:ea typeface="Kaiti SC" charset="-122"/>
                <a:cs typeface="Kaiti SC" charset="-122"/>
              </a:rPr>
              <a:t>9</a:t>
            </a:r>
            <a:r>
              <a:rPr lang="zh-CN" altLang="en-US" sz="3300" dirty="0">
                <a:solidFill>
                  <a:schemeClr val="bg1"/>
                </a:solidFill>
                <a:latin typeface="Kaiti SC" charset="-122"/>
                <a:ea typeface="Kaiti SC" charset="-122"/>
                <a:cs typeface="Kaiti SC" charset="-122"/>
              </a:rPr>
              <a:t>月 作业参考案例</a:t>
            </a:r>
            <a:endParaRPr lang="en-US" sz="3300" dirty="0">
              <a:solidFill>
                <a:schemeClr val="bg1"/>
              </a:solidFill>
              <a:latin typeface="Kaiti SC" charset="-122"/>
              <a:ea typeface="Kaiti SC" charset="-122"/>
              <a:cs typeface="Kaiti SC" charset="-122"/>
            </a:endParaRPr>
          </a:p>
        </p:txBody>
      </p:sp>
    </p:spTree>
    <p:extLst>
      <p:ext uri="{BB962C8B-B14F-4D97-AF65-F5344CB8AC3E}">
        <p14:creationId xmlns:p14="http://schemas.microsoft.com/office/powerpoint/2010/main" val="58278692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0" y="1"/>
            <a:ext cx="2286000" cy="483704"/>
          </a:xfrm>
          <a:prstGeom prst="rect">
            <a:avLst/>
          </a:prstGeom>
          <a:solidFill>
            <a:srgbClr val="FFC000">
              <a:alpha val="9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685783" eaLnBrk="0" fontAlgn="base" hangingPunct="0">
              <a:spcBef>
                <a:spcPct val="0"/>
              </a:spcBef>
              <a:spcAft>
                <a:spcPct val="0"/>
              </a:spcAft>
            </a:pPr>
            <a:r>
              <a:rPr lang="zh-CN" altLang="en-US" sz="2000" b="1" dirty="0">
                <a:solidFill>
                  <a:srgbClr val="000000">
                    <a:lumMod val="75000"/>
                    <a:lumOff val="25000"/>
                  </a:srgbClr>
                </a:solidFill>
                <a:latin typeface="微软雅黑" pitchFamily="34" charset="-122"/>
                <a:ea typeface="微软雅黑" pitchFamily="34" charset="-122"/>
              </a:rPr>
              <a:t>逻辑模型</a:t>
            </a:r>
          </a:p>
        </p:txBody>
      </p:sp>
      <p:sp>
        <p:nvSpPr>
          <p:cNvPr id="6" name="矩形 5"/>
          <p:cNvSpPr/>
          <p:nvPr/>
        </p:nvSpPr>
        <p:spPr bwMode="auto">
          <a:xfrm>
            <a:off x="2286000" y="1"/>
            <a:ext cx="2286000" cy="483704"/>
          </a:xfrm>
          <a:prstGeom prst="rect">
            <a:avLst/>
          </a:prstGeom>
          <a:solidFill>
            <a:srgbClr val="FFC000">
              <a:alpha val="15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685783" eaLnBrk="0" fontAlgn="base" hangingPunct="0">
              <a:spcBef>
                <a:spcPct val="0"/>
              </a:spcBef>
              <a:spcAft>
                <a:spcPct val="0"/>
              </a:spcAft>
            </a:pPr>
            <a:r>
              <a:rPr lang="zh-CN" altLang="en-US" sz="2000" b="1" dirty="0">
                <a:solidFill>
                  <a:srgbClr val="FFFFFF"/>
                </a:solidFill>
                <a:latin typeface="微软雅黑" pitchFamily="34" charset="-122"/>
                <a:ea typeface="微软雅黑" pitchFamily="34" charset="-122"/>
              </a:rPr>
              <a:t>思路</a:t>
            </a:r>
          </a:p>
        </p:txBody>
      </p:sp>
      <p:sp>
        <p:nvSpPr>
          <p:cNvPr id="7" name="矩形 6"/>
          <p:cNvSpPr/>
          <p:nvPr/>
        </p:nvSpPr>
        <p:spPr bwMode="auto">
          <a:xfrm>
            <a:off x="4572000" y="3"/>
            <a:ext cx="2286000" cy="483704"/>
          </a:xfrm>
          <a:prstGeom prst="rect">
            <a:avLst/>
          </a:prstGeom>
          <a:solidFill>
            <a:srgbClr val="FFC000">
              <a:alpha val="15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685783" eaLnBrk="0" fontAlgn="base" hangingPunct="0">
              <a:spcBef>
                <a:spcPct val="0"/>
              </a:spcBef>
              <a:spcAft>
                <a:spcPct val="0"/>
              </a:spcAft>
            </a:pPr>
            <a:r>
              <a:rPr lang="zh-CN" altLang="en-US" sz="2000" b="1" dirty="0">
                <a:solidFill>
                  <a:srgbClr val="FFFFFF"/>
                </a:solidFill>
                <a:latin typeface="微软雅黑" pitchFamily="34" charset="-122"/>
                <a:ea typeface="微软雅黑" pitchFamily="34" charset="-122"/>
              </a:rPr>
              <a:t>工作流</a:t>
            </a:r>
          </a:p>
        </p:txBody>
      </p:sp>
      <p:sp>
        <p:nvSpPr>
          <p:cNvPr id="8" name="矩形 7"/>
          <p:cNvSpPr/>
          <p:nvPr/>
        </p:nvSpPr>
        <p:spPr bwMode="auto">
          <a:xfrm>
            <a:off x="6858000" y="1"/>
            <a:ext cx="2286000" cy="483704"/>
          </a:xfrm>
          <a:prstGeom prst="rect">
            <a:avLst/>
          </a:prstGeom>
          <a:solidFill>
            <a:srgbClr val="FFC000">
              <a:alpha val="15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685783" eaLnBrk="0" fontAlgn="base" hangingPunct="0">
              <a:spcBef>
                <a:spcPct val="0"/>
              </a:spcBef>
              <a:spcAft>
                <a:spcPct val="0"/>
              </a:spcAft>
            </a:pPr>
            <a:r>
              <a:rPr lang="zh-CN" altLang="en-US" sz="2000" b="1" dirty="0">
                <a:solidFill>
                  <a:srgbClr val="FFFFFF"/>
                </a:solidFill>
                <a:latin typeface="微软雅黑" pitchFamily="34" charset="-122"/>
                <a:ea typeface="微软雅黑" pitchFamily="34" charset="-122"/>
              </a:rPr>
              <a:t>小组课程输出</a:t>
            </a:r>
          </a:p>
        </p:txBody>
      </p:sp>
      <p:sp>
        <p:nvSpPr>
          <p:cNvPr id="9" name="矩形 8"/>
          <p:cNvSpPr/>
          <p:nvPr/>
        </p:nvSpPr>
        <p:spPr bwMode="auto">
          <a:xfrm>
            <a:off x="1" y="4648533"/>
            <a:ext cx="9215021" cy="483704"/>
          </a:xfrm>
          <a:prstGeom prst="rect">
            <a:avLst/>
          </a:prstGeom>
          <a:solidFill>
            <a:srgbClr val="FFC000">
              <a:alpha val="15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685783" eaLnBrk="0" fontAlgn="base" hangingPunct="0">
              <a:spcBef>
                <a:spcPct val="0"/>
              </a:spcBef>
              <a:spcAft>
                <a:spcPct val="0"/>
              </a:spcAft>
            </a:pPr>
            <a:r>
              <a:rPr lang="zh-CN" altLang="en-US" sz="2000" b="1" dirty="0">
                <a:solidFill>
                  <a:srgbClr val="FFFFFF"/>
                </a:solidFill>
                <a:latin typeface="微软雅黑" pitchFamily="34" charset="-122"/>
                <a:ea typeface="微软雅黑" pitchFamily="34" charset="-122"/>
              </a:rPr>
              <a:t>团队简介</a:t>
            </a:r>
          </a:p>
        </p:txBody>
      </p:sp>
      <p:graphicFrame>
        <p:nvGraphicFramePr>
          <p:cNvPr id="3" name="表格 2"/>
          <p:cNvGraphicFramePr>
            <a:graphicFrameLocks noGrp="1"/>
          </p:cNvGraphicFramePr>
          <p:nvPr/>
        </p:nvGraphicFramePr>
        <p:xfrm>
          <a:off x="177555" y="604021"/>
          <a:ext cx="8824403" cy="3931143"/>
        </p:xfrm>
        <a:graphic>
          <a:graphicData uri="http://schemas.openxmlformats.org/drawingml/2006/table">
            <a:tbl>
              <a:tblPr firstRow="1" firstCol="1" bandRow="1">
                <a:tableStyleId>{93296810-A885-4BE3-A3E7-6D5BEEA58F35}</a:tableStyleId>
              </a:tblPr>
              <a:tblGrid>
                <a:gridCol w="1499103">
                  <a:extLst>
                    <a:ext uri="{9D8B030D-6E8A-4147-A177-3AD203B41FA5}">
                      <a16:colId xmlns:a16="http://schemas.microsoft.com/office/drawing/2014/main" val="20000"/>
                    </a:ext>
                  </a:extLst>
                </a:gridCol>
                <a:gridCol w="2109516">
                  <a:extLst>
                    <a:ext uri="{9D8B030D-6E8A-4147-A177-3AD203B41FA5}">
                      <a16:colId xmlns:a16="http://schemas.microsoft.com/office/drawing/2014/main" val="20001"/>
                    </a:ext>
                  </a:extLst>
                </a:gridCol>
                <a:gridCol w="2024171">
                  <a:extLst>
                    <a:ext uri="{9D8B030D-6E8A-4147-A177-3AD203B41FA5}">
                      <a16:colId xmlns:a16="http://schemas.microsoft.com/office/drawing/2014/main" val="20002"/>
                    </a:ext>
                  </a:extLst>
                </a:gridCol>
                <a:gridCol w="3191613">
                  <a:extLst>
                    <a:ext uri="{9D8B030D-6E8A-4147-A177-3AD203B41FA5}">
                      <a16:colId xmlns:a16="http://schemas.microsoft.com/office/drawing/2014/main" val="20003"/>
                    </a:ext>
                  </a:extLst>
                </a:gridCol>
              </a:tblGrid>
              <a:tr h="482600">
                <a:tc>
                  <a:txBody>
                    <a:bodyPr/>
                    <a:lstStyle/>
                    <a:p>
                      <a:pPr algn="ctr">
                        <a:lnSpc>
                          <a:spcPts val="1900"/>
                        </a:lnSpc>
                        <a:spcAft>
                          <a:spcPts val="0"/>
                        </a:spcAft>
                      </a:pPr>
                      <a:r>
                        <a:rPr lang="zh-CN" sz="1100" b="1" kern="0" dirty="0">
                          <a:solidFill>
                            <a:srgbClr val="282828"/>
                          </a:solidFill>
                          <a:effectLst/>
                        </a:rPr>
                        <a:t>背景</a:t>
                      </a:r>
                      <a:endParaRPr lang="zh-CN" sz="1000" b="1" kern="100" dirty="0">
                        <a:solidFill>
                          <a:srgbClr val="282828"/>
                        </a:solidFill>
                        <a:effectLst/>
                        <a:latin typeface="Calibri"/>
                        <a:ea typeface="宋体"/>
                        <a:cs typeface="Times New Roman"/>
                      </a:endParaRPr>
                    </a:p>
                  </a:txBody>
                  <a:tcPr marL="27270" marR="2727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C044"/>
                    </a:solidFill>
                  </a:tcPr>
                </a:tc>
                <a:tc gridSpan="3">
                  <a:txBody>
                    <a:bodyPr/>
                    <a:lstStyle/>
                    <a:p>
                      <a:pPr algn="just">
                        <a:lnSpc>
                          <a:spcPts val="1900"/>
                        </a:lnSpc>
                        <a:spcAft>
                          <a:spcPts val="0"/>
                        </a:spcAft>
                      </a:pPr>
                      <a:r>
                        <a:rPr lang="en-US" sz="1100" b="1" kern="0" dirty="0">
                          <a:solidFill>
                            <a:srgbClr val="282828"/>
                          </a:solidFill>
                          <a:effectLst/>
                        </a:rPr>
                        <a:t>*</a:t>
                      </a:r>
                      <a:r>
                        <a:rPr lang="zh-CN" sz="1100" b="1" kern="0" dirty="0">
                          <a:solidFill>
                            <a:srgbClr val="282828"/>
                          </a:solidFill>
                          <a:effectLst/>
                        </a:rPr>
                        <a:t>清华大学</a:t>
                      </a:r>
                      <a:r>
                        <a:rPr lang="en-US" sz="1100" b="1" kern="0" dirty="0">
                          <a:solidFill>
                            <a:srgbClr val="282828"/>
                          </a:solidFill>
                          <a:effectLst/>
                        </a:rPr>
                        <a:t>MEM</a:t>
                      </a:r>
                      <a:r>
                        <a:rPr lang="zh-CN" sz="1100" b="1" kern="0" dirty="0">
                          <a:solidFill>
                            <a:srgbClr val="282828"/>
                          </a:solidFill>
                          <a:effectLst/>
                        </a:rPr>
                        <a:t>办学六届，至今没有成行的</a:t>
                      </a:r>
                      <a:r>
                        <a:rPr lang="en-US" sz="1100" b="1" kern="0" dirty="0">
                          <a:solidFill>
                            <a:srgbClr val="282828"/>
                          </a:solidFill>
                          <a:effectLst/>
                        </a:rPr>
                        <a:t>MEM</a:t>
                      </a:r>
                      <a:r>
                        <a:rPr lang="zh-CN" sz="1100" b="1" kern="0" dirty="0">
                          <a:solidFill>
                            <a:srgbClr val="282828"/>
                          </a:solidFill>
                          <a:effectLst/>
                        </a:rPr>
                        <a:t>联合会宪章。</a:t>
                      </a:r>
                      <a:endParaRPr lang="zh-CN" sz="1000" b="1" kern="100" dirty="0">
                        <a:solidFill>
                          <a:srgbClr val="282828"/>
                        </a:solidFill>
                        <a:effectLst/>
                      </a:endParaRPr>
                    </a:p>
                    <a:p>
                      <a:pPr algn="just">
                        <a:lnSpc>
                          <a:spcPts val="1900"/>
                        </a:lnSpc>
                        <a:spcAft>
                          <a:spcPts val="0"/>
                        </a:spcAft>
                      </a:pPr>
                      <a:r>
                        <a:rPr lang="en-US" sz="1100" b="1" kern="0" dirty="0">
                          <a:solidFill>
                            <a:srgbClr val="282828"/>
                          </a:solidFill>
                          <a:effectLst/>
                        </a:rPr>
                        <a:t>*</a:t>
                      </a:r>
                      <a:r>
                        <a:rPr lang="zh-CN" sz="1100" b="1" kern="0" dirty="0">
                          <a:solidFill>
                            <a:srgbClr val="282828"/>
                          </a:solidFill>
                          <a:effectLst/>
                        </a:rPr>
                        <a:t>迫切需要对清华大学</a:t>
                      </a:r>
                      <a:r>
                        <a:rPr lang="en-US" sz="1100" b="1" kern="0" dirty="0">
                          <a:solidFill>
                            <a:srgbClr val="282828"/>
                          </a:solidFill>
                          <a:effectLst/>
                        </a:rPr>
                        <a:t>MEM</a:t>
                      </a:r>
                      <a:r>
                        <a:rPr lang="zh-CN" sz="1100" b="1" kern="0" dirty="0">
                          <a:solidFill>
                            <a:srgbClr val="282828"/>
                          </a:solidFill>
                          <a:effectLst/>
                        </a:rPr>
                        <a:t>全体学员的行为进行约束和引导，建立一套完整的流程和规范。</a:t>
                      </a:r>
                      <a:endParaRPr lang="zh-CN" sz="1000" b="1" kern="100" dirty="0">
                        <a:solidFill>
                          <a:srgbClr val="282828"/>
                        </a:solidFill>
                        <a:effectLst/>
                        <a:latin typeface="Calibri"/>
                        <a:ea typeface="宋体"/>
                        <a:cs typeface="Times New Roman"/>
                      </a:endParaRPr>
                    </a:p>
                  </a:txBody>
                  <a:tcPr marL="27270" marR="2727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C044"/>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730632">
                <a:tc>
                  <a:txBody>
                    <a:bodyPr/>
                    <a:lstStyle/>
                    <a:p>
                      <a:pPr algn="ctr">
                        <a:lnSpc>
                          <a:spcPts val="1900"/>
                        </a:lnSpc>
                        <a:spcAft>
                          <a:spcPts val="0"/>
                        </a:spcAft>
                      </a:pPr>
                      <a:r>
                        <a:rPr lang="zh-CN" sz="1100" b="1" kern="0" dirty="0">
                          <a:solidFill>
                            <a:srgbClr val="282828"/>
                          </a:solidFill>
                          <a:effectLst/>
                        </a:rPr>
                        <a:t>目标</a:t>
                      </a:r>
                      <a:endParaRPr lang="zh-CN" sz="1000" b="1" kern="100" dirty="0">
                        <a:solidFill>
                          <a:srgbClr val="282828"/>
                        </a:solidFill>
                        <a:effectLst/>
                        <a:latin typeface="Calibri"/>
                        <a:ea typeface="宋体"/>
                        <a:cs typeface="Times New Roman"/>
                      </a:endParaRPr>
                    </a:p>
                  </a:txBody>
                  <a:tcPr marL="27270" marR="2727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C044"/>
                    </a:solidFill>
                  </a:tcPr>
                </a:tc>
                <a:tc gridSpan="3">
                  <a:txBody>
                    <a:bodyPr/>
                    <a:lstStyle/>
                    <a:p>
                      <a:pPr algn="just">
                        <a:lnSpc>
                          <a:spcPts val="1900"/>
                        </a:lnSpc>
                        <a:spcAft>
                          <a:spcPts val="0"/>
                        </a:spcAft>
                      </a:pPr>
                      <a:r>
                        <a:rPr lang="en-US" sz="1100" b="1" kern="0" dirty="0">
                          <a:solidFill>
                            <a:srgbClr val="282828"/>
                          </a:solidFill>
                          <a:effectLst/>
                        </a:rPr>
                        <a:t>*</a:t>
                      </a:r>
                      <a:r>
                        <a:rPr lang="zh-CN" sz="1100" b="1" kern="0" dirty="0">
                          <a:solidFill>
                            <a:srgbClr val="282828"/>
                          </a:solidFill>
                          <a:effectLst/>
                        </a:rPr>
                        <a:t>短期：通过宪章的规范和指引，使学员能够充分利用和整合班级的资源完成各项任务和活动。</a:t>
                      </a:r>
                      <a:endParaRPr lang="zh-CN" sz="1000" b="1" kern="100" dirty="0">
                        <a:solidFill>
                          <a:srgbClr val="282828"/>
                        </a:solidFill>
                        <a:effectLst/>
                      </a:endParaRPr>
                    </a:p>
                    <a:p>
                      <a:pPr algn="just">
                        <a:lnSpc>
                          <a:spcPts val="1900"/>
                        </a:lnSpc>
                        <a:spcAft>
                          <a:spcPts val="0"/>
                        </a:spcAft>
                      </a:pPr>
                      <a:r>
                        <a:rPr lang="en-US" sz="1100" b="1" kern="0" dirty="0">
                          <a:solidFill>
                            <a:srgbClr val="282828"/>
                          </a:solidFill>
                          <a:effectLst/>
                        </a:rPr>
                        <a:t>*</a:t>
                      </a:r>
                      <a:r>
                        <a:rPr lang="zh-CN" sz="1100" b="1" kern="0" dirty="0">
                          <a:solidFill>
                            <a:srgbClr val="282828"/>
                          </a:solidFill>
                          <a:effectLst/>
                        </a:rPr>
                        <a:t>长期：优化</a:t>
                      </a:r>
                      <a:r>
                        <a:rPr lang="en-US" sz="1100" b="1" kern="0" dirty="0">
                          <a:solidFill>
                            <a:srgbClr val="282828"/>
                          </a:solidFill>
                          <a:effectLst/>
                        </a:rPr>
                        <a:t>MEM</a:t>
                      </a:r>
                      <a:r>
                        <a:rPr lang="zh-CN" sz="1100" b="1" kern="0" dirty="0">
                          <a:solidFill>
                            <a:srgbClr val="282828"/>
                          </a:solidFill>
                          <a:effectLst/>
                        </a:rPr>
                        <a:t>资源利用和整合，加强学生、老师与学校之间的沟通互动，为学生提供更好的学习体验和收获，树立和发展</a:t>
                      </a:r>
                      <a:r>
                        <a:rPr lang="en-US" sz="1100" b="1" kern="0" dirty="0">
                          <a:solidFill>
                            <a:srgbClr val="282828"/>
                          </a:solidFill>
                          <a:effectLst/>
                        </a:rPr>
                        <a:t>MEM</a:t>
                      </a:r>
                      <a:r>
                        <a:rPr lang="zh-CN" sz="1100" b="1" kern="0" dirty="0">
                          <a:solidFill>
                            <a:srgbClr val="282828"/>
                          </a:solidFill>
                          <a:effectLst/>
                        </a:rPr>
                        <a:t>平台。</a:t>
                      </a:r>
                      <a:endParaRPr lang="zh-CN" sz="1000" b="1" kern="100" dirty="0">
                        <a:solidFill>
                          <a:srgbClr val="282828"/>
                        </a:solidFill>
                        <a:effectLst/>
                        <a:latin typeface="Calibri"/>
                        <a:ea typeface="宋体"/>
                        <a:cs typeface="Times New Roman"/>
                      </a:endParaRPr>
                    </a:p>
                  </a:txBody>
                  <a:tcPr marL="27270" marR="2727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C044"/>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1"/>
                  </a:ext>
                </a:extLst>
              </a:tr>
              <a:tr h="241300">
                <a:tc>
                  <a:txBody>
                    <a:bodyPr/>
                    <a:lstStyle/>
                    <a:p>
                      <a:pPr algn="ctr">
                        <a:lnSpc>
                          <a:spcPts val="1900"/>
                        </a:lnSpc>
                        <a:spcAft>
                          <a:spcPts val="0"/>
                        </a:spcAft>
                      </a:pPr>
                      <a:r>
                        <a:rPr lang="zh-CN" sz="1100" b="1" kern="0" dirty="0">
                          <a:solidFill>
                            <a:srgbClr val="282828"/>
                          </a:solidFill>
                          <a:effectLst/>
                        </a:rPr>
                        <a:t>效果</a:t>
                      </a:r>
                      <a:endParaRPr lang="zh-CN" sz="1000" b="1" kern="100" dirty="0">
                        <a:solidFill>
                          <a:srgbClr val="282828"/>
                        </a:solidFill>
                        <a:effectLst/>
                        <a:latin typeface="Calibri"/>
                        <a:ea typeface="宋体"/>
                        <a:cs typeface="Times New Roman"/>
                      </a:endParaRPr>
                    </a:p>
                  </a:txBody>
                  <a:tcPr marL="27270" marR="2727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C044"/>
                    </a:solidFill>
                  </a:tcPr>
                </a:tc>
                <a:tc>
                  <a:txBody>
                    <a:bodyPr/>
                    <a:lstStyle/>
                    <a:p>
                      <a:pPr algn="ctr">
                        <a:lnSpc>
                          <a:spcPts val="1900"/>
                        </a:lnSpc>
                        <a:spcAft>
                          <a:spcPts val="0"/>
                        </a:spcAft>
                      </a:pPr>
                      <a:r>
                        <a:rPr lang="zh-CN" sz="1100" b="1" kern="0" dirty="0">
                          <a:solidFill>
                            <a:srgbClr val="282828"/>
                          </a:solidFill>
                          <a:effectLst/>
                        </a:rPr>
                        <a:t>输出</a:t>
                      </a:r>
                      <a:endParaRPr lang="zh-CN" sz="1000" b="1" kern="100" dirty="0">
                        <a:solidFill>
                          <a:srgbClr val="282828"/>
                        </a:solidFill>
                        <a:effectLst/>
                        <a:latin typeface="Calibri"/>
                        <a:ea typeface="宋体"/>
                        <a:cs typeface="Times New Roman"/>
                      </a:endParaRPr>
                    </a:p>
                  </a:txBody>
                  <a:tcPr marL="27270" marR="2727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C044"/>
                    </a:solidFill>
                  </a:tcPr>
                </a:tc>
                <a:tc>
                  <a:txBody>
                    <a:bodyPr/>
                    <a:lstStyle/>
                    <a:p>
                      <a:pPr algn="ctr">
                        <a:lnSpc>
                          <a:spcPts val="1900"/>
                        </a:lnSpc>
                        <a:spcAft>
                          <a:spcPts val="0"/>
                        </a:spcAft>
                      </a:pPr>
                      <a:r>
                        <a:rPr lang="zh-CN" sz="1100" b="1" kern="0" dirty="0">
                          <a:solidFill>
                            <a:srgbClr val="282828"/>
                          </a:solidFill>
                          <a:effectLst/>
                        </a:rPr>
                        <a:t>过程</a:t>
                      </a:r>
                      <a:endParaRPr lang="zh-CN" sz="1000" b="1" kern="100" dirty="0">
                        <a:solidFill>
                          <a:srgbClr val="282828"/>
                        </a:solidFill>
                        <a:effectLst/>
                        <a:latin typeface="Calibri"/>
                        <a:ea typeface="宋体"/>
                        <a:cs typeface="Times New Roman"/>
                      </a:endParaRPr>
                    </a:p>
                  </a:txBody>
                  <a:tcPr marL="27270" marR="2727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C044"/>
                    </a:solidFill>
                  </a:tcPr>
                </a:tc>
                <a:tc>
                  <a:txBody>
                    <a:bodyPr/>
                    <a:lstStyle/>
                    <a:p>
                      <a:pPr algn="ctr">
                        <a:lnSpc>
                          <a:spcPts val="1900"/>
                        </a:lnSpc>
                        <a:spcAft>
                          <a:spcPts val="0"/>
                        </a:spcAft>
                      </a:pPr>
                      <a:r>
                        <a:rPr lang="zh-CN" sz="1100" b="1" kern="0">
                          <a:solidFill>
                            <a:srgbClr val="282828"/>
                          </a:solidFill>
                          <a:effectLst/>
                        </a:rPr>
                        <a:t>输入</a:t>
                      </a:r>
                      <a:endParaRPr lang="zh-CN" sz="1000" b="1" kern="100">
                        <a:solidFill>
                          <a:srgbClr val="282828"/>
                        </a:solidFill>
                        <a:effectLst/>
                        <a:latin typeface="Calibri"/>
                        <a:ea typeface="宋体"/>
                        <a:cs typeface="Times New Roman"/>
                      </a:endParaRPr>
                    </a:p>
                  </a:txBody>
                  <a:tcPr marL="27270" marR="2727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C044"/>
                    </a:solidFill>
                  </a:tcPr>
                </a:tc>
                <a:extLst>
                  <a:ext uri="{0D108BD9-81ED-4DB2-BD59-A6C34878D82A}">
                    <a16:rowId xmlns:a16="http://schemas.microsoft.com/office/drawing/2014/main" val="10002"/>
                  </a:ext>
                </a:extLst>
              </a:tr>
              <a:tr h="1994011">
                <a:tc>
                  <a:txBody>
                    <a:bodyPr/>
                    <a:lstStyle/>
                    <a:p>
                      <a:pPr algn="just">
                        <a:lnSpc>
                          <a:spcPts val="1900"/>
                        </a:lnSpc>
                        <a:spcAft>
                          <a:spcPts val="0"/>
                        </a:spcAft>
                      </a:pPr>
                      <a:r>
                        <a:rPr lang="en-US" sz="1100" b="1" kern="0" dirty="0">
                          <a:solidFill>
                            <a:srgbClr val="282828"/>
                          </a:solidFill>
                          <a:effectLst/>
                        </a:rPr>
                        <a:t>*</a:t>
                      </a:r>
                      <a:r>
                        <a:rPr lang="zh-CN" sz="1100" b="1" kern="0" dirty="0">
                          <a:solidFill>
                            <a:srgbClr val="282828"/>
                          </a:solidFill>
                          <a:effectLst/>
                        </a:rPr>
                        <a:t>规范</a:t>
                      </a:r>
                      <a:r>
                        <a:rPr lang="en-US" sz="1100" b="1" kern="0" dirty="0">
                          <a:solidFill>
                            <a:srgbClr val="282828"/>
                          </a:solidFill>
                          <a:effectLst/>
                        </a:rPr>
                        <a:t>MEM</a:t>
                      </a:r>
                      <a:r>
                        <a:rPr lang="zh-CN" sz="1100" b="1" kern="0" dirty="0">
                          <a:solidFill>
                            <a:srgbClr val="282828"/>
                          </a:solidFill>
                          <a:effectLst/>
                        </a:rPr>
                        <a:t>成员参与班级活动的行为。</a:t>
                      </a:r>
                      <a:endParaRPr lang="zh-CN" sz="1000" b="1" kern="100" dirty="0">
                        <a:solidFill>
                          <a:srgbClr val="282828"/>
                        </a:solidFill>
                        <a:effectLst/>
                      </a:endParaRPr>
                    </a:p>
                    <a:p>
                      <a:pPr algn="just">
                        <a:lnSpc>
                          <a:spcPts val="1900"/>
                        </a:lnSpc>
                        <a:spcAft>
                          <a:spcPts val="0"/>
                        </a:spcAft>
                      </a:pPr>
                      <a:r>
                        <a:rPr lang="en-US" sz="1100" b="1" kern="0" dirty="0">
                          <a:solidFill>
                            <a:srgbClr val="282828"/>
                          </a:solidFill>
                          <a:effectLst/>
                        </a:rPr>
                        <a:t> *</a:t>
                      </a:r>
                      <a:r>
                        <a:rPr lang="zh-CN" sz="1100" b="1" kern="0" dirty="0">
                          <a:solidFill>
                            <a:srgbClr val="282828"/>
                          </a:solidFill>
                          <a:effectLst/>
                        </a:rPr>
                        <a:t>形成可自我更新优化的社群网络。</a:t>
                      </a:r>
                      <a:endParaRPr lang="zh-CN" sz="1000" b="1" kern="100" dirty="0">
                        <a:solidFill>
                          <a:srgbClr val="282828"/>
                        </a:solidFill>
                        <a:effectLst/>
                      </a:endParaRPr>
                    </a:p>
                    <a:p>
                      <a:pPr algn="just">
                        <a:lnSpc>
                          <a:spcPts val="1900"/>
                        </a:lnSpc>
                        <a:spcAft>
                          <a:spcPts val="0"/>
                        </a:spcAft>
                      </a:pPr>
                      <a:r>
                        <a:rPr lang="en-US" sz="1100" b="1" kern="0" dirty="0">
                          <a:solidFill>
                            <a:srgbClr val="282828"/>
                          </a:solidFill>
                          <a:effectLst/>
                        </a:rPr>
                        <a:t> *</a:t>
                      </a:r>
                      <a:r>
                        <a:rPr lang="zh-CN" sz="1100" b="1" kern="0" dirty="0">
                          <a:solidFill>
                            <a:srgbClr val="282828"/>
                          </a:solidFill>
                          <a:effectLst/>
                        </a:rPr>
                        <a:t>通过视觉识别和优良工程管理实践，高效输出学员质量，树立</a:t>
                      </a:r>
                      <a:r>
                        <a:rPr lang="en-US" sz="1100" b="1" kern="0" dirty="0">
                          <a:solidFill>
                            <a:srgbClr val="282828"/>
                          </a:solidFill>
                          <a:effectLst/>
                        </a:rPr>
                        <a:t>MEM</a:t>
                      </a:r>
                      <a:r>
                        <a:rPr lang="zh-CN" sz="1100" b="1" kern="0" dirty="0">
                          <a:solidFill>
                            <a:srgbClr val="282828"/>
                          </a:solidFill>
                          <a:effectLst/>
                        </a:rPr>
                        <a:t>品牌。 </a:t>
                      </a:r>
                      <a:endParaRPr lang="zh-CN" sz="1000" b="1" kern="100" dirty="0">
                        <a:solidFill>
                          <a:srgbClr val="282828"/>
                        </a:solidFill>
                        <a:effectLst/>
                        <a:latin typeface="Calibri"/>
                        <a:ea typeface="宋体"/>
                        <a:cs typeface="Times New Roman"/>
                      </a:endParaRPr>
                    </a:p>
                  </a:txBody>
                  <a:tcPr marL="27270" marR="2727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C044"/>
                    </a:solidFill>
                  </a:tcPr>
                </a:tc>
                <a:tc>
                  <a:txBody>
                    <a:bodyPr/>
                    <a:lstStyle/>
                    <a:p>
                      <a:pPr algn="just">
                        <a:lnSpc>
                          <a:spcPts val="1900"/>
                        </a:lnSpc>
                        <a:spcAft>
                          <a:spcPts val="0"/>
                        </a:spcAft>
                      </a:pPr>
                      <a:r>
                        <a:rPr lang="en-US" sz="1100" b="1" kern="0" dirty="0">
                          <a:solidFill>
                            <a:srgbClr val="282828"/>
                          </a:solidFill>
                          <a:effectLst/>
                        </a:rPr>
                        <a:t>*2017</a:t>
                      </a:r>
                      <a:r>
                        <a:rPr lang="zh-CN" sz="1100" b="1" kern="0" dirty="0">
                          <a:solidFill>
                            <a:srgbClr val="282828"/>
                          </a:solidFill>
                          <a:effectLst/>
                        </a:rPr>
                        <a:t>级清华</a:t>
                      </a:r>
                      <a:r>
                        <a:rPr lang="en-US" sz="1100" b="1" kern="0" dirty="0">
                          <a:solidFill>
                            <a:srgbClr val="282828"/>
                          </a:solidFill>
                          <a:effectLst/>
                        </a:rPr>
                        <a:t>MEM</a:t>
                      </a:r>
                      <a:r>
                        <a:rPr lang="zh-CN" sz="1100" b="1" kern="0" dirty="0">
                          <a:solidFill>
                            <a:srgbClr val="282828"/>
                          </a:solidFill>
                          <a:effectLst/>
                        </a:rPr>
                        <a:t>班级宪章，并且积累过程迭代版本。</a:t>
                      </a:r>
                      <a:endParaRPr lang="zh-CN" sz="1000" b="1" kern="100" dirty="0">
                        <a:solidFill>
                          <a:srgbClr val="282828"/>
                        </a:solidFill>
                        <a:effectLst/>
                      </a:endParaRPr>
                    </a:p>
                    <a:p>
                      <a:pPr algn="just">
                        <a:lnSpc>
                          <a:spcPts val="1900"/>
                        </a:lnSpc>
                        <a:spcAft>
                          <a:spcPts val="0"/>
                        </a:spcAft>
                      </a:pPr>
                      <a:r>
                        <a:rPr lang="en-US" sz="1100" b="1" kern="0" dirty="0">
                          <a:solidFill>
                            <a:srgbClr val="282828"/>
                          </a:solidFill>
                          <a:effectLst/>
                        </a:rPr>
                        <a:t> *</a:t>
                      </a:r>
                      <a:r>
                        <a:rPr lang="zh-CN" sz="1100" b="1" kern="0" dirty="0">
                          <a:solidFill>
                            <a:srgbClr val="282828"/>
                          </a:solidFill>
                          <a:effectLst/>
                        </a:rPr>
                        <a:t>组织架构、开会、决议</a:t>
                      </a:r>
                      <a:r>
                        <a:rPr lang="en-US" sz="1100" b="1" kern="0" dirty="0">
                          <a:solidFill>
                            <a:srgbClr val="282828"/>
                          </a:solidFill>
                          <a:effectLst/>
                        </a:rPr>
                        <a:t>/</a:t>
                      </a:r>
                      <a:r>
                        <a:rPr lang="zh-CN" sz="1100" b="1" kern="0" dirty="0">
                          <a:solidFill>
                            <a:srgbClr val="282828"/>
                          </a:solidFill>
                          <a:effectLst/>
                        </a:rPr>
                        <a:t>决策的工作流程，奖惩机制、经费管理办法、数据管理、文化建设、沟通渠道。</a:t>
                      </a:r>
                      <a:endParaRPr lang="zh-CN" sz="1000" b="1" kern="100" dirty="0">
                        <a:solidFill>
                          <a:srgbClr val="282828"/>
                        </a:solidFill>
                        <a:effectLst/>
                      </a:endParaRPr>
                    </a:p>
                    <a:p>
                      <a:pPr algn="just">
                        <a:lnSpc>
                          <a:spcPts val="1900"/>
                        </a:lnSpc>
                        <a:spcAft>
                          <a:spcPts val="0"/>
                        </a:spcAft>
                      </a:pPr>
                      <a:r>
                        <a:rPr lang="en-US" sz="1100" b="1" kern="0" dirty="0">
                          <a:solidFill>
                            <a:srgbClr val="282828"/>
                          </a:solidFill>
                          <a:effectLst/>
                        </a:rPr>
                        <a:t> *2017</a:t>
                      </a:r>
                      <a:r>
                        <a:rPr lang="zh-CN" sz="1100" b="1" kern="0" dirty="0">
                          <a:solidFill>
                            <a:srgbClr val="282828"/>
                          </a:solidFill>
                          <a:effectLst/>
                        </a:rPr>
                        <a:t>级</a:t>
                      </a:r>
                      <a:r>
                        <a:rPr lang="en-US" sz="1100" b="1" kern="0" dirty="0">
                          <a:solidFill>
                            <a:srgbClr val="282828"/>
                          </a:solidFill>
                          <a:effectLst/>
                        </a:rPr>
                        <a:t>MEM</a:t>
                      </a:r>
                      <a:r>
                        <a:rPr lang="zh-CN" sz="1100" b="1" kern="0" dirty="0">
                          <a:solidFill>
                            <a:srgbClr val="282828"/>
                          </a:solidFill>
                          <a:effectLst/>
                        </a:rPr>
                        <a:t>社群网络。</a:t>
                      </a:r>
                      <a:endParaRPr lang="zh-CN" sz="1000" b="1" kern="100" dirty="0">
                        <a:solidFill>
                          <a:srgbClr val="282828"/>
                        </a:solidFill>
                        <a:effectLst/>
                        <a:latin typeface="Calibri"/>
                        <a:ea typeface="宋体"/>
                        <a:cs typeface="Times New Roman"/>
                      </a:endParaRPr>
                    </a:p>
                  </a:txBody>
                  <a:tcPr marL="27270" marR="2727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C044"/>
                    </a:solidFill>
                  </a:tcPr>
                </a:tc>
                <a:tc>
                  <a:txBody>
                    <a:bodyPr/>
                    <a:lstStyle/>
                    <a:p>
                      <a:pPr algn="just">
                        <a:lnSpc>
                          <a:spcPts val="1900"/>
                        </a:lnSpc>
                        <a:spcAft>
                          <a:spcPts val="0"/>
                        </a:spcAft>
                      </a:pPr>
                      <a:r>
                        <a:rPr lang="en-US" sz="1100" b="1" kern="0" dirty="0">
                          <a:solidFill>
                            <a:srgbClr val="282828"/>
                          </a:solidFill>
                          <a:effectLst/>
                        </a:rPr>
                        <a:t>*</a:t>
                      </a:r>
                      <a:r>
                        <a:rPr lang="zh-CN" sz="1100" b="1" kern="0" dirty="0">
                          <a:solidFill>
                            <a:srgbClr val="282828"/>
                          </a:solidFill>
                          <a:effectLst/>
                        </a:rPr>
                        <a:t>宪章逻辑架构搭建、内部逻辑关系及其内容概述。</a:t>
                      </a:r>
                      <a:endParaRPr lang="zh-CN" sz="1000" b="1" kern="100" dirty="0">
                        <a:solidFill>
                          <a:srgbClr val="282828"/>
                        </a:solidFill>
                        <a:effectLst/>
                      </a:endParaRPr>
                    </a:p>
                    <a:p>
                      <a:pPr algn="just">
                        <a:lnSpc>
                          <a:spcPts val="1900"/>
                        </a:lnSpc>
                        <a:spcAft>
                          <a:spcPts val="0"/>
                        </a:spcAft>
                      </a:pPr>
                      <a:r>
                        <a:rPr lang="en-US" sz="1100" b="1" kern="0" dirty="0">
                          <a:solidFill>
                            <a:srgbClr val="282828"/>
                          </a:solidFill>
                          <a:effectLst/>
                        </a:rPr>
                        <a:t> *</a:t>
                      </a:r>
                      <a:r>
                        <a:rPr lang="zh-CN" sz="1100" b="1" kern="0" dirty="0">
                          <a:solidFill>
                            <a:srgbClr val="282828"/>
                          </a:solidFill>
                          <a:effectLst/>
                        </a:rPr>
                        <a:t>各模块内容的细则分解。</a:t>
                      </a:r>
                      <a:endParaRPr lang="zh-CN" sz="1000" b="1" kern="100" dirty="0">
                        <a:solidFill>
                          <a:srgbClr val="282828"/>
                        </a:solidFill>
                        <a:effectLst/>
                      </a:endParaRPr>
                    </a:p>
                    <a:p>
                      <a:pPr algn="just">
                        <a:lnSpc>
                          <a:spcPts val="1900"/>
                        </a:lnSpc>
                        <a:spcAft>
                          <a:spcPts val="0"/>
                        </a:spcAft>
                      </a:pPr>
                      <a:r>
                        <a:rPr lang="en-US" sz="1100" b="1" kern="0" dirty="0">
                          <a:solidFill>
                            <a:srgbClr val="282828"/>
                          </a:solidFill>
                          <a:effectLst/>
                        </a:rPr>
                        <a:t> *</a:t>
                      </a:r>
                      <a:r>
                        <a:rPr lang="zh-CN" sz="1100" b="1" kern="0" dirty="0">
                          <a:solidFill>
                            <a:srgbClr val="282828"/>
                          </a:solidFill>
                          <a:effectLst/>
                        </a:rPr>
                        <a:t>各模块内容的整合，完成宪章更新。</a:t>
                      </a:r>
                      <a:endParaRPr lang="zh-CN" sz="1000" b="1" kern="100" dirty="0">
                        <a:solidFill>
                          <a:srgbClr val="282828"/>
                        </a:solidFill>
                        <a:effectLst/>
                      </a:endParaRPr>
                    </a:p>
                    <a:p>
                      <a:pPr algn="just">
                        <a:lnSpc>
                          <a:spcPts val="1900"/>
                        </a:lnSpc>
                        <a:spcAft>
                          <a:spcPts val="0"/>
                        </a:spcAft>
                      </a:pPr>
                      <a:r>
                        <a:rPr lang="en-US" sz="1100" b="1" kern="0" dirty="0">
                          <a:solidFill>
                            <a:srgbClr val="282828"/>
                          </a:solidFill>
                          <a:effectLst/>
                        </a:rPr>
                        <a:t> *</a:t>
                      </a:r>
                      <a:r>
                        <a:rPr lang="zh-CN" sz="1100" b="1" kern="0" dirty="0">
                          <a:solidFill>
                            <a:srgbClr val="282828"/>
                          </a:solidFill>
                          <a:effectLst/>
                        </a:rPr>
                        <a:t>宪章的迭代修订，小组评审。</a:t>
                      </a:r>
                      <a:endParaRPr lang="zh-CN" sz="1000" b="1" kern="100" dirty="0">
                        <a:solidFill>
                          <a:srgbClr val="282828"/>
                        </a:solidFill>
                        <a:effectLst/>
                      </a:endParaRPr>
                    </a:p>
                    <a:p>
                      <a:pPr algn="just">
                        <a:lnSpc>
                          <a:spcPts val="1900"/>
                        </a:lnSpc>
                        <a:spcAft>
                          <a:spcPts val="0"/>
                        </a:spcAft>
                      </a:pPr>
                      <a:r>
                        <a:rPr lang="en-US" sz="1100" b="1" kern="0" dirty="0">
                          <a:solidFill>
                            <a:srgbClr val="282828"/>
                          </a:solidFill>
                          <a:effectLst/>
                        </a:rPr>
                        <a:t>*</a:t>
                      </a:r>
                      <a:r>
                        <a:rPr lang="zh-CN" sz="1100" b="1" kern="0" dirty="0">
                          <a:solidFill>
                            <a:srgbClr val="282828"/>
                          </a:solidFill>
                          <a:effectLst/>
                        </a:rPr>
                        <a:t>班级评审。 </a:t>
                      </a:r>
                      <a:endParaRPr lang="zh-CN" sz="1000" b="1" kern="100" dirty="0">
                        <a:solidFill>
                          <a:srgbClr val="282828"/>
                        </a:solidFill>
                        <a:effectLst/>
                        <a:latin typeface="Calibri"/>
                        <a:ea typeface="宋体"/>
                        <a:cs typeface="Times New Roman"/>
                      </a:endParaRPr>
                    </a:p>
                  </a:txBody>
                  <a:tcPr marL="27270" marR="2727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C044"/>
                    </a:solidFill>
                  </a:tcPr>
                </a:tc>
                <a:tc>
                  <a:txBody>
                    <a:bodyPr/>
                    <a:lstStyle/>
                    <a:p>
                      <a:pPr algn="just">
                        <a:lnSpc>
                          <a:spcPts val="1900"/>
                        </a:lnSpc>
                        <a:spcAft>
                          <a:spcPts val="0"/>
                        </a:spcAft>
                      </a:pPr>
                      <a:r>
                        <a:rPr lang="en-US" sz="1100" b="1" kern="0" dirty="0">
                          <a:solidFill>
                            <a:srgbClr val="282828"/>
                          </a:solidFill>
                          <a:effectLst/>
                        </a:rPr>
                        <a:t>*2017</a:t>
                      </a:r>
                      <a:r>
                        <a:rPr lang="zh-CN" sz="1100" b="1" kern="0" dirty="0">
                          <a:solidFill>
                            <a:srgbClr val="282828"/>
                          </a:solidFill>
                          <a:effectLst/>
                        </a:rPr>
                        <a:t>清华</a:t>
                      </a:r>
                      <a:r>
                        <a:rPr lang="en-US" sz="1100" b="1" kern="0" dirty="0">
                          <a:solidFill>
                            <a:srgbClr val="282828"/>
                          </a:solidFill>
                          <a:effectLst/>
                        </a:rPr>
                        <a:t>MEM</a:t>
                      </a:r>
                      <a:r>
                        <a:rPr lang="zh-CN" sz="1100" b="1" kern="0" dirty="0">
                          <a:solidFill>
                            <a:srgbClr val="282828"/>
                          </a:solidFill>
                          <a:effectLst/>
                        </a:rPr>
                        <a:t>入学新生。</a:t>
                      </a:r>
                      <a:endParaRPr lang="zh-CN" sz="1000" b="1" kern="100" dirty="0">
                        <a:solidFill>
                          <a:srgbClr val="282828"/>
                        </a:solidFill>
                        <a:effectLst/>
                      </a:endParaRPr>
                    </a:p>
                    <a:p>
                      <a:pPr algn="just">
                        <a:lnSpc>
                          <a:spcPts val="1900"/>
                        </a:lnSpc>
                        <a:spcAft>
                          <a:spcPts val="0"/>
                        </a:spcAft>
                      </a:pPr>
                      <a:r>
                        <a:rPr lang="en-US" sz="1100" b="1" kern="0" dirty="0">
                          <a:solidFill>
                            <a:srgbClr val="282828"/>
                          </a:solidFill>
                          <a:effectLst/>
                        </a:rPr>
                        <a:t>*</a:t>
                      </a:r>
                      <a:r>
                        <a:rPr lang="zh-CN" sz="1100" b="1" kern="0" dirty="0">
                          <a:solidFill>
                            <a:srgbClr val="282828"/>
                          </a:solidFill>
                          <a:effectLst/>
                        </a:rPr>
                        <a:t>老师及学长指导</a:t>
                      </a:r>
                      <a:endParaRPr lang="zh-CN" sz="1000" b="1" kern="100" dirty="0">
                        <a:solidFill>
                          <a:srgbClr val="282828"/>
                        </a:solidFill>
                        <a:effectLst/>
                      </a:endParaRPr>
                    </a:p>
                    <a:p>
                      <a:pPr algn="just">
                        <a:lnSpc>
                          <a:spcPts val="1900"/>
                        </a:lnSpc>
                        <a:spcAft>
                          <a:spcPts val="0"/>
                        </a:spcAft>
                      </a:pPr>
                      <a:r>
                        <a:rPr lang="en-US" sz="1100" b="1" kern="0" dirty="0">
                          <a:solidFill>
                            <a:srgbClr val="282828"/>
                          </a:solidFill>
                          <a:effectLst/>
                        </a:rPr>
                        <a:t>*</a:t>
                      </a:r>
                      <a:r>
                        <a:rPr lang="zh-CN" sz="1100" b="1" kern="0" dirty="0">
                          <a:solidFill>
                            <a:srgbClr val="282828"/>
                          </a:solidFill>
                          <a:effectLst/>
                        </a:rPr>
                        <a:t>参考资料：</a:t>
                      </a:r>
                      <a:r>
                        <a:rPr lang="en-US" sz="1100" b="1" kern="0" dirty="0">
                          <a:solidFill>
                            <a:srgbClr val="282828"/>
                          </a:solidFill>
                          <a:effectLst/>
                        </a:rPr>
                        <a:t>2017</a:t>
                      </a:r>
                      <a:r>
                        <a:rPr lang="zh-CN" sz="1100" b="1" kern="0" dirty="0">
                          <a:solidFill>
                            <a:srgbClr val="282828"/>
                          </a:solidFill>
                          <a:effectLst/>
                        </a:rPr>
                        <a:t>级社群画布指导书译文版、</a:t>
                      </a:r>
                      <a:r>
                        <a:rPr lang="en-US" sz="1100" b="1" kern="0" dirty="0">
                          <a:solidFill>
                            <a:srgbClr val="282828"/>
                          </a:solidFill>
                          <a:effectLst/>
                        </a:rPr>
                        <a:t>2016</a:t>
                      </a:r>
                      <a:r>
                        <a:rPr lang="zh-CN" sz="1100" b="1" kern="0" dirty="0">
                          <a:solidFill>
                            <a:srgbClr val="282828"/>
                          </a:solidFill>
                          <a:effectLst/>
                        </a:rPr>
                        <a:t>级合弄制中文版。清华大学</a:t>
                      </a:r>
                      <a:r>
                        <a:rPr lang="en-US" sz="1100" b="1" kern="0" dirty="0">
                          <a:solidFill>
                            <a:srgbClr val="282828"/>
                          </a:solidFill>
                          <a:effectLst/>
                        </a:rPr>
                        <a:t>MEM</a:t>
                      </a:r>
                      <a:r>
                        <a:rPr lang="zh-CN" sz="1100" b="1" kern="0" dirty="0">
                          <a:solidFill>
                            <a:srgbClr val="282828"/>
                          </a:solidFill>
                          <a:effectLst/>
                        </a:rPr>
                        <a:t>班级宪章</a:t>
                      </a:r>
                      <a:r>
                        <a:rPr lang="en-US" sz="1100" b="1" kern="0" dirty="0">
                          <a:solidFill>
                            <a:srgbClr val="282828"/>
                          </a:solidFill>
                          <a:effectLst/>
                        </a:rPr>
                        <a:t>2017</a:t>
                      </a:r>
                      <a:r>
                        <a:rPr lang="zh-CN" sz="1100" b="1" kern="0" dirty="0">
                          <a:solidFill>
                            <a:srgbClr val="282828"/>
                          </a:solidFill>
                          <a:effectLst/>
                        </a:rPr>
                        <a:t>年</a:t>
                      </a:r>
                      <a:r>
                        <a:rPr lang="en-US" sz="1100" b="1" kern="0" dirty="0">
                          <a:solidFill>
                            <a:srgbClr val="282828"/>
                          </a:solidFill>
                          <a:effectLst/>
                        </a:rPr>
                        <a:t>MEM</a:t>
                      </a:r>
                      <a:r>
                        <a:rPr lang="zh-CN" sz="1100" b="1" kern="0" dirty="0">
                          <a:solidFill>
                            <a:srgbClr val="282828"/>
                          </a:solidFill>
                          <a:effectLst/>
                        </a:rPr>
                        <a:t>第一批</a:t>
                      </a:r>
                      <a:r>
                        <a:rPr lang="en-US" sz="1100" b="1" kern="0" dirty="0">
                          <a:solidFill>
                            <a:srgbClr val="282828"/>
                          </a:solidFill>
                          <a:effectLst/>
                        </a:rPr>
                        <a:t>XLP</a:t>
                      </a:r>
                      <a:r>
                        <a:rPr lang="zh-CN" sz="1100" b="1" kern="0" dirty="0">
                          <a:solidFill>
                            <a:srgbClr val="282828"/>
                          </a:solidFill>
                          <a:effectLst/>
                        </a:rPr>
                        <a:t>班级版本</a:t>
                      </a:r>
                      <a:endParaRPr lang="zh-CN" sz="1000" b="1" kern="100" dirty="0">
                        <a:solidFill>
                          <a:srgbClr val="282828"/>
                        </a:solidFill>
                        <a:effectLst/>
                      </a:endParaRPr>
                    </a:p>
                    <a:p>
                      <a:pPr algn="just">
                        <a:lnSpc>
                          <a:spcPts val="1900"/>
                        </a:lnSpc>
                        <a:spcAft>
                          <a:spcPts val="0"/>
                        </a:spcAft>
                      </a:pPr>
                      <a:r>
                        <a:rPr lang="en-US" sz="1100" b="1" kern="0" dirty="0">
                          <a:solidFill>
                            <a:srgbClr val="282828"/>
                          </a:solidFill>
                          <a:effectLst/>
                        </a:rPr>
                        <a:t>*</a:t>
                      </a:r>
                      <a:r>
                        <a:rPr lang="zh-CN" sz="1100" b="1" kern="0" dirty="0">
                          <a:solidFill>
                            <a:srgbClr val="282828"/>
                          </a:solidFill>
                          <a:effectLst/>
                        </a:rPr>
                        <a:t>学员兴趣、行业背景、优势收集。</a:t>
                      </a:r>
                      <a:endParaRPr lang="zh-CN" sz="1000" b="1" kern="100" dirty="0">
                        <a:solidFill>
                          <a:srgbClr val="282828"/>
                        </a:solidFill>
                        <a:effectLst/>
                      </a:endParaRPr>
                    </a:p>
                    <a:p>
                      <a:pPr algn="just">
                        <a:lnSpc>
                          <a:spcPts val="1900"/>
                        </a:lnSpc>
                        <a:spcAft>
                          <a:spcPts val="0"/>
                        </a:spcAft>
                      </a:pPr>
                      <a:r>
                        <a:rPr lang="en-US" sz="1100" b="1" kern="0" dirty="0">
                          <a:solidFill>
                            <a:srgbClr val="282828"/>
                          </a:solidFill>
                          <a:effectLst/>
                        </a:rPr>
                        <a:t>*</a:t>
                      </a:r>
                      <a:r>
                        <a:rPr lang="zh-CN" sz="1100" b="1" kern="0" dirty="0">
                          <a:solidFill>
                            <a:srgbClr val="282828"/>
                          </a:solidFill>
                          <a:effectLst/>
                        </a:rPr>
                        <a:t>软件支持：</a:t>
                      </a:r>
                      <a:r>
                        <a:rPr lang="en-US" sz="1100" b="1" kern="0" dirty="0">
                          <a:solidFill>
                            <a:srgbClr val="282828"/>
                          </a:solidFill>
                          <a:effectLst/>
                        </a:rPr>
                        <a:t>wiki</a:t>
                      </a:r>
                      <a:r>
                        <a:rPr lang="zh-CN" sz="1100" b="1" kern="0" dirty="0">
                          <a:solidFill>
                            <a:srgbClr val="282828"/>
                          </a:solidFill>
                          <a:effectLst/>
                        </a:rPr>
                        <a:t>、</a:t>
                      </a:r>
                      <a:r>
                        <a:rPr lang="en-US" sz="1100" b="1" kern="0" dirty="0">
                          <a:solidFill>
                            <a:srgbClr val="282828"/>
                          </a:solidFill>
                          <a:effectLst/>
                        </a:rPr>
                        <a:t>GIT</a:t>
                      </a:r>
                      <a:r>
                        <a:rPr lang="zh-CN" sz="1100" b="1" kern="0" dirty="0">
                          <a:solidFill>
                            <a:srgbClr val="282828"/>
                          </a:solidFill>
                          <a:effectLst/>
                        </a:rPr>
                        <a:t>。</a:t>
                      </a:r>
                      <a:endParaRPr lang="zh-CN" sz="1000" b="1" kern="100" dirty="0">
                        <a:solidFill>
                          <a:srgbClr val="282828"/>
                        </a:solidFill>
                        <a:effectLst/>
                      </a:endParaRPr>
                    </a:p>
                    <a:p>
                      <a:pPr algn="just">
                        <a:lnSpc>
                          <a:spcPts val="1900"/>
                        </a:lnSpc>
                        <a:spcAft>
                          <a:spcPts val="0"/>
                        </a:spcAft>
                      </a:pPr>
                      <a:r>
                        <a:rPr lang="en-US" sz="1100" b="1" kern="0" dirty="0">
                          <a:solidFill>
                            <a:srgbClr val="282828"/>
                          </a:solidFill>
                          <a:effectLst/>
                        </a:rPr>
                        <a:t>*</a:t>
                      </a:r>
                      <a:r>
                        <a:rPr lang="zh-CN" sz="1100" b="1" kern="0" dirty="0">
                          <a:solidFill>
                            <a:srgbClr val="282828"/>
                          </a:solidFill>
                          <a:effectLst/>
                        </a:rPr>
                        <a:t>环境：现场教学环境。</a:t>
                      </a:r>
                      <a:endParaRPr lang="zh-CN" sz="1000" b="1" kern="100" dirty="0">
                        <a:solidFill>
                          <a:srgbClr val="282828"/>
                        </a:solidFill>
                        <a:effectLst/>
                        <a:latin typeface="Calibri"/>
                        <a:ea typeface="宋体"/>
                        <a:cs typeface="Times New Roman"/>
                      </a:endParaRPr>
                    </a:p>
                  </a:txBody>
                  <a:tcPr marL="27270" marR="2727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C044"/>
                    </a:solidFill>
                  </a:tcPr>
                </a:tc>
                <a:extLst>
                  <a:ext uri="{0D108BD9-81ED-4DB2-BD59-A6C34878D82A}">
                    <a16:rowId xmlns:a16="http://schemas.microsoft.com/office/drawing/2014/main" val="10003"/>
                  </a:ext>
                </a:extLst>
              </a:tr>
              <a:tr h="482600">
                <a:tc>
                  <a:txBody>
                    <a:bodyPr/>
                    <a:lstStyle/>
                    <a:p>
                      <a:pPr algn="ctr">
                        <a:lnSpc>
                          <a:spcPts val="1900"/>
                        </a:lnSpc>
                        <a:spcAft>
                          <a:spcPts val="0"/>
                        </a:spcAft>
                      </a:pPr>
                      <a:r>
                        <a:rPr lang="zh-CN" sz="1100" b="1" kern="0">
                          <a:solidFill>
                            <a:srgbClr val="282828"/>
                          </a:solidFill>
                          <a:effectLst/>
                        </a:rPr>
                        <a:t>外部因素</a:t>
                      </a:r>
                      <a:endParaRPr lang="zh-CN" sz="1000" b="1" kern="100">
                        <a:solidFill>
                          <a:srgbClr val="282828"/>
                        </a:solidFill>
                        <a:effectLst/>
                        <a:latin typeface="Calibri"/>
                        <a:ea typeface="宋体"/>
                        <a:cs typeface="Times New Roman"/>
                      </a:endParaRPr>
                    </a:p>
                  </a:txBody>
                  <a:tcPr marL="27270" marR="2727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C044"/>
                    </a:solidFill>
                  </a:tcPr>
                </a:tc>
                <a:tc gridSpan="3">
                  <a:txBody>
                    <a:bodyPr/>
                    <a:lstStyle/>
                    <a:p>
                      <a:pPr algn="just">
                        <a:lnSpc>
                          <a:spcPts val="1900"/>
                        </a:lnSpc>
                        <a:spcAft>
                          <a:spcPts val="0"/>
                        </a:spcAft>
                      </a:pPr>
                      <a:r>
                        <a:rPr lang="en-US" sz="1100" b="1" kern="0" dirty="0">
                          <a:solidFill>
                            <a:srgbClr val="282828"/>
                          </a:solidFill>
                          <a:effectLst/>
                        </a:rPr>
                        <a:t>*</a:t>
                      </a:r>
                      <a:r>
                        <a:rPr lang="zh-CN" sz="1100" b="1" kern="0" dirty="0">
                          <a:solidFill>
                            <a:srgbClr val="282828"/>
                          </a:solidFill>
                          <a:effectLst/>
                        </a:rPr>
                        <a:t>同学间的背景差异所引起的不同的认知体系和学习方法。</a:t>
                      </a:r>
                      <a:endParaRPr lang="zh-CN" sz="1000" b="1" kern="100" dirty="0">
                        <a:solidFill>
                          <a:srgbClr val="282828"/>
                        </a:solidFill>
                        <a:effectLst/>
                      </a:endParaRPr>
                    </a:p>
                    <a:p>
                      <a:pPr algn="just">
                        <a:lnSpc>
                          <a:spcPts val="1900"/>
                        </a:lnSpc>
                        <a:spcAft>
                          <a:spcPts val="0"/>
                        </a:spcAft>
                      </a:pPr>
                      <a:r>
                        <a:rPr lang="en-US" sz="1100" b="1" kern="0" dirty="0">
                          <a:solidFill>
                            <a:srgbClr val="282828"/>
                          </a:solidFill>
                          <a:effectLst/>
                        </a:rPr>
                        <a:t>*</a:t>
                      </a:r>
                      <a:r>
                        <a:rPr lang="zh-CN" sz="1100" b="1" kern="0" dirty="0">
                          <a:solidFill>
                            <a:srgbClr val="282828"/>
                          </a:solidFill>
                          <a:effectLst/>
                        </a:rPr>
                        <a:t>物理空间、网络等不稳定因素。</a:t>
                      </a:r>
                      <a:endParaRPr lang="en-US" altLang="zh-CN" sz="1100" b="1" kern="0" dirty="0">
                        <a:solidFill>
                          <a:srgbClr val="282828"/>
                        </a:solidFill>
                        <a:effectLst/>
                      </a:endParaRPr>
                    </a:p>
                  </a:txBody>
                  <a:tcPr marL="27270" marR="2727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C044"/>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74005822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5628434" y="2181443"/>
            <a:ext cx="3469698" cy="523220"/>
          </a:xfrm>
          <a:prstGeom prst="rect">
            <a:avLst/>
          </a:prstGeom>
          <a:noFill/>
        </p:spPr>
        <p:txBody>
          <a:bodyPr wrap="square"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defTabSz="685783" eaLnBrk="0" fontAlgn="base" hangingPunct="0">
              <a:spcBef>
                <a:spcPct val="0"/>
              </a:spcBef>
              <a:spcAft>
                <a:spcPct val="0"/>
              </a:spcAft>
            </a:pPr>
            <a:r>
              <a:rPr lang="zh-CN" altLang="en-US" dirty="0">
                <a:solidFill>
                  <a:srgbClr val="FFFFFF"/>
                </a:solidFill>
              </a:rPr>
              <a:t>普通同学：资金，交流，信息</a:t>
            </a:r>
            <a:endParaRPr lang="en-US" altLang="zh-CN" dirty="0">
              <a:solidFill>
                <a:srgbClr val="FFFFFF"/>
              </a:solidFill>
            </a:endParaRPr>
          </a:p>
          <a:p>
            <a:pPr defTabSz="685783" eaLnBrk="0" fontAlgn="base" hangingPunct="0">
              <a:spcBef>
                <a:spcPct val="0"/>
              </a:spcBef>
              <a:spcAft>
                <a:spcPct val="0"/>
              </a:spcAft>
            </a:pPr>
            <a:r>
              <a:rPr lang="zh-CN" altLang="en-US" dirty="0">
                <a:solidFill>
                  <a:srgbClr val="FFFFFF"/>
                </a:solidFill>
              </a:rPr>
              <a:t>班级管理者：管哪些方面，怎么操作</a:t>
            </a:r>
            <a:endParaRPr lang="en-US" altLang="zh-CN" dirty="0">
              <a:solidFill>
                <a:srgbClr val="FFFFFF"/>
              </a:solidFill>
            </a:endParaRPr>
          </a:p>
        </p:txBody>
      </p:sp>
      <p:sp>
        <p:nvSpPr>
          <p:cNvPr id="2" name="右箭头 1"/>
          <p:cNvSpPr/>
          <p:nvPr/>
        </p:nvSpPr>
        <p:spPr bwMode="auto">
          <a:xfrm>
            <a:off x="4166557" y="2203750"/>
            <a:ext cx="1548443" cy="484632"/>
          </a:xfrm>
          <a:prstGeom prst="rightArrow">
            <a:avLst>
              <a:gd name="adj1" fmla="val 68868"/>
              <a:gd name="adj2" fmla="val 50000"/>
            </a:avLst>
          </a:prstGeom>
          <a:solidFill>
            <a:schemeClr val="bg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zh-CN" altLang="en-US" sz="1300" b="1" dirty="0">
                <a:solidFill>
                  <a:srgbClr val="FFFFFF"/>
                </a:solidFill>
                <a:latin typeface="微软雅黑" pitchFamily="34" charset="-122"/>
                <a:ea typeface="微软雅黑" pitchFamily="34" charset="-122"/>
              </a:rPr>
              <a:t>逻辑分析</a:t>
            </a:r>
          </a:p>
        </p:txBody>
      </p:sp>
      <p:sp>
        <p:nvSpPr>
          <p:cNvPr id="16" name="TextBox 15"/>
          <p:cNvSpPr txBox="1"/>
          <p:nvPr/>
        </p:nvSpPr>
        <p:spPr>
          <a:xfrm>
            <a:off x="3085850" y="2289166"/>
            <a:ext cx="1080707" cy="307777"/>
          </a:xfrm>
          <a:prstGeom prst="rect">
            <a:avLst/>
          </a:prstGeom>
          <a:noFill/>
        </p:spPr>
        <p:txBody>
          <a:bodyPr wrap="square"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defTabSz="685783" eaLnBrk="0" fontAlgn="base" hangingPunct="0">
              <a:spcBef>
                <a:spcPct val="0"/>
              </a:spcBef>
              <a:spcAft>
                <a:spcPct val="0"/>
              </a:spcAft>
            </a:pPr>
            <a:r>
              <a:rPr lang="zh-CN" altLang="en-US" dirty="0">
                <a:solidFill>
                  <a:srgbClr val="FFFFFF"/>
                </a:solidFill>
              </a:rPr>
              <a:t>关心的问题</a:t>
            </a:r>
          </a:p>
        </p:txBody>
      </p:sp>
      <p:sp>
        <p:nvSpPr>
          <p:cNvPr id="30" name="矩形 29"/>
          <p:cNvSpPr/>
          <p:nvPr/>
        </p:nvSpPr>
        <p:spPr bwMode="auto">
          <a:xfrm>
            <a:off x="0" y="1"/>
            <a:ext cx="2286000" cy="483704"/>
          </a:xfrm>
          <a:prstGeom prst="rect">
            <a:avLst/>
          </a:prstGeom>
          <a:solidFill>
            <a:srgbClr val="FFC000">
              <a:alpha val="15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685783" eaLnBrk="0" fontAlgn="base" hangingPunct="0">
              <a:spcBef>
                <a:spcPct val="0"/>
              </a:spcBef>
              <a:spcAft>
                <a:spcPct val="0"/>
              </a:spcAft>
            </a:pPr>
            <a:r>
              <a:rPr lang="zh-CN" altLang="en-US" sz="2000" b="1" dirty="0">
                <a:solidFill>
                  <a:srgbClr val="FFFFFF"/>
                </a:solidFill>
                <a:latin typeface="微软雅黑" pitchFamily="34" charset="-122"/>
                <a:ea typeface="微软雅黑" pitchFamily="34" charset="-122"/>
              </a:rPr>
              <a:t>逻辑模型</a:t>
            </a:r>
          </a:p>
        </p:txBody>
      </p:sp>
      <p:sp>
        <p:nvSpPr>
          <p:cNvPr id="31" name="矩形 30"/>
          <p:cNvSpPr/>
          <p:nvPr/>
        </p:nvSpPr>
        <p:spPr bwMode="auto">
          <a:xfrm>
            <a:off x="2286000" y="1"/>
            <a:ext cx="2286000" cy="483704"/>
          </a:xfrm>
          <a:prstGeom prst="rect">
            <a:avLst/>
          </a:prstGeom>
          <a:solidFill>
            <a:srgbClr val="FFC000">
              <a:alpha val="9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685783" eaLnBrk="0" fontAlgn="base" hangingPunct="0">
              <a:spcBef>
                <a:spcPct val="0"/>
              </a:spcBef>
              <a:spcAft>
                <a:spcPct val="0"/>
              </a:spcAft>
            </a:pPr>
            <a:r>
              <a:rPr lang="zh-CN" altLang="en-US" sz="2000" b="1" dirty="0">
                <a:solidFill>
                  <a:srgbClr val="000000">
                    <a:lumMod val="75000"/>
                    <a:lumOff val="25000"/>
                  </a:srgbClr>
                </a:solidFill>
                <a:latin typeface="微软雅黑" pitchFamily="34" charset="-122"/>
                <a:ea typeface="微软雅黑" pitchFamily="34" charset="-122"/>
              </a:rPr>
              <a:t>思路</a:t>
            </a:r>
          </a:p>
        </p:txBody>
      </p:sp>
      <p:sp>
        <p:nvSpPr>
          <p:cNvPr id="32" name="矩形 31"/>
          <p:cNvSpPr/>
          <p:nvPr/>
        </p:nvSpPr>
        <p:spPr bwMode="auto">
          <a:xfrm>
            <a:off x="4572000" y="3"/>
            <a:ext cx="2286000" cy="483704"/>
          </a:xfrm>
          <a:prstGeom prst="rect">
            <a:avLst/>
          </a:prstGeom>
          <a:solidFill>
            <a:srgbClr val="FFC000">
              <a:alpha val="15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685783" eaLnBrk="0" fontAlgn="base" hangingPunct="0">
              <a:spcBef>
                <a:spcPct val="0"/>
              </a:spcBef>
              <a:spcAft>
                <a:spcPct val="0"/>
              </a:spcAft>
            </a:pPr>
            <a:r>
              <a:rPr lang="zh-CN" altLang="en-US" sz="2000" b="1" dirty="0">
                <a:solidFill>
                  <a:srgbClr val="FFFFFF"/>
                </a:solidFill>
                <a:latin typeface="微软雅黑" pitchFamily="34" charset="-122"/>
                <a:ea typeface="微软雅黑" pitchFamily="34" charset="-122"/>
              </a:rPr>
              <a:t>工作流</a:t>
            </a:r>
          </a:p>
        </p:txBody>
      </p:sp>
      <p:sp>
        <p:nvSpPr>
          <p:cNvPr id="33" name="矩形 32"/>
          <p:cNvSpPr/>
          <p:nvPr/>
        </p:nvSpPr>
        <p:spPr bwMode="auto">
          <a:xfrm>
            <a:off x="6858000" y="1"/>
            <a:ext cx="2286000" cy="483704"/>
          </a:xfrm>
          <a:prstGeom prst="rect">
            <a:avLst/>
          </a:prstGeom>
          <a:solidFill>
            <a:srgbClr val="FFC000">
              <a:alpha val="15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685783" eaLnBrk="0" fontAlgn="base" hangingPunct="0">
              <a:spcBef>
                <a:spcPct val="0"/>
              </a:spcBef>
              <a:spcAft>
                <a:spcPct val="0"/>
              </a:spcAft>
            </a:pPr>
            <a:r>
              <a:rPr lang="zh-CN" altLang="en-US" sz="2000" b="1" dirty="0">
                <a:solidFill>
                  <a:srgbClr val="FFFFFF"/>
                </a:solidFill>
                <a:latin typeface="微软雅黑" pitchFamily="34" charset="-122"/>
                <a:ea typeface="微软雅黑" pitchFamily="34" charset="-122"/>
              </a:rPr>
              <a:t>小组课程输出</a:t>
            </a:r>
          </a:p>
        </p:txBody>
      </p:sp>
      <p:sp>
        <p:nvSpPr>
          <p:cNvPr id="22" name="TextBox 21"/>
          <p:cNvSpPr txBox="1"/>
          <p:nvPr/>
        </p:nvSpPr>
        <p:spPr>
          <a:xfrm>
            <a:off x="1" y="2282962"/>
            <a:ext cx="1786639" cy="307777"/>
          </a:xfrm>
          <a:prstGeom prst="rect">
            <a:avLst/>
          </a:prstGeom>
          <a:noFill/>
        </p:spPr>
        <p:txBody>
          <a:bodyPr wrap="square"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defTabSz="685783" eaLnBrk="0" fontAlgn="base" hangingPunct="0">
              <a:spcBef>
                <a:spcPct val="0"/>
              </a:spcBef>
              <a:spcAft>
                <a:spcPct val="0"/>
              </a:spcAft>
            </a:pPr>
            <a:r>
              <a:rPr lang="zh-CN" altLang="en-US" dirty="0">
                <a:solidFill>
                  <a:srgbClr val="FFFFFF"/>
                </a:solidFill>
              </a:rPr>
              <a:t>目标：大家关心参与</a:t>
            </a:r>
          </a:p>
        </p:txBody>
      </p:sp>
      <p:sp>
        <p:nvSpPr>
          <p:cNvPr id="29" name="右箭头 28"/>
          <p:cNvSpPr/>
          <p:nvPr/>
        </p:nvSpPr>
        <p:spPr bwMode="auto">
          <a:xfrm>
            <a:off x="1765590" y="2194533"/>
            <a:ext cx="1320260" cy="484632"/>
          </a:xfrm>
          <a:prstGeom prst="rightArrow">
            <a:avLst>
              <a:gd name="adj1" fmla="val 68868"/>
              <a:gd name="adj2" fmla="val 50000"/>
            </a:avLst>
          </a:prstGeom>
          <a:solidFill>
            <a:schemeClr val="bg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zh-CN" altLang="en-US" sz="1300" b="1" dirty="0">
                <a:solidFill>
                  <a:srgbClr val="FFFFFF"/>
                </a:solidFill>
                <a:latin typeface="微软雅黑" pitchFamily="34" charset="-122"/>
                <a:ea typeface="微软雅黑" pitchFamily="34" charset="-122"/>
              </a:rPr>
              <a:t>逻辑分析</a:t>
            </a:r>
          </a:p>
        </p:txBody>
      </p:sp>
      <p:sp>
        <p:nvSpPr>
          <p:cNvPr id="15" name="矩形 14"/>
          <p:cNvSpPr/>
          <p:nvPr/>
        </p:nvSpPr>
        <p:spPr bwMode="auto">
          <a:xfrm>
            <a:off x="1" y="4648533"/>
            <a:ext cx="9215021" cy="483704"/>
          </a:xfrm>
          <a:prstGeom prst="rect">
            <a:avLst/>
          </a:prstGeom>
          <a:solidFill>
            <a:srgbClr val="FFC000">
              <a:alpha val="15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685783" eaLnBrk="0" fontAlgn="base" hangingPunct="0">
              <a:spcBef>
                <a:spcPct val="0"/>
              </a:spcBef>
              <a:spcAft>
                <a:spcPct val="0"/>
              </a:spcAft>
            </a:pPr>
            <a:r>
              <a:rPr lang="zh-CN" altLang="en-US" sz="2000" b="1" dirty="0">
                <a:solidFill>
                  <a:srgbClr val="FFFFFF"/>
                </a:solidFill>
                <a:latin typeface="微软雅黑" pitchFamily="34" charset="-122"/>
                <a:ea typeface="微软雅黑" pitchFamily="34" charset="-122"/>
              </a:rPr>
              <a:t>团队简介</a:t>
            </a:r>
          </a:p>
        </p:txBody>
      </p:sp>
    </p:spTree>
    <p:extLst>
      <p:ext uri="{BB962C8B-B14F-4D97-AF65-F5344CB8AC3E}">
        <p14:creationId xmlns:p14="http://schemas.microsoft.com/office/powerpoint/2010/main" val="395644845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794113" y="1394596"/>
            <a:ext cx="2607225" cy="954107"/>
          </a:xfrm>
          <a:prstGeom prst="rect">
            <a:avLst/>
          </a:prstGeom>
          <a:noFill/>
        </p:spPr>
        <p:txBody>
          <a:bodyPr wrap="square"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defTabSz="685783" eaLnBrk="0" fontAlgn="base" hangingPunct="0">
              <a:spcBef>
                <a:spcPct val="0"/>
              </a:spcBef>
              <a:spcAft>
                <a:spcPct val="0"/>
              </a:spcAft>
            </a:pPr>
            <a:r>
              <a:rPr lang="zh-CN" altLang="en-US" dirty="0">
                <a:solidFill>
                  <a:srgbClr val="FFFFFF"/>
                </a:solidFill>
              </a:rPr>
              <a:t>逻辑模型</a:t>
            </a:r>
            <a:endParaRPr lang="en-US" altLang="zh-CN" dirty="0">
              <a:solidFill>
                <a:srgbClr val="FFFFFF"/>
              </a:solidFill>
            </a:endParaRPr>
          </a:p>
          <a:p>
            <a:pPr defTabSz="685783" eaLnBrk="0" fontAlgn="base" hangingPunct="0">
              <a:spcBef>
                <a:spcPct val="0"/>
              </a:spcBef>
              <a:spcAft>
                <a:spcPct val="0"/>
              </a:spcAft>
            </a:pPr>
            <a:r>
              <a:rPr lang="zh-CN" altLang="en-US" dirty="0">
                <a:solidFill>
                  <a:srgbClr val="FFFFFF"/>
                </a:solidFill>
              </a:rPr>
              <a:t>社群画布（思路）</a:t>
            </a:r>
            <a:endParaRPr lang="en-US" altLang="zh-CN" dirty="0">
              <a:solidFill>
                <a:srgbClr val="FFFFFF"/>
              </a:solidFill>
            </a:endParaRPr>
          </a:p>
          <a:p>
            <a:pPr defTabSz="685783" eaLnBrk="0" fontAlgn="base" hangingPunct="0">
              <a:spcBef>
                <a:spcPct val="0"/>
              </a:spcBef>
              <a:spcAft>
                <a:spcPct val="0"/>
              </a:spcAft>
            </a:pPr>
            <a:r>
              <a:rPr lang="zh-CN" altLang="en-US" dirty="0">
                <a:solidFill>
                  <a:srgbClr val="FFFFFF"/>
                </a:solidFill>
              </a:rPr>
              <a:t>合  弄  制（思路）</a:t>
            </a:r>
            <a:endParaRPr lang="en-US" altLang="zh-CN" dirty="0">
              <a:solidFill>
                <a:srgbClr val="FFFFFF"/>
              </a:solidFill>
            </a:endParaRPr>
          </a:p>
          <a:p>
            <a:pPr defTabSz="685783" eaLnBrk="0" fontAlgn="base" hangingPunct="0">
              <a:spcBef>
                <a:spcPct val="0"/>
              </a:spcBef>
              <a:spcAft>
                <a:spcPct val="0"/>
              </a:spcAft>
            </a:pPr>
            <a:r>
              <a:rPr lang="zh-CN" altLang="en-US" dirty="0">
                <a:solidFill>
                  <a:srgbClr val="FFFFFF"/>
                </a:solidFill>
              </a:rPr>
              <a:t>宪章的内涵（底限、指引）</a:t>
            </a:r>
          </a:p>
        </p:txBody>
      </p:sp>
      <p:sp>
        <p:nvSpPr>
          <p:cNvPr id="2" name="右箭头 1"/>
          <p:cNvSpPr/>
          <p:nvPr/>
        </p:nvSpPr>
        <p:spPr bwMode="auto">
          <a:xfrm>
            <a:off x="1194757" y="2263286"/>
            <a:ext cx="1860613" cy="484632"/>
          </a:xfrm>
          <a:prstGeom prst="rightArrow">
            <a:avLst>
              <a:gd name="adj1" fmla="val 68868"/>
              <a:gd name="adj2" fmla="val 50000"/>
            </a:avLst>
          </a:prstGeom>
          <a:solidFill>
            <a:schemeClr val="bg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zh-CN" altLang="en-US" sz="1300" b="1" dirty="0">
                <a:solidFill>
                  <a:srgbClr val="FFFFFF"/>
                </a:solidFill>
                <a:latin typeface="微软雅黑" pitchFamily="34" charset="-122"/>
                <a:ea typeface="微软雅黑" pitchFamily="34" charset="-122"/>
              </a:rPr>
              <a:t>逻辑分析</a:t>
            </a:r>
          </a:p>
        </p:txBody>
      </p:sp>
      <p:sp>
        <p:nvSpPr>
          <p:cNvPr id="16" name="TextBox 15"/>
          <p:cNvSpPr txBox="1"/>
          <p:nvPr/>
        </p:nvSpPr>
        <p:spPr>
          <a:xfrm>
            <a:off x="114050" y="2348702"/>
            <a:ext cx="1080707" cy="307777"/>
          </a:xfrm>
          <a:prstGeom prst="rect">
            <a:avLst/>
          </a:prstGeom>
          <a:noFill/>
        </p:spPr>
        <p:txBody>
          <a:bodyPr wrap="square"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defTabSz="685783" eaLnBrk="0" fontAlgn="base" hangingPunct="0">
              <a:spcBef>
                <a:spcPct val="0"/>
              </a:spcBef>
              <a:spcAft>
                <a:spcPct val="0"/>
              </a:spcAft>
            </a:pPr>
            <a:r>
              <a:rPr lang="zh-CN" altLang="en-US" dirty="0">
                <a:solidFill>
                  <a:srgbClr val="FFFFFF"/>
                </a:solidFill>
              </a:rPr>
              <a:t>宪章 </a:t>
            </a:r>
            <a:r>
              <a:rPr lang="en-US" altLang="zh-CN" dirty="0">
                <a:solidFill>
                  <a:srgbClr val="FFFFFF"/>
                </a:solidFill>
              </a:rPr>
              <a:t>V1.0</a:t>
            </a:r>
            <a:endParaRPr lang="zh-CN" altLang="en-US" dirty="0">
              <a:solidFill>
                <a:srgbClr val="FFFFFF"/>
              </a:solidFill>
            </a:endParaRPr>
          </a:p>
        </p:txBody>
      </p:sp>
      <p:sp>
        <p:nvSpPr>
          <p:cNvPr id="18" name="TextBox 17"/>
          <p:cNvSpPr txBox="1"/>
          <p:nvPr/>
        </p:nvSpPr>
        <p:spPr>
          <a:xfrm>
            <a:off x="3055369" y="2348702"/>
            <a:ext cx="1093470" cy="307777"/>
          </a:xfrm>
          <a:prstGeom prst="rect">
            <a:avLst/>
          </a:prstGeom>
          <a:noFill/>
        </p:spPr>
        <p:txBody>
          <a:bodyPr wrap="square"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defTabSz="685783" eaLnBrk="0" fontAlgn="base" hangingPunct="0">
              <a:spcBef>
                <a:spcPct val="0"/>
              </a:spcBef>
              <a:spcAft>
                <a:spcPct val="0"/>
              </a:spcAft>
            </a:pPr>
            <a:r>
              <a:rPr lang="zh-CN" altLang="en-US" dirty="0">
                <a:solidFill>
                  <a:srgbClr val="FFFFFF"/>
                </a:solidFill>
              </a:rPr>
              <a:t>修订的大纲</a:t>
            </a:r>
          </a:p>
        </p:txBody>
      </p:sp>
      <p:sp>
        <p:nvSpPr>
          <p:cNvPr id="21" name="TextBox 20"/>
          <p:cNvSpPr txBox="1"/>
          <p:nvPr/>
        </p:nvSpPr>
        <p:spPr>
          <a:xfrm>
            <a:off x="5654932" y="2342498"/>
            <a:ext cx="965264" cy="307777"/>
          </a:xfrm>
          <a:prstGeom prst="rect">
            <a:avLst/>
          </a:prstGeom>
          <a:noFill/>
        </p:spPr>
        <p:txBody>
          <a:bodyPr wrap="square"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defTabSz="685783" eaLnBrk="0" fontAlgn="base" hangingPunct="0">
              <a:spcBef>
                <a:spcPct val="0"/>
              </a:spcBef>
              <a:spcAft>
                <a:spcPct val="0"/>
              </a:spcAft>
            </a:pPr>
            <a:r>
              <a:rPr lang="zh-CN" altLang="en-US" dirty="0">
                <a:solidFill>
                  <a:srgbClr val="FFFFFF"/>
                </a:solidFill>
              </a:rPr>
              <a:t>更新方案</a:t>
            </a:r>
          </a:p>
        </p:txBody>
      </p:sp>
      <p:sp>
        <p:nvSpPr>
          <p:cNvPr id="3" name="流程图: 内部贮存 2"/>
          <p:cNvSpPr/>
          <p:nvPr/>
        </p:nvSpPr>
        <p:spPr bwMode="auto">
          <a:xfrm>
            <a:off x="7789104" y="2086466"/>
            <a:ext cx="987552" cy="838273"/>
          </a:xfrm>
          <a:prstGeom prst="flowChartInternalStorage">
            <a:avLst/>
          </a:prstGeom>
          <a:solidFill>
            <a:schemeClr val="bg1">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685783" eaLnBrk="0" fontAlgn="base" hangingPunct="0">
              <a:spcBef>
                <a:spcPct val="0"/>
              </a:spcBef>
              <a:spcAft>
                <a:spcPct val="0"/>
              </a:spcAft>
            </a:pPr>
            <a:r>
              <a:rPr lang="zh-CN" altLang="en-US" sz="1300" b="1" dirty="0">
                <a:solidFill>
                  <a:srgbClr val="FFFFFF"/>
                </a:solidFill>
                <a:latin typeface="微软雅黑" pitchFamily="34" charset="-122"/>
                <a:ea typeface="微软雅黑" pitchFamily="34" charset="-122"/>
              </a:rPr>
              <a:t>宪章</a:t>
            </a:r>
            <a:r>
              <a:rPr lang="en-US" altLang="zh-CN" sz="1300" b="1" dirty="0">
                <a:solidFill>
                  <a:srgbClr val="FFFFFF"/>
                </a:solidFill>
                <a:latin typeface="微软雅黑" pitchFamily="34" charset="-122"/>
                <a:ea typeface="微软雅黑" pitchFamily="34" charset="-122"/>
              </a:rPr>
              <a:t>V2.0</a:t>
            </a:r>
          </a:p>
        </p:txBody>
      </p:sp>
      <p:sp>
        <p:nvSpPr>
          <p:cNvPr id="30" name="矩形 29"/>
          <p:cNvSpPr/>
          <p:nvPr/>
        </p:nvSpPr>
        <p:spPr bwMode="auto">
          <a:xfrm>
            <a:off x="0" y="1"/>
            <a:ext cx="2286000" cy="483704"/>
          </a:xfrm>
          <a:prstGeom prst="rect">
            <a:avLst/>
          </a:prstGeom>
          <a:solidFill>
            <a:srgbClr val="FFC000">
              <a:alpha val="15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685783" eaLnBrk="0" fontAlgn="base" hangingPunct="0">
              <a:spcBef>
                <a:spcPct val="0"/>
              </a:spcBef>
              <a:spcAft>
                <a:spcPct val="0"/>
              </a:spcAft>
            </a:pPr>
            <a:r>
              <a:rPr lang="zh-CN" altLang="en-US" sz="2000" b="1" dirty="0">
                <a:solidFill>
                  <a:srgbClr val="FFFFFF"/>
                </a:solidFill>
                <a:latin typeface="微软雅黑" pitchFamily="34" charset="-122"/>
                <a:ea typeface="微软雅黑" pitchFamily="34" charset="-122"/>
              </a:rPr>
              <a:t>逻辑模型</a:t>
            </a:r>
          </a:p>
        </p:txBody>
      </p:sp>
      <p:sp>
        <p:nvSpPr>
          <p:cNvPr id="33" name="矩形 32"/>
          <p:cNvSpPr/>
          <p:nvPr/>
        </p:nvSpPr>
        <p:spPr bwMode="auto">
          <a:xfrm>
            <a:off x="6858000" y="1"/>
            <a:ext cx="2286000" cy="483704"/>
          </a:xfrm>
          <a:prstGeom prst="rect">
            <a:avLst/>
          </a:prstGeom>
          <a:solidFill>
            <a:srgbClr val="FFC000">
              <a:alpha val="15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685783" eaLnBrk="0" fontAlgn="base" hangingPunct="0">
              <a:spcBef>
                <a:spcPct val="0"/>
              </a:spcBef>
              <a:spcAft>
                <a:spcPct val="0"/>
              </a:spcAft>
            </a:pPr>
            <a:r>
              <a:rPr lang="zh-CN" altLang="en-US" sz="2000" b="1" dirty="0">
                <a:solidFill>
                  <a:srgbClr val="FFFFFF"/>
                </a:solidFill>
                <a:latin typeface="微软雅黑" pitchFamily="34" charset="-122"/>
                <a:ea typeface="微软雅黑" pitchFamily="34" charset="-122"/>
              </a:rPr>
              <a:t>小组课程输出</a:t>
            </a:r>
          </a:p>
        </p:txBody>
      </p:sp>
      <p:sp>
        <p:nvSpPr>
          <p:cNvPr id="23" name="右箭头 22"/>
          <p:cNvSpPr/>
          <p:nvPr/>
        </p:nvSpPr>
        <p:spPr bwMode="auto">
          <a:xfrm>
            <a:off x="4148840" y="2254070"/>
            <a:ext cx="1506093" cy="484632"/>
          </a:xfrm>
          <a:prstGeom prst="rightArrow">
            <a:avLst>
              <a:gd name="adj1" fmla="val 68868"/>
              <a:gd name="adj2" fmla="val 50000"/>
            </a:avLst>
          </a:prstGeom>
          <a:solidFill>
            <a:schemeClr val="bg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zh-CN" altLang="en-US" sz="1300" b="1" dirty="0">
                <a:solidFill>
                  <a:srgbClr val="FFFFFF"/>
                </a:solidFill>
                <a:latin typeface="微软雅黑" pitchFamily="34" charset="-122"/>
                <a:ea typeface="微软雅黑" pitchFamily="34" charset="-122"/>
              </a:rPr>
              <a:t>丰富内容</a:t>
            </a:r>
          </a:p>
        </p:txBody>
      </p:sp>
      <p:sp>
        <p:nvSpPr>
          <p:cNvPr id="25" name="右箭头 24"/>
          <p:cNvSpPr/>
          <p:nvPr/>
        </p:nvSpPr>
        <p:spPr bwMode="auto">
          <a:xfrm>
            <a:off x="6546664" y="2254069"/>
            <a:ext cx="1117473" cy="484632"/>
          </a:xfrm>
          <a:prstGeom prst="rightArrow">
            <a:avLst>
              <a:gd name="adj1" fmla="val 68868"/>
              <a:gd name="adj2" fmla="val 50000"/>
            </a:avLst>
          </a:prstGeom>
          <a:solidFill>
            <a:schemeClr val="bg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zh-CN" altLang="en-US" sz="1300" b="1" dirty="0">
                <a:solidFill>
                  <a:srgbClr val="FFFFFF"/>
                </a:solidFill>
                <a:latin typeface="微软雅黑" pitchFamily="34" charset="-122"/>
                <a:ea typeface="微软雅黑" pitchFamily="34" charset="-122"/>
              </a:rPr>
              <a:t>迭代更新</a:t>
            </a:r>
          </a:p>
        </p:txBody>
      </p:sp>
      <p:sp>
        <p:nvSpPr>
          <p:cNvPr id="26" name="TextBox 25"/>
          <p:cNvSpPr txBox="1"/>
          <p:nvPr/>
        </p:nvSpPr>
        <p:spPr>
          <a:xfrm>
            <a:off x="2298491" y="2747920"/>
            <a:ext cx="2607225" cy="1169551"/>
          </a:xfrm>
          <a:prstGeom prst="rect">
            <a:avLst/>
          </a:prstGeom>
          <a:noFill/>
        </p:spPr>
        <p:txBody>
          <a:bodyPr wrap="square"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defTabSz="685783" eaLnBrk="0" fontAlgn="base" hangingPunct="0">
              <a:spcBef>
                <a:spcPct val="0"/>
              </a:spcBef>
              <a:spcAft>
                <a:spcPct val="0"/>
              </a:spcAft>
            </a:pPr>
            <a:r>
              <a:rPr lang="zh-CN" altLang="en-US" dirty="0">
                <a:solidFill>
                  <a:srgbClr val="FFFFFF"/>
                </a:solidFill>
              </a:rPr>
              <a:t>班级是单位</a:t>
            </a:r>
            <a:endParaRPr lang="en-US" altLang="zh-CN" dirty="0">
              <a:solidFill>
                <a:srgbClr val="FFFFFF"/>
              </a:solidFill>
            </a:endParaRPr>
          </a:p>
          <a:p>
            <a:pPr defTabSz="685783" eaLnBrk="0" fontAlgn="base" hangingPunct="0">
              <a:spcBef>
                <a:spcPct val="0"/>
              </a:spcBef>
              <a:spcAft>
                <a:spcPct val="0"/>
              </a:spcAft>
            </a:pPr>
            <a:r>
              <a:rPr lang="zh-CN" altLang="en-US" dirty="0">
                <a:solidFill>
                  <a:srgbClr val="FFFFFF"/>
                </a:solidFill>
              </a:rPr>
              <a:t>圈子是细胞</a:t>
            </a:r>
            <a:endParaRPr lang="en-US" altLang="zh-CN" dirty="0">
              <a:solidFill>
                <a:srgbClr val="FFFFFF"/>
              </a:solidFill>
            </a:endParaRPr>
          </a:p>
          <a:p>
            <a:pPr defTabSz="685783" eaLnBrk="0" fontAlgn="base" hangingPunct="0">
              <a:spcBef>
                <a:spcPct val="0"/>
              </a:spcBef>
              <a:spcAft>
                <a:spcPct val="0"/>
              </a:spcAft>
            </a:pPr>
            <a:r>
              <a:rPr lang="zh-CN" altLang="en-US" dirty="0">
                <a:solidFill>
                  <a:srgbClr val="FFFFFF"/>
                </a:solidFill>
              </a:rPr>
              <a:t>经验分享加分</a:t>
            </a:r>
            <a:endParaRPr lang="en-US" altLang="zh-CN" dirty="0">
              <a:solidFill>
                <a:srgbClr val="FFFFFF"/>
              </a:solidFill>
            </a:endParaRPr>
          </a:p>
          <a:p>
            <a:pPr defTabSz="685783" eaLnBrk="0" fontAlgn="base" hangingPunct="0">
              <a:spcBef>
                <a:spcPct val="0"/>
              </a:spcBef>
              <a:spcAft>
                <a:spcPct val="0"/>
              </a:spcAft>
            </a:pPr>
            <a:r>
              <a:rPr lang="zh-CN" altLang="en-US" dirty="0">
                <a:solidFill>
                  <a:srgbClr val="FFFFFF"/>
                </a:solidFill>
              </a:rPr>
              <a:t>营造社群文化</a:t>
            </a:r>
            <a:endParaRPr lang="en-US" altLang="zh-CN" dirty="0">
              <a:solidFill>
                <a:srgbClr val="FFFFFF"/>
              </a:solidFill>
            </a:endParaRPr>
          </a:p>
          <a:p>
            <a:pPr defTabSz="685783" eaLnBrk="0" fontAlgn="base" hangingPunct="0">
              <a:spcBef>
                <a:spcPct val="0"/>
              </a:spcBef>
              <a:spcAft>
                <a:spcPct val="0"/>
              </a:spcAft>
            </a:pPr>
            <a:r>
              <a:rPr lang="zh-CN" altLang="en-US" dirty="0">
                <a:solidFill>
                  <a:srgbClr val="FFFFFF"/>
                </a:solidFill>
              </a:rPr>
              <a:t>经费管理</a:t>
            </a:r>
            <a:endParaRPr lang="en-US" altLang="zh-CN" dirty="0">
              <a:solidFill>
                <a:srgbClr val="FFFFFF"/>
              </a:solidFill>
            </a:endParaRPr>
          </a:p>
        </p:txBody>
      </p:sp>
      <p:sp>
        <p:nvSpPr>
          <p:cNvPr id="28" name="TextBox 27"/>
          <p:cNvSpPr txBox="1"/>
          <p:nvPr/>
        </p:nvSpPr>
        <p:spPr>
          <a:xfrm>
            <a:off x="7621934" y="1662308"/>
            <a:ext cx="1321894" cy="307777"/>
          </a:xfrm>
          <a:prstGeom prst="rect">
            <a:avLst/>
          </a:prstGeom>
          <a:noFill/>
        </p:spPr>
        <p:txBody>
          <a:bodyPr wrap="square"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defTabSz="685783" eaLnBrk="0" fontAlgn="base" hangingPunct="0">
              <a:spcBef>
                <a:spcPct val="0"/>
              </a:spcBef>
              <a:spcAft>
                <a:spcPct val="0"/>
              </a:spcAft>
            </a:pPr>
            <a:r>
              <a:rPr lang="zh-CN" altLang="en-US" dirty="0">
                <a:solidFill>
                  <a:srgbClr val="FFFFFF"/>
                </a:solidFill>
              </a:rPr>
              <a:t>标准：可操作</a:t>
            </a:r>
          </a:p>
        </p:txBody>
      </p:sp>
      <p:sp>
        <p:nvSpPr>
          <p:cNvPr id="39" name="右箭头 38"/>
          <p:cNvSpPr/>
          <p:nvPr/>
        </p:nvSpPr>
        <p:spPr bwMode="auto">
          <a:xfrm rot="16200000">
            <a:off x="6867894" y="1797424"/>
            <a:ext cx="447091" cy="484632"/>
          </a:xfrm>
          <a:prstGeom prst="rightArrow">
            <a:avLst>
              <a:gd name="adj1" fmla="val 68868"/>
              <a:gd name="adj2" fmla="val 0"/>
            </a:avLst>
          </a:prstGeom>
          <a:solidFill>
            <a:schemeClr val="bg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endParaRPr lang="zh-CN" altLang="en-US" sz="1300" b="1" dirty="0">
              <a:solidFill>
                <a:srgbClr val="FFFFFF"/>
              </a:solidFill>
              <a:latin typeface="微软雅黑" pitchFamily="34" charset="-122"/>
              <a:ea typeface="微软雅黑" pitchFamily="34" charset="-122"/>
            </a:endParaRPr>
          </a:p>
        </p:txBody>
      </p:sp>
      <p:sp>
        <p:nvSpPr>
          <p:cNvPr id="40" name="右箭头 39"/>
          <p:cNvSpPr/>
          <p:nvPr/>
        </p:nvSpPr>
        <p:spPr bwMode="auto">
          <a:xfrm flipH="1">
            <a:off x="2729812" y="1462233"/>
            <a:ext cx="4523244" cy="484632"/>
          </a:xfrm>
          <a:prstGeom prst="rightArrow">
            <a:avLst>
              <a:gd name="adj1" fmla="val 68868"/>
              <a:gd name="adj2" fmla="val 50000"/>
            </a:avLst>
          </a:prstGeom>
          <a:solidFill>
            <a:schemeClr val="bg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83" eaLnBrk="0" fontAlgn="base" hangingPunct="0">
              <a:spcBef>
                <a:spcPct val="0"/>
              </a:spcBef>
              <a:spcAft>
                <a:spcPct val="0"/>
              </a:spcAft>
            </a:pPr>
            <a:r>
              <a:rPr lang="zh-CN" altLang="en-US" sz="1300" b="1" dirty="0">
                <a:solidFill>
                  <a:srgbClr val="FFFFFF"/>
                </a:solidFill>
                <a:latin typeface="微软雅黑" pitchFamily="34" charset="-122"/>
                <a:ea typeface="微软雅黑" pitchFamily="34" charset="-122"/>
              </a:rPr>
              <a:t>回归逻辑分析</a:t>
            </a:r>
          </a:p>
        </p:txBody>
      </p:sp>
      <p:sp>
        <p:nvSpPr>
          <p:cNvPr id="41" name="矩形 40"/>
          <p:cNvSpPr/>
          <p:nvPr/>
        </p:nvSpPr>
        <p:spPr bwMode="auto">
          <a:xfrm>
            <a:off x="4583844" y="1"/>
            <a:ext cx="2286000" cy="483704"/>
          </a:xfrm>
          <a:prstGeom prst="rect">
            <a:avLst/>
          </a:prstGeom>
          <a:solidFill>
            <a:srgbClr val="FFC000">
              <a:alpha val="9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685783" eaLnBrk="0" fontAlgn="base" hangingPunct="0">
              <a:spcBef>
                <a:spcPct val="0"/>
              </a:spcBef>
              <a:spcAft>
                <a:spcPct val="0"/>
              </a:spcAft>
            </a:pPr>
            <a:r>
              <a:rPr lang="zh-CN" altLang="en-US" sz="2000" b="1" dirty="0">
                <a:solidFill>
                  <a:srgbClr val="000000">
                    <a:lumMod val="75000"/>
                    <a:lumOff val="25000"/>
                  </a:srgbClr>
                </a:solidFill>
                <a:latin typeface="微软雅黑" pitchFamily="34" charset="-122"/>
                <a:ea typeface="微软雅黑" pitchFamily="34" charset="-122"/>
              </a:rPr>
              <a:t>工作流</a:t>
            </a:r>
          </a:p>
        </p:txBody>
      </p:sp>
      <p:sp>
        <p:nvSpPr>
          <p:cNvPr id="43" name="矩形 42"/>
          <p:cNvSpPr/>
          <p:nvPr/>
        </p:nvSpPr>
        <p:spPr bwMode="auto">
          <a:xfrm>
            <a:off x="2289613" y="1"/>
            <a:ext cx="2286000" cy="483704"/>
          </a:xfrm>
          <a:prstGeom prst="rect">
            <a:avLst/>
          </a:prstGeom>
          <a:solidFill>
            <a:srgbClr val="FFC000">
              <a:alpha val="15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685783" eaLnBrk="0" fontAlgn="base" hangingPunct="0">
              <a:spcBef>
                <a:spcPct val="0"/>
              </a:spcBef>
              <a:spcAft>
                <a:spcPct val="0"/>
              </a:spcAft>
            </a:pPr>
            <a:r>
              <a:rPr lang="zh-CN" altLang="en-US" sz="2000" b="1" dirty="0">
                <a:solidFill>
                  <a:srgbClr val="FFFFFF"/>
                </a:solidFill>
                <a:latin typeface="微软雅黑" pitchFamily="34" charset="-122"/>
                <a:ea typeface="微软雅黑" pitchFamily="34" charset="-122"/>
              </a:rPr>
              <a:t>思路</a:t>
            </a:r>
          </a:p>
        </p:txBody>
      </p:sp>
      <p:sp>
        <p:nvSpPr>
          <p:cNvPr id="44" name="矩形 43"/>
          <p:cNvSpPr/>
          <p:nvPr/>
        </p:nvSpPr>
        <p:spPr bwMode="auto">
          <a:xfrm>
            <a:off x="1" y="4648533"/>
            <a:ext cx="9215021" cy="483704"/>
          </a:xfrm>
          <a:prstGeom prst="rect">
            <a:avLst/>
          </a:prstGeom>
          <a:solidFill>
            <a:srgbClr val="FFC000">
              <a:alpha val="15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685783" eaLnBrk="0" fontAlgn="base" hangingPunct="0">
              <a:spcBef>
                <a:spcPct val="0"/>
              </a:spcBef>
              <a:spcAft>
                <a:spcPct val="0"/>
              </a:spcAft>
            </a:pPr>
            <a:r>
              <a:rPr lang="zh-CN" altLang="en-US" sz="2000" b="1" dirty="0">
                <a:solidFill>
                  <a:srgbClr val="FFFFFF"/>
                </a:solidFill>
                <a:latin typeface="微软雅黑" pitchFamily="34" charset="-122"/>
                <a:ea typeface="微软雅黑" pitchFamily="34" charset="-122"/>
              </a:rPr>
              <a:t>团队简介</a:t>
            </a:r>
          </a:p>
        </p:txBody>
      </p:sp>
    </p:spTree>
    <p:extLst>
      <p:ext uri="{BB962C8B-B14F-4D97-AF65-F5344CB8AC3E}">
        <p14:creationId xmlns:p14="http://schemas.microsoft.com/office/powerpoint/2010/main" val="37796767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bwMode="auto">
          <a:xfrm>
            <a:off x="0" y="1"/>
            <a:ext cx="2286000" cy="483704"/>
          </a:xfrm>
          <a:prstGeom prst="rect">
            <a:avLst/>
          </a:prstGeom>
          <a:solidFill>
            <a:srgbClr val="FFC000">
              <a:alpha val="15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685783" eaLnBrk="0" fontAlgn="base" hangingPunct="0">
              <a:spcBef>
                <a:spcPct val="0"/>
              </a:spcBef>
              <a:spcAft>
                <a:spcPct val="0"/>
              </a:spcAft>
            </a:pPr>
            <a:r>
              <a:rPr lang="zh-CN" altLang="en-US" sz="2000" b="1" dirty="0">
                <a:solidFill>
                  <a:srgbClr val="FFFFFF"/>
                </a:solidFill>
                <a:latin typeface="微软雅黑" pitchFamily="34" charset="-122"/>
                <a:ea typeface="微软雅黑" pitchFamily="34" charset="-122"/>
              </a:rPr>
              <a:t>逻辑模型</a:t>
            </a:r>
          </a:p>
        </p:txBody>
      </p:sp>
      <p:sp>
        <p:nvSpPr>
          <p:cNvPr id="32" name="矩形 31"/>
          <p:cNvSpPr/>
          <p:nvPr/>
        </p:nvSpPr>
        <p:spPr bwMode="auto">
          <a:xfrm>
            <a:off x="4572000" y="3"/>
            <a:ext cx="2286000" cy="483704"/>
          </a:xfrm>
          <a:prstGeom prst="rect">
            <a:avLst/>
          </a:prstGeom>
          <a:solidFill>
            <a:srgbClr val="FFC000">
              <a:alpha val="15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685783" eaLnBrk="0" fontAlgn="base" hangingPunct="0">
              <a:spcBef>
                <a:spcPct val="0"/>
              </a:spcBef>
              <a:spcAft>
                <a:spcPct val="0"/>
              </a:spcAft>
            </a:pPr>
            <a:r>
              <a:rPr lang="zh-CN" altLang="en-US" sz="2000" b="1" dirty="0">
                <a:solidFill>
                  <a:srgbClr val="FFFFFF"/>
                </a:solidFill>
                <a:latin typeface="微软雅黑" pitchFamily="34" charset="-122"/>
                <a:ea typeface="微软雅黑" pitchFamily="34" charset="-122"/>
              </a:rPr>
              <a:t>团队简介</a:t>
            </a:r>
          </a:p>
        </p:txBody>
      </p:sp>
      <p:pic>
        <p:nvPicPr>
          <p:cNvPr id="15" name="图片 14" descr="初稿汇总/宪章封皮.jpg"/>
          <p:cNvPicPr/>
          <p:nvPr/>
        </p:nvPicPr>
        <p:blipFill>
          <a:blip r:embed="rId2" cstate="print">
            <a:extLst>
              <a:ext uri="{28A0092B-C50C-407E-A947-70E740481C1C}">
                <a14:useLocalDpi xmlns:a14="http://schemas.microsoft.com/office/drawing/2010/main"/>
              </a:ext>
            </a:extLst>
          </a:blip>
          <a:srcRect/>
          <a:stretch>
            <a:fillRect/>
          </a:stretch>
        </p:blipFill>
        <p:spPr bwMode="auto">
          <a:xfrm>
            <a:off x="3400425" y="829582"/>
            <a:ext cx="2353859" cy="3261360"/>
          </a:xfrm>
          <a:prstGeom prst="rect">
            <a:avLst/>
          </a:prstGeom>
          <a:noFill/>
          <a:ln>
            <a:noFill/>
          </a:ln>
        </p:spPr>
      </p:pic>
      <p:sp>
        <p:nvSpPr>
          <p:cNvPr id="18" name="TextBox 17"/>
          <p:cNvSpPr txBox="1"/>
          <p:nvPr/>
        </p:nvSpPr>
        <p:spPr>
          <a:xfrm>
            <a:off x="3273740" y="4123269"/>
            <a:ext cx="2607225" cy="307777"/>
          </a:xfrm>
          <a:prstGeom prst="rect">
            <a:avLst/>
          </a:prstGeom>
          <a:noFill/>
        </p:spPr>
        <p:txBody>
          <a:bodyPr wrap="square"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defTabSz="685783" eaLnBrk="0" fontAlgn="base" hangingPunct="0">
              <a:spcBef>
                <a:spcPct val="0"/>
              </a:spcBef>
              <a:spcAft>
                <a:spcPct val="0"/>
              </a:spcAft>
            </a:pPr>
            <a:r>
              <a:rPr lang="en-US" altLang="zh-CN" dirty="0">
                <a:solidFill>
                  <a:srgbClr val="FFFFFF"/>
                </a:solidFill>
              </a:rPr>
              <a:t>WIKI</a:t>
            </a:r>
            <a:r>
              <a:rPr lang="zh-CN" altLang="en-US" dirty="0">
                <a:solidFill>
                  <a:srgbClr val="FFFFFF"/>
                </a:solidFill>
              </a:rPr>
              <a:t>第五组主页可下载</a:t>
            </a:r>
          </a:p>
        </p:txBody>
      </p:sp>
      <p:sp>
        <p:nvSpPr>
          <p:cNvPr id="20" name="矩形 19"/>
          <p:cNvSpPr/>
          <p:nvPr/>
        </p:nvSpPr>
        <p:spPr bwMode="auto">
          <a:xfrm>
            <a:off x="2289613" y="1"/>
            <a:ext cx="2286000" cy="483704"/>
          </a:xfrm>
          <a:prstGeom prst="rect">
            <a:avLst/>
          </a:prstGeom>
          <a:solidFill>
            <a:srgbClr val="FFC000">
              <a:alpha val="15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685783" eaLnBrk="0" fontAlgn="base" hangingPunct="0">
              <a:spcBef>
                <a:spcPct val="0"/>
              </a:spcBef>
              <a:spcAft>
                <a:spcPct val="0"/>
              </a:spcAft>
            </a:pPr>
            <a:r>
              <a:rPr lang="zh-CN" altLang="en-US" sz="2000" b="1" dirty="0">
                <a:solidFill>
                  <a:srgbClr val="FFFFFF"/>
                </a:solidFill>
                <a:latin typeface="微软雅黑" pitchFamily="34" charset="-122"/>
                <a:ea typeface="微软雅黑" pitchFamily="34" charset="-122"/>
              </a:rPr>
              <a:t>思路</a:t>
            </a:r>
          </a:p>
        </p:txBody>
      </p:sp>
      <p:sp>
        <p:nvSpPr>
          <p:cNvPr id="21" name="矩形 20"/>
          <p:cNvSpPr/>
          <p:nvPr/>
        </p:nvSpPr>
        <p:spPr bwMode="auto">
          <a:xfrm>
            <a:off x="6858000" y="1"/>
            <a:ext cx="2286000" cy="483704"/>
          </a:xfrm>
          <a:prstGeom prst="rect">
            <a:avLst/>
          </a:prstGeom>
          <a:solidFill>
            <a:srgbClr val="FFC000">
              <a:alpha val="9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685783" eaLnBrk="0" fontAlgn="base" hangingPunct="0">
              <a:spcBef>
                <a:spcPct val="0"/>
              </a:spcBef>
              <a:spcAft>
                <a:spcPct val="0"/>
              </a:spcAft>
            </a:pPr>
            <a:r>
              <a:rPr lang="zh-CN" altLang="en-US" sz="2000" b="1" dirty="0">
                <a:solidFill>
                  <a:srgbClr val="000000">
                    <a:lumMod val="75000"/>
                    <a:lumOff val="25000"/>
                  </a:srgbClr>
                </a:solidFill>
                <a:latin typeface="微软雅黑" pitchFamily="34" charset="-122"/>
                <a:ea typeface="微软雅黑" pitchFamily="34" charset="-122"/>
              </a:rPr>
              <a:t>小组课程输出</a:t>
            </a:r>
          </a:p>
        </p:txBody>
      </p:sp>
      <p:sp>
        <p:nvSpPr>
          <p:cNvPr id="24" name="矩形 23"/>
          <p:cNvSpPr/>
          <p:nvPr/>
        </p:nvSpPr>
        <p:spPr bwMode="auto">
          <a:xfrm>
            <a:off x="1" y="4648533"/>
            <a:ext cx="9215021" cy="483704"/>
          </a:xfrm>
          <a:prstGeom prst="rect">
            <a:avLst/>
          </a:prstGeom>
          <a:solidFill>
            <a:srgbClr val="FFC000">
              <a:alpha val="15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685783" eaLnBrk="0" fontAlgn="base" hangingPunct="0">
              <a:spcBef>
                <a:spcPct val="0"/>
              </a:spcBef>
              <a:spcAft>
                <a:spcPct val="0"/>
              </a:spcAft>
            </a:pPr>
            <a:r>
              <a:rPr lang="zh-CN" altLang="en-US" sz="2000" b="1" dirty="0">
                <a:solidFill>
                  <a:srgbClr val="FFFFFF"/>
                </a:solidFill>
                <a:latin typeface="微软雅黑" pitchFamily="34" charset="-122"/>
                <a:ea typeface="微软雅黑" pitchFamily="34" charset="-122"/>
              </a:rPr>
              <a:t>团队简介</a:t>
            </a:r>
          </a:p>
        </p:txBody>
      </p:sp>
    </p:spTree>
    <p:extLst>
      <p:ext uri="{BB962C8B-B14F-4D97-AF65-F5344CB8AC3E}">
        <p14:creationId xmlns:p14="http://schemas.microsoft.com/office/powerpoint/2010/main" val="19344935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b="4491"/>
          <a:stretch/>
        </p:blipFill>
        <p:spPr bwMode="auto">
          <a:xfrm>
            <a:off x="403377" y="769637"/>
            <a:ext cx="6070662" cy="37047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6746929" y="1150360"/>
            <a:ext cx="2039054" cy="3323987"/>
          </a:xfrm>
          <a:prstGeom prst="rect">
            <a:avLst/>
          </a:prstGeom>
          <a:noFill/>
        </p:spPr>
        <p:txBody>
          <a:bodyPr wrap="square"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defTabSz="685783" eaLnBrk="0" fontAlgn="base" hangingPunct="0">
              <a:spcBef>
                <a:spcPct val="0"/>
              </a:spcBef>
              <a:spcAft>
                <a:spcPct val="0"/>
              </a:spcAft>
            </a:pPr>
            <a:r>
              <a:rPr lang="zh-CN" altLang="en-US" dirty="0">
                <a:solidFill>
                  <a:srgbClr val="FFFFFF"/>
                </a:solidFill>
              </a:rPr>
              <a:t>编者：</a:t>
            </a:r>
            <a:endParaRPr lang="en-US" altLang="zh-CN" dirty="0">
              <a:solidFill>
                <a:srgbClr val="FFFFFF"/>
              </a:solidFill>
            </a:endParaRPr>
          </a:p>
          <a:p>
            <a:pPr defTabSz="685783" eaLnBrk="0" fontAlgn="base" hangingPunct="0">
              <a:spcBef>
                <a:spcPct val="0"/>
              </a:spcBef>
              <a:spcAft>
                <a:spcPct val="0"/>
              </a:spcAft>
            </a:pPr>
            <a:endParaRPr lang="en-US" altLang="zh-CN" dirty="0">
              <a:solidFill>
                <a:srgbClr val="FFFFFF"/>
              </a:solidFill>
            </a:endParaRPr>
          </a:p>
          <a:p>
            <a:pPr defTabSz="685783" eaLnBrk="0" fontAlgn="base" hangingPunct="0">
              <a:spcBef>
                <a:spcPct val="0"/>
              </a:spcBef>
              <a:spcAft>
                <a:spcPct val="0"/>
              </a:spcAft>
            </a:pPr>
            <a:r>
              <a:rPr lang="zh-CN" altLang="en-US" dirty="0">
                <a:solidFill>
                  <a:srgbClr val="FFFFFF"/>
                </a:solidFill>
              </a:rPr>
              <a:t>易文轩    周鹏    汤洋</a:t>
            </a:r>
            <a:endParaRPr lang="en-US" altLang="zh-CN" dirty="0">
              <a:solidFill>
                <a:srgbClr val="FFFFFF"/>
              </a:solidFill>
            </a:endParaRPr>
          </a:p>
          <a:p>
            <a:pPr defTabSz="685783" eaLnBrk="0" fontAlgn="base" hangingPunct="0">
              <a:spcBef>
                <a:spcPct val="0"/>
              </a:spcBef>
              <a:spcAft>
                <a:spcPct val="0"/>
              </a:spcAft>
            </a:pPr>
            <a:endParaRPr lang="en-US" altLang="zh-CN" dirty="0">
              <a:solidFill>
                <a:srgbClr val="FFFFFF"/>
              </a:solidFill>
            </a:endParaRPr>
          </a:p>
          <a:p>
            <a:pPr defTabSz="685783" eaLnBrk="0" fontAlgn="base" hangingPunct="0">
              <a:spcBef>
                <a:spcPct val="0"/>
              </a:spcBef>
              <a:spcAft>
                <a:spcPct val="0"/>
              </a:spcAft>
            </a:pPr>
            <a:endParaRPr lang="en-US" altLang="zh-CN" dirty="0">
              <a:solidFill>
                <a:srgbClr val="FFFFFF"/>
              </a:solidFill>
            </a:endParaRPr>
          </a:p>
          <a:p>
            <a:pPr defTabSz="685783" eaLnBrk="0" fontAlgn="base" hangingPunct="0">
              <a:spcBef>
                <a:spcPct val="0"/>
              </a:spcBef>
              <a:spcAft>
                <a:spcPct val="0"/>
              </a:spcAft>
            </a:pPr>
            <a:endParaRPr lang="en-US" altLang="zh-CN" dirty="0">
              <a:solidFill>
                <a:srgbClr val="FFFFFF"/>
              </a:solidFill>
            </a:endParaRPr>
          </a:p>
          <a:p>
            <a:pPr defTabSz="685783" eaLnBrk="0" fontAlgn="base" hangingPunct="0">
              <a:spcBef>
                <a:spcPct val="0"/>
              </a:spcBef>
              <a:spcAft>
                <a:spcPct val="0"/>
              </a:spcAft>
            </a:pPr>
            <a:endParaRPr lang="en-US" altLang="zh-CN" dirty="0">
              <a:solidFill>
                <a:srgbClr val="FFFFFF"/>
              </a:solidFill>
            </a:endParaRPr>
          </a:p>
          <a:p>
            <a:pPr defTabSz="685783" eaLnBrk="0" fontAlgn="base" hangingPunct="0">
              <a:spcBef>
                <a:spcPct val="0"/>
              </a:spcBef>
              <a:spcAft>
                <a:spcPct val="0"/>
              </a:spcAft>
            </a:pPr>
            <a:endParaRPr lang="en-US" altLang="zh-CN" dirty="0">
              <a:solidFill>
                <a:srgbClr val="FFFFFF"/>
              </a:solidFill>
            </a:endParaRPr>
          </a:p>
          <a:p>
            <a:pPr defTabSz="685783" eaLnBrk="0" fontAlgn="base" hangingPunct="0">
              <a:spcBef>
                <a:spcPct val="0"/>
              </a:spcBef>
              <a:spcAft>
                <a:spcPct val="0"/>
              </a:spcAft>
            </a:pPr>
            <a:endParaRPr lang="en-US" altLang="zh-CN" dirty="0">
              <a:solidFill>
                <a:srgbClr val="FFFFFF"/>
              </a:solidFill>
            </a:endParaRPr>
          </a:p>
          <a:p>
            <a:pPr defTabSz="685783" eaLnBrk="0" fontAlgn="base" hangingPunct="0">
              <a:spcBef>
                <a:spcPct val="0"/>
              </a:spcBef>
              <a:spcAft>
                <a:spcPct val="0"/>
              </a:spcAft>
            </a:pPr>
            <a:endParaRPr lang="en-US" altLang="zh-CN" dirty="0">
              <a:solidFill>
                <a:srgbClr val="FFFFFF"/>
              </a:solidFill>
            </a:endParaRPr>
          </a:p>
          <a:p>
            <a:pPr defTabSz="685783" eaLnBrk="0" fontAlgn="base" hangingPunct="0">
              <a:spcBef>
                <a:spcPct val="0"/>
              </a:spcBef>
              <a:spcAft>
                <a:spcPct val="0"/>
              </a:spcAft>
            </a:pPr>
            <a:r>
              <a:rPr lang="zh-CN" altLang="en-US" dirty="0">
                <a:solidFill>
                  <a:srgbClr val="FFFFFF"/>
                </a:solidFill>
              </a:rPr>
              <a:t>魏洁    洪德智    王芳</a:t>
            </a:r>
            <a:endParaRPr lang="en-US" altLang="zh-CN" dirty="0">
              <a:solidFill>
                <a:srgbClr val="FFFFFF"/>
              </a:solidFill>
            </a:endParaRPr>
          </a:p>
          <a:p>
            <a:pPr defTabSz="685783" eaLnBrk="0" fontAlgn="base" hangingPunct="0">
              <a:spcBef>
                <a:spcPct val="0"/>
              </a:spcBef>
              <a:spcAft>
                <a:spcPct val="0"/>
              </a:spcAft>
            </a:pPr>
            <a:endParaRPr lang="en-US" altLang="zh-CN" dirty="0">
              <a:solidFill>
                <a:srgbClr val="FFFFFF"/>
              </a:solidFill>
            </a:endParaRPr>
          </a:p>
          <a:p>
            <a:pPr defTabSz="685783" eaLnBrk="0" fontAlgn="base" hangingPunct="0">
              <a:spcBef>
                <a:spcPct val="0"/>
              </a:spcBef>
              <a:spcAft>
                <a:spcPct val="0"/>
              </a:spcAft>
            </a:pPr>
            <a:endParaRPr lang="en-US" altLang="zh-CN" dirty="0">
              <a:solidFill>
                <a:srgbClr val="FFFFFF"/>
              </a:solidFill>
            </a:endParaRPr>
          </a:p>
          <a:p>
            <a:pPr defTabSz="685783" eaLnBrk="0" fontAlgn="base" hangingPunct="0">
              <a:spcBef>
                <a:spcPct val="0"/>
              </a:spcBef>
              <a:spcAft>
                <a:spcPct val="0"/>
              </a:spcAft>
            </a:pPr>
            <a:endParaRPr lang="en-US" altLang="zh-CN" dirty="0">
              <a:solidFill>
                <a:srgbClr val="FFFFFF"/>
              </a:solidFill>
            </a:endParaRPr>
          </a:p>
          <a:p>
            <a:pPr defTabSz="685783" eaLnBrk="0" fontAlgn="base" hangingPunct="0">
              <a:spcBef>
                <a:spcPct val="0"/>
              </a:spcBef>
              <a:spcAft>
                <a:spcPct val="0"/>
              </a:spcAft>
            </a:pPr>
            <a:r>
              <a:rPr lang="zh-CN" altLang="en-US" dirty="0">
                <a:solidFill>
                  <a:srgbClr val="FFFFFF"/>
                </a:solidFill>
              </a:rPr>
              <a:t>美编：张斯斯</a:t>
            </a:r>
            <a:endParaRPr lang="en-US" altLang="zh-CN" dirty="0">
              <a:solidFill>
                <a:srgbClr val="FFFFFF"/>
              </a:solidFill>
            </a:endParaRPr>
          </a:p>
        </p:txBody>
      </p:sp>
      <p:sp>
        <p:nvSpPr>
          <p:cNvPr id="12" name="矩形 11"/>
          <p:cNvSpPr/>
          <p:nvPr/>
        </p:nvSpPr>
        <p:spPr bwMode="auto">
          <a:xfrm>
            <a:off x="0" y="4659796"/>
            <a:ext cx="9144000" cy="483704"/>
          </a:xfrm>
          <a:prstGeom prst="rect">
            <a:avLst/>
          </a:prstGeom>
          <a:solidFill>
            <a:srgbClr val="FFC000">
              <a:alpha val="9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685783" eaLnBrk="0" fontAlgn="base" hangingPunct="0">
              <a:spcBef>
                <a:spcPct val="0"/>
              </a:spcBef>
              <a:spcAft>
                <a:spcPct val="0"/>
              </a:spcAft>
            </a:pPr>
            <a:r>
              <a:rPr lang="zh-CN" altLang="en-US" sz="2000" b="1" dirty="0">
                <a:solidFill>
                  <a:srgbClr val="000000">
                    <a:lumMod val="75000"/>
                    <a:lumOff val="25000"/>
                  </a:srgbClr>
                </a:solidFill>
                <a:latin typeface="微软雅黑" pitchFamily="34" charset="-122"/>
                <a:ea typeface="微软雅黑" pitchFamily="34" charset="-122"/>
              </a:rPr>
              <a:t>团队简介</a:t>
            </a:r>
          </a:p>
        </p:txBody>
      </p:sp>
      <p:sp>
        <p:nvSpPr>
          <p:cNvPr id="14" name="矩形 13"/>
          <p:cNvSpPr/>
          <p:nvPr/>
        </p:nvSpPr>
        <p:spPr bwMode="auto">
          <a:xfrm>
            <a:off x="2286000" y="1"/>
            <a:ext cx="2286000" cy="483704"/>
          </a:xfrm>
          <a:prstGeom prst="rect">
            <a:avLst/>
          </a:prstGeom>
          <a:solidFill>
            <a:srgbClr val="FFC000">
              <a:alpha val="15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685783" eaLnBrk="0" fontAlgn="base" hangingPunct="0">
              <a:spcBef>
                <a:spcPct val="0"/>
              </a:spcBef>
              <a:spcAft>
                <a:spcPct val="0"/>
              </a:spcAft>
            </a:pPr>
            <a:r>
              <a:rPr lang="zh-CN" altLang="en-US" sz="2000" b="1" dirty="0">
                <a:solidFill>
                  <a:srgbClr val="FFFFFF"/>
                </a:solidFill>
                <a:latin typeface="微软雅黑" pitchFamily="34" charset="-122"/>
                <a:ea typeface="微软雅黑" pitchFamily="34" charset="-122"/>
              </a:rPr>
              <a:t>思路</a:t>
            </a:r>
          </a:p>
        </p:txBody>
      </p:sp>
      <p:sp>
        <p:nvSpPr>
          <p:cNvPr id="15" name="矩形 14"/>
          <p:cNvSpPr/>
          <p:nvPr/>
        </p:nvSpPr>
        <p:spPr bwMode="auto">
          <a:xfrm>
            <a:off x="4572000" y="3"/>
            <a:ext cx="2286000" cy="483704"/>
          </a:xfrm>
          <a:prstGeom prst="rect">
            <a:avLst/>
          </a:prstGeom>
          <a:solidFill>
            <a:srgbClr val="FFC000">
              <a:alpha val="15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685783" eaLnBrk="0" fontAlgn="base" hangingPunct="0">
              <a:spcBef>
                <a:spcPct val="0"/>
              </a:spcBef>
              <a:spcAft>
                <a:spcPct val="0"/>
              </a:spcAft>
            </a:pPr>
            <a:r>
              <a:rPr lang="zh-CN" altLang="en-US" sz="2000" b="1" dirty="0">
                <a:solidFill>
                  <a:srgbClr val="FFFFFF"/>
                </a:solidFill>
                <a:latin typeface="微软雅黑" pitchFamily="34" charset="-122"/>
                <a:ea typeface="微软雅黑" pitchFamily="34" charset="-122"/>
              </a:rPr>
              <a:t>工作流</a:t>
            </a:r>
          </a:p>
        </p:txBody>
      </p:sp>
      <p:sp>
        <p:nvSpPr>
          <p:cNvPr id="16" name="矩形 15"/>
          <p:cNvSpPr/>
          <p:nvPr/>
        </p:nvSpPr>
        <p:spPr bwMode="auto">
          <a:xfrm>
            <a:off x="6858000" y="1"/>
            <a:ext cx="2286000" cy="483704"/>
          </a:xfrm>
          <a:prstGeom prst="rect">
            <a:avLst/>
          </a:prstGeom>
          <a:solidFill>
            <a:srgbClr val="FFC000">
              <a:alpha val="15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685783" eaLnBrk="0" fontAlgn="base" hangingPunct="0">
              <a:spcBef>
                <a:spcPct val="0"/>
              </a:spcBef>
              <a:spcAft>
                <a:spcPct val="0"/>
              </a:spcAft>
            </a:pPr>
            <a:r>
              <a:rPr lang="zh-CN" altLang="en-US" sz="2000" b="1" dirty="0">
                <a:solidFill>
                  <a:srgbClr val="FFFFFF"/>
                </a:solidFill>
                <a:latin typeface="微软雅黑" pitchFamily="34" charset="-122"/>
                <a:ea typeface="微软雅黑" pitchFamily="34" charset="-122"/>
              </a:rPr>
              <a:t>小组课程输出</a:t>
            </a:r>
          </a:p>
        </p:txBody>
      </p:sp>
      <p:sp>
        <p:nvSpPr>
          <p:cNvPr id="18" name="矩形 17"/>
          <p:cNvSpPr/>
          <p:nvPr/>
        </p:nvSpPr>
        <p:spPr bwMode="auto">
          <a:xfrm>
            <a:off x="0" y="1"/>
            <a:ext cx="2286000" cy="483704"/>
          </a:xfrm>
          <a:prstGeom prst="rect">
            <a:avLst/>
          </a:prstGeom>
          <a:solidFill>
            <a:srgbClr val="FFC000">
              <a:alpha val="15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685783" eaLnBrk="0" fontAlgn="base" hangingPunct="0">
              <a:spcBef>
                <a:spcPct val="0"/>
              </a:spcBef>
              <a:spcAft>
                <a:spcPct val="0"/>
              </a:spcAft>
            </a:pPr>
            <a:r>
              <a:rPr lang="zh-CN" altLang="en-US" sz="2000" b="1" dirty="0">
                <a:solidFill>
                  <a:srgbClr val="FFFFFF"/>
                </a:solidFill>
                <a:latin typeface="微软雅黑" pitchFamily="34" charset="-122"/>
                <a:ea typeface="微软雅黑" pitchFamily="34" charset="-122"/>
              </a:rPr>
              <a:t>逻辑模型</a:t>
            </a:r>
          </a:p>
        </p:txBody>
      </p:sp>
    </p:spTree>
    <p:extLst>
      <p:ext uri="{BB962C8B-B14F-4D97-AF65-F5344CB8AC3E}">
        <p14:creationId xmlns:p14="http://schemas.microsoft.com/office/powerpoint/2010/main" val="16510450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65139" y="3731059"/>
            <a:ext cx="2031325" cy="1200329"/>
          </a:xfrm>
          <a:prstGeom prst="rect">
            <a:avLst/>
          </a:prstGeom>
          <a:noFill/>
        </p:spPr>
        <p:txBody>
          <a:bodyPr wrap="none" rtlCol="0">
            <a:spAutoFit/>
          </a:bodyPr>
          <a:lstStyle/>
          <a:p>
            <a:pPr defTabSz="685783" eaLnBrk="0" fontAlgn="base" hangingPunct="0">
              <a:spcBef>
                <a:spcPct val="0"/>
              </a:spcBef>
              <a:spcAft>
                <a:spcPct val="0"/>
              </a:spcAft>
            </a:pPr>
            <a:r>
              <a:rPr lang="zh-CN" altLang="en-US" sz="7200" b="1" dirty="0">
                <a:solidFill>
                  <a:srgbClr val="FFFFFF"/>
                </a:solidFill>
                <a:latin typeface="微软雅黑" pitchFamily="34" charset="-122"/>
                <a:ea typeface="微软雅黑" pitchFamily="34" charset="-122"/>
              </a:rPr>
              <a:t>谢谢</a:t>
            </a:r>
          </a:p>
        </p:txBody>
      </p:sp>
      <p:sp>
        <p:nvSpPr>
          <p:cNvPr id="46" name="矩形 45"/>
          <p:cNvSpPr/>
          <p:nvPr/>
        </p:nvSpPr>
        <p:spPr bwMode="auto">
          <a:xfrm>
            <a:off x="13252" y="1638301"/>
            <a:ext cx="9130748" cy="1833769"/>
          </a:xfrm>
          <a:prstGeom prst="rect">
            <a:avLst/>
          </a:prstGeom>
          <a:solidFill>
            <a:srgbClr val="FFC000">
              <a:alpha val="15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685783" eaLnBrk="0" fontAlgn="base" hangingPunct="0">
              <a:lnSpc>
                <a:spcPts val="4000"/>
              </a:lnSpc>
              <a:spcBef>
                <a:spcPct val="0"/>
              </a:spcBef>
              <a:spcAft>
                <a:spcPct val="0"/>
              </a:spcAft>
            </a:pPr>
            <a:r>
              <a:rPr lang="en-US" altLang="zh-CN" sz="4800" b="1" dirty="0">
                <a:solidFill>
                  <a:srgbClr val="FFFFFF"/>
                </a:solidFill>
                <a:latin typeface="Bradley Hand ITC" pitchFamily="66" charset="0"/>
                <a:ea typeface="微软雅黑" pitchFamily="34" charset="-122"/>
              </a:rPr>
              <a:t>MEM</a:t>
            </a:r>
          </a:p>
          <a:p>
            <a:pPr algn="ctr" defTabSz="685783" eaLnBrk="0" fontAlgn="base" hangingPunct="0">
              <a:lnSpc>
                <a:spcPts val="4000"/>
              </a:lnSpc>
              <a:spcBef>
                <a:spcPct val="0"/>
              </a:spcBef>
              <a:spcAft>
                <a:spcPct val="0"/>
              </a:spcAft>
            </a:pPr>
            <a:r>
              <a:rPr lang="en-US" altLang="zh-CN" sz="4800" b="1" dirty="0">
                <a:solidFill>
                  <a:srgbClr val="FFFFFF"/>
                </a:solidFill>
                <a:latin typeface="Bradley Hand ITC" pitchFamily="66" charset="0"/>
                <a:ea typeface="微软雅黑" pitchFamily="34" charset="-122"/>
              </a:rPr>
              <a:t>2017</a:t>
            </a:r>
          </a:p>
          <a:p>
            <a:pPr algn="ctr" defTabSz="685783" eaLnBrk="0" fontAlgn="base" hangingPunct="0">
              <a:lnSpc>
                <a:spcPts val="4000"/>
              </a:lnSpc>
              <a:spcBef>
                <a:spcPct val="0"/>
              </a:spcBef>
              <a:spcAft>
                <a:spcPct val="0"/>
              </a:spcAft>
            </a:pPr>
            <a:r>
              <a:rPr lang="en-US" altLang="zh-CN" sz="4800" b="1" dirty="0">
                <a:solidFill>
                  <a:srgbClr val="FFFFFF"/>
                </a:solidFill>
                <a:latin typeface="Bradley Hand ITC" pitchFamily="66" charset="0"/>
                <a:ea typeface="微软雅黑" pitchFamily="34" charset="-122"/>
              </a:rPr>
              <a:t>X L P</a:t>
            </a:r>
            <a:endParaRPr lang="zh-CN" altLang="en-US" sz="4800" b="1" dirty="0">
              <a:solidFill>
                <a:srgbClr val="FFFFFF"/>
              </a:solidFill>
              <a:latin typeface="Bradley Hand ITC" pitchFamily="66" charset="0"/>
              <a:ea typeface="微软雅黑" pitchFamily="34" charset="-122"/>
            </a:endParaRPr>
          </a:p>
        </p:txBody>
      </p:sp>
      <p:sp>
        <p:nvSpPr>
          <p:cNvPr id="47" name="矩形 46"/>
          <p:cNvSpPr/>
          <p:nvPr/>
        </p:nvSpPr>
        <p:spPr bwMode="auto">
          <a:xfrm>
            <a:off x="1683025" y="1746201"/>
            <a:ext cx="2226368" cy="172586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685783" eaLnBrk="0" fontAlgn="base" hangingPunct="0">
              <a:spcBef>
                <a:spcPct val="0"/>
              </a:spcBef>
              <a:spcAft>
                <a:spcPct val="0"/>
              </a:spcAft>
            </a:pPr>
            <a:r>
              <a:rPr lang="en-US" altLang="zh-CN" sz="11500" dirty="0">
                <a:solidFill>
                  <a:srgbClr val="FFFFFF"/>
                </a:solidFill>
                <a:latin typeface="微软雅黑" pitchFamily="34" charset="-122"/>
                <a:ea typeface="微软雅黑" pitchFamily="34" charset="-122"/>
              </a:rPr>
              <a:t>5</a:t>
            </a:r>
            <a:endParaRPr lang="zh-CN" altLang="en-US" sz="11500" dirty="0">
              <a:solidFill>
                <a:srgbClr val="FFFFFF"/>
              </a:solidFill>
              <a:latin typeface="微软雅黑" pitchFamily="34" charset="-122"/>
              <a:ea typeface="微软雅黑" pitchFamily="34" charset="-122"/>
            </a:endParaRPr>
          </a:p>
        </p:txBody>
      </p:sp>
      <p:sp>
        <p:nvSpPr>
          <p:cNvPr id="6" name="矩形 5"/>
          <p:cNvSpPr/>
          <p:nvPr/>
        </p:nvSpPr>
        <p:spPr bwMode="auto">
          <a:xfrm>
            <a:off x="5572536" y="1746201"/>
            <a:ext cx="2816862" cy="172586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685783" eaLnBrk="0" fontAlgn="base" hangingPunct="0">
              <a:spcBef>
                <a:spcPct val="0"/>
              </a:spcBef>
              <a:spcAft>
                <a:spcPct val="0"/>
              </a:spcAft>
            </a:pPr>
            <a:r>
              <a:rPr lang="zh-CN" altLang="en-US" sz="5400" dirty="0">
                <a:solidFill>
                  <a:srgbClr val="FFFFFF"/>
                </a:solidFill>
                <a:latin typeface="华文仿宋" pitchFamily="2" charset="-122"/>
                <a:ea typeface="华文仿宋" pitchFamily="2" charset="-122"/>
              </a:rPr>
              <a:t>宪章</a:t>
            </a:r>
          </a:p>
        </p:txBody>
      </p:sp>
    </p:spTree>
    <p:extLst>
      <p:ext uri="{BB962C8B-B14F-4D97-AF65-F5344CB8AC3E}">
        <p14:creationId xmlns:p14="http://schemas.microsoft.com/office/powerpoint/2010/main" val="30903517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组合 85"/>
          <p:cNvGrpSpPr/>
          <p:nvPr/>
        </p:nvGrpSpPr>
        <p:grpSpPr>
          <a:xfrm>
            <a:off x="6233333" y="4407656"/>
            <a:ext cx="2650319" cy="455099"/>
            <a:chOff x="5983536" y="3711931"/>
            <a:chExt cx="5806632" cy="994674"/>
          </a:xfrm>
        </p:grpSpPr>
        <p:grpSp>
          <p:nvGrpSpPr>
            <p:cNvPr id="87" name="组合 86"/>
            <p:cNvGrpSpPr/>
            <p:nvPr/>
          </p:nvGrpSpPr>
          <p:grpSpPr>
            <a:xfrm>
              <a:off x="5983536" y="3711931"/>
              <a:ext cx="5806632" cy="935680"/>
              <a:chOff x="5983536" y="3711931"/>
              <a:chExt cx="5806632" cy="935680"/>
            </a:xfrm>
          </p:grpSpPr>
          <p:sp>
            <p:nvSpPr>
              <p:cNvPr id="89" name="矩形 88"/>
              <p:cNvSpPr/>
              <p:nvPr/>
            </p:nvSpPr>
            <p:spPr>
              <a:xfrm>
                <a:off x="5983536" y="3711931"/>
                <a:ext cx="5806632" cy="60016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sp>
            <p:nvSpPr>
              <p:cNvPr id="90" name="矩形 89"/>
              <p:cNvSpPr/>
              <p:nvPr/>
            </p:nvSpPr>
            <p:spPr>
              <a:xfrm>
                <a:off x="8082116" y="4264352"/>
                <a:ext cx="3708052" cy="38325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grpSp>
        <p:cxnSp>
          <p:nvCxnSpPr>
            <p:cNvPr id="88" name="直接连接符 87"/>
            <p:cNvCxnSpPr/>
            <p:nvPr/>
          </p:nvCxnSpPr>
          <p:spPr>
            <a:xfrm>
              <a:off x="10312256" y="4706605"/>
              <a:ext cx="1415845" cy="0"/>
            </a:xfrm>
            <a:prstGeom prst="line">
              <a:avLst/>
            </a:prstGeom>
            <a:ln w="19050">
              <a:solidFill>
                <a:srgbClr val="FFC001"/>
              </a:solidFill>
            </a:ln>
          </p:spPr>
          <p:style>
            <a:lnRef idx="1">
              <a:schemeClr val="accent1"/>
            </a:lnRef>
            <a:fillRef idx="0">
              <a:schemeClr val="accent1"/>
            </a:fillRef>
            <a:effectRef idx="0">
              <a:schemeClr val="accent1"/>
            </a:effectRef>
            <a:fontRef idx="minor">
              <a:schemeClr val="tx1"/>
            </a:fontRef>
          </p:style>
        </p:cxnSp>
      </p:grpSp>
      <p:sp>
        <p:nvSpPr>
          <p:cNvPr id="16" name="KSO_Shape"/>
          <p:cNvSpPr/>
          <p:nvPr/>
        </p:nvSpPr>
        <p:spPr>
          <a:xfrm>
            <a:off x="440055" y="349182"/>
            <a:ext cx="321945" cy="346144"/>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050">
              <a:solidFill>
                <a:srgbClr val="FFFFFF"/>
              </a:solidFill>
            </a:endParaRPr>
          </a:p>
        </p:txBody>
      </p:sp>
      <p:sp>
        <p:nvSpPr>
          <p:cNvPr id="4" name="灯片编号占位符 3"/>
          <p:cNvSpPr>
            <a:spLocks noGrp="1"/>
          </p:cNvSpPr>
          <p:nvPr>
            <p:ph type="sldNum" sz="quarter" idx="12"/>
          </p:nvPr>
        </p:nvSpPr>
        <p:spPr>
          <a:xfrm>
            <a:off x="6738676" y="4413211"/>
            <a:ext cx="2057400" cy="273844"/>
          </a:xfrm>
        </p:spPr>
        <p:txBody>
          <a:bodyPr spcFirstLastPara="1" vert="horz" wrap="square" lIns="68580" tIns="34290" rIns="68580" bIns="34290" rtlCol="0" anchor="ctr" anchorCtr="0">
            <a:noAutofit/>
          </a:bodyPr>
          <a:lstStyle/>
          <a:p>
            <a:fld id="{34F1E86F-CBF7-4DF7-824A-AB405C555AAE}" type="slidenum">
              <a:rPr lang="zh-CN" altLang="en-US" sz="2400">
                <a:solidFill>
                  <a:schemeClr val="bg1"/>
                </a:solidFill>
              </a:rPr>
              <a:pPr/>
              <a:t>127</a:t>
            </a:fld>
            <a:endParaRPr lang="zh-CN" altLang="en-US" sz="2400" dirty="0">
              <a:solidFill>
                <a:schemeClr val="bg1"/>
              </a:solidFill>
            </a:endParaRPr>
          </a:p>
        </p:txBody>
      </p:sp>
      <p:sp>
        <p:nvSpPr>
          <p:cNvPr id="77" name="文本框 76"/>
          <p:cNvSpPr txBox="1"/>
          <p:nvPr/>
        </p:nvSpPr>
        <p:spPr>
          <a:xfrm>
            <a:off x="762000" y="302962"/>
            <a:ext cx="8382000" cy="461665"/>
          </a:xfrm>
          <a:prstGeom prst="rect">
            <a:avLst/>
          </a:prstGeom>
          <a:noFill/>
        </p:spPr>
        <p:txBody>
          <a:bodyPr wrap="square" rtlCol="0">
            <a:spAutoFit/>
          </a:bodyPr>
          <a:lstStyle/>
          <a:p>
            <a:r>
              <a:rPr lang="en-US" altLang="zh-CN" sz="2400" dirty="0">
                <a:solidFill>
                  <a:srgbClr val="3A3A3A"/>
                </a:solidFill>
                <a:latin typeface="微软雅黑" panose="020B0503020204020204" pitchFamily="34" charset="-122"/>
                <a:ea typeface="微软雅黑" panose="020B0503020204020204" pitchFamily="34" charset="-122"/>
              </a:rPr>
              <a:t>Take A Break</a:t>
            </a:r>
            <a:endParaRPr lang="zh-CN" altLang="en-US" sz="2400" dirty="0">
              <a:solidFill>
                <a:srgbClr val="FFC001"/>
              </a:solidFill>
              <a:latin typeface="微软雅黑" panose="020B0503020204020204" pitchFamily="34" charset="-122"/>
              <a:ea typeface="微软雅黑" panose="020B0503020204020204" pitchFamily="34" charset="-122"/>
            </a:endParaRPr>
          </a:p>
        </p:txBody>
      </p:sp>
      <p:grpSp>
        <p:nvGrpSpPr>
          <p:cNvPr id="33" name="组合 32"/>
          <p:cNvGrpSpPr/>
          <p:nvPr/>
        </p:nvGrpSpPr>
        <p:grpSpPr>
          <a:xfrm>
            <a:off x="8334898" y="2329905"/>
            <a:ext cx="784860" cy="784860"/>
            <a:chOff x="11023600" y="3452551"/>
            <a:chExt cx="1046480" cy="1046480"/>
          </a:xfrm>
        </p:grpSpPr>
        <p:cxnSp>
          <p:nvCxnSpPr>
            <p:cNvPr id="32" name="直接连接符 31"/>
            <p:cNvCxnSpPr/>
            <p:nvPr/>
          </p:nvCxnSpPr>
          <p:spPr>
            <a:xfrm>
              <a:off x="11023600" y="4318000"/>
              <a:ext cx="1046480"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5400000">
              <a:off x="11339567" y="3975791"/>
              <a:ext cx="1046480"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69" name="文本框 68"/>
          <p:cNvSpPr txBox="1"/>
          <p:nvPr/>
        </p:nvSpPr>
        <p:spPr>
          <a:xfrm>
            <a:off x="762000" y="1506944"/>
            <a:ext cx="8382000" cy="2224776"/>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CN" altLang="en-US" sz="1800" dirty="0">
                <a:solidFill>
                  <a:srgbClr val="3A3A3A"/>
                </a:solidFill>
                <a:latin typeface="微软雅黑" panose="020B0503020204020204" pitchFamily="34" charset="-122"/>
                <a:ea typeface="微软雅黑" panose="020B0503020204020204" pitchFamily="34" charset="-122"/>
              </a:rPr>
              <a:t>请大家在</a:t>
            </a:r>
            <a:r>
              <a:rPr lang="en-US" altLang="zh-CN" sz="1800" dirty="0">
                <a:solidFill>
                  <a:srgbClr val="3A3A3A"/>
                </a:solidFill>
                <a:latin typeface="微软雅黑" panose="020B0503020204020204" pitchFamily="34" charset="-122"/>
                <a:ea typeface="微软雅黑" panose="020B0503020204020204" pitchFamily="34" charset="-122"/>
              </a:rPr>
              <a:t>5</a:t>
            </a:r>
            <a:r>
              <a:rPr lang="zh-CN" altLang="en-US" sz="1800" dirty="0">
                <a:solidFill>
                  <a:srgbClr val="3A3A3A"/>
                </a:solidFill>
                <a:latin typeface="微软雅黑" panose="020B0503020204020204" pitchFamily="34" charset="-122"/>
                <a:ea typeface="微软雅黑" panose="020B0503020204020204" pitchFamily="34" charset="-122"/>
              </a:rPr>
              <a:t>分钟的休息时间里确保自己可以登录</a:t>
            </a:r>
            <a:r>
              <a:rPr lang="en-US" altLang="zh-CN" sz="1800" dirty="0">
                <a:solidFill>
                  <a:srgbClr val="3A3A3A"/>
                </a:solidFill>
                <a:latin typeface="微软雅黑" panose="020B0503020204020204" pitchFamily="34" charset="-122"/>
                <a:ea typeface="微软雅黑" panose="020B0503020204020204" pitchFamily="34" charset="-122"/>
              </a:rPr>
              <a:t>wiki</a:t>
            </a:r>
            <a:r>
              <a:rPr lang="zh-CN" altLang="en-US" sz="1800" dirty="0">
                <a:solidFill>
                  <a:srgbClr val="3A3A3A"/>
                </a:solidFill>
                <a:latin typeface="微软雅黑" panose="020B0503020204020204" pitchFamily="34" charset="-122"/>
                <a:ea typeface="微软雅黑" panose="020B0503020204020204" pitchFamily="34" charset="-122"/>
              </a:rPr>
              <a:t>账号</a:t>
            </a:r>
            <a:endParaRPr lang="en-US" altLang="zh-CN" sz="1800" dirty="0">
              <a:solidFill>
                <a:srgbClr val="3A3A3A"/>
              </a:solidFill>
              <a:latin typeface="微软雅黑" panose="020B0503020204020204" pitchFamily="34" charset="-122"/>
              <a:ea typeface="微软雅黑" panose="020B0503020204020204" pitchFamily="34" charset="-122"/>
            </a:endParaRPr>
          </a:p>
          <a:p>
            <a:pPr marL="685800" lvl="1" indent="-342900">
              <a:lnSpc>
                <a:spcPct val="200000"/>
              </a:lnSpc>
              <a:buFont typeface="Arial" panose="020B0604020202020204" pitchFamily="34" charset="0"/>
              <a:buChar char="•"/>
            </a:pPr>
            <a:r>
              <a:rPr lang="zh-CN" altLang="en-US" sz="1800" dirty="0">
                <a:solidFill>
                  <a:srgbClr val="3A3A3A"/>
                </a:solidFill>
                <a:latin typeface="微软雅黑" panose="020B0503020204020204" pitchFamily="34" charset="-122"/>
                <a:ea typeface="微软雅黑" panose="020B0503020204020204" pitchFamily="34" charset="-122"/>
              </a:rPr>
              <a:t>账号：学号；初始密码：</a:t>
            </a:r>
            <a:r>
              <a:rPr lang="en-US" altLang="zh-CN" sz="1800" dirty="0">
                <a:solidFill>
                  <a:srgbClr val="3A3A3A"/>
                </a:solidFill>
                <a:latin typeface="微软雅黑" panose="020B0503020204020204" pitchFamily="34" charset="-122"/>
                <a:ea typeface="微软雅黑" panose="020B0503020204020204" pitchFamily="34" charset="-122"/>
              </a:rPr>
              <a:t>123</a:t>
            </a:r>
          </a:p>
          <a:p>
            <a:pPr marL="685800" lvl="1" indent="-342900">
              <a:lnSpc>
                <a:spcPct val="200000"/>
              </a:lnSpc>
              <a:buFont typeface="Arial" panose="020B0604020202020204" pitchFamily="34" charset="0"/>
              <a:buChar char="•"/>
            </a:pPr>
            <a:r>
              <a:rPr lang="zh-CN" altLang="en-US" sz="1800" dirty="0">
                <a:solidFill>
                  <a:srgbClr val="3A3A3A"/>
                </a:solidFill>
                <a:latin typeface="微软雅黑" panose="020B0503020204020204" pitchFamily="34" charset="-122"/>
                <a:ea typeface="微软雅黑" panose="020B0503020204020204" pitchFamily="34" charset="-122"/>
              </a:rPr>
              <a:t>如无法登陆，请联系陶仁鹏学长、</a:t>
            </a:r>
            <a:endParaRPr lang="en-US" altLang="zh-CN" sz="1800" dirty="0">
              <a:solidFill>
                <a:srgbClr val="3A3A3A"/>
              </a:solidFill>
              <a:latin typeface="微软雅黑" panose="020B0503020204020204" pitchFamily="34" charset="-122"/>
              <a:ea typeface="微软雅黑" panose="020B0503020204020204" pitchFamily="34" charset="-122"/>
            </a:endParaRPr>
          </a:p>
          <a:p>
            <a:pPr marL="685800" lvl="1" indent="-342900">
              <a:lnSpc>
                <a:spcPct val="200000"/>
              </a:lnSpc>
              <a:buFont typeface="Arial" panose="020B0604020202020204" pitchFamily="34" charset="0"/>
              <a:buChar char="•"/>
            </a:pPr>
            <a:r>
              <a:rPr lang="zh-CN" altLang="en-US" sz="1800" dirty="0">
                <a:solidFill>
                  <a:srgbClr val="3A3A3A"/>
                </a:solidFill>
                <a:latin typeface="微软雅黑" panose="020B0503020204020204" pitchFamily="34" charset="-122"/>
                <a:ea typeface="微软雅黑" panose="020B0503020204020204" pitchFamily="34" charset="-122"/>
              </a:rPr>
              <a:t>尽快在</a:t>
            </a:r>
            <a:r>
              <a:rPr lang="en-US" altLang="zh-CN" sz="1800" dirty="0">
                <a:solidFill>
                  <a:srgbClr val="3A3A3A"/>
                </a:solidFill>
                <a:latin typeface="微软雅黑" panose="020B0503020204020204" pitchFamily="34" charset="-122"/>
                <a:ea typeface="微软雅黑" panose="020B0503020204020204" pitchFamily="34" charset="-122"/>
              </a:rPr>
              <a:t>wiki</a:t>
            </a:r>
            <a:r>
              <a:rPr lang="zh-CN" altLang="en-US" sz="1800" dirty="0">
                <a:solidFill>
                  <a:srgbClr val="3A3A3A"/>
                </a:solidFill>
                <a:latin typeface="微软雅黑" panose="020B0503020204020204" pitchFamily="34" charset="-122"/>
                <a:ea typeface="微软雅黑" panose="020B0503020204020204" pitchFamily="34" charset="-122"/>
              </a:rPr>
              <a:t>找到我们的课程，尝试建立个人主页</a:t>
            </a:r>
            <a:endParaRPr lang="zh-CN" altLang="en-US" sz="1800" dirty="0">
              <a:solidFill>
                <a:srgbClr val="FFC00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0140783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zh-CN" altLang="en-US" b="1" dirty="0"/>
              <a:t>总结：</a:t>
            </a:r>
            <a:endParaRPr lang="en-US" b="1" dirty="0"/>
          </a:p>
        </p:txBody>
      </p:sp>
      <p:sp>
        <p:nvSpPr>
          <p:cNvPr id="3" name="Content Placeholder 2"/>
          <p:cNvSpPr>
            <a:spLocks noGrp="1"/>
          </p:cNvSpPr>
          <p:nvPr>
            <p:ph idx="1"/>
          </p:nvPr>
        </p:nvSpPr>
        <p:spPr/>
        <p:txBody>
          <a:bodyPr/>
          <a:lstStyle/>
          <a:p>
            <a:r>
              <a:rPr lang="zh-CN" altLang="en-US" dirty="0"/>
              <a:t>认知的本源来自事物之间的可比性</a:t>
            </a:r>
            <a:endParaRPr lang="en-US" altLang="zh-CN" dirty="0"/>
          </a:p>
          <a:p>
            <a:pPr lvl="1"/>
            <a:r>
              <a:rPr lang="en-US" altLang="zh-CN" dirty="0" err="1"/>
              <a:t>Lakoff</a:t>
            </a:r>
            <a:r>
              <a:rPr lang="en-US" altLang="zh-CN" dirty="0"/>
              <a:t>: </a:t>
            </a:r>
            <a:r>
              <a:rPr lang="zh-CN" altLang="en-US" dirty="0"/>
              <a:t>事物之间的关系共有三种：本体、结构、时空相对性</a:t>
            </a:r>
            <a:endParaRPr lang="en-US" altLang="zh-CN" dirty="0"/>
          </a:p>
          <a:p>
            <a:r>
              <a:rPr lang="zh-CN" altLang="en-US" dirty="0"/>
              <a:t>范畴论提出一套态射体系：描述 比喻／隐喻的数理逻辑方法</a:t>
            </a:r>
            <a:endParaRPr lang="en-US" altLang="zh-CN" dirty="0"/>
          </a:p>
          <a:p>
            <a:pPr lvl="1"/>
            <a:r>
              <a:rPr lang="en-US" altLang="zh-CN" dirty="0" err="1"/>
              <a:t>Eilenburg</a:t>
            </a:r>
            <a:r>
              <a:rPr lang="en-US" altLang="zh-CN" dirty="0"/>
              <a:t> &amp; Mac Lane: </a:t>
            </a:r>
            <a:r>
              <a:rPr lang="zh-CN" altLang="en-US" dirty="0"/>
              <a:t>三种态射：函数、函子、自然转换</a:t>
            </a:r>
            <a:endParaRPr lang="en-US" altLang="zh-CN" dirty="0"/>
          </a:p>
          <a:p>
            <a:r>
              <a:rPr lang="zh-CN" altLang="en-US" dirty="0"/>
              <a:t>当代的计算科学奠基于范畴论，</a:t>
            </a:r>
            <a:endParaRPr lang="en-US" altLang="zh-CN" dirty="0"/>
          </a:p>
          <a:p>
            <a:pPr lvl="1"/>
            <a:r>
              <a:rPr lang="zh-CN" altLang="en-US" dirty="0"/>
              <a:t>梳理数学领域的工具 （哲学与量子重力场）</a:t>
            </a:r>
            <a:endParaRPr lang="en-US" altLang="zh-CN" dirty="0"/>
          </a:p>
          <a:p>
            <a:pPr lvl="1"/>
            <a:r>
              <a:rPr lang="zh-CN" altLang="en-US" dirty="0"/>
              <a:t>编译器的优化</a:t>
            </a:r>
            <a:endParaRPr lang="en-US" altLang="zh-CN" dirty="0"/>
          </a:p>
          <a:p>
            <a:pPr lvl="1"/>
            <a:r>
              <a:rPr lang="zh-CN" altLang="en-US" dirty="0"/>
              <a:t>软件工程与系统工程</a:t>
            </a:r>
            <a:endParaRPr lang="en-US" altLang="zh-CN" dirty="0"/>
          </a:p>
          <a:p>
            <a:pPr lvl="1"/>
            <a:r>
              <a:rPr lang="en-US" altLang="zh-CN" dirty="0" err="1"/>
              <a:t>Lawvere</a:t>
            </a:r>
            <a:r>
              <a:rPr lang="en-US" altLang="zh-CN" dirty="0"/>
              <a:t> Foundation</a:t>
            </a:r>
            <a:r>
              <a:rPr lang="zh-CN" altLang="en-US" dirty="0"/>
              <a:t> 提出了范畴论通用于其他领域的假设</a:t>
            </a:r>
            <a:r>
              <a:rPr lang="en-US" altLang="zh-CN" dirty="0"/>
              <a:t> (Conceptual Mathematics)</a:t>
            </a:r>
          </a:p>
          <a:p>
            <a:endParaRPr lang="en-US" dirty="0"/>
          </a:p>
        </p:txBody>
      </p:sp>
      <p:sp>
        <p:nvSpPr>
          <p:cNvPr id="4" name="Slide Number Placeholder 3"/>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F1E86F-CBF7-4DF7-824A-AB405C555AAE}" type="slidenum">
              <a:rPr lang="zh-CN" altLang="en-US" smtClean="0"/>
              <a:pPr/>
              <a:t>128</a:t>
            </a:fld>
            <a:endParaRPr lang="zh-CN" altLang="en-US" dirty="0"/>
          </a:p>
        </p:txBody>
      </p:sp>
    </p:spTree>
    <p:extLst>
      <p:ext uri="{BB962C8B-B14F-4D97-AF65-F5344CB8AC3E}">
        <p14:creationId xmlns:p14="http://schemas.microsoft.com/office/powerpoint/2010/main" val="1634286577"/>
      </p:ext>
    </p:extLst>
  </p:cSld>
  <p:clrMapOvr>
    <a:masterClrMapping/>
  </p:clrMapOvr>
  <p:transition spd="slow">
    <p:wip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zh-CN" altLang="en-US" b="1" dirty="0"/>
              <a:t>参考文献：</a:t>
            </a:r>
            <a:endParaRPr lang="en-US" b="1" dirty="0"/>
          </a:p>
        </p:txBody>
      </p:sp>
      <p:sp>
        <p:nvSpPr>
          <p:cNvPr id="3" name="Content Placeholder 2"/>
          <p:cNvSpPr>
            <a:spLocks noGrp="1"/>
          </p:cNvSpPr>
          <p:nvPr>
            <p:ph idx="1"/>
          </p:nvPr>
        </p:nvSpPr>
        <p:spPr/>
        <p:txBody>
          <a:bodyPr>
            <a:normAutofit/>
          </a:bodyPr>
          <a:lstStyle/>
          <a:p>
            <a:r>
              <a:rPr lang="en-US" altLang="zh-CN" dirty="0"/>
              <a:t>An introduction to Category Theory for Software Engineers</a:t>
            </a:r>
            <a:r>
              <a:rPr lang="zh-CN" altLang="en-US" dirty="0"/>
              <a:t>， </a:t>
            </a:r>
            <a:r>
              <a:rPr lang="en-US" altLang="zh-CN" dirty="0"/>
              <a:t>Steve Easterbrook, U of Toronto: </a:t>
            </a:r>
            <a:r>
              <a:rPr lang="en-US" altLang="zh-CN" dirty="0">
                <a:hlinkClick r:id="rId2"/>
              </a:rPr>
              <a:t>http://www.cs.toronto.edu/~sme/presentations/cat101.pdf</a:t>
            </a:r>
            <a:endParaRPr lang="en-US" altLang="zh-CN" dirty="0"/>
          </a:p>
          <a:p>
            <a:r>
              <a:rPr lang="en-US" altLang="zh-CN" dirty="0"/>
              <a:t>Conceptual Mathematics, F. William </a:t>
            </a:r>
            <a:r>
              <a:rPr lang="en-US" altLang="zh-CN" dirty="0" err="1"/>
              <a:t>Lawvere</a:t>
            </a:r>
            <a:r>
              <a:rPr lang="en-US" altLang="zh-CN" dirty="0"/>
              <a:t>, SUNY Buffalo, http://</a:t>
            </a:r>
            <a:r>
              <a:rPr lang="en-US" altLang="zh-CN" dirty="0" err="1"/>
              <a:t>www.cambridge.org</a:t>
            </a:r>
            <a:r>
              <a:rPr lang="en-US" altLang="zh-CN" dirty="0"/>
              <a:t>/catalogue/</a:t>
            </a:r>
            <a:r>
              <a:rPr lang="en-US" altLang="zh-CN" dirty="0" err="1"/>
              <a:t>catalogue.asp?isbn</a:t>
            </a:r>
            <a:r>
              <a:rPr lang="en-US" altLang="zh-CN" dirty="0"/>
              <a:t>=9780521719162</a:t>
            </a:r>
          </a:p>
        </p:txBody>
      </p:sp>
      <p:sp>
        <p:nvSpPr>
          <p:cNvPr id="4" name="Slide Number Placeholder 3"/>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F1E86F-CBF7-4DF7-824A-AB405C555AAE}" type="slidenum">
              <a:rPr lang="zh-CN" altLang="en-US" smtClean="0"/>
              <a:pPr/>
              <a:t>129</a:t>
            </a:fld>
            <a:endParaRPr lang="zh-CN" altLang="en-US" dirty="0"/>
          </a:p>
        </p:txBody>
      </p:sp>
    </p:spTree>
    <p:extLst>
      <p:ext uri="{BB962C8B-B14F-4D97-AF65-F5344CB8AC3E}">
        <p14:creationId xmlns:p14="http://schemas.microsoft.com/office/powerpoint/2010/main" val="491935162"/>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E208314-C711-AE48-9E09-B4DBB8B67B42}"/>
              </a:ext>
            </a:extLst>
          </p:cNvPr>
          <p:cNvSpPr>
            <a:spLocks noGrp="1" noChangeArrowheads="1"/>
          </p:cNvSpPr>
          <p:nvPr>
            <p:ph type="title"/>
          </p:nvPr>
        </p:nvSpPr>
        <p:spPr>
          <a:xfrm>
            <a:off x="1257300" y="57150"/>
            <a:ext cx="6278166" cy="400050"/>
          </a:xfrm>
        </p:spPr>
        <p:txBody>
          <a:bodyPr/>
          <a:lstStyle/>
          <a:p>
            <a:pPr>
              <a:defRPr/>
            </a:pPr>
            <a:r>
              <a:rPr lang="en-US">
                <a:cs typeface="+mj-cs"/>
              </a:rPr>
              <a:t>Some early computers and computer scientists</a:t>
            </a:r>
            <a:endParaRPr lang="en-US" sz="1350">
              <a:cs typeface="+mj-cs"/>
            </a:endParaRPr>
          </a:p>
        </p:txBody>
      </p:sp>
      <p:grpSp>
        <p:nvGrpSpPr>
          <p:cNvPr id="343052" name="Group 12">
            <a:extLst>
              <a:ext uri="{FF2B5EF4-FFF2-40B4-BE49-F238E27FC236}">
                <a16:creationId xmlns:a16="http://schemas.microsoft.com/office/drawing/2014/main" id="{8E9AAB23-28A6-814A-BC76-250469B8371C}"/>
              </a:ext>
            </a:extLst>
          </p:cNvPr>
          <p:cNvGrpSpPr>
            <a:grpSpLocks/>
          </p:cNvGrpSpPr>
          <p:nvPr/>
        </p:nvGrpSpPr>
        <p:grpSpPr bwMode="auto">
          <a:xfrm>
            <a:off x="1428750" y="571501"/>
            <a:ext cx="6286500" cy="1844278"/>
            <a:chOff x="240" y="480"/>
            <a:chExt cx="5280" cy="1549"/>
          </a:xfrm>
        </p:grpSpPr>
        <p:pic>
          <p:nvPicPr>
            <p:cNvPr id="20492" name="Picture 13" descr="Pascal_2">
              <a:extLst>
                <a:ext uri="{FF2B5EF4-FFF2-40B4-BE49-F238E27FC236}">
                  <a16:creationId xmlns:a16="http://schemas.microsoft.com/office/drawing/2014/main" id="{88BBFC91-4638-A14E-9EFE-B970C26DA3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 y="576"/>
              <a:ext cx="930" cy="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0" name="Text Box 14" descr="Bouquet">
              <a:extLst>
                <a:ext uri="{FF2B5EF4-FFF2-40B4-BE49-F238E27FC236}">
                  <a16:creationId xmlns:a16="http://schemas.microsoft.com/office/drawing/2014/main" id="{661E6CB8-E103-EB45-AEAC-79247C8231A5}"/>
                </a:ext>
              </a:extLst>
            </p:cNvPr>
            <p:cNvSpPr txBox="1">
              <a:spLocks noChangeArrowheads="1"/>
            </p:cNvSpPr>
            <p:nvPr/>
          </p:nvSpPr>
          <p:spPr bwMode="auto">
            <a:xfrm>
              <a:off x="288" y="1649"/>
              <a:ext cx="1248" cy="349"/>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0" fontAlgn="base" hangingPunct="0">
                <a:spcBef>
                  <a:spcPct val="50000"/>
                </a:spcBef>
                <a:spcAft>
                  <a:spcPct val="0"/>
                </a:spcAft>
                <a:defRPr/>
              </a:pPr>
              <a:r>
                <a:rPr lang="en-US" sz="1050" b="1">
                  <a:solidFill>
                    <a:srgbClr val="000000"/>
                  </a:solidFill>
                </a:rPr>
                <a:t>Blaise Pascal</a:t>
              </a:r>
              <a:br>
                <a:rPr lang="en-US" sz="1050" b="1">
                  <a:solidFill>
                    <a:srgbClr val="000000"/>
                  </a:solidFill>
                </a:rPr>
              </a:br>
              <a:r>
                <a:rPr lang="en-US" sz="1050" b="1">
                  <a:solidFill>
                    <a:srgbClr val="000000"/>
                  </a:solidFill>
                </a:rPr>
                <a:t>1623-1662</a:t>
              </a:r>
            </a:p>
          </p:txBody>
        </p:sp>
        <p:pic>
          <p:nvPicPr>
            <p:cNvPr id="20494" name="Picture 15" descr="leibniz">
              <a:extLst>
                <a:ext uri="{FF2B5EF4-FFF2-40B4-BE49-F238E27FC236}">
                  <a16:creationId xmlns:a16="http://schemas.microsoft.com/office/drawing/2014/main" id="{4F8B2A68-19E0-804D-8189-64760FF727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2" y="480"/>
              <a:ext cx="1024" cy="1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2" name="Text Box 16" descr="Bouquet">
              <a:extLst>
                <a:ext uri="{FF2B5EF4-FFF2-40B4-BE49-F238E27FC236}">
                  <a16:creationId xmlns:a16="http://schemas.microsoft.com/office/drawing/2014/main" id="{70EAA9F1-2553-4541-A54E-535EF5E85C70}"/>
                </a:ext>
              </a:extLst>
            </p:cNvPr>
            <p:cNvSpPr txBox="1">
              <a:spLocks noChangeArrowheads="1"/>
            </p:cNvSpPr>
            <p:nvPr/>
          </p:nvSpPr>
          <p:spPr bwMode="auto">
            <a:xfrm>
              <a:off x="4272" y="1680"/>
              <a:ext cx="1248" cy="349"/>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r:embed="rId6"/>
                    <a:srcRect/>
                    <a:tile tx="0" ty="0" sx="100000" sy="100000" flip="none" algn="tl"/>
                  </a:blip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0" fontAlgn="base" hangingPunct="0">
                <a:spcBef>
                  <a:spcPct val="50000"/>
                </a:spcBef>
                <a:spcAft>
                  <a:spcPct val="0"/>
                </a:spcAft>
                <a:defRPr/>
              </a:pPr>
              <a:r>
                <a:rPr lang="en-US" sz="1050" b="1">
                  <a:solidFill>
                    <a:srgbClr val="000000"/>
                  </a:solidFill>
                </a:rPr>
                <a:t>Gottfried Leibniz</a:t>
              </a:r>
              <a:br>
                <a:rPr lang="en-US" sz="1050" b="1">
                  <a:solidFill>
                    <a:srgbClr val="000000"/>
                  </a:solidFill>
                </a:rPr>
              </a:br>
              <a:r>
                <a:rPr lang="en-US" sz="1050" b="1">
                  <a:solidFill>
                    <a:srgbClr val="000000"/>
                  </a:solidFill>
                </a:rPr>
                <a:t>1646-1716</a:t>
              </a:r>
            </a:p>
          </p:txBody>
        </p:sp>
      </p:grpSp>
      <p:grpSp>
        <p:nvGrpSpPr>
          <p:cNvPr id="343073" name="Group 33">
            <a:extLst>
              <a:ext uri="{FF2B5EF4-FFF2-40B4-BE49-F238E27FC236}">
                <a16:creationId xmlns:a16="http://schemas.microsoft.com/office/drawing/2014/main" id="{5D6F440B-B684-B44D-B555-706C11266D27}"/>
              </a:ext>
            </a:extLst>
          </p:cNvPr>
          <p:cNvGrpSpPr>
            <a:grpSpLocks/>
          </p:cNvGrpSpPr>
          <p:nvPr/>
        </p:nvGrpSpPr>
        <p:grpSpPr bwMode="auto">
          <a:xfrm>
            <a:off x="2087166" y="2787254"/>
            <a:ext cx="2000250" cy="1657350"/>
            <a:chOff x="384" y="2400"/>
            <a:chExt cx="2112" cy="1528"/>
          </a:xfrm>
        </p:grpSpPr>
        <p:pic>
          <p:nvPicPr>
            <p:cNvPr id="20490" name="Picture 34" descr="shoken4">
              <a:extLst>
                <a:ext uri="{FF2B5EF4-FFF2-40B4-BE49-F238E27FC236}">
                  <a16:creationId xmlns:a16="http://schemas.microsoft.com/office/drawing/2014/main" id="{97FAA5DB-F33B-624D-93FA-F24678D029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 y="2640"/>
              <a:ext cx="2064" cy="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8" name="Text Box 35">
              <a:extLst>
                <a:ext uri="{FF2B5EF4-FFF2-40B4-BE49-F238E27FC236}">
                  <a16:creationId xmlns:a16="http://schemas.microsoft.com/office/drawing/2014/main" id="{69214A88-B758-D04A-B7D4-A42F6BAA0850}"/>
                </a:ext>
              </a:extLst>
            </p:cNvPr>
            <p:cNvSpPr txBox="1">
              <a:spLocks noChangeArrowheads="1"/>
            </p:cNvSpPr>
            <p:nvPr/>
          </p:nvSpPr>
          <p:spPr bwMode="auto">
            <a:xfrm>
              <a:off x="384" y="2400"/>
              <a:ext cx="1967" cy="2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0" fontAlgn="base" hangingPunct="0">
                <a:spcBef>
                  <a:spcPct val="50000"/>
                </a:spcBef>
                <a:spcAft>
                  <a:spcPct val="0"/>
                </a:spcAft>
                <a:defRPr/>
              </a:pPr>
              <a:endParaRPr lang="en-US" sz="1200">
                <a:solidFill>
                  <a:srgbClr val="990000"/>
                </a:solidFill>
                <a:latin typeface="Comic Sans MS" charset="0"/>
              </a:endParaRPr>
            </a:p>
          </p:txBody>
        </p:sp>
      </p:grpSp>
      <p:grpSp>
        <p:nvGrpSpPr>
          <p:cNvPr id="343076" name="Group 36">
            <a:extLst>
              <a:ext uri="{FF2B5EF4-FFF2-40B4-BE49-F238E27FC236}">
                <a16:creationId xmlns:a16="http://schemas.microsoft.com/office/drawing/2014/main" id="{5AA5711E-DCE0-D643-9E3A-1A80399381FF}"/>
              </a:ext>
            </a:extLst>
          </p:cNvPr>
          <p:cNvGrpSpPr>
            <a:grpSpLocks/>
          </p:cNvGrpSpPr>
          <p:nvPr/>
        </p:nvGrpSpPr>
        <p:grpSpPr bwMode="auto">
          <a:xfrm>
            <a:off x="4842272" y="2463405"/>
            <a:ext cx="2400300" cy="2196703"/>
            <a:chOff x="1968" y="2140"/>
            <a:chExt cx="2016" cy="1845"/>
          </a:xfrm>
        </p:grpSpPr>
        <p:pic>
          <p:nvPicPr>
            <p:cNvPr id="4105" name="Picture 37" descr="shoken3">
              <a:extLst>
                <a:ext uri="{FF2B5EF4-FFF2-40B4-BE49-F238E27FC236}">
                  <a16:creationId xmlns:a16="http://schemas.microsoft.com/office/drawing/2014/main" id="{EF11A808-E201-BB4A-B265-3F4853E66F0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16" y="2352"/>
              <a:ext cx="1968" cy="16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4106" name="Text Box 38">
              <a:extLst>
                <a:ext uri="{FF2B5EF4-FFF2-40B4-BE49-F238E27FC236}">
                  <a16:creationId xmlns:a16="http://schemas.microsoft.com/office/drawing/2014/main" id="{CE1789F5-A691-6946-AF24-54001DCBEB41}"/>
                </a:ext>
              </a:extLst>
            </p:cNvPr>
            <p:cNvSpPr txBox="1">
              <a:spLocks noChangeArrowheads="1"/>
            </p:cNvSpPr>
            <p:nvPr/>
          </p:nvSpPr>
          <p:spPr bwMode="auto">
            <a:xfrm>
              <a:off x="1968" y="2140"/>
              <a:ext cx="1968"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0" fontAlgn="base" hangingPunct="0">
                <a:spcBef>
                  <a:spcPct val="50000"/>
                </a:spcBef>
                <a:spcAft>
                  <a:spcPct val="0"/>
                </a:spcAft>
                <a:defRPr/>
              </a:pPr>
              <a:endParaRPr lang="en-US" sz="1200">
                <a:solidFill>
                  <a:srgbClr val="990000"/>
                </a:solidFill>
                <a:latin typeface="Comic Sans MS" charset="0"/>
              </a:endParaRPr>
            </a:p>
          </p:txBody>
        </p:sp>
      </p:grpSp>
      <p:grpSp>
        <p:nvGrpSpPr>
          <p:cNvPr id="343079" name="Group 39">
            <a:extLst>
              <a:ext uri="{FF2B5EF4-FFF2-40B4-BE49-F238E27FC236}">
                <a16:creationId xmlns:a16="http://schemas.microsoft.com/office/drawing/2014/main" id="{469F9984-A3E6-1340-A5C9-19A7EE501CF9}"/>
              </a:ext>
            </a:extLst>
          </p:cNvPr>
          <p:cNvGrpSpPr>
            <a:grpSpLocks/>
          </p:cNvGrpSpPr>
          <p:nvPr/>
        </p:nvGrpSpPr>
        <p:grpSpPr bwMode="auto">
          <a:xfrm>
            <a:off x="3314700" y="833437"/>
            <a:ext cx="2114550" cy="1166813"/>
            <a:chOff x="1824" y="700"/>
            <a:chExt cx="1776" cy="980"/>
          </a:xfrm>
        </p:grpSpPr>
        <p:sp>
          <p:nvSpPr>
            <p:cNvPr id="4103" name="Text Box 40">
              <a:extLst>
                <a:ext uri="{FF2B5EF4-FFF2-40B4-BE49-F238E27FC236}">
                  <a16:creationId xmlns:a16="http://schemas.microsoft.com/office/drawing/2014/main" id="{8D8AADE4-5511-0543-8C74-25A147DC49B7}"/>
                </a:ext>
              </a:extLst>
            </p:cNvPr>
            <p:cNvSpPr txBox="1">
              <a:spLocks noChangeArrowheads="1"/>
            </p:cNvSpPr>
            <p:nvPr/>
          </p:nvSpPr>
          <p:spPr bwMode="auto">
            <a:xfrm>
              <a:off x="1824" y="700"/>
              <a:ext cx="1222"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0" fontAlgn="base" hangingPunct="0">
                <a:spcBef>
                  <a:spcPct val="50000"/>
                </a:spcBef>
                <a:spcAft>
                  <a:spcPct val="0"/>
                </a:spcAft>
                <a:defRPr/>
              </a:pPr>
              <a:endParaRPr lang="en-US" sz="1200">
                <a:solidFill>
                  <a:srgbClr val="990000"/>
                </a:solidFill>
                <a:latin typeface="Comic Sans MS" charset="0"/>
              </a:endParaRPr>
            </a:p>
          </p:txBody>
        </p:sp>
        <p:pic>
          <p:nvPicPr>
            <p:cNvPr id="4104" name="Picture 41" descr="shoken2">
              <a:extLst>
                <a:ext uri="{FF2B5EF4-FFF2-40B4-BE49-F238E27FC236}">
                  <a16:creationId xmlns:a16="http://schemas.microsoft.com/office/drawing/2014/main" id="{6F11B6C9-B6B6-7749-B22A-8601933781D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2" y="910"/>
              <a:ext cx="1698" cy="77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spTree>
    <p:extLst>
      <p:ext uri="{BB962C8B-B14F-4D97-AF65-F5344CB8AC3E}">
        <p14:creationId xmlns:p14="http://schemas.microsoft.com/office/powerpoint/2010/main" val="124714652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4305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4307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4307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34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F945D0C9-B5BF-E541-AA91-F05191F99CF7}"/>
              </a:ext>
            </a:extLst>
          </p:cNvPr>
          <p:cNvSpPr>
            <a:spLocks noGrp="1" noChangeArrowheads="1"/>
          </p:cNvSpPr>
          <p:nvPr>
            <p:ph type="title"/>
          </p:nvPr>
        </p:nvSpPr>
        <p:spPr/>
        <p:txBody>
          <a:bodyPr/>
          <a:lstStyle/>
          <a:p>
            <a:pPr>
              <a:defRPr/>
            </a:pPr>
            <a:r>
              <a:rPr lang="en-US">
                <a:cs typeface="+mj-cs"/>
              </a:rPr>
              <a:t>Von Neumann machine </a:t>
            </a:r>
            <a:r>
              <a:rPr lang="en-US" sz="1350">
                <a:cs typeface="+mj-cs"/>
              </a:rPr>
              <a:t>(circa 1940)</a:t>
            </a:r>
          </a:p>
        </p:txBody>
      </p:sp>
      <p:graphicFrame>
        <p:nvGraphicFramePr>
          <p:cNvPr id="347139" name="Object 3">
            <a:extLst>
              <a:ext uri="{FF2B5EF4-FFF2-40B4-BE49-F238E27FC236}">
                <a16:creationId xmlns:a16="http://schemas.microsoft.com/office/drawing/2014/main" id="{C7C5E710-4FE2-6E44-A309-7B0AF6A0D6E7}"/>
              </a:ext>
            </a:extLst>
          </p:cNvPr>
          <p:cNvGraphicFramePr>
            <a:graphicFrameLocks noChangeAspect="1"/>
          </p:cNvGraphicFramePr>
          <p:nvPr/>
        </p:nvGraphicFramePr>
        <p:xfrm>
          <a:off x="2344342" y="600075"/>
          <a:ext cx="4739878" cy="2372916"/>
        </p:xfrm>
        <a:graphic>
          <a:graphicData uri="http://schemas.openxmlformats.org/presentationml/2006/ole">
            <mc:AlternateContent xmlns:mc="http://schemas.openxmlformats.org/markup-compatibility/2006">
              <mc:Choice xmlns:v="urn:schemas-microsoft-com:vml" Requires="v">
                <p:oleObj spid="_x0000_s1026" name="VISIO" r:id="rId4" imgW="6045200" imgH="5918200" progId="Visio.Drawing.6">
                  <p:embed/>
                </p:oleObj>
              </mc:Choice>
              <mc:Fallback>
                <p:oleObj name="VISIO" r:id="rId4" imgW="6045200" imgH="5918200" progId="Visio.Drawing.6">
                  <p:embed/>
                  <p:pic>
                    <p:nvPicPr>
                      <p:cNvPr id="347139" name="Object 3">
                        <a:extLst>
                          <a:ext uri="{FF2B5EF4-FFF2-40B4-BE49-F238E27FC236}">
                            <a16:creationId xmlns:a16="http://schemas.microsoft.com/office/drawing/2014/main" id="{C7C5E710-4FE2-6E44-A309-7B0AF6A0D6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553" t="32909" r="11743" b="25391"/>
                      <a:stretch>
                        <a:fillRect/>
                      </a:stretch>
                    </p:blipFill>
                    <p:spPr bwMode="auto">
                      <a:xfrm>
                        <a:off x="2344342" y="600075"/>
                        <a:ext cx="4739878" cy="2372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47140" name="Group 4">
            <a:extLst>
              <a:ext uri="{FF2B5EF4-FFF2-40B4-BE49-F238E27FC236}">
                <a16:creationId xmlns:a16="http://schemas.microsoft.com/office/drawing/2014/main" id="{19664541-0D1C-0F4C-AF7A-37E958B59DA4}"/>
              </a:ext>
            </a:extLst>
          </p:cNvPr>
          <p:cNvGrpSpPr>
            <a:grpSpLocks/>
          </p:cNvGrpSpPr>
          <p:nvPr/>
        </p:nvGrpSpPr>
        <p:grpSpPr bwMode="auto">
          <a:xfrm>
            <a:off x="5086350" y="3143250"/>
            <a:ext cx="2914650" cy="1771650"/>
            <a:chOff x="3312" y="2640"/>
            <a:chExt cx="2448" cy="1488"/>
          </a:xfrm>
        </p:grpSpPr>
        <p:sp>
          <p:nvSpPr>
            <p:cNvPr id="5129" name="Rectangle 5">
              <a:extLst>
                <a:ext uri="{FF2B5EF4-FFF2-40B4-BE49-F238E27FC236}">
                  <a16:creationId xmlns:a16="http://schemas.microsoft.com/office/drawing/2014/main" id="{80DC930C-A958-F44C-B053-9ADAC15A820C}"/>
                </a:ext>
              </a:extLst>
            </p:cNvPr>
            <p:cNvSpPr>
              <a:spLocks noChangeArrowheads="1"/>
            </p:cNvSpPr>
            <p:nvPr/>
          </p:nvSpPr>
          <p:spPr bwMode="auto">
            <a:xfrm>
              <a:off x="3312" y="3888"/>
              <a:ext cx="2448" cy="2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69056" tIns="34529" rIns="69056" bIns="34529"/>
            <a:lstStyle/>
            <a:p>
              <a:pPr marL="257175" indent="-257175" eaLnBrk="0" fontAlgn="base" hangingPunct="0">
                <a:spcBef>
                  <a:spcPct val="60000"/>
                </a:spcBef>
                <a:spcAft>
                  <a:spcPct val="70000"/>
                </a:spcAft>
                <a:buClr>
                  <a:srgbClr val="006600"/>
                </a:buClr>
                <a:buSzPct val="85000"/>
                <a:defRPr/>
              </a:pPr>
              <a:r>
                <a:rPr lang="en-US" sz="900" i="1">
                  <a:solidFill>
                    <a:srgbClr val="000099"/>
                  </a:solidFill>
                  <a:latin typeface="Arial" charset="0"/>
                  <a:ea typeface="ＭＳ Ｐゴシック" charset="0"/>
                </a:rPr>
                <a:t>Andy Grove</a:t>
              </a:r>
              <a:r>
                <a:rPr lang="en-US" sz="900" i="1">
                  <a:latin typeface="Arial" charset="0"/>
                  <a:ea typeface="ＭＳ Ｐゴシック" charset="0"/>
                </a:rPr>
                <a:t> (and others) ... </a:t>
              </a:r>
              <a:r>
                <a:rPr lang="en-US" sz="900">
                  <a:latin typeface="Arial" charset="0"/>
                  <a:ea typeface="ＭＳ Ｐゴシック" charset="0"/>
                </a:rPr>
                <a:t>made it small and fast.</a:t>
              </a:r>
            </a:p>
          </p:txBody>
        </p:sp>
        <p:pic>
          <p:nvPicPr>
            <p:cNvPr id="22537" name="Picture 6" descr="grove">
              <a:extLst>
                <a:ext uri="{FF2B5EF4-FFF2-40B4-BE49-F238E27FC236}">
                  <a16:creationId xmlns:a16="http://schemas.microsoft.com/office/drawing/2014/main" id="{A4719512-97B1-5C4B-8E92-C4DDB1FBB8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0" y="2640"/>
              <a:ext cx="1087" cy="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7143" name="Group 7">
            <a:extLst>
              <a:ext uri="{FF2B5EF4-FFF2-40B4-BE49-F238E27FC236}">
                <a16:creationId xmlns:a16="http://schemas.microsoft.com/office/drawing/2014/main" id="{6E9C226B-827F-114B-84ED-DCCA6BC2D2D6}"/>
              </a:ext>
            </a:extLst>
          </p:cNvPr>
          <p:cNvGrpSpPr>
            <a:grpSpLocks/>
          </p:cNvGrpSpPr>
          <p:nvPr/>
        </p:nvGrpSpPr>
        <p:grpSpPr bwMode="auto">
          <a:xfrm>
            <a:off x="1543050" y="3138487"/>
            <a:ext cx="3028950" cy="1833563"/>
            <a:chOff x="336" y="2636"/>
            <a:chExt cx="2544" cy="1540"/>
          </a:xfrm>
        </p:grpSpPr>
        <p:pic>
          <p:nvPicPr>
            <p:cNvPr id="22534" name="Picture 8" descr="Von_Neumann_5">
              <a:extLst>
                <a:ext uri="{FF2B5EF4-FFF2-40B4-BE49-F238E27FC236}">
                  <a16:creationId xmlns:a16="http://schemas.microsoft.com/office/drawing/2014/main" id="{2CEA5D72-A844-8942-9B9A-9573A4A855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 y="2636"/>
              <a:ext cx="1776" cy="1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8" name="Rectangle 9">
              <a:extLst>
                <a:ext uri="{FF2B5EF4-FFF2-40B4-BE49-F238E27FC236}">
                  <a16:creationId xmlns:a16="http://schemas.microsoft.com/office/drawing/2014/main" id="{553DED25-D743-5E42-8DA8-AD5565113726}"/>
                </a:ext>
              </a:extLst>
            </p:cNvPr>
            <p:cNvSpPr>
              <a:spLocks noChangeArrowheads="1"/>
            </p:cNvSpPr>
            <p:nvPr/>
          </p:nvSpPr>
          <p:spPr bwMode="auto">
            <a:xfrm>
              <a:off x="336" y="3888"/>
              <a:ext cx="2544"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69056" tIns="34529" rIns="69056" bIns="34529"/>
            <a:lstStyle/>
            <a:p>
              <a:pPr marL="257175" indent="-257175" eaLnBrk="0" fontAlgn="base" hangingPunct="0">
                <a:spcBef>
                  <a:spcPct val="60000"/>
                </a:spcBef>
                <a:spcAft>
                  <a:spcPct val="70000"/>
                </a:spcAft>
                <a:buClr>
                  <a:srgbClr val="006600"/>
                </a:buClr>
                <a:buSzPct val="85000"/>
                <a:defRPr/>
              </a:pPr>
              <a:r>
                <a:rPr lang="en-US" sz="900" i="1">
                  <a:solidFill>
                    <a:srgbClr val="000099"/>
                  </a:solidFill>
                  <a:latin typeface="Arial" charset="0"/>
                  <a:ea typeface="ＭＳ Ｐゴシック" charset="0"/>
                </a:rPr>
                <a:t>John Von Neumann</a:t>
              </a:r>
              <a:r>
                <a:rPr lang="en-US" sz="900" i="1">
                  <a:latin typeface="Arial" charset="0"/>
                  <a:ea typeface="ＭＳ Ｐゴシック" charset="0"/>
                </a:rPr>
                <a:t> (and others) ... </a:t>
              </a:r>
              <a:r>
                <a:rPr lang="en-US" sz="900">
                  <a:latin typeface="Arial" charset="0"/>
                  <a:ea typeface="ＭＳ Ｐゴシック" charset="0"/>
                </a:rPr>
                <a:t>made it possible</a:t>
              </a:r>
            </a:p>
          </p:txBody>
        </p:sp>
      </p:grpSp>
      <p:sp>
        <p:nvSpPr>
          <p:cNvPr id="347146" name="Oval 10">
            <a:extLst>
              <a:ext uri="{FF2B5EF4-FFF2-40B4-BE49-F238E27FC236}">
                <a16:creationId xmlns:a16="http://schemas.microsoft.com/office/drawing/2014/main" id="{F55F079E-5175-0D4A-817F-6A6336A63F24}"/>
              </a:ext>
            </a:extLst>
          </p:cNvPr>
          <p:cNvSpPr>
            <a:spLocks noChangeArrowheads="1"/>
          </p:cNvSpPr>
          <p:nvPr/>
        </p:nvSpPr>
        <p:spPr bwMode="auto">
          <a:xfrm>
            <a:off x="4301730" y="3381376"/>
            <a:ext cx="1458515" cy="756047"/>
          </a:xfrm>
          <a:prstGeom prst="ellipse">
            <a:avLst/>
          </a:prstGeom>
          <a:solidFill>
            <a:srgbClr val="990000"/>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r>
              <a:rPr lang="en-US" sz="1050">
                <a:solidFill>
                  <a:srgbClr val="FFFFFF"/>
                </a:solidFill>
                <a:latin typeface="Arial" charset="0"/>
                <a:ea typeface="ＭＳ Ｐゴシック" charset="0"/>
              </a:rPr>
              <a:t>Stored </a:t>
            </a:r>
            <a:br>
              <a:rPr lang="en-US" sz="1050">
                <a:solidFill>
                  <a:srgbClr val="FFFFFF"/>
                </a:solidFill>
                <a:latin typeface="Arial" charset="0"/>
                <a:ea typeface="ＭＳ Ｐゴシック" charset="0"/>
              </a:rPr>
            </a:br>
            <a:r>
              <a:rPr lang="en-US" sz="1050">
                <a:solidFill>
                  <a:srgbClr val="FFFFFF"/>
                </a:solidFill>
                <a:latin typeface="Arial" charset="0"/>
                <a:ea typeface="ＭＳ Ｐゴシック" charset="0"/>
              </a:rPr>
              <a:t>program</a:t>
            </a:r>
            <a:br>
              <a:rPr lang="en-US" sz="1050">
                <a:solidFill>
                  <a:srgbClr val="FFFFFF"/>
                </a:solidFill>
                <a:latin typeface="Arial" charset="0"/>
                <a:ea typeface="ＭＳ Ｐゴシック" charset="0"/>
              </a:rPr>
            </a:br>
            <a:r>
              <a:rPr lang="en-US" sz="1050">
                <a:solidFill>
                  <a:srgbClr val="FFFFFF"/>
                </a:solidFill>
                <a:latin typeface="Arial" charset="0"/>
                <a:ea typeface="ＭＳ Ｐゴシック" charset="0"/>
              </a:rPr>
              <a:t>concept!</a:t>
            </a:r>
          </a:p>
        </p:txBody>
      </p:sp>
    </p:spTree>
    <p:extLst>
      <p:ext uri="{BB962C8B-B14F-4D97-AF65-F5344CB8AC3E}">
        <p14:creationId xmlns:p14="http://schemas.microsoft.com/office/powerpoint/2010/main" val="8873534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4713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4714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4714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7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146"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067" name="Rectangle 3">
            <a:extLst>
              <a:ext uri="{FF2B5EF4-FFF2-40B4-BE49-F238E27FC236}">
                <a16:creationId xmlns:a16="http://schemas.microsoft.com/office/drawing/2014/main" id="{9E17A2D7-312D-EC43-A8EB-41A3093EB1A3}"/>
              </a:ext>
            </a:extLst>
          </p:cNvPr>
          <p:cNvSpPr>
            <a:spLocks noGrp="1" noChangeArrowheads="1"/>
          </p:cNvSpPr>
          <p:nvPr>
            <p:ph type="title" idx="4294967295"/>
          </p:nvPr>
        </p:nvSpPr>
        <p:spPr>
          <a:extLst>
            <a:ext uri="{91240B29-F687-4f45-9708-019B960494DF}">
              <a14:hiddenLine xmlns:a14="http://schemas.microsoft.com/office/drawing/2010/main" xmlns="" w="9525" cap="flat" cmpd="sng">
                <a:solidFill>
                  <a:schemeClr val="tx1"/>
                </a:solidFill>
                <a:prstDash val="solid"/>
                <a:miter lim="800000"/>
                <a:headEnd/>
                <a:tailEnd/>
              </a14:hiddenLine>
            </a:ext>
          </a:extLst>
        </p:spPr>
        <p:txBody>
          <a:bodyPr/>
          <a:lstStyle/>
          <a:p>
            <a:pPr>
              <a:defRPr/>
            </a:pPr>
            <a:r>
              <a:rPr lang="en-US">
                <a:cs typeface="+mj-cs"/>
              </a:rPr>
              <a:t>Screen memory map</a:t>
            </a:r>
          </a:p>
        </p:txBody>
      </p:sp>
      <p:sp>
        <p:nvSpPr>
          <p:cNvPr id="365572" name="Rectangle 4">
            <a:extLst>
              <a:ext uri="{FF2B5EF4-FFF2-40B4-BE49-F238E27FC236}">
                <a16:creationId xmlns:a16="http://schemas.microsoft.com/office/drawing/2014/main" id="{EE53F482-DE77-8A46-881A-7BCE8BCD1B26}"/>
              </a:ext>
            </a:extLst>
          </p:cNvPr>
          <p:cNvSpPr>
            <a:spLocks noGrp="1" noChangeArrowheads="1"/>
          </p:cNvSpPr>
          <p:nvPr>
            <p:ph type="body" idx="4294967295"/>
          </p:nvPr>
        </p:nvSpPr>
        <p:spPr>
          <a:xfrm>
            <a:off x="1371600" y="3543300"/>
            <a:ext cx="6515100" cy="1257300"/>
          </a:xfrm>
        </p:spPr>
        <p:txBody>
          <a:bodyPr spcFirstLastPara="1" vert="horz" wrap="square" lIns="69056" tIns="34529" rIns="0" bIns="34529" numCol="1" anchor="t" anchorCtr="0" compatLnSpc="1">
            <a:prstTxWarp prst="textNoShape">
              <a:avLst/>
            </a:prstTxWarp>
            <a:noAutofit/>
          </a:bodyPr>
          <a:lstStyle/>
          <a:p>
            <a:pPr marL="201216" indent="-201216">
              <a:spcBef>
                <a:spcPct val="50000"/>
              </a:spcBef>
              <a:buNone/>
            </a:pPr>
            <a:r>
              <a:rPr lang="en-US" altLang="en-CN" u="sng">
                <a:latin typeface="Comic Sans MS" panose="030F0902030302020204" pitchFamily="66" charset="0"/>
                <a:ea typeface="ＭＳ Ｐゴシック" panose="020B0600070205080204" pitchFamily="34" charset="-128"/>
              </a:rPr>
              <a:t>How to set the </a:t>
            </a:r>
            <a:r>
              <a:rPr lang="en-US" altLang="en-CN" sz="1050" u="sng">
                <a:latin typeface="Consolas" panose="020B0609020204030204" pitchFamily="49" charset="0"/>
                <a:ea typeface="ＭＳ Ｐゴシック" panose="020B0600070205080204" pitchFamily="34" charset="-128"/>
              </a:rPr>
              <a:t>(row,col)</a:t>
            </a:r>
            <a:r>
              <a:rPr lang="en-US" altLang="en-CN" u="sng">
                <a:latin typeface="Comic Sans MS" panose="030F0902030302020204" pitchFamily="66" charset="0"/>
                <a:ea typeface="ＭＳ Ｐゴシック" panose="020B0600070205080204" pitchFamily="34" charset="-128"/>
              </a:rPr>
              <a:t> pixel of the screen to black or to white:</a:t>
            </a:r>
          </a:p>
          <a:p>
            <a:pPr marL="201216" indent="-201216">
              <a:spcBef>
                <a:spcPct val="50000"/>
              </a:spcBef>
              <a:buSzPct val="75000"/>
              <a:buFont typeface="Wingdings" pitchFamily="2" charset="2"/>
              <a:buChar char="q"/>
            </a:pPr>
            <a:r>
              <a:rPr lang="en-US" altLang="en-CN">
                <a:latin typeface="Comic Sans MS" panose="030F0902030302020204" pitchFamily="66" charset="0"/>
                <a:ea typeface="ＭＳ Ｐゴシック" panose="020B0600070205080204" pitchFamily="34" charset="-128"/>
              </a:rPr>
              <a:t>Low-level (machine language):   Set the </a:t>
            </a:r>
            <a:r>
              <a:rPr lang="en-US" altLang="en-CN" sz="1050">
                <a:latin typeface="Consolas" panose="020B0609020204030204" pitchFamily="49" charset="0"/>
                <a:ea typeface="ＭＳ Ｐゴシック" panose="020B0600070205080204" pitchFamily="34" charset="-128"/>
              </a:rPr>
              <a:t>col%16</a:t>
            </a:r>
            <a:r>
              <a:rPr lang="en-US" altLang="en-CN" b="1">
                <a:solidFill>
                  <a:srgbClr val="02227C"/>
                </a:solidFill>
                <a:latin typeface="Comic Sans MS" panose="030F0902030302020204" pitchFamily="66" charset="0"/>
                <a:ea typeface="ＭＳ Ｐゴシック" panose="020B0600070205080204" pitchFamily="34" charset="-128"/>
              </a:rPr>
              <a:t> </a:t>
            </a:r>
            <a:r>
              <a:rPr lang="en-US" altLang="en-CN">
                <a:latin typeface="Comic Sans MS" panose="030F0902030302020204" pitchFamily="66" charset="0"/>
                <a:ea typeface="ＭＳ Ｐゴシック" panose="020B0600070205080204" pitchFamily="34" charset="-128"/>
              </a:rPr>
              <a:t>bit of the word found at</a:t>
            </a:r>
            <a:br>
              <a:rPr lang="en-US" altLang="en-CN">
                <a:latin typeface="Comic Sans MS" panose="030F0902030302020204" pitchFamily="66" charset="0"/>
                <a:ea typeface="ＭＳ Ｐゴシック" panose="020B0600070205080204" pitchFamily="34" charset="-128"/>
              </a:rPr>
            </a:br>
            <a:r>
              <a:rPr lang="en-US" altLang="en-CN">
                <a:latin typeface="Comic Sans MS" panose="030F0902030302020204" pitchFamily="66" charset="0"/>
                <a:ea typeface="ＭＳ Ｐゴシック" panose="020B0600070205080204" pitchFamily="34" charset="-128"/>
              </a:rPr>
              <a:t>                                                 </a:t>
            </a:r>
            <a:r>
              <a:rPr lang="en-US" altLang="en-CN" sz="1050">
                <a:latin typeface="Consolas" panose="020B0609020204030204" pitchFamily="49" charset="0"/>
                <a:ea typeface="ＭＳ Ｐゴシック" panose="020B0600070205080204" pitchFamily="34" charset="-128"/>
              </a:rPr>
              <a:t>Screen[row*32+col/16]</a:t>
            </a:r>
            <a:r>
              <a:rPr lang="en-US" altLang="en-CN" b="1">
                <a:solidFill>
                  <a:srgbClr val="02227C"/>
                </a:solidFill>
                <a:latin typeface="Courier New" panose="02070309020205020404" pitchFamily="49" charset="0"/>
                <a:ea typeface="ＭＳ Ｐゴシック" panose="020B0600070205080204" pitchFamily="34" charset="-128"/>
              </a:rPr>
              <a:t> </a:t>
            </a:r>
            <a:r>
              <a:rPr lang="en-US" altLang="en-CN">
                <a:latin typeface="Comic Sans MS" panose="030F0902030302020204" pitchFamily="66" charset="0"/>
                <a:ea typeface="ＭＳ Ｐゴシック" panose="020B0600070205080204" pitchFamily="34" charset="-128"/>
              </a:rPr>
              <a:t>to </a:t>
            </a:r>
            <a:r>
              <a:rPr lang="en-US" altLang="en-CN" sz="1050">
                <a:latin typeface="Consolas" panose="020B0609020204030204" pitchFamily="49" charset="0"/>
                <a:ea typeface="ＭＳ Ｐゴシック" panose="020B0600070205080204" pitchFamily="34" charset="-128"/>
              </a:rPr>
              <a:t>1</a:t>
            </a:r>
            <a:r>
              <a:rPr lang="en-US" altLang="en-CN">
                <a:latin typeface="Comic Sans MS" panose="030F0902030302020204" pitchFamily="66" charset="0"/>
                <a:ea typeface="ＭＳ Ｐゴシック" panose="020B0600070205080204" pitchFamily="34" charset="-128"/>
              </a:rPr>
              <a:t> or to </a:t>
            </a:r>
            <a:r>
              <a:rPr lang="en-US" altLang="en-CN" sz="1050">
                <a:latin typeface="Consolas" panose="020B0609020204030204" pitchFamily="49" charset="0"/>
                <a:ea typeface="ＭＳ Ｐゴシック" panose="020B0600070205080204" pitchFamily="34" charset="-128"/>
              </a:rPr>
              <a:t>0</a:t>
            </a:r>
            <a:br>
              <a:rPr lang="en-US" altLang="en-CN" sz="1050">
                <a:latin typeface="Consolas" panose="020B0609020204030204" pitchFamily="49" charset="0"/>
                <a:ea typeface="ＭＳ Ｐゴシック" panose="020B0600070205080204" pitchFamily="34" charset="-128"/>
              </a:rPr>
            </a:br>
            <a:r>
              <a:rPr lang="en-US" altLang="en-CN" b="1">
                <a:solidFill>
                  <a:srgbClr val="02227C"/>
                </a:solidFill>
                <a:latin typeface="Courier New" panose="02070309020205020404" pitchFamily="49" charset="0"/>
                <a:ea typeface="ＭＳ Ｐゴシック" panose="020B0600070205080204" pitchFamily="34" charset="-128"/>
              </a:rPr>
              <a:t>                        </a:t>
            </a:r>
            <a:r>
              <a:rPr lang="en-US" altLang="en-CN" sz="1050">
                <a:latin typeface="Comic Sans MS" panose="030F0902030302020204" pitchFamily="66" charset="0"/>
                <a:ea typeface="ＭＳ Ｐゴシック" panose="020B0600070205080204" pitchFamily="34" charset="-128"/>
              </a:rPr>
              <a:t>(</a:t>
            </a:r>
            <a:r>
              <a:rPr lang="en-US" altLang="en-CN" sz="900">
                <a:latin typeface="Consolas" panose="020B0609020204030204" pitchFamily="49" charset="0"/>
                <a:ea typeface="ＭＳ Ｐゴシック" panose="020B0600070205080204" pitchFamily="34" charset="-128"/>
              </a:rPr>
              <a:t>col/16</a:t>
            </a:r>
            <a:r>
              <a:rPr lang="en-US" altLang="en-CN" sz="1050">
                <a:latin typeface="Comic Sans MS" panose="030F0902030302020204" pitchFamily="66" charset="0"/>
                <a:ea typeface="ＭＳ Ｐゴシック" panose="020B0600070205080204" pitchFamily="34" charset="-128"/>
              </a:rPr>
              <a:t> is integer division)</a:t>
            </a:r>
          </a:p>
          <a:p>
            <a:pPr marL="201216" indent="-201216">
              <a:spcBef>
                <a:spcPct val="50000"/>
              </a:spcBef>
              <a:buSzPct val="75000"/>
              <a:buFont typeface="Wingdings" pitchFamily="2" charset="2"/>
              <a:buChar char="q"/>
            </a:pPr>
            <a:r>
              <a:rPr lang="en-US" altLang="en-CN">
                <a:latin typeface="Comic Sans MS" panose="030F0902030302020204" pitchFamily="66" charset="0"/>
                <a:ea typeface="ＭＳ Ｐゴシック" panose="020B0600070205080204" pitchFamily="34" charset="-128"/>
              </a:rPr>
              <a:t>High-level:  Use the OS command </a:t>
            </a:r>
            <a:r>
              <a:rPr lang="en-US" altLang="en-CN" sz="1050">
                <a:latin typeface="Consolas" panose="020B0609020204030204" pitchFamily="49" charset="0"/>
                <a:ea typeface="ＭＳ Ｐゴシック" panose="020B0600070205080204" pitchFamily="34" charset="-128"/>
              </a:rPr>
              <a:t>drawPixel(row,col)</a:t>
            </a:r>
          </a:p>
          <a:p>
            <a:pPr marL="201216" indent="-201216">
              <a:spcBef>
                <a:spcPct val="20000"/>
              </a:spcBef>
              <a:buClr>
                <a:schemeClr val="bg1"/>
              </a:buClr>
              <a:buSzPct val="75000"/>
              <a:buFont typeface="Wingdings" pitchFamily="2" charset="2"/>
              <a:buChar char="q"/>
            </a:pPr>
            <a:r>
              <a:rPr lang="en-US" altLang="en-CN" sz="1050">
                <a:latin typeface="Comic Sans MS" panose="030F0902030302020204" pitchFamily="66" charset="0"/>
                <a:ea typeface="ＭＳ Ｐゴシック" panose="020B0600070205080204" pitchFamily="34" charset="-128"/>
              </a:rPr>
              <a:t>(effects the same operation, discussed later in the course, when we</a:t>
            </a:r>
            <a:r>
              <a:rPr lang="en-US" altLang="en-US" sz="1050">
                <a:latin typeface="Comic Sans MS" panose="030F0902030302020204" pitchFamily="66" charset="0"/>
                <a:ea typeface="ＭＳ Ｐゴシック" panose="020B0600070205080204" pitchFamily="34" charset="-128"/>
              </a:rPr>
              <a:t>’</a:t>
            </a:r>
            <a:r>
              <a:rPr lang="en-US" altLang="en-CN" sz="1050">
                <a:latin typeface="Comic Sans MS" panose="030F0902030302020204" pitchFamily="66" charset="0"/>
                <a:ea typeface="ＭＳ Ｐゴシック" panose="020B0600070205080204" pitchFamily="34" charset="-128"/>
              </a:rPr>
              <a:t>ll write the OS).</a:t>
            </a:r>
          </a:p>
        </p:txBody>
      </p:sp>
      <p:graphicFrame>
        <p:nvGraphicFramePr>
          <p:cNvPr id="365573" name="Object 5">
            <a:extLst>
              <a:ext uri="{FF2B5EF4-FFF2-40B4-BE49-F238E27FC236}">
                <a16:creationId xmlns:a16="http://schemas.microsoft.com/office/drawing/2014/main" id="{42FFAE5C-18E4-A044-9A2D-F6BCC74605A0}"/>
              </a:ext>
            </a:extLst>
          </p:cNvPr>
          <p:cNvGraphicFramePr>
            <a:graphicFrameLocks noChangeAspect="1"/>
          </p:cNvGraphicFramePr>
          <p:nvPr/>
        </p:nvGraphicFramePr>
        <p:xfrm>
          <a:off x="2800351" y="342901"/>
          <a:ext cx="4751785" cy="3217069"/>
        </p:xfrm>
        <a:graphic>
          <a:graphicData uri="http://schemas.openxmlformats.org/presentationml/2006/ole">
            <mc:AlternateContent xmlns:mc="http://schemas.openxmlformats.org/markup-compatibility/2006">
              <mc:Choice xmlns:v="urn:schemas-microsoft-com:vml" Requires="v">
                <p:oleObj spid="_x0000_s2051" name="VISIO" r:id="rId4" imgW="6515100" imgH="5918200" progId="Visio.Drawing.6">
                  <p:embed/>
                </p:oleObj>
              </mc:Choice>
              <mc:Fallback>
                <p:oleObj name="VISIO" r:id="rId4" imgW="6515100" imgH="5918200" progId="Visio.Drawing.6">
                  <p:embed/>
                  <p:pic>
                    <p:nvPicPr>
                      <p:cNvPr id="365573" name="Object 5">
                        <a:extLst>
                          <a:ext uri="{FF2B5EF4-FFF2-40B4-BE49-F238E27FC236}">
                            <a16:creationId xmlns:a16="http://schemas.microsoft.com/office/drawing/2014/main" id="{42FFAE5C-18E4-A044-9A2D-F6BCC74605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028" t="6064" r="6892" b="26044"/>
                      <a:stretch>
                        <a:fillRect/>
                      </a:stretch>
                    </p:blipFill>
                    <p:spPr bwMode="auto">
                      <a:xfrm>
                        <a:off x="2800351" y="342901"/>
                        <a:ext cx="4751785" cy="3217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88073" name="Group 9">
            <a:extLst>
              <a:ext uri="{FF2B5EF4-FFF2-40B4-BE49-F238E27FC236}">
                <a16:creationId xmlns:a16="http://schemas.microsoft.com/office/drawing/2014/main" id="{8E1DF294-0135-3941-AF1A-70FE7CFE5288}"/>
              </a:ext>
            </a:extLst>
          </p:cNvPr>
          <p:cNvGrpSpPr>
            <a:grpSpLocks/>
          </p:cNvGrpSpPr>
          <p:nvPr/>
        </p:nvGrpSpPr>
        <p:grpSpPr bwMode="auto">
          <a:xfrm>
            <a:off x="1428750" y="800100"/>
            <a:ext cx="1828800" cy="1901429"/>
            <a:chOff x="240" y="672"/>
            <a:chExt cx="1536" cy="1597"/>
          </a:xfrm>
        </p:grpSpPr>
        <p:graphicFrame>
          <p:nvGraphicFramePr>
            <p:cNvPr id="24581" name="Object 6">
              <a:extLst>
                <a:ext uri="{FF2B5EF4-FFF2-40B4-BE49-F238E27FC236}">
                  <a16:creationId xmlns:a16="http://schemas.microsoft.com/office/drawing/2014/main" id="{67E1EF3F-E9CC-804F-8186-27494CC9048B}"/>
                </a:ext>
              </a:extLst>
            </p:cNvPr>
            <p:cNvGraphicFramePr>
              <a:graphicFrameLocks noChangeAspect="1"/>
            </p:cNvGraphicFramePr>
            <p:nvPr/>
          </p:nvGraphicFramePr>
          <p:xfrm>
            <a:off x="240" y="1728"/>
            <a:ext cx="1248" cy="541"/>
          </p:xfrm>
          <a:graphic>
            <a:graphicData uri="http://schemas.openxmlformats.org/presentationml/2006/ole">
              <mc:AlternateContent xmlns:mc="http://schemas.openxmlformats.org/markup-compatibility/2006">
                <mc:Choice xmlns:v="urn:schemas-microsoft-com:vml" Requires="v">
                  <p:oleObj spid="_x0000_s2052" name="VISIO" r:id="rId6" imgW="6045200" imgH="5918200" progId="Visio.Drawing.6">
                    <p:embed/>
                  </p:oleObj>
                </mc:Choice>
                <mc:Fallback>
                  <p:oleObj name="VISIO" r:id="rId6" imgW="6045200" imgH="5918200" progId="Visio.Drawing.6">
                    <p:embed/>
                    <p:pic>
                      <p:nvPicPr>
                        <p:cNvPr id="24581" name="Object 6">
                          <a:extLst>
                            <a:ext uri="{FF2B5EF4-FFF2-40B4-BE49-F238E27FC236}">
                              <a16:creationId xmlns:a16="http://schemas.microsoft.com/office/drawing/2014/main" id="{67E1EF3F-E9CC-804F-8186-27494CC9048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0668" t="44696" r="12892" b="26309"/>
                        <a:stretch>
                          <a:fillRect/>
                        </a:stretch>
                      </p:blipFill>
                      <p:spPr bwMode="auto">
                        <a:xfrm>
                          <a:off x="240" y="1728"/>
                          <a:ext cx="1248" cy="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3523" name="Rectangle 3">
              <a:extLst>
                <a:ext uri="{FF2B5EF4-FFF2-40B4-BE49-F238E27FC236}">
                  <a16:creationId xmlns:a16="http://schemas.microsoft.com/office/drawing/2014/main" id="{F624E56F-349B-2E41-9BA1-D4D9E5F75109}"/>
                </a:ext>
              </a:extLst>
            </p:cNvPr>
            <p:cNvSpPr>
              <a:spLocks noChangeArrowheads="1"/>
            </p:cNvSpPr>
            <p:nvPr/>
          </p:nvSpPr>
          <p:spPr bwMode="auto">
            <a:xfrm>
              <a:off x="240" y="672"/>
              <a:ext cx="1536" cy="9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69056" tIns="34529" rIns="69056" bIns="34529"/>
            <a:lstStyle/>
            <a:p>
              <a:pPr eaLnBrk="0" fontAlgn="base" hangingPunct="0">
                <a:lnSpc>
                  <a:spcPct val="125000"/>
                </a:lnSpc>
                <a:spcBef>
                  <a:spcPct val="100000"/>
                </a:spcBef>
                <a:spcAft>
                  <a:spcPct val="0"/>
                </a:spcAft>
                <a:buClr>
                  <a:srgbClr val="006600"/>
                </a:buClr>
                <a:buSzPct val="100000"/>
                <a:defRPr/>
              </a:pPr>
              <a:r>
                <a:rPr lang="en-US" sz="1200">
                  <a:latin typeface="Comic Sans MS" charset="0"/>
                  <a:ea typeface="ＭＳ Ｐゴシック" charset="0"/>
                </a:rPr>
                <a:t>In the Hack platform, the screen is implemented as an 8K 16-bit RAM chip.</a:t>
              </a:r>
            </a:p>
          </p:txBody>
        </p:sp>
      </p:grpSp>
    </p:spTree>
    <p:extLst>
      <p:ext uri="{BB962C8B-B14F-4D97-AF65-F5344CB8AC3E}">
        <p14:creationId xmlns:p14="http://schemas.microsoft.com/office/powerpoint/2010/main" val="12179068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807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6557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65572">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65572">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65572">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6557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572" grpId="0" build="p"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7E88AABA-A62A-804C-AF3E-0C5E0E6F5DB7}"/>
              </a:ext>
            </a:extLst>
          </p:cNvPr>
          <p:cNvSpPr>
            <a:spLocks noGrp="1" noChangeArrowheads="1"/>
          </p:cNvSpPr>
          <p:nvPr>
            <p:ph type="title"/>
          </p:nvPr>
        </p:nvSpPr>
        <p:spPr/>
        <p:txBody>
          <a:bodyPr/>
          <a:lstStyle/>
          <a:p>
            <a:pPr>
              <a:defRPr/>
            </a:pPr>
            <a:r>
              <a:rPr lang="en-US">
                <a:cs typeface="+mj-cs"/>
              </a:rPr>
              <a:t>Keyboard</a:t>
            </a:r>
          </a:p>
        </p:txBody>
      </p:sp>
      <p:sp>
        <p:nvSpPr>
          <p:cNvPr id="367619" name="Rectangle 3">
            <a:extLst>
              <a:ext uri="{FF2B5EF4-FFF2-40B4-BE49-F238E27FC236}">
                <a16:creationId xmlns:a16="http://schemas.microsoft.com/office/drawing/2014/main" id="{8227F60B-17AA-E14B-A490-674584F5FF28}"/>
              </a:ext>
            </a:extLst>
          </p:cNvPr>
          <p:cNvSpPr>
            <a:spLocks noGrp="1" noChangeArrowheads="1"/>
          </p:cNvSpPr>
          <p:nvPr>
            <p:ph type="body" idx="1"/>
          </p:nvPr>
        </p:nvSpPr>
        <p:spPr>
          <a:xfrm>
            <a:off x="1257300" y="1485901"/>
            <a:ext cx="3829050" cy="1079897"/>
          </a:xfrm>
        </p:spPr>
        <p:txBody>
          <a:bodyPr/>
          <a:lstStyle/>
          <a:p>
            <a:pPr marL="0" indent="0">
              <a:spcBef>
                <a:spcPct val="40000"/>
              </a:spcBef>
              <a:buNone/>
              <a:defRPr/>
            </a:pPr>
            <a:r>
              <a:rPr lang="en-US" u="sng">
                <a:cs typeface="+mn-cs"/>
              </a:rPr>
              <a:t>Keyboard chip:</a:t>
            </a:r>
            <a:r>
              <a:rPr lang="en-US">
                <a:cs typeface="+mn-cs"/>
              </a:rPr>
              <a:t>     a single 16-bit register</a:t>
            </a:r>
          </a:p>
          <a:p>
            <a:pPr marL="0" indent="0">
              <a:spcBef>
                <a:spcPct val="40000"/>
              </a:spcBef>
              <a:buNone/>
              <a:defRPr/>
            </a:pPr>
            <a:r>
              <a:rPr lang="en-US" u="sng">
                <a:cs typeface="+mn-cs"/>
              </a:rPr>
              <a:t>Input:</a:t>
            </a:r>
            <a:r>
              <a:rPr lang="en-US">
                <a:cs typeface="+mn-cs"/>
              </a:rPr>
              <a:t>    scan-code (16-bit value) of the currently</a:t>
            </a:r>
            <a:br>
              <a:rPr lang="en-US">
                <a:cs typeface="+mn-cs"/>
              </a:rPr>
            </a:br>
            <a:r>
              <a:rPr lang="en-US">
                <a:cs typeface="+mn-cs"/>
              </a:rPr>
              <a:t>              pressed key,  or 0 if no key is pressed</a:t>
            </a:r>
          </a:p>
          <a:p>
            <a:pPr marL="0" indent="0">
              <a:spcBef>
                <a:spcPct val="40000"/>
              </a:spcBef>
              <a:buNone/>
              <a:defRPr/>
            </a:pPr>
            <a:r>
              <a:rPr lang="en-US" u="sng">
                <a:cs typeface="+mn-cs"/>
              </a:rPr>
              <a:t>Output:</a:t>
            </a:r>
            <a:r>
              <a:rPr lang="en-US">
                <a:cs typeface="+mn-cs"/>
              </a:rPr>
              <a:t>   same</a:t>
            </a:r>
            <a:endParaRPr lang="en-US">
              <a:cs typeface="Courier New" charset="0"/>
            </a:endParaRPr>
          </a:p>
          <a:p>
            <a:pPr marL="0" indent="0">
              <a:spcBef>
                <a:spcPct val="40000"/>
              </a:spcBef>
              <a:buNone/>
              <a:defRPr/>
            </a:pPr>
            <a:r>
              <a:rPr lang="en-US">
                <a:cs typeface="Courier New" charset="0"/>
              </a:rPr>
              <a:t>    </a:t>
            </a:r>
          </a:p>
          <a:p>
            <a:pPr marL="0" indent="0">
              <a:spcBef>
                <a:spcPct val="40000"/>
              </a:spcBef>
              <a:buNone/>
              <a:defRPr/>
            </a:pPr>
            <a:r>
              <a:rPr lang="en-US">
                <a:cs typeface="Courier New" charset="0"/>
              </a:rPr>
              <a:t>    </a:t>
            </a:r>
            <a:endParaRPr lang="en-US">
              <a:cs typeface="+mn-cs"/>
            </a:endParaRPr>
          </a:p>
        </p:txBody>
      </p:sp>
      <p:graphicFrame>
        <p:nvGraphicFramePr>
          <p:cNvPr id="367620" name="Object 4">
            <a:extLst>
              <a:ext uri="{FF2B5EF4-FFF2-40B4-BE49-F238E27FC236}">
                <a16:creationId xmlns:a16="http://schemas.microsoft.com/office/drawing/2014/main" id="{3429B608-8902-DA46-9591-3B80B6F7722B}"/>
              </a:ext>
            </a:extLst>
          </p:cNvPr>
          <p:cNvGraphicFramePr>
            <a:graphicFrameLocks noChangeAspect="1"/>
          </p:cNvGraphicFramePr>
          <p:nvPr/>
        </p:nvGraphicFramePr>
        <p:xfrm>
          <a:off x="1371600" y="342901"/>
          <a:ext cx="4457700" cy="1159669"/>
        </p:xfrm>
        <a:graphic>
          <a:graphicData uri="http://schemas.openxmlformats.org/presentationml/2006/ole">
            <mc:AlternateContent xmlns:mc="http://schemas.openxmlformats.org/markup-compatibility/2006">
              <mc:Choice xmlns:v="urn:schemas-microsoft-com:vml" Requires="v">
                <p:oleObj spid="_x0000_s3074" name="Visio" r:id="rId4" imgW="6045200" imgH="5930900" progId="Visio.Drawing.11">
                  <p:embed/>
                </p:oleObj>
              </mc:Choice>
              <mc:Fallback>
                <p:oleObj name="Visio" r:id="rId4" imgW="6045200" imgH="5930900" progId="Visio.Drawing.11">
                  <p:embed/>
                  <p:pic>
                    <p:nvPicPr>
                      <p:cNvPr id="367620" name="Object 4">
                        <a:extLst>
                          <a:ext uri="{FF2B5EF4-FFF2-40B4-BE49-F238E27FC236}">
                            <a16:creationId xmlns:a16="http://schemas.microsoft.com/office/drawing/2014/main" id="{3429B608-8902-DA46-9591-3B80B6F772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37" t="38426" r="3831" b="36224"/>
                      <a:stretch>
                        <a:fillRect/>
                      </a:stretch>
                    </p:blipFill>
                    <p:spPr bwMode="auto">
                      <a:xfrm>
                        <a:off x="1371600" y="342901"/>
                        <a:ext cx="4457700" cy="115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7621" name="Rectangle 5">
            <a:extLst>
              <a:ext uri="{FF2B5EF4-FFF2-40B4-BE49-F238E27FC236}">
                <a16:creationId xmlns:a16="http://schemas.microsoft.com/office/drawing/2014/main" id="{725BE7B2-44C5-6043-9266-D7388EA4AED4}"/>
              </a:ext>
            </a:extLst>
          </p:cNvPr>
          <p:cNvSpPr>
            <a:spLocks noChangeArrowheads="1"/>
          </p:cNvSpPr>
          <p:nvPr/>
        </p:nvSpPr>
        <p:spPr bwMode="auto">
          <a:xfrm>
            <a:off x="1257300" y="3886201"/>
            <a:ext cx="6457950" cy="8215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69056" tIns="34529" rIns="69056" bIns="34529"/>
          <a:lstStyle>
            <a:lvl1pPr marL="268288" indent="-268288">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lnSpc>
                <a:spcPct val="90000"/>
              </a:lnSpc>
              <a:spcBef>
                <a:spcPct val="60000"/>
              </a:spcBef>
              <a:spcAft>
                <a:spcPct val="0"/>
              </a:spcAft>
              <a:buClr>
                <a:srgbClr val="006600"/>
              </a:buClr>
              <a:buSzPct val="100000"/>
            </a:pPr>
            <a:r>
              <a:rPr lang="en-US" altLang="en-CN" sz="1200" u="sng">
                <a:solidFill>
                  <a:srgbClr val="000000"/>
                </a:solidFill>
                <a:latin typeface="Comic Sans MS" panose="030F0902030302020204" pitchFamily="66" charset="0"/>
              </a:rPr>
              <a:t>How to read the keyboard:</a:t>
            </a:r>
          </a:p>
          <a:p>
            <a:pPr eaLnBrk="0" fontAlgn="base" hangingPunct="0">
              <a:lnSpc>
                <a:spcPct val="90000"/>
              </a:lnSpc>
              <a:spcBef>
                <a:spcPct val="60000"/>
              </a:spcBef>
              <a:spcAft>
                <a:spcPct val="0"/>
              </a:spcAft>
              <a:buClr>
                <a:srgbClr val="006600"/>
              </a:buClr>
              <a:buSzPct val="75000"/>
              <a:buFont typeface="Wingdings" pitchFamily="2" charset="2"/>
              <a:buChar char="q"/>
            </a:pPr>
            <a:r>
              <a:rPr lang="en-US" altLang="en-CN" sz="1200">
                <a:solidFill>
                  <a:srgbClr val="000000"/>
                </a:solidFill>
                <a:latin typeface="Comic Sans MS" panose="030F0902030302020204" pitchFamily="66" charset="0"/>
              </a:rPr>
              <a:t>Low-level (hardware):  probe the contents of  the </a:t>
            </a:r>
            <a:r>
              <a:rPr lang="en-US" altLang="en-CN" sz="1050">
                <a:solidFill>
                  <a:srgbClr val="000000"/>
                </a:solidFill>
                <a:latin typeface="Consolas" panose="020B0609020204030204" pitchFamily="49" charset="0"/>
              </a:rPr>
              <a:t>Keyboard</a:t>
            </a:r>
            <a:r>
              <a:rPr lang="en-US" altLang="en-CN" sz="1200">
                <a:solidFill>
                  <a:srgbClr val="000000"/>
                </a:solidFill>
                <a:latin typeface="Comic Sans MS" panose="030F0902030302020204" pitchFamily="66" charset="0"/>
              </a:rPr>
              <a:t> chip</a:t>
            </a:r>
          </a:p>
          <a:p>
            <a:pPr eaLnBrk="0" fontAlgn="base" hangingPunct="0">
              <a:lnSpc>
                <a:spcPct val="90000"/>
              </a:lnSpc>
              <a:spcBef>
                <a:spcPct val="60000"/>
              </a:spcBef>
              <a:spcAft>
                <a:spcPct val="0"/>
              </a:spcAft>
              <a:buClr>
                <a:srgbClr val="006600"/>
              </a:buClr>
              <a:buSzPct val="75000"/>
              <a:buFont typeface="Wingdings" pitchFamily="2" charset="2"/>
              <a:buChar char="q"/>
            </a:pPr>
            <a:r>
              <a:rPr lang="en-US" altLang="en-CN" sz="1200">
                <a:solidFill>
                  <a:srgbClr val="000000"/>
                </a:solidFill>
                <a:latin typeface="Comic Sans MS" panose="030F0902030302020204" pitchFamily="66" charset="0"/>
              </a:rPr>
              <a:t>High-level:                   use the OS command </a:t>
            </a:r>
            <a:r>
              <a:rPr lang="en-US" altLang="en-CN" sz="1050">
                <a:solidFill>
                  <a:srgbClr val="000000"/>
                </a:solidFill>
                <a:latin typeface="Consolas" panose="020B0609020204030204" pitchFamily="49" charset="0"/>
              </a:rPr>
              <a:t>keyPressed()</a:t>
            </a:r>
            <a:r>
              <a:rPr lang="en-US" altLang="en-CN" sz="1200">
                <a:solidFill>
                  <a:srgbClr val="000000"/>
                </a:solidFill>
                <a:latin typeface="Comic Sans MS" panose="030F0902030302020204" pitchFamily="66" charset="0"/>
              </a:rPr>
              <a:t>    </a:t>
            </a:r>
          </a:p>
          <a:p>
            <a:pPr eaLnBrk="0" fontAlgn="base" hangingPunct="0">
              <a:spcBef>
                <a:spcPct val="20000"/>
              </a:spcBef>
              <a:spcAft>
                <a:spcPct val="0"/>
              </a:spcAft>
              <a:buClr>
                <a:srgbClr val="FFFFFF"/>
              </a:buClr>
              <a:buSzPct val="75000"/>
              <a:buFont typeface="Wingdings" pitchFamily="2" charset="2"/>
              <a:buChar char="q"/>
            </a:pPr>
            <a:r>
              <a:rPr lang="en-US" altLang="en-CN" sz="1050">
                <a:solidFill>
                  <a:srgbClr val="000000"/>
                </a:solidFill>
                <a:latin typeface="Comic Sans MS" panose="030F0902030302020204" pitchFamily="66" charset="0"/>
              </a:rPr>
              <a:t>(effects the same operation, discussed later in the course, when we</a:t>
            </a:r>
            <a:r>
              <a:rPr lang="en-US" altLang="en-US" sz="1050">
                <a:solidFill>
                  <a:srgbClr val="000000"/>
                </a:solidFill>
                <a:latin typeface="Comic Sans MS" panose="030F0902030302020204" pitchFamily="66" charset="0"/>
              </a:rPr>
              <a:t>’</a:t>
            </a:r>
            <a:r>
              <a:rPr lang="en-US" altLang="en-CN" sz="1050">
                <a:solidFill>
                  <a:srgbClr val="000000"/>
                </a:solidFill>
                <a:latin typeface="Comic Sans MS" panose="030F0902030302020204" pitchFamily="66" charset="0"/>
              </a:rPr>
              <a:t>ll write the OS).</a:t>
            </a:r>
          </a:p>
        </p:txBody>
      </p:sp>
      <p:grpSp>
        <p:nvGrpSpPr>
          <p:cNvPr id="15369" name="Group 9">
            <a:extLst>
              <a:ext uri="{FF2B5EF4-FFF2-40B4-BE49-F238E27FC236}">
                <a16:creationId xmlns:a16="http://schemas.microsoft.com/office/drawing/2014/main" id="{0B445AC9-5DD9-664A-8112-9A83D6CEBA79}"/>
              </a:ext>
            </a:extLst>
          </p:cNvPr>
          <p:cNvGrpSpPr>
            <a:grpSpLocks/>
          </p:cNvGrpSpPr>
          <p:nvPr/>
        </p:nvGrpSpPr>
        <p:grpSpPr bwMode="auto">
          <a:xfrm>
            <a:off x="1254920" y="2553891"/>
            <a:ext cx="4060031" cy="1275159"/>
            <a:chOff x="336" y="2304"/>
            <a:chExt cx="3410" cy="1071"/>
          </a:xfrm>
        </p:grpSpPr>
        <p:pic>
          <p:nvPicPr>
            <p:cNvPr id="367622" name="Picture 6" descr="Bouquet">
              <a:extLst>
                <a:ext uri="{FF2B5EF4-FFF2-40B4-BE49-F238E27FC236}">
                  <a16:creationId xmlns:a16="http://schemas.microsoft.com/office/drawing/2014/main" id="{91E0F325-10AB-5440-BC8F-81FF81B969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6" y="2304"/>
              <a:ext cx="2450" cy="1071"/>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r:embed="rId7"/>
                    <a:srcRect/>
                    <a:tile tx="0" ty="0" sx="100000" sy="100000" flip="none" algn="tl"/>
                  </a:blip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 name="Rectangle 3">
              <a:extLst>
                <a:ext uri="{FF2B5EF4-FFF2-40B4-BE49-F238E27FC236}">
                  <a16:creationId xmlns:a16="http://schemas.microsoft.com/office/drawing/2014/main" id="{276D3B32-CF6A-7541-8F91-648C318D9CCE}"/>
                </a:ext>
              </a:extLst>
            </p:cNvPr>
            <p:cNvSpPr>
              <a:spLocks noChangeArrowheads="1"/>
            </p:cNvSpPr>
            <p:nvPr/>
          </p:nvSpPr>
          <p:spPr bwMode="auto">
            <a:xfrm>
              <a:off x="336" y="2304"/>
              <a:ext cx="1056"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69056" tIns="34529" rIns="69056" bIns="34529"/>
            <a:lstStyle/>
            <a:p>
              <a:pPr eaLnBrk="0" fontAlgn="base" hangingPunct="0">
                <a:spcBef>
                  <a:spcPct val="40000"/>
                </a:spcBef>
                <a:spcAft>
                  <a:spcPct val="0"/>
                </a:spcAft>
                <a:buClr>
                  <a:srgbClr val="006600"/>
                </a:buClr>
                <a:buSzPct val="100000"/>
                <a:defRPr/>
              </a:pPr>
              <a:r>
                <a:rPr lang="en-US" sz="1200" u="sng">
                  <a:latin typeface="Comic Sans MS" charset="0"/>
                  <a:ea typeface="ＭＳ Ｐゴシック" charset="0"/>
                  <a:cs typeface="Courier New" charset="0"/>
                </a:rPr>
                <a:t>Special keys:</a:t>
              </a:r>
              <a:endParaRPr lang="en-US" sz="1200">
                <a:latin typeface="Comic Sans MS" charset="0"/>
                <a:ea typeface="ＭＳ Ｐゴシック" charset="0"/>
              </a:endParaRPr>
            </a:p>
          </p:txBody>
        </p:sp>
      </p:grpSp>
      <p:grpSp>
        <p:nvGrpSpPr>
          <p:cNvPr id="15388" name="Group 28">
            <a:extLst>
              <a:ext uri="{FF2B5EF4-FFF2-40B4-BE49-F238E27FC236}">
                <a16:creationId xmlns:a16="http://schemas.microsoft.com/office/drawing/2014/main" id="{860890F8-8E60-9C4F-B906-070FE75229E5}"/>
              </a:ext>
            </a:extLst>
          </p:cNvPr>
          <p:cNvGrpSpPr>
            <a:grpSpLocks/>
          </p:cNvGrpSpPr>
          <p:nvPr/>
        </p:nvGrpSpPr>
        <p:grpSpPr bwMode="auto">
          <a:xfrm>
            <a:off x="5543550" y="571500"/>
            <a:ext cx="2343150" cy="3314700"/>
            <a:chOff x="3600" y="624"/>
            <a:chExt cx="1968" cy="2784"/>
          </a:xfrm>
        </p:grpSpPr>
        <p:sp>
          <p:nvSpPr>
            <p:cNvPr id="15377" name="Rectangle 17">
              <a:extLst>
                <a:ext uri="{FF2B5EF4-FFF2-40B4-BE49-F238E27FC236}">
                  <a16:creationId xmlns:a16="http://schemas.microsoft.com/office/drawing/2014/main" id="{E92821DF-187A-9F41-9D9C-A4F25A8F5A94}"/>
                </a:ext>
              </a:extLst>
            </p:cNvPr>
            <p:cNvSpPr>
              <a:spLocks noChangeArrowheads="1"/>
            </p:cNvSpPr>
            <p:nvPr/>
          </p:nvSpPr>
          <p:spPr bwMode="auto">
            <a:xfrm>
              <a:off x="3648" y="864"/>
              <a:ext cx="1920" cy="2544"/>
            </a:xfrm>
            <a:prstGeom prst="rect">
              <a:avLst/>
            </a:prstGeom>
            <a:solidFill>
              <a:srgbClr val="FFDCB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800">
                <a:latin typeface="Arial" charset="0"/>
                <a:ea typeface="ＭＳ Ｐゴシック" charset="0"/>
              </a:endParaRPr>
            </a:p>
          </p:txBody>
        </p:sp>
        <p:sp>
          <p:nvSpPr>
            <p:cNvPr id="3" name="Rectangle 3">
              <a:extLst>
                <a:ext uri="{FF2B5EF4-FFF2-40B4-BE49-F238E27FC236}">
                  <a16:creationId xmlns:a16="http://schemas.microsoft.com/office/drawing/2014/main" id="{7CFD1F4C-EAC6-7649-A9BA-2B819809E8B4}"/>
                </a:ext>
              </a:extLst>
            </p:cNvPr>
            <p:cNvSpPr>
              <a:spLocks noChangeArrowheads="1"/>
            </p:cNvSpPr>
            <p:nvPr/>
          </p:nvSpPr>
          <p:spPr bwMode="auto">
            <a:xfrm>
              <a:off x="3744" y="2208"/>
              <a:ext cx="1824" cy="11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69056" tIns="34529" rIns="69056" bIns="34529"/>
            <a:lstStyle/>
            <a:p>
              <a:pPr eaLnBrk="0" fontAlgn="base" hangingPunct="0">
                <a:spcBef>
                  <a:spcPct val="40000"/>
                </a:spcBef>
                <a:spcAft>
                  <a:spcPct val="0"/>
                </a:spcAft>
                <a:buClr>
                  <a:srgbClr val="006600"/>
                </a:buClr>
                <a:buSzPct val="100000"/>
                <a:defRPr/>
              </a:pPr>
              <a:r>
                <a:rPr lang="en-US" sz="1050">
                  <a:latin typeface="Comic Sans MS" charset="0"/>
                  <a:ea typeface="ＭＳ Ｐゴシック" charset="0"/>
                  <a:cs typeface="Courier New" charset="0"/>
                </a:rPr>
                <a:t>The keyboard is implemented as a built-in </a:t>
              </a:r>
              <a:r>
                <a:rPr lang="en-US" sz="900" b="1">
                  <a:latin typeface="Courier New" charset="0"/>
                  <a:ea typeface="ＭＳ Ｐゴシック" charset="0"/>
                  <a:cs typeface="Courier New" charset="0"/>
                </a:rPr>
                <a:t>Keyboard.hdl</a:t>
              </a:r>
              <a:r>
                <a:rPr lang="en-US" sz="1050">
                  <a:latin typeface="Comic Sans MS" charset="0"/>
                  <a:ea typeface="ＭＳ Ｐゴシック" charset="0"/>
                  <a:cs typeface="Courier New" charset="0"/>
                </a:rPr>
                <a:t> chip. When this java chip is loaded into the simulator, it connects to the regular keyboard and pipes the scan-code of the currently pressed key to the keyboard memory map. </a:t>
              </a:r>
            </a:p>
            <a:p>
              <a:pPr eaLnBrk="0" fontAlgn="base" hangingPunct="0">
                <a:spcBef>
                  <a:spcPct val="40000"/>
                </a:spcBef>
                <a:spcAft>
                  <a:spcPct val="0"/>
                </a:spcAft>
                <a:buClr>
                  <a:srgbClr val="006600"/>
                </a:buClr>
                <a:buSzPct val="100000"/>
                <a:defRPr/>
              </a:pPr>
              <a:r>
                <a:rPr lang="en-US" sz="1050">
                  <a:latin typeface="Comic Sans MS" charset="0"/>
                  <a:ea typeface="ＭＳ Ｐゴシック" charset="0"/>
                  <a:cs typeface="Courier New" charset="0"/>
                </a:rPr>
                <a:t>    </a:t>
              </a:r>
            </a:p>
            <a:p>
              <a:pPr eaLnBrk="0" fontAlgn="base" hangingPunct="0">
                <a:spcBef>
                  <a:spcPct val="40000"/>
                </a:spcBef>
                <a:spcAft>
                  <a:spcPct val="0"/>
                </a:spcAft>
                <a:buClr>
                  <a:srgbClr val="006600"/>
                </a:buClr>
                <a:buSzPct val="100000"/>
                <a:defRPr/>
              </a:pPr>
              <a:r>
                <a:rPr lang="en-US" sz="1050">
                  <a:latin typeface="Comic Sans MS" charset="0"/>
                  <a:ea typeface="ＭＳ Ｐゴシック" charset="0"/>
                  <a:cs typeface="Courier New" charset="0"/>
                </a:rPr>
                <a:t>    </a:t>
              </a:r>
              <a:endParaRPr lang="en-US" sz="1050">
                <a:latin typeface="Comic Sans MS" charset="0"/>
                <a:ea typeface="ＭＳ Ｐゴシック" charset="0"/>
              </a:endParaRPr>
            </a:p>
          </p:txBody>
        </p:sp>
        <p:pic>
          <p:nvPicPr>
            <p:cNvPr id="15373" name="Picture 13">
              <a:extLst>
                <a:ext uri="{FF2B5EF4-FFF2-40B4-BE49-F238E27FC236}">
                  <a16:creationId xmlns:a16="http://schemas.microsoft.com/office/drawing/2014/main" id="{94DAC526-13A3-1743-9FBE-A23E4F1571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8" y="960"/>
              <a:ext cx="1392" cy="992"/>
            </a:xfrm>
            <a:prstGeom prst="rect">
              <a:avLst/>
            </a:prstGeom>
            <a:noFill/>
            <a:ln>
              <a:noFill/>
            </a:ln>
            <a:effectLst/>
            <a:extLst>
              <a:ext uri="{909E8E84-426E-40dd-AFC4-6F175D3DCCD1}">
                <a14:hiddenFill xmlns:a14="http://schemas.microsoft.com/office/drawing/2010/main" xmlns="">
                  <a:solidFill>
                    <a:srgbClr val="C0C6E0"/>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5374" name="AutoShape 14">
              <a:extLst>
                <a:ext uri="{FF2B5EF4-FFF2-40B4-BE49-F238E27FC236}">
                  <a16:creationId xmlns:a16="http://schemas.microsoft.com/office/drawing/2014/main" id="{0642467F-3E1C-8D47-88C4-39C278B91149}"/>
                </a:ext>
              </a:extLst>
            </p:cNvPr>
            <p:cNvSpPr>
              <a:spLocks noChangeArrowheads="1"/>
            </p:cNvSpPr>
            <p:nvPr/>
          </p:nvSpPr>
          <p:spPr bwMode="auto">
            <a:xfrm>
              <a:off x="4656" y="1776"/>
              <a:ext cx="816" cy="384"/>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eaLnBrk="0" fontAlgn="base" hangingPunct="0">
                <a:lnSpc>
                  <a:spcPct val="80000"/>
                </a:lnSpc>
                <a:spcBef>
                  <a:spcPct val="100000"/>
                </a:spcBef>
                <a:spcAft>
                  <a:spcPct val="0"/>
                </a:spcAft>
                <a:buClr>
                  <a:srgbClr val="006600"/>
                </a:buClr>
                <a:buSzPct val="100000"/>
                <a:defRPr/>
              </a:pPr>
              <a:r>
                <a:rPr lang="en-US" sz="900">
                  <a:latin typeface="Comic Sans MS" charset="0"/>
                  <a:ea typeface="ＭＳ Ｐゴシック" charset="0"/>
                </a:rPr>
                <a:t>The simulated keyboard enabler button</a:t>
              </a:r>
            </a:p>
          </p:txBody>
        </p:sp>
        <p:cxnSp>
          <p:nvCxnSpPr>
            <p:cNvPr id="15375" name="AutoShape 15">
              <a:extLst>
                <a:ext uri="{FF2B5EF4-FFF2-40B4-BE49-F238E27FC236}">
                  <a16:creationId xmlns:a16="http://schemas.microsoft.com/office/drawing/2014/main" id="{E7BBD160-2287-B346-87CC-EE183ECE4AD8}"/>
                </a:ext>
              </a:extLst>
            </p:cNvPr>
            <p:cNvCxnSpPr>
              <a:cxnSpLocks noChangeShapeType="1"/>
              <a:stCxn id="15374" idx="0"/>
              <a:endCxn id="15376" idx="2"/>
            </p:cNvCxnSpPr>
            <p:nvPr/>
          </p:nvCxnSpPr>
          <p:spPr bwMode="auto">
            <a:xfrm flipH="1" flipV="1">
              <a:off x="4939" y="1536"/>
              <a:ext cx="125" cy="240"/>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5376" name="Rectangle 16">
              <a:extLst>
                <a:ext uri="{FF2B5EF4-FFF2-40B4-BE49-F238E27FC236}">
                  <a16:creationId xmlns:a16="http://schemas.microsoft.com/office/drawing/2014/main" id="{AED2B0E8-5C19-204F-B8B1-7ADE892226A9}"/>
                </a:ext>
              </a:extLst>
            </p:cNvPr>
            <p:cNvSpPr>
              <a:spLocks noChangeArrowheads="1"/>
            </p:cNvSpPr>
            <p:nvPr/>
          </p:nvSpPr>
          <p:spPr bwMode="auto">
            <a:xfrm>
              <a:off x="4838" y="1392"/>
              <a:ext cx="202" cy="1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defRPr/>
              </a:pPr>
              <a:endParaRPr lang="en-US" sz="1500">
                <a:latin typeface="Arial" charset="0"/>
                <a:ea typeface="ＭＳ Ｐゴシック" charset="0"/>
                <a:cs typeface="Arial" charset="0"/>
              </a:endParaRPr>
            </a:p>
          </p:txBody>
        </p:sp>
        <p:sp>
          <p:nvSpPr>
            <p:cNvPr id="15384" name="Rectangle 24">
              <a:extLst>
                <a:ext uri="{FF2B5EF4-FFF2-40B4-BE49-F238E27FC236}">
                  <a16:creationId xmlns:a16="http://schemas.microsoft.com/office/drawing/2014/main" id="{0C4C08C0-596F-AB4B-B3C4-1722120E946E}"/>
                </a:ext>
              </a:extLst>
            </p:cNvPr>
            <p:cNvSpPr>
              <a:spLocks noChangeArrowheads="1"/>
            </p:cNvSpPr>
            <p:nvPr/>
          </p:nvSpPr>
          <p:spPr bwMode="auto">
            <a:xfrm>
              <a:off x="4944" y="1872"/>
              <a:ext cx="202" cy="1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defRPr/>
              </a:pPr>
              <a:endParaRPr lang="en-US" sz="1500">
                <a:latin typeface="Arial" charset="0"/>
                <a:ea typeface="ＭＳ Ｐゴシック" charset="0"/>
                <a:cs typeface="Arial" charset="0"/>
              </a:endParaRPr>
            </a:p>
          </p:txBody>
        </p:sp>
        <p:sp>
          <p:nvSpPr>
            <p:cNvPr id="363523" name="Rectangle 3">
              <a:extLst>
                <a:ext uri="{FF2B5EF4-FFF2-40B4-BE49-F238E27FC236}">
                  <a16:creationId xmlns:a16="http://schemas.microsoft.com/office/drawing/2014/main" id="{2ADEBD60-2691-DC4C-868D-970DA16D07DB}"/>
                </a:ext>
              </a:extLst>
            </p:cNvPr>
            <p:cNvSpPr>
              <a:spLocks noChangeArrowheads="1"/>
            </p:cNvSpPr>
            <p:nvPr/>
          </p:nvSpPr>
          <p:spPr bwMode="auto">
            <a:xfrm>
              <a:off x="3600" y="624"/>
              <a:ext cx="1632"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69056" tIns="34529" rIns="69056" bIns="34529"/>
            <a:lstStyle/>
            <a:p>
              <a:pPr eaLnBrk="0" fontAlgn="base" hangingPunct="0">
                <a:lnSpc>
                  <a:spcPct val="125000"/>
                </a:lnSpc>
                <a:spcBef>
                  <a:spcPct val="100000"/>
                </a:spcBef>
                <a:spcAft>
                  <a:spcPct val="0"/>
                </a:spcAft>
                <a:buClr>
                  <a:srgbClr val="006600"/>
                </a:buClr>
                <a:buSzPct val="100000"/>
                <a:defRPr/>
              </a:pPr>
              <a:r>
                <a:rPr lang="en-US" sz="1050">
                  <a:latin typeface="Comic Sans MS" charset="0"/>
                  <a:ea typeface="ＭＳ Ｐゴシック" charset="0"/>
                </a:rPr>
                <a:t>Simulated keyboard:</a:t>
              </a:r>
            </a:p>
          </p:txBody>
        </p:sp>
      </p:grpSp>
    </p:spTree>
    <p:extLst>
      <p:ext uri="{BB962C8B-B14F-4D97-AF65-F5344CB8AC3E}">
        <p14:creationId xmlns:p14="http://schemas.microsoft.com/office/powerpoint/2010/main" val="18721126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6762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67619">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67619">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67619">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536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67621">
                                            <p:txEl>
                                              <p:pRg st="0" end="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67621">
                                            <p:txEl>
                                              <p:pRg st="1" end="1"/>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67621">
                                            <p:txEl>
                                              <p:pRg st="2" end="2"/>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367621">
                                            <p:txEl>
                                              <p:pRg st="3" end="3"/>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153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ACE2ECB0-71A9-1C42-9E4E-325A8EAB6C1D}"/>
              </a:ext>
            </a:extLst>
          </p:cNvPr>
          <p:cNvSpPr>
            <a:spLocks noGrp="1" noChangeArrowheads="1"/>
          </p:cNvSpPr>
          <p:nvPr>
            <p:ph type="title"/>
          </p:nvPr>
        </p:nvSpPr>
        <p:spPr/>
        <p:txBody>
          <a:bodyPr/>
          <a:lstStyle/>
          <a:p>
            <a:pPr>
              <a:defRPr/>
            </a:pPr>
            <a:r>
              <a:rPr lang="en-US">
                <a:cs typeface="+mj-cs"/>
              </a:rPr>
              <a:t>Motivation</a:t>
            </a:r>
          </a:p>
        </p:txBody>
      </p:sp>
      <p:grpSp>
        <p:nvGrpSpPr>
          <p:cNvPr id="4110" name="Group 14">
            <a:extLst>
              <a:ext uri="{FF2B5EF4-FFF2-40B4-BE49-F238E27FC236}">
                <a16:creationId xmlns:a16="http://schemas.microsoft.com/office/drawing/2014/main" id="{0A99C9D1-188E-8C4D-934C-E00FA319B952}"/>
              </a:ext>
            </a:extLst>
          </p:cNvPr>
          <p:cNvGrpSpPr>
            <a:grpSpLocks/>
          </p:cNvGrpSpPr>
          <p:nvPr/>
        </p:nvGrpSpPr>
        <p:grpSpPr bwMode="auto">
          <a:xfrm>
            <a:off x="1428750" y="628650"/>
            <a:ext cx="3429000" cy="4114800"/>
            <a:chOff x="0" y="432"/>
            <a:chExt cx="2880" cy="3456"/>
          </a:xfrm>
        </p:grpSpPr>
        <p:sp>
          <p:nvSpPr>
            <p:cNvPr id="455683" name="Text Box 3">
              <a:extLst>
                <a:ext uri="{FF2B5EF4-FFF2-40B4-BE49-F238E27FC236}">
                  <a16:creationId xmlns:a16="http://schemas.microsoft.com/office/drawing/2014/main" id="{CFCDD1B7-AAE4-4347-8BDD-89D5237FE1BE}"/>
                </a:ext>
              </a:extLst>
            </p:cNvPr>
            <p:cNvSpPr txBox="1">
              <a:spLocks noChangeArrowheads="1"/>
            </p:cNvSpPr>
            <p:nvPr/>
          </p:nvSpPr>
          <p:spPr bwMode="auto">
            <a:xfrm>
              <a:off x="0" y="624"/>
              <a:ext cx="2880" cy="3264"/>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70200" tIns="143100" rIns="70200" bIns="143100"/>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just" fontAlgn="base">
                <a:lnSpc>
                  <a:spcPct val="50000"/>
                </a:lnSpc>
                <a:spcBef>
                  <a:spcPct val="65000"/>
                </a:spcBef>
                <a:spcAft>
                  <a:spcPct val="0"/>
                </a:spcAft>
              </a:pPr>
              <a:r>
                <a:rPr lang="en-US" altLang="en-CN" sz="900" b="1">
                  <a:solidFill>
                    <a:srgbClr val="000000"/>
                  </a:solidFill>
                  <a:latin typeface="Courier New" panose="02070309020205020404" pitchFamily="49" charset="0"/>
                </a:rPr>
                <a:t>class Main {</a:t>
              </a:r>
            </a:p>
            <a:p>
              <a:pPr algn="just" fontAlgn="base">
                <a:lnSpc>
                  <a:spcPct val="50000"/>
                </a:lnSpc>
                <a:spcBef>
                  <a:spcPct val="65000"/>
                </a:spcBef>
                <a:spcAft>
                  <a:spcPct val="0"/>
                </a:spcAft>
              </a:pPr>
              <a:r>
                <a:rPr lang="en-US" altLang="en-CN" sz="900" b="1">
                  <a:solidFill>
                    <a:srgbClr val="000000"/>
                  </a:solidFill>
                  <a:latin typeface="Courier New" panose="02070309020205020404" pitchFamily="49" charset="0"/>
                </a:rPr>
                <a:t>  static int x;</a:t>
              </a:r>
            </a:p>
            <a:p>
              <a:pPr algn="just" fontAlgn="base">
                <a:lnSpc>
                  <a:spcPct val="50000"/>
                </a:lnSpc>
                <a:spcBef>
                  <a:spcPct val="65000"/>
                </a:spcBef>
                <a:spcAft>
                  <a:spcPct val="0"/>
                </a:spcAft>
              </a:pPr>
              <a:endParaRPr lang="en-US" altLang="en-CN" sz="900" b="1">
                <a:solidFill>
                  <a:srgbClr val="000000"/>
                </a:solidFill>
                <a:latin typeface="Courier New" panose="02070309020205020404" pitchFamily="49" charset="0"/>
              </a:endParaRPr>
            </a:p>
            <a:p>
              <a:pPr algn="just" fontAlgn="base">
                <a:lnSpc>
                  <a:spcPct val="50000"/>
                </a:lnSpc>
                <a:spcBef>
                  <a:spcPct val="65000"/>
                </a:spcBef>
                <a:spcAft>
                  <a:spcPct val="0"/>
                </a:spcAft>
              </a:pPr>
              <a:r>
                <a:rPr lang="en-US" altLang="en-CN" sz="900" b="1">
                  <a:solidFill>
                    <a:srgbClr val="000000"/>
                  </a:solidFill>
                  <a:latin typeface="Courier New" panose="02070309020205020404" pitchFamily="49" charset="0"/>
                </a:rPr>
                <a:t>  function void main() {</a:t>
              </a:r>
              <a:endParaRPr lang="en-US" altLang="en-CN" sz="900" b="1">
                <a:solidFill>
                  <a:srgbClr val="000000"/>
                </a:solidFill>
                <a:latin typeface="Arial Unicode MS" panose="020B0604020202020204" pitchFamily="34" charset="-128"/>
              </a:endParaRPr>
            </a:p>
            <a:p>
              <a:pPr algn="just" fontAlgn="base">
                <a:lnSpc>
                  <a:spcPct val="50000"/>
                </a:lnSpc>
                <a:spcBef>
                  <a:spcPct val="65000"/>
                </a:spcBef>
                <a:spcAft>
                  <a:spcPct val="0"/>
                </a:spcAft>
              </a:pPr>
              <a:r>
                <a:rPr lang="en-US" altLang="en-CN" sz="900" b="1">
                  <a:solidFill>
                    <a:srgbClr val="000000"/>
                  </a:solidFill>
                  <a:latin typeface="Courier New" panose="02070309020205020404" pitchFamily="49" charset="0"/>
                </a:rPr>
                <a:t>    // Inputs and multiplies two numbers</a:t>
              </a:r>
            </a:p>
            <a:p>
              <a:pPr algn="just" fontAlgn="base">
                <a:lnSpc>
                  <a:spcPct val="50000"/>
                </a:lnSpc>
                <a:spcBef>
                  <a:spcPct val="65000"/>
                </a:spcBef>
                <a:spcAft>
                  <a:spcPct val="0"/>
                </a:spcAft>
              </a:pPr>
              <a:r>
                <a:rPr lang="en-US" altLang="en-CN" sz="900" b="1">
                  <a:solidFill>
                    <a:srgbClr val="000000"/>
                  </a:solidFill>
                  <a:latin typeface="Courier New" panose="02070309020205020404" pitchFamily="49" charset="0"/>
                </a:rPr>
                <a:t>    var int a, b, x;</a:t>
              </a:r>
            </a:p>
            <a:p>
              <a:pPr fontAlgn="base">
                <a:lnSpc>
                  <a:spcPct val="50000"/>
                </a:lnSpc>
                <a:spcBef>
                  <a:spcPct val="65000"/>
                </a:spcBef>
                <a:spcAft>
                  <a:spcPct val="0"/>
                </a:spcAft>
              </a:pPr>
              <a:r>
                <a:rPr lang="en-US" altLang="en-CN" sz="900" b="1">
                  <a:solidFill>
                    <a:srgbClr val="000000"/>
                  </a:solidFill>
                  <a:latin typeface="Courier New" panose="02070309020205020404" pitchFamily="49" charset="0"/>
                </a:rPr>
                <a:t>    let a = Keyboard.readInt(</a:t>
              </a:r>
              <a:r>
                <a:rPr lang="en-US" altLang="en-US" sz="900" b="1">
                  <a:solidFill>
                    <a:srgbClr val="000000"/>
                  </a:solidFill>
                  <a:latin typeface="Courier New" panose="02070309020205020404" pitchFamily="49" charset="0"/>
                </a:rPr>
                <a:t>“</a:t>
              </a:r>
              <a:r>
                <a:rPr lang="en-US" altLang="en-CN" sz="900" b="1">
                  <a:solidFill>
                    <a:srgbClr val="000000"/>
                  </a:solidFill>
                  <a:latin typeface="Courier New" panose="02070309020205020404" pitchFamily="49" charset="0"/>
                </a:rPr>
                <a:t>Enter a number</a:t>
              </a:r>
              <a:r>
                <a:rPr lang="en-US" altLang="en-US" sz="900" b="1">
                  <a:solidFill>
                    <a:srgbClr val="000000"/>
                  </a:solidFill>
                  <a:latin typeface="Courier New" panose="02070309020205020404" pitchFamily="49" charset="0"/>
                </a:rPr>
                <a:t>”</a:t>
              </a:r>
              <a:r>
                <a:rPr lang="en-US" altLang="en-CN" sz="900" b="1">
                  <a:solidFill>
                    <a:srgbClr val="000000"/>
                  </a:solidFill>
                  <a:latin typeface="Courier New" panose="02070309020205020404" pitchFamily="49" charset="0"/>
                </a:rPr>
                <a:t>); </a:t>
              </a:r>
            </a:p>
            <a:p>
              <a:pPr fontAlgn="base">
                <a:lnSpc>
                  <a:spcPct val="50000"/>
                </a:lnSpc>
                <a:spcBef>
                  <a:spcPct val="65000"/>
                </a:spcBef>
                <a:spcAft>
                  <a:spcPct val="0"/>
                </a:spcAft>
              </a:pPr>
              <a:r>
                <a:rPr lang="en-US" altLang="en-CN" sz="900" b="1">
                  <a:solidFill>
                    <a:srgbClr val="000000"/>
                  </a:solidFill>
                  <a:latin typeface="Courier New" panose="02070309020205020404" pitchFamily="49" charset="0"/>
                </a:rPr>
                <a:t>    let b = Keyboard.readInt(</a:t>
              </a:r>
              <a:r>
                <a:rPr lang="en-US" altLang="en-US" sz="900" b="1">
                  <a:solidFill>
                    <a:srgbClr val="000000"/>
                  </a:solidFill>
                  <a:latin typeface="Courier New" panose="02070309020205020404" pitchFamily="49" charset="0"/>
                </a:rPr>
                <a:t>“</a:t>
              </a:r>
              <a:r>
                <a:rPr lang="en-US" altLang="en-CN" sz="900" b="1">
                  <a:solidFill>
                    <a:srgbClr val="000000"/>
                  </a:solidFill>
                  <a:latin typeface="Courier New" panose="02070309020205020404" pitchFamily="49" charset="0"/>
                </a:rPr>
                <a:t>Enter a number</a:t>
              </a:r>
              <a:r>
                <a:rPr lang="en-US" altLang="en-US" sz="900" b="1">
                  <a:solidFill>
                    <a:srgbClr val="000000"/>
                  </a:solidFill>
                  <a:latin typeface="Courier New" panose="02070309020205020404" pitchFamily="49" charset="0"/>
                </a:rPr>
                <a:t>”</a:t>
              </a:r>
              <a:r>
                <a:rPr lang="en-US" altLang="en-CN" sz="900" b="1">
                  <a:solidFill>
                    <a:srgbClr val="000000"/>
                  </a:solidFill>
                  <a:latin typeface="Courier New" panose="02070309020205020404" pitchFamily="49" charset="0"/>
                </a:rPr>
                <a:t>); </a:t>
              </a:r>
            </a:p>
            <a:p>
              <a:pPr fontAlgn="base">
                <a:lnSpc>
                  <a:spcPct val="50000"/>
                </a:lnSpc>
                <a:spcBef>
                  <a:spcPct val="65000"/>
                </a:spcBef>
                <a:spcAft>
                  <a:spcPct val="0"/>
                </a:spcAft>
              </a:pPr>
              <a:r>
                <a:rPr lang="en-US" altLang="en-CN" sz="900" b="1">
                  <a:solidFill>
                    <a:srgbClr val="000000"/>
                  </a:solidFill>
                  <a:latin typeface="Courier New" panose="02070309020205020404" pitchFamily="49" charset="0"/>
                </a:rPr>
                <a:t>    let x = mult(a,b);</a:t>
              </a:r>
            </a:p>
            <a:p>
              <a:pPr fontAlgn="base">
                <a:lnSpc>
                  <a:spcPct val="50000"/>
                </a:lnSpc>
                <a:spcBef>
                  <a:spcPct val="65000"/>
                </a:spcBef>
                <a:spcAft>
                  <a:spcPct val="0"/>
                </a:spcAft>
              </a:pPr>
              <a:r>
                <a:rPr lang="en-US" altLang="en-CN" sz="900" b="1">
                  <a:solidFill>
                    <a:srgbClr val="000000"/>
                  </a:solidFill>
                  <a:latin typeface="Courier New" panose="02070309020205020404" pitchFamily="49" charset="0"/>
                </a:rPr>
                <a:t>    return;</a:t>
              </a:r>
              <a:endParaRPr lang="en-US" altLang="en-CN" sz="900" b="1">
                <a:solidFill>
                  <a:srgbClr val="000000"/>
                </a:solidFill>
                <a:latin typeface="Arial Unicode MS" panose="020B0604020202020204" pitchFamily="34" charset="-128"/>
              </a:endParaRPr>
            </a:p>
            <a:p>
              <a:pPr algn="just" fontAlgn="base">
                <a:lnSpc>
                  <a:spcPct val="50000"/>
                </a:lnSpc>
                <a:spcBef>
                  <a:spcPct val="65000"/>
                </a:spcBef>
                <a:spcAft>
                  <a:spcPct val="0"/>
                </a:spcAft>
              </a:pPr>
              <a:r>
                <a:rPr lang="en-US" altLang="en-CN" sz="900" b="1">
                  <a:solidFill>
                    <a:srgbClr val="000000"/>
                  </a:solidFill>
                  <a:latin typeface="Courier New" panose="02070309020205020404" pitchFamily="49" charset="0"/>
                </a:rPr>
                <a:t>  }</a:t>
              </a:r>
              <a:endParaRPr lang="en-US" altLang="en-CN" sz="900" b="1">
                <a:solidFill>
                  <a:srgbClr val="000000"/>
                </a:solidFill>
                <a:latin typeface="Arial Unicode MS" panose="020B0604020202020204" pitchFamily="34" charset="-128"/>
              </a:endParaRPr>
            </a:p>
            <a:p>
              <a:pPr algn="just" fontAlgn="base">
                <a:lnSpc>
                  <a:spcPct val="50000"/>
                </a:lnSpc>
                <a:spcBef>
                  <a:spcPct val="65000"/>
                </a:spcBef>
                <a:spcAft>
                  <a:spcPct val="0"/>
                </a:spcAft>
              </a:pPr>
              <a:r>
                <a:rPr lang="en-US" altLang="en-CN" sz="900" b="1">
                  <a:solidFill>
                    <a:srgbClr val="000000"/>
                  </a:solidFill>
                  <a:latin typeface="Courier New" panose="02070309020205020404" pitchFamily="49" charset="0"/>
                </a:rPr>
                <a:t>}</a:t>
              </a:r>
            </a:p>
            <a:p>
              <a:pPr algn="just" fontAlgn="base">
                <a:lnSpc>
                  <a:spcPct val="50000"/>
                </a:lnSpc>
                <a:spcBef>
                  <a:spcPct val="65000"/>
                </a:spcBef>
                <a:spcAft>
                  <a:spcPct val="0"/>
                </a:spcAft>
              </a:pPr>
              <a:endParaRPr lang="en-US" altLang="en-CN" sz="900" b="1">
                <a:solidFill>
                  <a:srgbClr val="000000"/>
                </a:solidFill>
                <a:latin typeface="Courier New" panose="02070309020205020404" pitchFamily="49" charset="0"/>
              </a:endParaRPr>
            </a:p>
            <a:p>
              <a:pPr algn="just" fontAlgn="base">
                <a:lnSpc>
                  <a:spcPct val="50000"/>
                </a:lnSpc>
                <a:spcBef>
                  <a:spcPct val="65000"/>
                </a:spcBef>
                <a:spcAft>
                  <a:spcPct val="0"/>
                </a:spcAft>
              </a:pPr>
              <a:r>
                <a:rPr lang="en-US" altLang="en-CN" sz="900" b="1">
                  <a:solidFill>
                    <a:srgbClr val="000000"/>
                  </a:solidFill>
                  <a:latin typeface="Courier New" panose="02070309020205020404" pitchFamily="49" charset="0"/>
                </a:rPr>
                <a:t>  // Multiplies two numbers. </a:t>
              </a:r>
            </a:p>
            <a:p>
              <a:pPr algn="just" fontAlgn="base">
                <a:lnSpc>
                  <a:spcPct val="50000"/>
                </a:lnSpc>
                <a:spcBef>
                  <a:spcPct val="65000"/>
                </a:spcBef>
                <a:spcAft>
                  <a:spcPct val="0"/>
                </a:spcAft>
              </a:pPr>
              <a:r>
                <a:rPr lang="en-US" altLang="en-CN" sz="900" b="1">
                  <a:solidFill>
                    <a:srgbClr val="000000"/>
                  </a:solidFill>
                  <a:latin typeface="Courier New" panose="02070309020205020404" pitchFamily="49" charset="0"/>
                </a:rPr>
                <a:t>  function int mult(int x, int y) {</a:t>
              </a:r>
              <a:endParaRPr lang="en-US" altLang="en-CN" sz="900" b="1">
                <a:solidFill>
                  <a:srgbClr val="000000"/>
                </a:solidFill>
                <a:latin typeface="Arial Unicode MS" panose="020B0604020202020204" pitchFamily="34" charset="-128"/>
              </a:endParaRPr>
            </a:p>
            <a:p>
              <a:pPr algn="just" fontAlgn="base">
                <a:lnSpc>
                  <a:spcPct val="50000"/>
                </a:lnSpc>
                <a:spcBef>
                  <a:spcPct val="65000"/>
                </a:spcBef>
                <a:spcAft>
                  <a:spcPct val="0"/>
                </a:spcAft>
              </a:pPr>
              <a:r>
                <a:rPr lang="en-US" altLang="en-CN" sz="900" b="1">
                  <a:solidFill>
                    <a:srgbClr val="000000"/>
                  </a:solidFill>
                  <a:latin typeface="Courier New" panose="02070309020205020404" pitchFamily="49" charset="0"/>
                </a:rPr>
                <a:t>    var int result, j;</a:t>
              </a:r>
            </a:p>
            <a:p>
              <a:pPr fontAlgn="base">
                <a:spcBef>
                  <a:spcPct val="10000"/>
                </a:spcBef>
                <a:spcAft>
                  <a:spcPct val="0"/>
                </a:spcAft>
                <a:buClr>
                  <a:srgbClr val="000099"/>
                </a:buClr>
              </a:pPr>
              <a:r>
                <a:rPr lang="en-US" altLang="en-CN" sz="900" b="1">
                  <a:solidFill>
                    <a:srgbClr val="000000"/>
                  </a:solidFill>
                  <a:latin typeface="Courier New" panose="02070309020205020404" pitchFamily="49" charset="0"/>
                </a:rPr>
                <a:t>    let result = 0; let j = y;</a:t>
              </a:r>
            </a:p>
            <a:p>
              <a:pPr fontAlgn="base">
                <a:spcBef>
                  <a:spcPct val="10000"/>
                </a:spcBef>
                <a:spcAft>
                  <a:spcPct val="0"/>
                </a:spcAft>
                <a:buClr>
                  <a:srgbClr val="000099"/>
                </a:buClr>
              </a:pPr>
              <a:r>
                <a:rPr lang="en-US" altLang="en-CN" sz="900" b="1">
                  <a:solidFill>
                    <a:srgbClr val="000000"/>
                  </a:solidFill>
                  <a:latin typeface="Courier New" panose="02070309020205020404" pitchFamily="49" charset="0"/>
                </a:rPr>
                <a:t>    while ~(j = 0) {</a:t>
              </a:r>
            </a:p>
            <a:p>
              <a:pPr fontAlgn="base">
                <a:spcBef>
                  <a:spcPct val="10000"/>
                </a:spcBef>
                <a:spcAft>
                  <a:spcPct val="0"/>
                </a:spcAft>
                <a:buClr>
                  <a:srgbClr val="000099"/>
                </a:buClr>
              </a:pPr>
              <a:r>
                <a:rPr lang="en-US" altLang="en-CN" sz="900" b="1">
                  <a:solidFill>
                    <a:srgbClr val="000000"/>
                  </a:solidFill>
                  <a:latin typeface="Courier New" panose="02070309020205020404" pitchFamily="49" charset="0"/>
                </a:rPr>
                <a:t>      let result = result + x;</a:t>
              </a:r>
            </a:p>
            <a:p>
              <a:pPr fontAlgn="base">
                <a:spcBef>
                  <a:spcPct val="10000"/>
                </a:spcBef>
                <a:spcAft>
                  <a:spcPct val="0"/>
                </a:spcAft>
                <a:buClr>
                  <a:srgbClr val="000099"/>
                </a:buClr>
              </a:pPr>
              <a:r>
                <a:rPr lang="en-US" altLang="en-CN" sz="900" b="1">
                  <a:solidFill>
                    <a:srgbClr val="000000"/>
                  </a:solidFill>
                  <a:latin typeface="Courier New" panose="02070309020205020404" pitchFamily="49" charset="0"/>
                </a:rPr>
                <a:t>      let j = j – 1;</a:t>
              </a:r>
            </a:p>
            <a:p>
              <a:pPr fontAlgn="base">
                <a:spcBef>
                  <a:spcPct val="10000"/>
                </a:spcBef>
                <a:spcAft>
                  <a:spcPct val="0"/>
                </a:spcAft>
                <a:buClr>
                  <a:srgbClr val="000099"/>
                </a:buClr>
              </a:pPr>
              <a:r>
                <a:rPr lang="en-US" altLang="en-CN" sz="900" b="1">
                  <a:solidFill>
                    <a:srgbClr val="000000"/>
                  </a:solidFill>
                  <a:latin typeface="Courier New" panose="02070309020205020404" pitchFamily="49" charset="0"/>
                </a:rPr>
                <a:t>    }</a:t>
              </a:r>
            </a:p>
            <a:p>
              <a:pPr fontAlgn="base">
                <a:spcBef>
                  <a:spcPct val="10000"/>
                </a:spcBef>
                <a:spcAft>
                  <a:spcPct val="0"/>
                </a:spcAft>
                <a:buClr>
                  <a:srgbClr val="000099"/>
                </a:buClr>
              </a:pPr>
              <a:r>
                <a:rPr lang="en-US" altLang="en-CN" sz="900" b="1">
                  <a:solidFill>
                    <a:srgbClr val="000000"/>
                  </a:solidFill>
                  <a:latin typeface="Courier New" panose="02070309020205020404" pitchFamily="49" charset="0"/>
                </a:rPr>
                <a:t>    return result;</a:t>
              </a:r>
            </a:p>
            <a:p>
              <a:pPr fontAlgn="base">
                <a:spcBef>
                  <a:spcPct val="10000"/>
                </a:spcBef>
                <a:spcAft>
                  <a:spcPct val="0"/>
                </a:spcAft>
                <a:buClr>
                  <a:srgbClr val="000099"/>
                </a:buClr>
              </a:pPr>
              <a:r>
                <a:rPr lang="en-US" altLang="en-CN" sz="900" b="1">
                  <a:solidFill>
                    <a:srgbClr val="000000"/>
                  </a:solidFill>
                  <a:latin typeface="Courier New" panose="02070309020205020404" pitchFamily="49" charset="0"/>
                </a:rPr>
                <a:t>  }</a:t>
              </a:r>
            </a:p>
            <a:p>
              <a:pPr fontAlgn="base">
                <a:spcBef>
                  <a:spcPct val="10000"/>
                </a:spcBef>
                <a:spcAft>
                  <a:spcPct val="0"/>
                </a:spcAft>
                <a:buClr>
                  <a:srgbClr val="000099"/>
                </a:buClr>
              </a:pPr>
              <a:r>
                <a:rPr lang="en-US" altLang="en-CN" sz="900" b="1">
                  <a:solidFill>
                    <a:srgbClr val="000000"/>
                  </a:solidFill>
                  <a:latin typeface="Courier New" panose="02070309020205020404" pitchFamily="49" charset="0"/>
                </a:rPr>
                <a:t>}</a:t>
              </a:r>
            </a:p>
          </p:txBody>
        </p:sp>
        <p:sp>
          <p:nvSpPr>
            <p:cNvPr id="28681" name="Rectangle 10">
              <a:extLst>
                <a:ext uri="{FF2B5EF4-FFF2-40B4-BE49-F238E27FC236}">
                  <a16:creationId xmlns:a16="http://schemas.microsoft.com/office/drawing/2014/main" id="{308BE92F-E369-4C42-B4CF-118011435DA5}"/>
                </a:ext>
              </a:extLst>
            </p:cNvPr>
            <p:cNvSpPr>
              <a:spLocks noChangeArrowheads="1"/>
            </p:cNvSpPr>
            <p:nvPr/>
          </p:nvSpPr>
          <p:spPr bwMode="auto">
            <a:xfrm>
              <a:off x="0" y="432"/>
              <a:ext cx="129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60000"/>
                </a:spcBef>
                <a:spcAft>
                  <a:spcPct val="70000"/>
                </a:spcAft>
                <a:buClr>
                  <a:srgbClr val="006600"/>
                </a:buClr>
                <a:buSzPct val="85000"/>
              </a:pPr>
              <a:r>
                <a:rPr lang="en-US" altLang="en-CN" sz="1200">
                  <a:solidFill>
                    <a:srgbClr val="000000"/>
                  </a:solidFill>
                  <a:latin typeface="Comic Sans MS" panose="030F0902030302020204" pitchFamily="66" charset="0"/>
                </a:rPr>
                <a:t>Jack code </a:t>
              </a:r>
              <a:r>
                <a:rPr lang="en-US" altLang="en-CN" sz="1050">
                  <a:solidFill>
                    <a:srgbClr val="000000"/>
                  </a:solidFill>
                  <a:latin typeface="Comic Sans MS" panose="030F0902030302020204" pitchFamily="66" charset="0"/>
                </a:rPr>
                <a:t>(example)</a:t>
              </a:r>
            </a:p>
          </p:txBody>
        </p:sp>
      </p:grpSp>
      <p:grpSp>
        <p:nvGrpSpPr>
          <p:cNvPr id="4116" name="Group 20">
            <a:extLst>
              <a:ext uri="{FF2B5EF4-FFF2-40B4-BE49-F238E27FC236}">
                <a16:creationId xmlns:a16="http://schemas.microsoft.com/office/drawing/2014/main" id="{5FE9AE76-2658-8C47-8218-1BAC4ECA5D47}"/>
              </a:ext>
            </a:extLst>
          </p:cNvPr>
          <p:cNvGrpSpPr>
            <a:grpSpLocks/>
          </p:cNvGrpSpPr>
          <p:nvPr/>
        </p:nvGrpSpPr>
        <p:grpSpPr bwMode="auto">
          <a:xfrm>
            <a:off x="4914900" y="571500"/>
            <a:ext cx="2914650" cy="4114800"/>
            <a:chOff x="3168" y="480"/>
            <a:chExt cx="2448" cy="3456"/>
          </a:xfrm>
        </p:grpSpPr>
        <p:sp>
          <p:nvSpPr>
            <p:cNvPr id="4112" name="Rectangle 7">
              <a:extLst>
                <a:ext uri="{FF2B5EF4-FFF2-40B4-BE49-F238E27FC236}">
                  <a16:creationId xmlns:a16="http://schemas.microsoft.com/office/drawing/2014/main" id="{075518DB-BA4A-CA40-A7D8-5549EC0F6191}"/>
                </a:ext>
              </a:extLst>
            </p:cNvPr>
            <p:cNvSpPr>
              <a:spLocks noChangeArrowheads="1"/>
            </p:cNvSpPr>
            <p:nvPr/>
          </p:nvSpPr>
          <p:spPr bwMode="auto">
            <a:xfrm>
              <a:off x="3168" y="864"/>
              <a:ext cx="1497" cy="1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69056" tIns="34529" rIns="69056" bIns="34529"/>
            <a:lstStyle/>
            <a:p>
              <a:pPr eaLnBrk="0" fontAlgn="base" hangingPunct="0">
                <a:spcBef>
                  <a:spcPct val="70000"/>
                </a:spcBef>
                <a:spcAft>
                  <a:spcPct val="0"/>
                </a:spcAft>
                <a:buClr>
                  <a:srgbClr val="006600"/>
                </a:buClr>
                <a:buSzPct val="100000"/>
                <a:defRPr/>
              </a:pPr>
              <a:r>
                <a:rPr lang="en-US" sz="1050" u="sng">
                  <a:latin typeface="Comic Sans MS" charset="0"/>
                  <a:ea typeface="ＭＳ Ｐゴシック" charset="0"/>
                </a:rPr>
                <a:t>Our ultimate goal:</a:t>
              </a:r>
            </a:p>
            <a:p>
              <a:pPr eaLnBrk="0" fontAlgn="base" hangingPunct="0">
                <a:spcBef>
                  <a:spcPct val="70000"/>
                </a:spcBef>
                <a:spcAft>
                  <a:spcPct val="0"/>
                </a:spcAft>
                <a:buClr>
                  <a:srgbClr val="006600"/>
                </a:buClr>
                <a:buSzPct val="100000"/>
                <a:defRPr/>
              </a:pPr>
              <a:r>
                <a:rPr lang="en-US" sz="1200">
                  <a:latin typeface="Comic Sans MS" charset="0"/>
                  <a:ea typeface="ＭＳ Ｐゴシック" charset="0"/>
                </a:rPr>
                <a:t>Translate high-level programs into executable code.</a:t>
              </a:r>
            </a:p>
            <a:p>
              <a:pPr eaLnBrk="0" fontAlgn="base" hangingPunct="0">
                <a:spcBef>
                  <a:spcPct val="70000"/>
                </a:spcBef>
                <a:spcAft>
                  <a:spcPct val="0"/>
                </a:spcAft>
                <a:buClr>
                  <a:srgbClr val="006600"/>
                </a:buClr>
                <a:buSzPct val="100000"/>
                <a:defRPr/>
              </a:pPr>
              <a:endParaRPr lang="en-US" sz="1200">
                <a:latin typeface="Comic Sans MS" charset="0"/>
                <a:ea typeface="ＭＳ Ｐゴシック" charset="0"/>
              </a:endParaRPr>
            </a:p>
          </p:txBody>
        </p:sp>
        <p:sp>
          <p:nvSpPr>
            <p:cNvPr id="4113" name="AutoShape 8">
              <a:extLst>
                <a:ext uri="{FF2B5EF4-FFF2-40B4-BE49-F238E27FC236}">
                  <a16:creationId xmlns:a16="http://schemas.microsoft.com/office/drawing/2014/main" id="{62432DA9-C076-2044-90A3-C7A314DEAB9E}"/>
                </a:ext>
              </a:extLst>
            </p:cNvPr>
            <p:cNvSpPr>
              <a:spLocks noChangeArrowheads="1"/>
            </p:cNvSpPr>
            <p:nvPr/>
          </p:nvSpPr>
          <p:spPr bwMode="auto">
            <a:xfrm>
              <a:off x="3264" y="1728"/>
              <a:ext cx="1104" cy="528"/>
            </a:xfrm>
            <a:prstGeom prst="rightArrow">
              <a:avLst>
                <a:gd name="adj1" fmla="val 50000"/>
                <a:gd name="adj2" fmla="val 52273"/>
              </a:avLst>
            </a:prstGeom>
            <a:solidFill>
              <a:schemeClr val="hlink"/>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r>
                <a:rPr lang="en-US" sz="1500" b="1">
                  <a:solidFill>
                    <a:srgbClr val="FFFFFF"/>
                  </a:solidFill>
                  <a:latin typeface="Arial" charset="0"/>
                  <a:ea typeface="ＭＳ Ｐゴシック" charset="0"/>
                </a:rPr>
                <a:t>Compiler</a:t>
              </a:r>
            </a:p>
          </p:txBody>
        </p:sp>
        <p:sp>
          <p:nvSpPr>
            <p:cNvPr id="4114" name="Text Box 9">
              <a:extLst>
                <a:ext uri="{FF2B5EF4-FFF2-40B4-BE49-F238E27FC236}">
                  <a16:creationId xmlns:a16="http://schemas.microsoft.com/office/drawing/2014/main" id="{BCD5303C-4542-304D-A5B7-4BFFE238CE18}"/>
                </a:ext>
              </a:extLst>
            </p:cNvPr>
            <p:cNvSpPr txBox="1">
              <a:spLocks noChangeArrowheads="1"/>
            </p:cNvSpPr>
            <p:nvPr/>
          </p:nvSpPr>
          <p:spPr bwMode="auto">
            <a:xfrm>
              <a:off x="4512" y="672"/>
              <a:ext cx="1104" cy="3264"/>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43200" tIns="62100" rIns="43200" bIns="62100" anchor="ctr"/>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ct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0000000000010000</a:t>
              </a:r>
            </a:p>
            <a:p>
              <a:pPr algn="ct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1110111111001000</a:t>
              </a:r>
            </a:p>
            <a:p>
              <a:pPr algn="ct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0000000000010001</a:t>
              </a:r>
            </a:p>
            <a:p>
              <a:pPr algn="ct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1110101010001000</a:t>
              </a:r>
            </a:p>
            <a:p>
              <a:pPr algn="ct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0000000000010000</a:t>
              </a:r>
            </a:p>
            <a:p>
              <a:pPr algn="ct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1111110000010000</a:t>
              </a:r>
            </a:p>
            <a:p>
              <a:pPr algn="ct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0000000000000000</a:t>
              </a:r>
            </a:p>
            <a:p>
              <a:pPr algn="ct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1111010011010000</a:t>
              </a:r>
            </a:p>
            <a:p>
              <a:pPr algn="ct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0000000000010010</a:t>
              </a:r>
            </a:p>
            <a:p>
              <a:pPr algn="ct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1110001100000001</a:t>
              </a:r>
            </a:p>
            <a:p>
              <a:pPr algn="ct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0000000000010000</a:t>
              </a:r>
            </a:p>
            <a:p>
              <a:pPr algn="ct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1111110000010000</a:t>
              </a:r>
            </a:p>
            <a:p>
              <a:pPr algn="ct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0000000000010001</a:t>
              </a:r>
            </a:p>
            <a:p>
              <a:pPr algn="ct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0000000000010000</a:t>
              </a:r>
            </a:p>
            <a:p>
              <a:pPr algn="ct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1110111111001000</a:t>
              </a:r>
            </a:p>
            <a:p>
              <a:pPr algn="ct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0000000000010001</a:t>
              </a:r>
            </a:p>
            <a:p>
              <a:pPr algn="ct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1110101010001000</a:t>
              </a:r>
            </a:p>
            <a:p>
              <a:pPr algn="ct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0000000000010000</a:t>
              </a:r>
            </a:p>
            <a:p>
              <a:pPr algn="ct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1111110000010000</a:t>
              </a:r>
            </a:p>
            <a:p>
              <a:pPr algn="ct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0000000000000000</a:t>
              </a:r>
            </a:p>
            <a:p>
              <a:pPr algn="ct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1111010011010000</a:t>
              </a:r>
            </a:p>
            <a:p>
              <a:pPr algn="ct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0000000000010010</a:t>
              </a:r>
            </a:p>
            <a:p>
              <a:pPr algn="ct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1110001100000001</a:t>
              </a:r>
            </a:p>
            <a:p>
              <a:pPr algn="ct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0000000000010000</a:t>
              </a:r>
            </a:p>
            <a:p>
              <a:pPr algn="ct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1111110000010000</a:t>
              </a:r>
            </a:p>
            <a:p>
              <a:pPr algn="ct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0000000000010001</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a:t>
              </a:r>
            </a:p>
          </p:txBody>
        </p:sp>
        <p:sp>
          <p:nvSpPr>
            <p:cNvPr id="28679" name="Rectangle 10">
              <a:extLst>
                <a:ext uri="{FF2B5EF4-FFF2-40B4-BE49-F238E27FC236}">
                  <a16:creationId xmlns:a16="http://schemas.microsoft.com/office/drawing/2014/main" id="{B5146BC5-1994-F046-8A36-6B761C71E902}"/>
                </a:ext>
              </a:extLst>
            </p:cNvPr>
            <p:cNvSpPr>
              <a:spLocks noChangeArrowheads="1"/>
            </p:cNvSpPr>
            <p:nvPr/>
          </p:nvSpPr>
          <p:spPr bwMode="auto">
            <a:xfrm>
              <a:off x="4464" y="480"/>
              <a:ext cx="86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60000"/>
                </a:spcBef>
                <a:spcAft>
                  <a:spcPct val="70000"/>
                </a:spcAft>
                <a:buClr>
                  <a:srgbClr val="006600"/>
                </a:buClr>
                <a:buSzPct val="85000"/>
              </a:pPr>
              <a:r>
                <a:rPr lang="en-US" altLang="en-CN" sz="1200">
                  <a:solidFill>
                    <a:srgbClr val="000000"/>
                  </a:solidFill>
                  <a:latin typeface="Comic Sans MS" panose="030F0902030302020204" pitchFamily="66" charset="0"/>
                </a:rPr>
                <a:t>Hack code</a:t>
              </a:r>
              <a:endParaRPr lang="en-US" altLang="en-CN" sz="1050">
                <a:solidFill>
                  <a:srgbClr val="000000"/>
                </a:solidFill>
                <a:latin typeface="Comic Sans MS" panose="030F0902030302020204" pitchFamily="66" charset="0"/>
              </a:endParaRPr>
            </a:p>
          </p:txBody>
        </p:sp>
      </p:grpSp>
    </p:spTree>
    <p:extLst>
      <p:ext uri="{BB962C8B-B14F-4D97-AF65-F5344CB8AC3E}">
        <p14:creationId xmlns:p14="http://schemas.microsoft.com/office/powerpoint/2010/main" val="12140015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1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Rectangle 3">
            <a:extLst>
              <a:ext uri="{FF2B5EF4-FFF2-40B4-BE49-F238E27FC236}">
                <a16:creationId xmlns:a16="http://schemas.microsoft.com/office/drawing/2014/main" id="{0A179FC0-72D8-3348-A364-92C7EE533947}"/>
              </a:ext>
            </a:extLst>
          </p:cNvPr>
          <p:cNvSpPr>
            <a:spLocks noGrp="1" noChangeArrowheads="1"/>
          </p:cNvSpPr>
          <p:nvPr>
            <p:ph type="title" idx="4294967295"/>
          </p:nvPr>
        </p:nvSpPr>
        <p:spPr/>
        <p:txBody>
          <a:bodyPr/>
          <a:lstStyle/>
          <a:p>
            <a:pPr>
              <a:defRPr/>
            </a:pPr>
            <a:r>
              <a:rPr lang="en-US">
                <a:cs typeface="+mj-cs"/>
              </a:rPr>
              <a:t>The big picture</a:t>
            </a:r>
          </a:p>
        </p:txBody>
      </p:sp>
      <p:sp>
        <p:nvSpPr>
          <p:cNvPr id="67590" name="Rectangle 6">
            <a:extLst>
              <a:ext uri="{FF2B5EF4-FFF2-40B4-BE49-F238E27FC236}">
                <a16:creationId xmlns:a16="http://schemas.microsoft.com/office/drawing/2014/main" id="{F819F758-36BB-8A41-9A13-0BF40B5FB1D0}"/>
              </a:ext>
            </a:extLst>
          </p:cNvPr>
          <p:cNvSpPr>
            <a:spLocks noChangeArrowheads="1"/>
          </p:cNvSpPr>
          <p:nvPr/>
        </p:nvSpPr>
        <p:spPr bwMode="auto">
          <a:xfrm>
            <a:off x="1485900" y="1714500"/>
            <a:ext cx="2000250" cy="30289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69056" tIns="34529" rIns="69056" bIns="34529"/>
          <a:lstStyle/>
          <a:p>
            <a:pPr marL="201216" indent="-201216" eaLnBrk="0" fontAlgn="base" hangingPunct="0">
              <a:spcBef>
                <a:spcPct val="150000"/>
              </a:spcBef>
              <a:spcAft>
                <a:spcPct val="0"/>
              </a:spcAft>
              <a:buClr>
                <a:srgbClr val="000066"/>
              </a:buClr>
              <a:buSzPct val="70000"/>
              <a:buFont typeface="Wingdings" charset="0"/>
              <a:buChar char="q"/>
              <a:defRPr/>
            </a:pPr>
            <a:r>
              <a:rPr lang="en-US" sz="1200">
                <a:latin typeface="Comic Sans MS" charset="0"/>
                <a:ea typeface="ＭＳ Ｐゴシック" charset="0"/>
              </a:rPr>
              <a:t>JVM </a:t>
            </a:r>
          </a:p>
          <a:p>
            <a:pPr marL="201216" indent="-201216" eaLnBrk="0" fontAlgn="base" hangingPunct="0">
              <a:spcBef>
                <a:spcPct val="150000"/>
              </a:spcBef>
              <a:spcAft>
                <a:spcPct val="0"/>
              </a:spcAft>
              <a:buClr>
                <a:srgbClr val="000066"/>
              </a:buClr>
              <a:buSzPct val="70000"/>
              <a:buFont typeface="Wingdings" charset="0"/>
              <a:buChar char="q"/>
              <a:defRPr/>
            </a:pPr>
            <a:r>
              <a:rPr lang="en-US" sz="1200">
                <a:latin typeface="Comic Sans MS" charset="0"/>
                <a:ea typeface="ＭＳ Ｐゴシック" charset="0"/>
              </a:rPr>
              <a:t>Java</a:t>
            </a:r>
          </a:p>
          <a:p>
            <a:pPr marL="201216" indent="-201216" eaLnBrk="0" fontAlgn="base" hangingPunct="0">
              <a:spcBef>
                <a:spcPct val="150000"/>
              </a:spcBef>
              <a:spcAft>
                <a:spcPct val="0"/>
              </a:spcAft>
              <a:buClr>
                <a:srgbClr val="000066"/>
              </a:buClr>
              <a:buSzPct val="70000"/>
              <a:buFont typeface="Wingdings" charset="0"/>
              <a:buChar char="q"/>
              <a:defRPr/>
            </a:pPr>
            <a:r>
              <a:rPr lang="en-US" sz="1200">
                <a:latin typeface="Comic Sans MS" charset="0"/>
                <a:ea typeface="ＭＳ Ｐゴシック" charset="0"/>
              </a:rPr>
              <a:t>Java compiler</a:t>
            </a:r>
          </a:p>
          <a:p>
            <a:pPr marL="201216" indent="-201216" eaLnBrk="0" fontAlgn="base" hangingPunct="0">
              <a:spcBef>
                <a:spcPct val="150000"/>
              </a:spcBef>
              <a:spcAft>
                <a:spcPct val="0"/>
              </a:spcAft>
              <a:buClr>
                <a:srgbClr val="000066"/>
              </a:buClr>
              <a:buSzPct val="70000"/>
              <a:buFont typeface="Wingdings" charset="0"/>
              <a:buChar char="q"/>
              <a:defRPr/>
            </a:pPr>
            <a:r>
              <a:rPr lang="en-US" sz="1200">
                <a:latin typeface="Comic Sans MS" charset="0"/>
                <a:ea typeface="ＭＳ Ｐゴシック" charset="0"/>
              </a:rPr>
              <a:t>JRE</a:t>
            </a:r>
          </a:p>
        </p:txBody>
      </p:sp>
      <p:pic>
        <p:nvPicPr>
          <p:cNvPr id="67592" name="Picture 12" descr="Bouquet">
            <a:extLst>
              <a:ext uri="{FF2B5EF4-FFF2-40B4-BE49-F238E27FC236}">
                <a16:creationId xmlns:a16="http://schemas.microsoft.com/office/drawing/2014/main" id="{DFF9D3A6-5E2F-F146-837D-BD1F362115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667" r="12000" b="1334"/>
          <a:stretch>
            <a:fillRect/>
          </a:stretch>
        </p:blipFill>
        <p:spPr bwMode="auto">
          <a:xfrm>
            <a:off x="1647825" y="971550"/>
            <a:ext cx="523875" cy="571500"/>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r:embed="rId4"/>
                  <a:srcRect t="2667" r="12000" b="1334"/>
                  <a:tile tx="0" ty="0" sx="100000" sy="100000" flip="none" algn="tl"/>
                </a:blip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67595" name="Picture 13" descr="Bouquet">
            <a:extLst>
              <a:ext uri="{FF2B5EF4-FFF2-40B4-BE49-F238E27FC236}">
                <a16:creationId xmlns:a16="http://schemas.microsoft.com/office/drawing/2014/main" id="{A2C0664A-FB78-C748-A9B6-6C14E01341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6100" y="1087041"/>
            <a:ext cx="800100" cy="513159"/>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r:embed="rId6"/>
                  <a:srcRect/>
                  <a:tile tx="0" ty="0" sx="100000" sy="100000" flip="none" algn="tl"/>
                </a:blip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67596" name="Rectangle 6">
            <a:extLst>
              <a:ext uri="{FF2B5EF4-FFF2-40B4-BE49-F238E27FC236}">
                <a16:creationId xmlns:a16="http://schemas.microsoft.com/office/drawing/2014/main" id="{97D4ECAE-9FEB-AF42-9E23-582DC1501BBB}"/>
              </a:ext>
            </a:extLst>
          </p:cNvPr>
          <p:cNvSpPr>
            <a:spLocks noChangeArrowheads="1"/>
          </p:cNvSpPr>
          <p:nvPr/>
        </p:nvSpPr>
        <p:spPr bwMode="auto">
          <a:xfrm>
            <a:off x="3143250" y="1714500"/>
            <a:ext cx="2000250" cy="30289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69056" tIns="34529" rIns="69056" bIns="34529"/>
          <a:lstStyle/>
          <a:p>
            <a:pPr marL="201216" indent="-201216" eaLnBrk="0" fontAlgn="base" hangingPunct="0">
              <a:spcBef>
                <a:spcPct val="150000"/>
              </a:spcBef>
              <a:spcAft>
                <a:spcPct val="0"/>
              </a:spcAft>
              <a:buClr>
                <a:srgbClr val="000066"/>
              </a:buClr>
              <a:buSzPct val="70000"/>
              <a:buFont typeface="Wingdings" charset="0"/>
              <a:buChar char="q"/>
              <a:defRPr/>
            </a:pPr>
            <a:r>
              <a:rPr lang="en-US" sz="1200">
                <a:latin typeface="Comic Sans MS" charset="0"/>
                <a:ea typeface="ＭＳ Ｐゴシック" charset="0"/>
              </a:rPr>
              <a:t>CLR</a:t>
            </a:r>
          </a:p>
          <a:p>
            <a:pPr marL="201216" indent="-201216" eaLnBrk="0" fontAlgn="base" hangingPunct="0">
              <a:spcBef>
                <a:spcPct val="150000"/>
              </a:spcBef>
              <a:spcAft>
                <a:spcPct val="0"/>
              </a:spcAft>
              <a:buClr>
                <a:srgbClr val="000066"/>
              </a:buClr>
              <a:buSzPct val="70000"/>
              <a:buFont typeface="Wingdings" charset="0"/>
              <a:buChar char="q"/>
              <a:defRPr/>
            </a:pPr>
            <a:r>
              <a:rPr lang="en-US" sz="1200">
                <a:latin typeface="Comic Sans MS" charset="0"/>
                <a:ea typeface="ＭＳ Ｐゴシック" charset="0"/>
              </a:rPr>
              <a:t>C#</a:t>
            </a:r>
          </a:p>
          <a:p>
            <a:pPr marL="201216" indent="-201216" eaLnBrk="0" fontAlgn="base" hangingPunct="0">
              <a:spcBef>
                <a:spcPct val="150000"/>
              </a:spcBef>
              <a:spcAft>
                <a:spcPct val="0"/>
              </a:spcAft>
              <a:buClr>
                <a:srgbClr val="000066"/>
              </a:buClr>
              <a:buSzPct val="70000"/>
              <a:buFont typeface="Wingdings" charset="0"/>
              <a:buChar char="q"/>
              <a:defRPr/>
            </a:pPr>
            <a:r>
              <a:rPr lang="en-US" sz="1200">
                <a:latin typeface="Comic Sans MS" charset="0"/>
                <a:ea typeface="ＭＳ Ｐゴシック" charset="0"/>
              </a:rPr>
              <a:t>C# compiler</a:t>
            </a:r>
          </a:p>
          <a:p>
            <a:pPr marL="201216" indent="-201216" eaLnBrk="0" fontAlgn="base" hangingPunct="0">
              <a:spcBef>
                <a:spcPct val="150000"/>
              </a:spcBef>
              <a:spcAft>
                <a:spcPct val="0"/>
              </a:spcAft>
              <a:buClr>
                <a:srgbClr val="000066"/>
              </a:buClr>
              <a:buSzPct val="70000"/>
              <a:buFont typeface="Wingdings" charset="0"/>
              <a:buChar char="q"/>
              <a:defRPr/>
            </a:pPr>
            <a:r>
              <a:rPr lang="en-US" sz="1200">
                <a:latin typeface="Comic Sans MS" charset="0"/>
                <a:ea typeface="ＭＳ Ｐゴシック" charset="0"/>
              </a:rPr>
              <a:t>.NET base </a:t>
            </a:r>
            <a:br>
              <a:rPr lang="en-US" sz="1200">
                <a:latin typeface="Comic Sans MS" charset="0"/>
                <a:ea typeface="ＭＳ Ｐゴシック" charset="0"/>
              </a:rPr>
            </a:br>
            <a:r>
              <a:rPr lang="en-US" sz="1200">
                <a:latin typeface="Comic Sans MS" charset="0"/>
                <a:ea typeface="ＭＳ Ｐゴシック" charset="0"/>
              </a:rPr>
              <a:t>class library</a:t>
            </a:r>
          </a:p>
        </p:txBody>
      </p:sp>
      <p:sp>
        <p:nvSpPr>
          <p:cNvPr id="67597" name="Rectangle 6">
            <a:extLst>
              <a:ext uri="{FF2B5EF4-FFF2-40B4-BE49-F238E27FC236}">
                <a16:creationId xmlns:a16="http://schemas.microsoft.com/office/drawing/2014/main" id="{E38562A9-5562-6B46-88E1-DDB0A9A732FB}"/>
              </a:ext>
            </a:extLst>
          </p:cNvPr>
          <p:cNvSpPr>
            <a:spLocks noChangeArrowheads="1"/>
          </p:cNvSpPr>
          <p:nvPr/>
        </p:nvSpPr>
        <p:spPr bwMode="auto">
          <a:xfrm>
            <a:off x="4743450" y="1714500"/>
            <a:ext cx="1543050" cy="137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69056" tIns="34529" rIns="69056" bIns="34529"/>
          <a:lstStyle/>
          <a:p>
            <a:pPr marL="201216" indent="-201216" eaLnBrk="0" fontAlgn="base" hangingPunct="0">
              <a:spcBef>
                <a:spcPct val="150000"/>
              </a:spcBef>
              <a:spcAft>
                <a:spcPct val="0"/>
              </a:spcAft>
              <a:buClr>
                <a:srgbClr val="006600"/>
              </a:buClr>
              <a:buSzPct val="70000"/>
              <a:buFont typeface="Wingdings" charset="0"/>
              <a:buChar char="q"/>
              <a:defRPr/>
            </a:pPr>
            <a:r>
              <a:rPr lang="en-US" sz="1200">
                <a:latin typeface="Comic Sans MS" charset="0"/>
                <a:ea typeface="ＭＳ Ｐゴシック" charset="0"/>
              </a:rPr>
              <a:t>VM</a:t>
            </a:r>
          </a:p>
          <a:p>
            <a:pPr marL="201216" indent="-201216" eaLnBrk="0" fontAlgn="base" hangingPunct="0">
              <a:spcBef>
                <a:spcPct val="150000"/>
              </a:spcBef>
              <a:spcAft>
                <a:spcPct val="0"/>
              </a:spcAft>
              <a:buClr>
                <a:srgbClr val="006600"/>
              </a:buClr>
              <a:buSzPct val="70000"/>
              <a:buFont typeface="Wingdings" charset="0"/>
              <a:buChar char="q"/>
              <a:defRPr/>
            </a:pPr>
            <a:r>
              <a:rPr lang="en-US" sz="1200">
                <a:latin typeface="Comic Sans MS" charset="0"/>
                <a:ea typeface="ＭＳ Ｐゴシック" charset="0"/>
              </a:rPr>
              <a:t>Jack</a:t>
            </a:r>
          </a:p>
          <a:p>
            <a:pPr marL="201216" indent="-201216" eaLnBrk="0" fontAlgn="base" hangingPunct="0">
              <a:spcBef>
                <a:spcPct val="150000"/>
              </a:spcBef>
              <a:spcAft>
                <a:spcPct val="0"/>
              </a:spcAft>
              <a:buClr>
                <a:srgbClr val="006600"/>
              </a:buClr>
              <a:buSzPct val="70000"/>
              <a:buFont typeface="Wingdings" charset="0"/>
              <a:buChar char="q"/>
              <a:defRPr/>
            </a:pPr>
            <a:r>
              <a:rPr lang="en-US" sz="1200">
                <a:latin typeface="Comic Sans MS" charset="0"/>
                <a:ea typeface="ＭＳ Ｐゴシック" charset="0"/>
              </a:rPr>
              <a:t>Jack compiler</a:t>
            </a:r>
          </a:p>
          <a:p>
            <a:pPr marL="201216" indent="-201216" eaLnBrk="0" fontAlgn="base" hangingPunct="0">
              <a:spcBef>
                <a:spcPct val="150000"/>
              </a:spcBef>
              <a:spcAft>
                <a:spcPct val="0"/>
              </a:spcAft>
              <a:buClr>
                <a:srgbClr val="006600"/>
              </a:buClr>
              <a:buSzPct val="70000"/>
              <a:buFont typeface="Wingdings" charset="0"/>
              <a:buChar char="q"/>
              <a:defRPr/>
            </a:pPr>
            <a:r>
              <a:rPr lang="en-US" sz="1200">
                <a:latin typeface="Comic Sans MS" charset="0"/>
                <a:ea typeface="ＭＳ Ｐゴシック" charset="0"/>
              </a:rPr>
              <a:t>Mini OS</a:t>
            </a:r>
          </a:p>
        </p:txBody>
      </p:sp>
      <p:sp>
        <p:nvSpPr>
          <p:cNvPr id="67598" name="Rectangle 6">
            <a:extLst>
              <a:ext uri="{FF2B5EF4-FFF2-40B4-BE49-F238E27FC236}">
                <a16:creationId xmlns:a16="http://schemas.microsoft.com/office/drawing/2014/main" id="{57F40EC6-45DC-7848-9FCF-A82C8C331D93}"/>
              </a:ext>
            </a:extLst>
          </p:cNvPr>
          <p:cNvSpPr>
            <a:spLocks noChangeArrowheads="1"/>
          </p:cNvSpPr>
          <p:nvPr/>
        </p:nvSpPr>
        <p:spPr bwMode="auto">
          <a:xfrm>
            <a:off x="6400800" y="1714500"/>
            <a:ext cx="1543050" cy="137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69056" tIns="34529" rIns="69056" bIns="34529"/>
          <a:lstStyle/>
          <a:p>
            <a:pPr marL="201216" indent="-201216" eaLnBrk="0" fontAlgn="base" hangingPunct="0">
              <a:spcBef>
                <a:spcPct val="150000"/>
              </a:spcBef>
              <a:spcAft>
                <a:spcPct val="0"/>
              </a:spcAft>
              <a:buClr>
                <a:srgbClr val="006600"/>
              </a:buClr>
              <a:buSzPct val="70000"/>
              <a:buFont typeface="Wingdings" charset="0"/>
              <a:buChar char="q"/>
              <a:defRPr/>
            </a:pPr>
            <a:r>
              <a:rPr lang="en-US" sz="1200">
                <a:latin typeface="Comic Sans MS" charset="0"/>
                <a:ea typeface="ＭＳ Ｐゴシック" charset="0"/>
              </a:rPr>
              <a:t>7, 8</a:t>
            </a:r>
          </a:p>
          <a:p>
            <a:pPr marL="201216" indent="-201216" eaLnBrk="0" fontAlgn="base" hangingPunct="0">
              <a:spcBef>
                <a:spcPct val="150000"/>
              </a:spcBef>
              <a:spcAft>
                <a:spcPct val="0"/>
              </a:spcAft>
              <a:buClr>
                <a:srgbClr val="006600"/>
              </a:buClr>
              <a:buSzPct val="70000"/>
              <a:buFont typeface="Wingdings" charset="0"/>
              <a:buChar char="q"/>
              <a:defRPr/>
            </a:pPr>
            <a:r>
              <a:rPr lang="en-US" sz="1200">
                <a:latin typeface="Comic Sans MS" charset="0"/>
                <a:ea typeface="ＭＳ Ｐゴシック" charset="0"/>
              </a:rPr>
              <a:t>9</a:t>
            </a:r>
          </a:p>
          <a:p>
            <a:pPr marL="201216" indent="-201216" eaLnBrk="0" fontAlgn="base" hangingPunct="0">
              <a:spcBef>
                <a:spcPct val="150000"/>
              </a:spcBef>
              <a:spcAft>
                <a:spcPct val="0"/>
              </a:spcAft>
              <a:buClr>
                <a:srgbClr val="006600"/>
              </a:buClr>
              <a:buSzPct val="70000"/>
              <a:buFont typeface="Wingdings" charset="0"/>
              <a:buChar char="q"/>
              <a:defRPr/>
            </a:pPr>
            <a:r>
              <a:rPr lang="en-US" sz="1200">
                <a:latin typeface="Comic Sans MS" charset="0"/>
                <a:ea typeface="ＭＳ Ｐゴシック" charset="0"/>
              </a:rPr>
              <a:t>10, 11</a:t>
            </a:r>
          </a:p>
          <a:p>
            <a:pPr marL="201216" indent="-201216" eaLnBrk="0" fontAlgn="base" hangingPunct="0">
              <a:spcBef>
                <a:spcPct val="150000"/>
              </a:spcBef>
              <a:spcAft>
                <a:spcPct val="0"/>
              </a:spcAft>
              <a:buClr>
                <a:srgbClr val="006600"/>
              </a:buClr>
              <a:buSzPct val="70000"/>
              <a:buFont typeface="Wingdings" charset="0"/>
              <a:buChar char="q"/>
              <a:defRPr/>
            </a:pPr>
            <a:r>
              <a:rPr lang="en-US" sz="1200">
                <a:latin typeface="Comic Sans MS" charset="0"/>
                <a:ea typeface="ＭＳ Ｐゴシック" charset="0"/>
              </a:rPr>
              <a:t>12</a:t>
            </a:r>
          </a:p>
        </p:txBody>
      </p:sp>
      <p:pic>
        <p:nvPicPr>
          <p:cNvPr id="67600" name="Picture 16" descr="Bouquet">
            <a:extLst>
              <a:ext uri="{FF2B5EF4-FFF2-40B4-BE49-F238E27FC236}">
                <a16:creationId xmlns:a16="http://schemas.microsoft.com/office/drawing/2014/main" id="{636C86A0-BDE6-E04B-9CCA-46EDBE080F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0600" y="1143000"/>
            <a:ext cx="514350" cy="401241"/>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a:srcRect/>
                  <a:tile tx="0" ty="0" sx="100000" sy="100000" flip="none" algn="tl"/>
                </a:blip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30729" name="Rectangle 10">
            <a:extLst>
              <a:ext uri="{FF2B5EF4-FFF2-40B4-BE49-F238E27FC236}">
                <a16:creationId xmlns:a16="http://schemas.microsoft.com/office/drawing/2014/main" id="{A657E789-981D-BE46-B1AB-81F3334CBBB9}"/>
              </a:ext>
            </a:extLst>
          </p:cNvPr>
          <p:cNvSpPr>
            <a:spLocks noChangeArrowheads="1"/>
          </p:cNvSpPr>
          <p:nvPr/>
        </p:nvSpPr>
        <p:spPr bwMode="auto">
          <a:xfrm>
            <a:off x="6286500" y="3486150"/>
            <a:ext cx="154305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lnSpc>
                <a:spcPct val="115000"/>
              </a:lnSpc>
              <a:spcBef>
                <a:spcPct val="30000"/>
              </a:spcBef>
              <a:spcAft>
                <a:spcPct val="70000"/>
              </a:spcAft>
              <a:buClr>
                <a:srgbClr val="006600"/>
              </a:buClr>
              <a:buSzPct val="85000"/>
            </a:pPr>
            <a:r>
              <a:rPr lang="en-US" altLang="en-CN" sz="1050">
                <a:solidFill>
                  <a:srgbClr val="000000"/>
                </a:solidFill>
                <a:latin typeface="Comic Sans MS" panose="030F0902030302020204" pitchFamily="66" charset="0"/>
              </a:rPr>
              <a:t>(Book chapters and</a:t>
            </a:r>
            <a:br>
              <a:rPr lang="en-US" altLang="en-CN" sz="1050">
                <a:solidFill>
                  <a:srgbClr val="000000"/>
                </a:solidFill>
                <a:latin typeface="Comic Sans MS" panose="030F0902030302020204" pitchFamily="66" charset="0"/>
              </a:rPr>
            </a:br>
            <a:r>
              <a:rPr lang="en-US" altLang="en-CN" sz="1050">
                <a:solidFill>
                  <a:srgbClr val="000000"/>
                </a:solidFill>
                <a:latin typeface="Comic Sans MS" panose="030F0902030302020204" pitchFamily="66" charset="0"/>
              </a:rPr>
              <a:t>Course projects)</a:t>
            </a:r>
            <a:endParaRPr lang="en-US" altLang="en-CN" sz="900">
              <a:solidFill>
                <a:srgbClr val="000000"/>
              </a:solidFill>
              <a:latin typeface="Comic Sans MS" panose="030F0902030302020204" pitchFamily="66" charset="0"/>
            </a:endParaRPr>
          </a:p>
        </p:txBody>
      </p:sp>
      <p:sp>
        <p:nvSpPr>
          <p:cNvPr id="67605" name="Line 21">
            <a:extLst>
              <a:ext uri="{FF2B5EF4-FFF2-40B4-BE49-F238E27FC236}">
                <a16:creationId xmlns:a16="http://schemas.microsoft.com/office/drawing/2014/main" id="{1A281199-0104-9149-A754-9F84CE223B6F}"/>
              </a:ext>
            </a:extLst>
          </p:cNvPr>
          <p:cNvSpPr>
            <a:spLocks noChangeShapeType="1"/>
          </p:cNvSpPr>
          <p:nvPr/>
        </p:nvSpPr>
        <p:spPr bwMode="auto">
          <a:xfrm>
            <a:off x="1485900" y="1657350"/>
            <a:ext cx="634365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ctr" eaLnBrk="0" fontAlgn="base" hangingPunct="0">
              <a:spcBef>
                <a:spcPct val="0"/>
              </a:spcBef>
              <a:spcAft>
                <a:spcPct val="0"/>
              </a:spcAft>
              <a:defRPr/>
            </a:pPr>
            <a:endParaRPr lang="en-US" sz="1800">
              <a:latin typeface="Arial" charset="0"/>
              <a:ea typeface="ＭＳ Ｐゴシック" charset="0"/>
            </a:endParaRPr>
          </a:p>
        </p:txBody>
      </p:sp>
      <p:sp>
        <p:nvSpPr>
          <p:cNvPr id="67607" name="Line 23">
            <a:extLst>
              <a:ext uri="{FF2B5EF4-FFF2-40B4-BE49-F238E27FC236}">
                <a16:creationId xmlns:a16="http://schemas.microsoft.com/office/drawing/2014/main" id="{4AB67FD6-9328-4A4B-8179-CFD88F6339F6}"/>
              </a:ext>
            </a:extLst>
          </p:cNvPr>
          <p:cNvSpPr>
            <a:spLocks noChangeShapeType="1"/>
          </p:cNvSpPr>
          <p:nvPr/>
        </p:nvSpPr>
        <p:spPr bwMode="auto">
          <a:xfrm>
            <a:off x="6229350" y="1028700"/>
            <a:ext cx="0" cy="28003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ctr" eaLnBrk="0" fontAlgn="base" hangingPunct="0">
              <a:spcBef>
                <a:spcPct val="0"/>
              </a:spcBef>
              <a:spcAft>
                <a:spcPct val="0"/>
              </a:spcAft>
              <a:defRPr/>
            </a:pPr>
            <a:endParaRPr lang="en-US" sz="1800">
              <a:latin typeface="Arial" charset="0"/>
              <a:ea typeface="ＭＳ Ｐゴシック" charset="0"/>
            </a:endParaRPr>
          </a:p>
        </p:txBody>
      </p:sp>
      <p:pic>
        <p:nvPicPr>
          <p:cNvPr id="67609" name="Picture 25" descr="Bouquet">
            <a:extLst>
              <a:ext uri="{FF2B5EF4-FFF2-40B4-BE49-F238E27FC236}">
                <a16:creationId xmlns:a16="http://schemas.microsoft.com/office/drawing/2014/main" id="{74404808-846B-2845-9446-736AB6C195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15101" y="971551"/>
            <a:ext cx="545306" cy="616744"/>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a:srcRect/>
                  <a:tile tx="0" ty="0" sx="100000" sy="100000" flip="none" algn="tl"/>
                </a:blip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67610" name="Line 26">
            <a:extLst>
              <a:ext uri="{FF2B5EF4-FFF2-40B4-BE49-F238E27FC236}">
                <a16:creationId xmlns:a16="http://schemas.microsoft.com/office/drawing/2014/main" id="{8E2E8AEF-F660-C240-AD81-A43B2BF2D43C}"/>
              </a:ext>
            </a:extLst>
          </p:cNvPr>
          <p:cNvSpPr>
            <a:spLocks noChangeShapeType="1"/>
          </p:cNvSpPr>
          <p:nvPr/>
        </p:nvSpPr>
        <p:spPr bwMode="auto">
          <a:xfrm>
            <a:off x="4514850" y="1028700"/>
            <a:ext cx="0" cy="28003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ctr" eaLnBrk="0" fontAlgn="base" hangingPunct="0">
              <a:spcBef>
                <a:spcPct val="0"/>
              </a:spcBef>
              <a:spcAft>
                <a:spcPct val="0"/>
              </a:spcAft>
              <a:defRPr/>
            </a:pPr>
            <a:endParaRPr lang="en-US" sz="1800">
              <a:latin typeface="Arial" charset="0"/>
              <a:ea typeface="ＭＳ Ｐゴシック" charset="0"/>
            </a:endParaRPr>
          </a:p>
        </p:txBody>
      </p:sp>
      <p:sp>
        <p:nvSpPr>
          <p:cNvPr id="67611" name="Line 27">
            <a:extLst>
              <a:ext uri="{FF2B5EF4-FFF2-40B4-BE49-F238E27FC236}">
                <a16:creationId xmlns:a16="http://schemas.microsoft.com/office/drawing/2014/main" id="{DDD6EBAD-4C99-3C48-80AB-EF3009FDB6EA}"/>
              </a:ext>
            </a:extLst>
          </p:cNvPr>
          <p:cNvSpPr>
            <a:spLocks noChangeShapeType="1"/>
          </p:cNvSpPr>
          <p:nvPr/>
        </p:nvSpPr>
        <p:spPr bwMode="auto">
          <a:xfrm>
            <a:off x="2914650" y="1028700"/>
            <a:ext cx="0" cy="28003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ctr" eaLnBrk="0" fontAlgn="base" hangingPunct="0">
              <a:spcBef>
                <a:spcPct val="0"/>
              </a:spcBef>
              <a:spcAft>
                <a:spcPct val="0"/>
              </a:spcAft>
              <a:defRPr/>
            </a:pPr>
            <a:endParaRPr lang="en-US" sz="1800">
              <a:latin typeface="Arial" charset="0"/>
              <a:ea typeface="ＭＳ Ｐゴシック" charset="0"/>
            </a:endParaRPr>
          </a:p>
        </p:txBody>
      </p:sp>
    </p:spTree>
    <p:extLst>
      <p:ext uri="{BB962C8B-B14F-4D97-AF65-F5344CB8AC3E}">
        <p14:creationId xmlns:p14="http://schemas.microsoft.com/office/powerpoint/2010/main" val="4246526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630C8061-2433-024C-A310-2DDCD3BE28FD}"/>
              </a:ext>
            </a:extLst>
          </p:cNvPr>
          <p:cNvSpPr>
            <a:spLocks noGrp="1" noChangeArrowheads="1"/>
          </p:cNvSpPr>
          <p:nvPr>
            <p:ph type="title" idx="4294967295"/>
          </p:nvPr>
        </p:nvSpPr>
        <p:spPr/>
        <p:txBody>
          <a:bodyPr/>
          <a:lstStyle/>
          <a:p>
            <a:r>
              <a:rPr lang="en-US" altLang="en-CN">
                <a:latin typeface="Arial" panose="020B0604020202020204" pitchFamily="34" charset="0"/>
                <a:ea typeface="ＭＳ Ｐゴシック" panose="020B0600070205080204" pitchFamily="34" charset="-128"/>
              </a:rPr>
              <a:t>Memory: </a:t>
            </a:r>
            <a:r>
              <a:rPr lang="en-US" altLang="en-CN" sz="1500">
                <a:latin typeface="Arial" panose="020B0604020202020204" pitchFamily="34" charset="0"/>
                <a:ea typeface="ＭＳ Ｐゴシック" panose="020B0600070205080204" pitchFamily="34" charset="-128"/>
              </a:rPr>
              <a:t>conceptual / programmer</a:t>
            </a:r>
            <a:r>
              <a:rPr lang="en-US" altLang="en-US" sz="1500">
                <a:latin typeface="Arial" panose="020B0604020202020204" pitchFamily="34" charset="0"/>
                <a:ea typeface="ＭＳ Ｐゴシック" panose="020B0600070205080204" pitchFamily="34" charset="-128"/>
              </a:rPr>
              <a:t>’</a:t>
            </a:r>
            <a:r>
              <a:rPr lang="en-US" altLang="en-CN" sz="1500">
                <a:latin typeface="Arial" panose="020B0604020202020204" pitchFamily="34" charset="0"/>
                <a:ea typeface="ＭＳ Ｐゴシック" panose="020B0600070205080204" pitchFamily="34" charset="-128"/>
              </a:rPr>
              <a:t>s view</a:t>
            </a:r>
            <a:endParaRPr lang="en-US" altLang="en-CN" sz="1050">
              <a:latin typeface="Arial" panose="020B0604020202020204" pitchFamily="34" charset="0"/>
              <a:ea typeface="ＭＳ Ｐゴシック" panose="020B0600070205080204" pitchFamily="34" charset="-128"/>
            </a:endParaRPr>
          </a:p>
        </p:txBody>
      </p:sp>
      <p:sp>
        <p:nvSpPr>
          <p:cNvPr id="371716" name="Rectangle 4">
            <a:extLst>
              <a:ext uri="{FF2B5EF4-FFF2-40B4-BE49-F238E27FC236}">
                <a16:creationId xmlns:a16="http://schemas.microsoft.com/office/drawing/2014/main" id="{5569BA10-C0C3-1D48-AC94-A23A4917B381}"/>
              </a:ext>
            </a:extLst>
          </p:cNvPr>
          <p:cNvSpPr>
            <a:spLocks noGrp="1" noChangeArrowheads="1"/>
          </p:cNvSpPr>
          <p:nvPr>
            <p:ph type="body" idx="4294967295"/>
          </p:nvPr>
        </p:nvSpPr>
        <p:spPr>
          <a:xfrm>
            <a:off x="1348978" y="3543301"/>
            <a:ext cx="6480572" cy="1279922"/>
          </a:xfrm>
        </p:spPr>
        <p:txBody>
          <a:bodyPr/>
          <a:lstStyle/>
          <a:p>
            <a:pPr>
              <a:spcBef>
                <a:spcPct val="50000"/>
              </a:spcBef>
              <a:buFont typeface="Wingdings" charset="0"/>
              <a:buNone/>
              <a:defRPr/>
            </a:pPr>
            <a:r>
              <a:rPr lang="en-US" u="sng">
                <a:cs typeface="+mn-cs"/>
              </a:rPr>
              <a:t>Using the memory:</a:t>
            </a:r>
          </a:p>
          <a:p>
            <a:pPr>
              <a:spcBef>
                <a:spcPct val="50000"/>
              </a:spcBef>
              <a:buSzPct val="80000"/>
              <a:buFont typeface="Wingdings" charset="0"/>
              <a:buChar char="q"/>
              <a:defRPr/>
            </a:pPr>
            <a:r>
              <a:rPr lang="en-US">
                <a:cs typeface="+mn-cs"/>
              </a:rPr>
              <a:t>To record or recall values (e.g. variables, objects, arrays), use the first 16K words of the memory</a:t>
            </a:r>
          </a:p>
          <a:p>
            <a:pPr>
              <a:spcBef>
                <a:spcPct val="50000"/>
              </a:spcBef>
              <a:buSzPct val="80000"/>
              <a:buFont typeface="Wingdings" charset="0"/>
              <a:buChar char="q"/>
              <a:defRPr/>
            </a:pPr>
            <a:r>
              <a:rPr lang="en-US">
                <a:cs typeface="+mn-cs"/>
              </a:rPr>
              <a:t>To write to the screen (or read the screen), use the next 8K words of the memory</a:t>
            </a:r>
          </a:p>
          <a:p>
            <a:pPr>
              <a:spcBef>
                <a:spcPct val="50000"/>
              </a:spcBef>
              <a:buSzPct val="80000"/>
              <a:buFont typeface="Wingdings" charset="0"/>
              <a:buChar char="q"/>
              <a:defRPr/>
            </a:pPr>
            <a:r>
              <a:rPr lang="en-US">
                <a:cs typeface="+mn-cs"/>
              </a:rPr>
              <a:t>To read which key is currently pressed, use the next word of the memory.</a:t>
            </a:r>
          </a:p>
        </p:txBody>
      </p:sp>
      <p:sp>
        <p:nvSpPr>
          <p:cNvPr id="32771" name="AutoShape 5">
            <a:extLst>
              <a:ext uri="{FF2B5EF4-FFF2-40B4-BE49-F238E27FC236}">
                <a16:creationId xmlns:a16="http://schemas.microsoft.com/office/drawing/2014/main" id="{C3745242-567D-AA4A-8577-4A9763F18C51}"/>
              </a:ext>
            </a:extLst>
          </p:cNvPr>
          <p:cNvSpPr>
            <a:spLocks noChangeAspect="1" noChangeArrowheads="1" noTextEdit="1"/>
          </p:cNvSpPr>
          <p:nvPr/>
        </p:nvSpPr>
        <p:spPr bwMode="auto">
          <a:xfrm>
            <a:off x="2343150" y="457200"/>
            <a:ext cx="4339829" cy="3039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nvGrpSpPr>
          <p:cNvPr id="32772" name="Group 664">
            <a:extLst>
              <a:ext uri="{FF2B5EF4-FFF2-40B4-BE49-F238E27FC236}">
                <a16:creationId xmlns:a16="http://schemas.microsoft.com/office/drawing/2014/main" id="{A5DF77CB-5FFE-AE42-A7F3-528D8393DD61}"/>
              </a:ext>
            </a:extLst>
          </p:cNvPr>
          <p:cNvGrpSpPr>
            <a:grpSpLocks/>
          </p:cNvGrpSpPr>
          <p:nvPr/>
        </p:nvGrpSpPr>
        <p:grpSpPr bwMode="auto">
          <a:xfrm>
            <a:off x="2911078" y="952500"/>
            <a:ext cx="3113485" cy="2362200"/>
            <a:chOff x="2013" y="912"/>
            <a:chExt cx="2615" cy="1984"/>
          </a:xfrm>
        </p:grpSpPr>
        <p:sp>
          <p:nvSpPr>
            <p:cNvPr id="32773" name="Rectangle 665">
              <a:extLst>
                <a:ext uri="{FF2B5EF4-FFF2-40B4-BE49-F238E27FC236}">
                  <a16:creationId xmlns:a16="http://schemas.microsoft.com/office/drawing/2014/main" id="{D2C688CD-8E93-DB43-BD4A-50F8DF5F49AC}"/>
                </a:ext>
              </a:extLst>
            </p:cNvPr>
            <p:cNvSpPr>
              <a:spLocks noChangeArrowheads="1"/>
            </p:cNvSpPr>
            <p:nvPr/>
          </p:nvSpPr>
          <p:spPr bwMode="auto">
            <a:xfrm>
              <a:off x="2016" y="1109"/>
              <a:ext cx="864" cy="955"/>
            </a:xfrm>
            <a:prstGeom prst="rect">
              <a:avLst/>
            </a:prstGeom>
            <a:solidFill>
              <a:schemeClr val="accent1"/>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32774" name="Rectangle 666">
              <a:extLst>
                <a:ext uri="{FF2B5EF4-FFF2-40B4-BE49-F238E27FC236}">
                  <a16:creationId xmlns:a16="http://schemas.microsoft.com/office/drawing/2014/main" id="{251562C5-A6D9-2C4C-BE34-F6A3358656D0}"/>
                </a:ext>
              </a:extLst>
            </p:cNvPr>
            <p:cNvSpPr>
              <a:spLocks noChangeArrowheads="1"/>
            </p:cNvSpPr>
            <p:nvPr/>
          </p:nvSpPr>
          <p:spPr bwMode="auto">
            <a:xfrm>
              <a:off x="2391" y="1428"/>
              <a:ext cx="18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Data</a:t>
              </a:r>
              <a:endParaRPr lang="en-US" altLang="en-CN" sz="1500">
                <a:solidFill>
                  <a:srgbClr val="000000"/>
                </a:solidFill>
              </a:endParaRPr>
            </a:p>
          </p:txBody>
        </p:sp>
        <p:sp>
          <p:nvSpPr>
            <p:cNvPr id="84635" name="Rectangle 667">
              <a:extLst>
                <a:ext uri="{FF2B5EF4-FFF2-40B4-BE49-F238E27FC236}">
                  <a16:creationId xmlns:a16="http://schemas.microsoft.com/office/drawing/2014/main" id="{632D108F-D95D-894E-9364-C3961D83E6E0}"/>
                </a:ext>
              </a:extLst>
            </p:cNvPr>
            <p:cNvSpPr>
              <a:spLocks noChangeArrowheads="1"/>
            </p:cNvSpPr>
            <p:nvPr/>
          </p:nvSpPr>
          <p:spPr bwMode="auto">
            <a:xfrm>
              <a:off x="2016" y="2016"/>
              <a:ext cx="864" cy="432"/>
            </a:xfrm>
            <a:prstGeom prst="rect">
              <a:avLst/>
            </a:prstGeom>
            <a:solidFill>
              <a:schemeClr val="accent1"/>
            </a:solidFill>
            <a:ln w="317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algn="ctr" eaLnBrk="0" fontAlgn="base" hangingPunct="0">
                <a:spcBef>
                  <a:spcPct val="0"/>
                </a:spcBef>
                <a:spcAft>
                  <a:spcPct val="0"/>
                </a:spcAft>
                <a:defRPr/>
              </a:pPr>
              <a:endParaRPr lang="en-US" sz="1800">
                <a:latin typeface="Arial" charset="0"/>
                <a:ea typeface="ＭＳ Ｐゴシック" charset="0"/>
              </a:endParaRPr>
            </a:p>
          </p:txBody>
        </p:sp>
        <p:sp>
          <p:nvSpPr>
            <p:cNvPr id="32776" name="Rectangle 668">
              <a:extLst>
                <a:ext uri="{FF2B5EF4-FFF2-40B4-BE49-F238E27FC236}">
                  <a16:creationId xmlns:a16="http://schemas.microsoft.com/office/drawing/2014/main" id="{8CAB38E9-35B5-2940-A057-8332396CF120}"/>
                </a:ext>
              </a:extLst>
            </p:cNvPr>
            <p:cNvSpPr>
              <a:spLocks noChangeArrowheads="1"/>
            </p:cNvSpPr>
            <p:nvPr/>
          </p:nvSpPr>
          <p:spPr bwMode="auto">
            <a:xfrm>
              <a:off x="2256" y="2064"/>
              <a:ext cx="432"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Screen memory map</a:t>
              </a:r>
              <a:endParaRPr lang="en-US" altLang="en-CN" sz="1500">
                <a:solidFill>
                  <a:srgbClr val="000000"/>
                </a:solidFill>
              </a:endParaRPr>
            </a:p>
          </p:txBody>
        </p:sp>
        <p:sp>
          <p:nvSpPr>
            <p:cNvPr id="84637" name="Rectangle 669">
              <a:extLst>
                <a:ext uri="{FF2B5EF4-FFF2-40B4-BE49-F238E27FC236}">
                  <a16:creationId xmlns:a16="http://schemas.microsoft.com/office/drawing/2014/main" id="{5C4E787E-D72C-6447-85EB-95B3B6AA1EC3}"/>
                </a:ext>
              </a:extLst>
            </p:cNvPr>
            <p:cNvSpPr>
              <a:spLocks noChangeArrowheads="1"/>
            </p:cNvSpPr>
            <p:nvPr/>
          </p:nvSpPr>
          <p:spPr bwMode="auto">
            <a:xfrm>
              <a:off x="2016" y="2448"/>
              <a:ext cx="864" cy="258"/>
            </a:xfrm>
            <a:prstGeom prst="rect">
              <a:avLst/>
            </a:prstGeom>
            <a:solidFill>
              <a:schemeClr val="accent1"/>
            </a:solidFill>
            <a:ln w="317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algn="ctr" eaLnBrk="0" fontAlgn="base" hangingPunct="0">
                <a:spcBef>
                  <a:spcPct val="0"/>
                </a:spcBef>
                <a:spcAft>
                  <a:spcPct val="0"/>
                </a:spcAft>
                <a:defRPr/>
              </a:pPr>
              <a:endParaRPr lang="en-US" sz="1800">
                <a:latin typeface="Arial" charset="0"/>
                <a:ea typeface="ＭＳ Ｐゴシック" charset="0"/>
              </a:endParaRPr>
            </a:p>
          </p:txBody>
        </p:sp>
        <p:sp>
          <p:nvSpPr>
            <p:cNvPr id="32778" name="Rectangle 670">
              <a:extLst>
                <a:ext uri="{FF2B5EF4-FFF2-40B4-BE49-F238E27FC236}">
                  <a16:creationId xmlns:a16="http://schemas.microsoft.com/office/drawing/2014/main" id="{13A281EA-653A-AE40-A10E-09FF8FA7D68E}"/>
                </a:ext>
              </a:extLst>
            </p:cNvPr>
            <p:cNvSpPr>
              <a:spLocks noChangeArrowheads="1"/>
            </p:cNvSpPr>
            <p:nvPr/>
          </p:nvSpPr>
          <p:spPr bwMode="auto">
            <a:xfrm>
              <a:off x="2189" y="2515"/>
              <a:ext cx="58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Keyboard map</a:t>
              </a:r>
              <a:endParaRPr lang="en-US" altLang="en-CN" sz="1500">
                <a:solidFill>
                  <a:srgbClr val="000000"/>
                </a:solidFill>
              </a:endParaRPr>
            </a:p>
          </p:txBody>
        </p:sp>
        <p:sp>
          <p:nvSpPr>
            <p:cNvPr id="32779" name="Freeform 671">
              <a:extLst>
                <a:ext uri="{FF2B5EF4-FFF2-40B4-BE49-F238E27FC236}">
                  <a16:creationId xmlns:a16="http://schemas.microsoft.com/office/drawing/2014/main" id="{47661C27-2824-D84C-A022-AD6B473344A7}"/>
                </a:ext>
              </a:extLst>
            </p:cNvPr>
            <p:cNvSpPr>
              <a:spLocks/>
            </p:cNvSpPr>
            <p:nvPr/>
          </p:nvSpPr>
          <p:spPr bwMode="auto">
            <a:xfrm>
              <a:off x="4419" y="1982"/>
              <a:ext cx="66" cy="389"/>
            </a:xfrm>
            <a:custGeom>
              <a:avLst/>
              <a:gdLst>
                <a:gd name="T0" fmla="*/ 0 w 66"/>
                <a:gd name="T1" fmla="*/ 389 h 389"/>
                <a:gd name="T2" fmla="*/ 49 w 66"/>
                <a:gd name="T3" fmla="*/ 339 h 389"/>
                <a:gd name="T4" fmla="*/ 49 w 66"/>
                <a:gd name="T5" fmla="*/ 248 h 389"/>
                <a:gd name="T6" fmla="*/ 66 w 66"/>
                <a:gd name="T7" fmla="*/ 199 h 389"/>
                <a:gd name="T8" fmla="*/ 66 w 66"/>
                <a:gd name="T9" fmla="*/ 0 h 389"/>
                <a:gd name="T10" fmla="*/ 0 w 66"/>
                <a:gd name="T11" fmla="*/ 67 h 389"/>
                <a:gd name="T12" fmla="*/ 0 w 66"/>
                <a:gd name="T13" fmla="*/ 389 h 3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389">
                  <a:moveTo>
                    <a:pt x="0" y="389"/>
                  </a:moveTo>
                  <a:lnTo>
                    <a:pt x="49" y="339"/>
                  </a:lnTo>
                  <a:lnTo>
                    <a:pt x="49" y="248"/>
                  </a:lnTo>
                  <a:lnTo>
                    <a:pt x="66" y="199"/>
                  </a:lnTo>
                  <a:lnTo>
                    <a:pt x="66" y="0"/>
                  </a:lnTo>
                  <a:lnTo>
                    <a:pt x="0" y="67"/>
                  </a:lnTo>
                  <a:lnTo>
                    <a:pt x="0" y="38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780" name="Freeform 672">
              <a:extLst>
                <a:ext uri="{FF2B5EF4-FFF2-40B4-BE49-F238E27FC236}">
                  <a16:creationId xmlns:a16="http://schemas.microsoft.com/office/drawing/2014/main" id="{46531F87-26DC-4A4F-8F52-E9544464343A}"/>
                </a:ext>
              </a:extLst>
            </p:cNvPr>
            <p:cNvSpPr>
              <a:spLocks/>
            </p:cNvSpPr>
            <p:nvPr/>
          </p:nvSpPr>
          <p:spPr bwMode="auto">
            <a:xfrm>
              <a:off x="4028" y="1982"/>
              <a:ext cx="457" cy="67"/>
            </a:xfrm>
            <a:custGeom>
              <a:avLst/>
              <a:gdLst>
                <a:gd name="T0" fmla="*/ 457 w 457"/>
                <a:gd name="T1" fmla="*/ 0 h 67"/>
                <a:gd name="T2" fmla="*/ 65 w 457"/>
                <a:gd name="T3" fmla="*/ 0 h 67"/>
                <a:gd name="T4" fmla="*/ 0 w 457"/>
                <a:gd name="T5" fmla="*/ 67 h 67"/>
                <a:gd name="T6" fmla="*/ 391 w 457"/>
                <a:gd name="T7" fmla="*/ 67 h 67"/>
                <a:gd name="T8" fmla="*/ 457 w 457"/>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 h="67">
                  <a:moveTo>
                    <a:pt x="457" y="0"/>
                  </a:moveTo>
                  <a:lnTo>
                    <a:pt x="65" y="0"/>
                  </a:lnTo>
                  <a:lnTo>
                    <a:pt x="0" y="67"/>
                  </a:lnTo>
                  <a:lnTo>
                    <a:pt x="391" y="67"/>
                  </a:lnTo>
                  <a:lnTo>
                    <a:pt x="45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781" name="Rectangle 673">
              <a:extLst>
                <a:ext uri="{FF2B5EF4-FFF2-40B4-BE49-F238E27FC236}">
                  <a16:creationId xmlns:a16="http://schemas.microsoft.com/office/drawing/2014/main" id="{FFF9CA9D-F290-F648-8D34-C3E5751795EE}"/>
                </a:ext>
              </a:extLst>
            </p:cNvPr>
            <p:cNvSpPr>
              <a:spLocks noChangeArrowheads="1"/>
            </p:cNvSpPr>
            <p:nvPr/>
          </p:nvSpPr>
          <p:spPr bwMode="auto">
            <a:xfrm>
              <a:off x="4028" y="2049"/>
              <a:ext cx="391" cy="321"/>
            </a:xfrm>
            <a:prstGeom prst="rect">
              <a:avLst/>
            </a:prstGeom>
            <a:solidFill>
              <a:srgbClr val="C0C0C0"/>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32782" name="Freeform 674">
              <a:extLst>
                <a:ext uri="{FF2B5EF4-FFF2-40B4-BE49-F238E27FC236}">
                  <a16:creationId xmlns:a16="http://schemas.microsoft.com/office/drawing/2014/main" id="{5B3C625C-5A72-1540-9745-9D7B8EDD2642}"/>
                </a:ext>
              </a:extLst>
            </p:cNvPr>
            <p:cNvSpPr>
              <a:spLocks noEditPoints="1"/>
            </p:cNvSpPr>
            <p:nvPr/>
          </p:nvSpPr>
          <p:spPr bwMode="auto">
            <a:xfrm>
              <a:off x="4084" y="2098"/>
              <a:ext cx="279" cy="199"/>
            </a:xfrm>
            <a:custGeom>
              <a:avLst/>
              <a:gdLst>
                <a:gd name="T0" fmla="*/ 0 w 279"/>
                <a:gd name="T1" fmla="*/ 0 h 199"/>
                <a:gd name="T2" fmla="*/ 279 w 279"/>
                <a:gd name="T3" fmla="*/ 0 h 199"/>
                <a:gd name="T4" fmla="*/ 279 w 279"/>
                <a:gd name="T5" fmla="*/ 199 h 199"/>
                <a:gd name="T6" fmla="*/ 0 w 279"/>
                <a:gd name="T7" fmla="*/ 199 h 199"/>
                <a:gd name="T8" fmla="*/ 0 w 279"/>
                <a:gd name="T9" fmla="*/ 0 h 199"/>
                <a:gd name="T10" fmla="*/ 0 w 279"/>
                <a:gd name="T11" fmla="*/ 0 h 199"/>
                <a:gd name="T12" fmla="*/ 276 w 279"/>
                <a:gd name="T13" fmla="*/ 0 h 199"/>
                <a:gd name="T14" fmla="*/ 276 w 279"/>
                <a:gd name="T15" fmla="*/ 197 h 199"/>
                <a:gd name="T16" fmla="*/ 0 w 279"/>
                <a:gd name="T17" fmla="*/ 197 h 199"/>
                <a:gd name="T18" fmla="*/ 0 w 279"/>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9" h="199">
                  <a:moveTo>
                    <a:pt x="0" y="0"/>
                  </a:moveTo>
                  <a:lnTo>
                    <a:pt x="279" y="0"/>
                  </a:lnTo>
                  <a:lnTo>
                    <a:pt x="279" y="199"/>
                  </a:lnTo>
                  <a:lnTo>
                    <a:pt x="0" y="199"/>
                  </a:lnTo>
                  <a:lnTo>
                    <a:pt x="0" y="0"/>
                  </a:lnTo>
                  <a:close/>
                  <a:moveTo>
                    <a:pt x="0" y="0"/>
                  </a:moveTo>
                  <a:lnTo>
                    <a:pt x="276" y="0"/>
                  </a:lnTo>
                  <a:lnTo>
                    <a:pt x="276" y="197"/>
                  </a:lnTo>
                  <a:lnTo>
                    <a:pt x="0" y="197"/>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783" name="Freeform 675">
              <a:extLst>
                <a:ext uri="{FF2B5EF4-FFF2-40B4-BE49-F238E27FC236}">
                  <a16:creationId xmlns:a16="http://schemas.microsoft.com/office/drawing/2014/main" id="{D67D2947-B569-C042-B369-71BBC8183B9F}"/>
                </a:ext>
              </a:extLst>
            </p:cNvPr>
            <p:cNvSpPr>
              <a:spLocks noEditPoints="1"/>
            </p:cNvSpPr>
            <p:nvPr/>
          </p:nvSpPr>
          <p:spPr bwMode="auto">
            <a:xfrm>
              <a:off x="4084" y="2098"/>
              <a:ext cx="276" cy="197"/>
            </a:xfrm>
            <a:custGeom>
              <a:avLst/>
              <a:gdLst>
                <a:gd name="T0" fmla="*/ 0 w 276"/>
                <a:gd name="T1" fmla="*/ 0 h 197"/>
                <a:gd name="T2" fmla="*/ 276 w 276"/>
                <a:gd name="T3" fmla="*/ 0 h 197"/>
                <a:gd name="T4" fmla="*/ 276 w 276"/>
                <a:gd name="T5" fmla="*/ 197 h 197"/>
                <a:gd name="T6" fmla="*/ 0 w 276"/>
                <a:gd name="T7" fmla="*/ 197 h 197"/>
                <a:gd name="T8" fmla="*/ 0 w 276"/>
                <a:gd name="T9" fmla="*/ 0 h 197"/>
                <a:gd name="T10" fmla="*/ 0 w 276"/>
                <a:gd name="T11" fmla="*/ 0 h 197"/>
                <a:gd name="T12" fmla="*/ 274 w 276"/>
                <a:gd name="T13" fmla="*/ 0 h 197"/>
                <a:gd name="T14" fmla="*/ 274 w 276"/>
                <a:gd name="T15" fmla="*/ 195 h 197"/>
                <a:gd name="T16" fmla="*/ 0 w 276"/>
                <a:gd name="T17" fmla="*/ 195 h 197"/>
                <a:gd name="T18" fmla="*/ 0 w 276"/>
                <a:gd name="T19" fmla="*/ 0 h 1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6" h="197">
                  <a:moveTo>
                    <a:pt x="0" y="0"/>
                  </a:moveTo>
                  <a:lnTo>
                    <a:pt x="276" y="0"/>
                  </a:lnTo>
                  <a:lnTo>
                    <a:pt x="276" y="197"/>
                  </a:lnTo>
                  <a:lnTo>
                    <a:pt x="0" y="197"/>
                  </a:lnTo>
                  <a:lnTo>
                    <a:pt x="0" y="0"/>
                  </a:lnTo>
                  <a:close/>
                  <a:moveTo>
                    <a:pt x="0" y="0"/>
                  </a:moveTo>
                  <a:lnTo>
                    <a:pt x="274" y="0"/>
                  </a:lnTo>
                  <a:lnTo>
                    <a:pt x="274" y="195"/>
                  </a:lnTo>
                  <a:lnTo>
                    <a:pt x="0" y="195"/>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784" name="Freeform 676">
              <a:extLst>
                <a:ext uri="{FF2B5EF4-FFF2-40B4-BE49-F238E27FC236}">
                  <a16:creationId xmlns:a16="http://schemas.microsoft.com/office/drawing/2014/main" id="{20E4A17D-2D21-4942-B4A3-7EE705CEA577}"/>
                </a:ext>
              </a:extLst>
            </p:cNvPr>
            <p:cNvSpPr>
              <a:spLocks noEditPoints="1"/>
            </p:cNvSpPr>
            <p:nvPr/>
          </p:nvSpPr>
          <p:spPr bwMode="auto">
            <a:xfrm>
              <a:off x="4084" y="2098"/>
              <a:ext cx="274" cy="195"/>
            </a:xfrm>
            <a:custGeom>
              <a:avLst/>
              <a:gdLst>
                <a:gd name="T0" fmla="*/ 0 w 274"/>
                <a:gd name="T1" fmla="*/ 0 h 195"/>
                <a:gd name="T2" fmla="*/ 274 w 274"/>
                <a:gd name="T3" fmla="*/ 0 h 195"/>
                <a:gd name="T4" fmla="*/ 274 w 274"/>
                <a:gd name="T5" fmla="*/ 195 h 195"/>
                <a:gd name="T6" fmla="*/ 0 w 274"/>
                <a:gd name="T7" fmla="*/ 195 h 195"/>
                <a:gd name="T8" fmla="*/ 0 w 274"/>
                <a:gd name="T9" fmla="*/ 0 h 195"/>
                <a:gd name="T10" fmla="*/ 0 w 274"/>
                <a:gd name="T11" fmla="*/ 0 h 195"/>
                <a:gd name="T12" fmla="*/ 272 w 274"/>
                <a:gd name="T13" fmla="*/ 0 h 195"/>
                <a:gd name="T14" fmla="*/ 272 w 274"/>
                <a:gd name="T15" fmla="*/ 194 h 195"/>
                <a:gd name="T16" fmla="*/ 0 w 274"/>
                <a:gd name="T17" fmla="*/ 194 h 195"/>
                <a:gd name="T18" fmla="*/ 0 w 274"/>
                <a:gd name="T19" fmla="*/ 0 h 1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4" h="195">
                  <a:moveTo>
                    <a:pt x="0" y="0"/>
                  </a:moveTo>
                  <a:lnTo>
                    <a:pt x="274" y="0"/>
                  </a:lnTo>
                  <a:lnTo>
                    <a:pt x="274" y="195"/>
                  </a:lnTo>
                  <a:lnTo>
                    <a:pt x="0" y="195"/>
                  </a:lnTo>
                  <a:lnTo>
                    <a:pt x="0" y="0"/>
                  </a:lnTo>
                  <a:close/>
                  <a:moveTo>
                    <a:pt x="0" y="0"/>
                  </a:moveTo>
                  <a:lnTo>
                    <a:pt x="272" y="0"/>
                  </a:lnTo>
                  <a:lnTo>
                    <a:pt x="272" y="194"/>
                  </a:lnTo>
                  <a:lnTo>
                    <a:pt x="0" y="194"/>
                  </a:lnTo>
                  <a:lnTo>
                    <a:pt x="0" y="0"/>
                  </a:lnTo>
                  <a:close/>
                </a:path>
              </a:pathLst>
            </a:custGeom>
            <a:solidFill>
              <a:srgbClr val="8C8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785" name="Freeform 677">
              <a:extLst>
                <a:ext uri="{FF2B5EF4-FFF2-40B4-BE49-F238E27FC236}">
                  <a16:creationId xmlns:a16="http://schemas.microsoft.com/office/drawing/2014/main" id="{B2DDEA94-DFCF-BA41-8EDC-5EB5BD246B68}"/>
                </a:ext>
              </a:extLst>
            </p:cNvPr>
            <p:cNvSpPr>
              <a:spLocks noEditPoints="1"/>
            </p:cNvSpPr>
            <p:nvPr/>
          </p:nvSpPr>
          <p:spPr bwMode="auto">
            <a:xfrm>
              <a:off x="4084" y="2098"/>
              <a:ext cx="272" cy="194"/>
            </a:xfrm>
            <a:custGeom>
              <a:avLst/>
              <a:gdLst>
                <a:gd name="T0" fmla="*/ 0 w 272"/>
                <a:gd name="T1" fmla="*/ 0 h 194"/>
                <a:gd name="T2" fmla="*/ 272 w 272"/>
                <a:gd name="T3" fmla="*/ 0 h 194"/>
                <a:gd name="T4" fmla="*/ 272 w 272"/>
                <a:gd name="T5" fmla="*/ 194 h 194"/>
                <a:gd name="T6" fmla="*/ 0 w 272"/>
                <a:gd name="T7" fmla="*/ 194 h 194"/>
                <a:gd name="T8" fmla="*/ 0 w 272"/>
                <a:gd name="T9" fmla="*/ 0 h 194"/>
                <a:gd name="T10" fmla="*/ 0 w 272"/>
                <a:gd name="T11" fmla="*/ 0 h 194"/>
                <a:gd name="T12" fmla="*/ 270 w 272"/>
                <a:gd name="T13" fmla="*/ 0 h 194"/>
                <a:gd name="T14" fmla="*/ 270 w 272"/>
                <a:gd name="T15" fmla="*/ 192 h 194"/>
                <a:gd name="T16" fmla="*/ 0 w 272"/>
                <a:gd name="T17" fmla="*/ 192 h 194"/>
                <a:gd name="T18" fmla="*/ 0 w 272"/>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2" h="194">
                  <a:moveTo>
                    <a:pt x="0" y="0"/>
                  </a:moveTo>
                  <a:lnTo>
                    <a:pt x="272" y="0"/>
                  </a:lnTo>
                  <a:lnTo>
                    <a:pt x="272" y="194"/>
                  </a:lnTo>
                  <a:lnTo>
                    <a:pt x="0" y="194"/>
                  </a:lnTo>
                  <a:lnTo>
                    <a:pt x="0" y="0"/>
                  </a:lnTo>
                  <a:close/>
                  <a:moveTo>
                    <a:pt x="0" y="0"/>
                  </a:moveTo>
                  <a:lnTo>
                    <a:pt x="270" y="0"/>
                  </a:lnTo>
                  <a:lnTo>
                    <a:pt x="270" y="192"/>
                  </a:lnTo>
                  <a:lnTo>
                    <a:pt x="0" y="192"/>
                  </a:lnTo>
                  <a:lnTo>
                    <a:pt x="0" y="0"/>
                  </a:lnTo>
                  <a:close/>
                </a:path>
              </a:pathLst>
            </a:custGeom>
            <a:solidFill>
              <a:srgbClr val="8D8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786" name="Freeform 678">
              <a:extLst>
                <a:ext uri="{FF2B5EF4-FFF2-40B4-BE49-F238E27FC236}">
                  <a16:creationId xmlns:a16="http://schemas.microsoft.com/office/drawing/2014/main" id="{D8091287-CF04-D843-ADFA-007A01CBF8C6}"/>
                </a:ext>
              </a:extLst>
            </p:cNvPr>
            <p:cNvSpPr>
              <a:spLocks noEditPoints="1"/>
            </p:cNvSpPr>
            <p:nvPr/>
          </p:nvSpPr>
          <p:spPr bwMode="auto">
            <a:xfrm>
              <a:off x="4084" y="2098"/>
              <a:ext cx="270" cy="192"/>
            </a:xfrm>
            <a:custGeom>
              <a:avLst/>
              <a:gdLst>
                <a:gd name="T0" fmla="*/ 0 w 270"/>
                <a:gd name="T1" fmla="*/ 0 h 192"/>
                <a:gd name="T2" fmla="*/ 270 w 270"/>
                <a:gd name="T3" fmla="*/ 0 h 192"/>
                <a:gd name="T4" fmla="*/ 270 w 270"/>
                <a:gd name="T5" fmla="*/ 192 h 192"/>
                <a:gd name="T6" fmla="*/ 0 w 270"/>
                <a:gd name="T7" fmla="*/ 192 h 192"/>
                <a:gd name="T8" fmla="*/ 0 w 270"/>
                <a:gd name="T9" fmla="*/ 0 h 192"/>
                <a:gd name="T10" fmla="*/ 0 w 270"/>
                <a:gd name="T11" fmla="*/ 0 h 192"/>
                <a:gd name="T12" fmla="*/ 266 w 270"/>
                <a:gd name="T13" fmla="*/ 0 h 192"/>
                <a:gd name="T14" fmla="*/ 266 w 270"/>
                <a:gd name="T15" fmla="*/ 191 h 192"/>
                <a:gd name="T16" fmla="*/ 0 w 270"/>
                <a:gd name="T17" fmla="*/ 191 h 192"/>
                <a:gd name="T18" fmla="*/ 0 w 270"/>
                <a:gd name="T19" fmla="*/ 0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0" h="192">
                  <a:moveTo>
                    <a:pt x="0" y="0"/>
                  </a:moveTo>
                  <a:lnTo>
                    <a:pt x="270" y="0"/>
                  </a:lnTo>
                  <a:lnTo>
                    <a:pt x="270" y="192"/>
                  </a:lnTo>
                  <a:lnTo>
                    <a:pt x="0" y="192"/>
                  </a:lnTo>
                  <a:lnTo>
                    <a:pt x="0" y="0"/>
                  </a:lnTo>
                  <a:close/>
                  <a:moveTo>
                    <a:pt x="0" y="0"/>
                  </a:moveTo>
                  <a:lnTo>
                    <a:pt x="266" y="0"/>
                  </a:lnTo>
                  <a:lnTo>
                    <a:pt x="266" y="191"/>
                  </a:lnTo>
                  <a:lnTo>
                    <a:pt x="0" y="191"/>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787" name="Freeform 679">
              <a:extLst>
                <a:ext uri="{FF2B5EF4-FFF2-40B4-BE49-F238E27FC236}">
                  <a16:creationId xmlns:a16="http://schemas.microsoft.com/office/drawing/2014/main" id="{7BC2AD0E-8A8F-D640-AFC8-7334E262540B}"/>
                </a:ext>
              </a:extLst>
            </p:cNvPr>
            <p:cNvSpPr>
              <a:spLocks noEditPoints="1"/>
            </p:cNvSpPr>
            <p:nvPr/>
          </p:nvSpPr>
          <p:spPr bwMode="auto">
            <a:xfrm>
              <a:off x="4084" y="2098"/>
              <a:ext cx="266" cy="191"/>
            </a:xfrm>
            <a:custGeom>
              <a:avLst/>
              <a:gdLst>
                <a:gd name="T0" fmla="*/ 0 w 266"/>
                <a:gd name="T1" fmla="*/ 0 h 191"/>
                <a:gd name="T2" fmla="*/ 266 w 266"/>
                <a:gd name="T3" fmla="*/ 0 h 191"/>
                <a:gd name="T4" fmla="*/ 266 w 266"/>
                <a:gd name="T5" fmla="*/ 191 h 191"/>
                <a:gd name="T6" fmla="*/ 0 w 266"/>
                <a:gd name="T7" fmla="*/ 191 h 191"/>
                <a:gd name="T8" fmla="*/ 0 w 266"/>
                <a:gd name="T9" fmla="*/ 0 h 191"/>
                <a:gd name="T10" fmla="*/ 0 w 266"/>
                <a:gd name="T11" fmla="*/ 0 h 191"/>
                <a:gd name="T12" fmla="*/ 264 w 266"/>
                <a:gd name="T13" fmla="*/ 0 h 191"/>
                <a:gd name="T14" fmla="*/ 264 w 266"/>
                <a:gd name="T15" fmla="*/ 188 h 191"/>
                <a:gd name="T16" fmla="*/ 0 w 266"/>
                <a:gd name="T17" fmla="*/ 188 h 191"/>
                <a:gd name="T18" fmla="*/ 0 w 266"/>
                <a:gd name="T19" fmla="*/ 0 h 1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6" h="191">
                  <a:moveTo>
                    <a:pt x="0" y="0"/>
                  </a:moveTo>
                  <a:lnTo>
                    <a:pt x="266" y="0"/>
                  </a:lnTo>
                  <a:lnTo>
                    <a:pt x="266" y="191"/>
                  </a:lnTo>
                  <a:lnTo>
                    <a:pt x="0" y="191"/>
                  </a:lnTo>
                  <a:lnTo>
                    <a:pt x="0" y="0"/>
                  </a:lnTo>
                  <a:close/>
                  <a:moveTo>
                    <a:pt x="0" y="0"/>
                  </a:moveTo>
                  <a:lnTo>
                    <a:pt x="264" y="0"/>
                  </a:lnTo>
                  <a:lnTo>
                    <a:pt x="264" y="188"/>
                  </a:lnTo>
                  <a:lnTo>
                    <a:pt x="0" y="188"/>
                  </a:lnTo>
                  <a:lnTo>
                    <a:pt x="0" y="0"/>
                  </a:lnTo>
                  <a:close/>
                </a:path>
              </a:pathLst>
            </a:custGeom>
            <a:solidFill>
              <a:srgbClr val="8F8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788" name="Freeform 680">
              <a:extLst>
                <a:ext uri="{FF2B5EF4-FFF2-40B4-BE49-F238E27FC236}">
                  <a16:creationId xmlns:a16="http://schemas.microsoft.com/office/drawing/2014/main" id="{608A38B6-F349-7C44-B96F-D3E1C987AF4C}"/>
                </a:ext>
              </a:extLst>
            </p:cNvPr>
            <p:cNvSpPr>
              <a:spLocks noEditPoints="1"/>
            </p:cNvSpPr>
            <p:nvPr/>
          </p:nvSpPr>
          <p:spPr bwMode="auto">
            <a:xfrm>
              <a:off x="4084" y="2098"/>
              <a:ext cx="264" cy="188"/>
            </a:xfrm>
            <a:custGeom>
              <a:avLst/>
              <a:gdLst>
                <a:gd name="T0" fmla="*/ 0 w 264"/>
                <a:gd name="T1" fmla="*/ 0 h 188"/>
                <a:gd name="T2" fmla="*/ 264 w 264"/>
                <a:gd name="T3" fmla="*/ 0 h 188"/>
                <a:gd name="T4" fmla="*/ 264 w 264"/>
                <a:gd name="T5" fmla="*/ 188 h 188"/>
                <a:gd name="T6" fmla="*/ 0 w 264"/>
                <a:gd name="T7" fmla="*/ 188 h 188"/>
                <a:gd name="T8" fmla="*/ 0 w 264"/>
                <a:gd name="T9" fmla="*/ 0 h 188"/>
                <a:gd name="T10" fmla="*/ 0 w 264"/>
                <a:gd name="T11" fmla="*/ 0 h 188"/>
                <a:gd name="T12" fmla="*/ 262 w 264"/>
                <a:gd name="T13" fmla="*/ 0 h 188"/>
                <a:gd name="T14" fmla="*/ 262 w 264"/>
                <a:gd name="T15" fmla="*/ 186 h 188"/>
                <a:gd name="T16" fmla="*/ 0 w 264"/>
                <a:gd name="T17" fmla="*/ 186 h 188"/>
                <a:gd name="T18" fmla="*/ 0 w 264"/>
                <a:gd name="T19" fmla="*/ 0 h 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88">
                  <a:moveTo>
                    <a:pt x="0" y="0"/>
                  </a:moveTo>
                  <a:lnTo>
                    <a:pt x="264" y="0"/>
                  </a:lnTo>
                  <a:lnTo>
                    <a:pt x="264" y="188"/>
                  </a:lnTo>
                  <a:lnTo>
                    <a:pt x="0" y="188"/>
                  </a:lnTo>
                  <a:lnTo>
                    <a:pt x="0" y="0"/>
                  </a:lnTo>
                  <a:close/>
                  <a:moveTo>
                    <a:pt x="0" y="0"/>
                  </a:moveTo>
                  <a:lnTo>
                    <a:pt x="262" y="0"/>
                  </a:lnTo>
                  <a:lnTo>
                    <a:pt x="262" y="186"/>
                  </a:lnTo>
                  <a:lnTo>
                    <a:pt x="0" y="186"/>
                  </a:lnTo>
                  <a:lnTo>
                    <a:pt x="0" y="0"/>
                  </a:lnTo>
                  <a:close/>
                </a:path>
              </a:pathLst>
            </a:custGeom>
            <a:solidFill>
              <a:srgbClr val="90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789" name="Freeform 681">
              <a:extLst>
                <a:ext uri="{FF2B5EF4-FFF2-40B4-BE49-F238E27FC236}">
                  <a16:creationId xmlns:a16="http://schemas.microsoft.com/office/drawing/2014/main" id="{07AF17D3-4794-C544-B90A-8D624650AC0C}"/>
                </a:ext>
              </a:extLst>
            </p:cNvPr>
            <p:cNvSpPr>
              <a:spLocks noEditPoints="1"/>
            </p:cNvSpPr>
            <p:nvPr/>
          </p:nvSpPr>
          <p:spPr bwMode="auto">
            <a:xfrm>
              <a:off x="4084" y="2098"/>
              <a:ext cx="262" cy="186"/>
            </a:xfrm>
            <a:custGeom>
              <a:avLst/>
              <a:gdLst>
                <a:gd name="T0" fmla="*/ 0 w 262"/>
                <a:gd name="T1" fmla="*/ 0 h 186"/>
                <a:gd name="T2" fmla="*/ 262 w 262"/>
                <a:gd name="T3" fmla="*/ 0 h 186"/>
                <a:gd name="T4" fmla="*/ 262 w 262"/>
                <a:gd name="T5" fmla="*/ 186 h 186"/>
                <a:gd name="T6" fmla="*/ 0 w 262"/>
                <a:gd name="T7" fmla="*/ 186 h 186"/>
                <a:gd name="T8" fmla="*/ 0 w 262"/>
                <a:gd name="T9" fmla="*/ 0 h 186"/>
                <a:gd name="T10" fmla="*/ 0 w 262"/>
                <a:gd name="T11" fmla="*/ 0 h 186"/>
                <a:gd name="T12" fmla="*/ 259 w 262"/>
                <a:gd name="T13" fmla="*/ 0 h 186"/>
                <a:gd name="T14" fmla="*/ 259 w 262"/>
                <a:gd name="T15" fmla="*/ 185 h 186"/>
                <a:gd name="T16" fmla="*/ 0 w 262"/>
                <a:gd name="T17" fmla="*/ 185 h 186"/>
                <a:gd name="T18" fmla="*/ 0 w 262"/>
                <a:gd name="T19" fmla="*/ 0 h 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186">
                  <a:moveTo>
                    <a:pt x="0" y="0"/>
                  </a:moveTo>
                  <a:lnTo>
                    <a:pt x="262" y="0"/>
                  </a:lnTo>
                  <a:lnTo>
                    <a:pt x="262" y="186"/>
                  </a:lnTo>
                  <a:lnTo>
                    <a:pt x="0" y="186"/>
                  </a:lnTo>
                  <a:lnTo>
                    <a:pt x="0" y="0"/>
                  </a:lnTo>
                  <a:close/>
                  <a:moveTo>
                    <a:pt x="0" y="0"/>
                  </a:moveTo>
                  <a:lnTo>
                    <a:pt x="259" y="0"/>
                  </a:lnTo>
                  <a:lnTo>
                    <a:pt x="259" y="185"/>
                  </a:lnTo>
                  <a:lnTo>
                    <a:pt x="0" y="185"/>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790" name="Freeform 682">
              <a:extLst>
                <a:ext uri="{FF2B5EF4-FFF2-40B4-BE49-F238E27FC236}">
                  <a16:creationId xmlns:a16="http://schemas.microsoft.com/office/drawing/2014/main" id="{AA17040C-01C0-5947-9B74-8FEDDFF1A429}"/>
                </a:ext>
              </a:extLst>
            </p:cNvPr>
            <p:cNvSpPr>
              <a:spLocks noEditPoints="1"/>
            </p:cNvSpPr>
            <p:nvPr/>
          </p:nvSpPr>
          <p:spPr bwMode="auto">
            <a:xfrm>
              <a:off x="4084" y="2098"/>
              <a:ext cx="259" cy="185"/>
            </a:xfrm>
            <a:custGeom>
              <a:avLst/>
              <a:gdLst>
                <a:gd name="T0" fmla="*/ 0 w 259"/>
                <a:gd name="T1" fmla="*/ 0 h 185"/>
                <a:gd name="T2" fmla="*/ 259 w 259"/>
                <a:gd name="T3" fmla="*/ 0 h 185"/>
                <a:gd name="T4" fmla="*/ 259 w 259"/>
                <a:gd name="T5" fmla="*/ 185 h 185"/>
                <a:gd name="T6" fmla="*/ 0 w 259"/>
                <a:gd name="T7" fmla="*/ 185 h 185"/>
                <a:gd name="T8" fmla="*/ 0 w 259"/>
                <a:gd name="T9" fmla="*/ 0 h 185"/>
                <a:gd name="T10" fmla="*/ 0 w 259"/>
                <a:gd name="T11" fmla="*/ 0 h 185"/>
                <a:gd name="T12" fmla="*/ 257 w 259"/>
                <a:gd name="T13" fmla="*/ 0 h 185"/>
                <a:gd name="T14" fmla="*/ 257 w 259"/>
                <a:gd name="T15" fmla="*/ 183 h 185"/>
                <a:gd name="T16" fmla="*/ 0 w 259"/>
                <a:gd name="T17" fmla="*/ 183 h 185"/>
                <a:gd name="T18" fmla="*/ 0 w 259"/>
                <a:gd name="T19" fmla="*/ 0 h 1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9" h="185">
                  <a:moveTo>
                    <a:pt x="0" y="0"/>
                  </a:moveTo>
                  <a:lnTo>
                    <a:pt x="259" y="0"/>
                  </a:lnTo>
                  <a:lnTo>
                    <a:pt x="259" y="185"/>
                  </a:lnTo>
                  <a:lnTo>
                    <a:pt x="0" y="185"/>
                  </a:lnTo>
                  <a:lnTo>
                    <a:pt x="0" y="0"/>
                  </a:lnTo>
                  <a:close/>
                  <a:moveTo>
                    <a:pt x="0" y="0"/>
                  </a:moveTo>
                  <a:lnTo>
                    <a:pt x="257" y="0"/>
                  </a:lnTo>
                  <a:lnTo>
                    <a:pt x="257" y="183"/>
                  </a:lnTo>
                  <a:lnTo>
                    <a:pt x="0" y="183"/>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791" name="Freeform 683">
              <a:extLst>
                <a:ext uri="{FF2B5EF4-FFF2-40B4-BE49-F238E27FC236}">
                  <a16:creationId xmlns:a16="http://schemas.microsoft.com/office/drawing/2014/main" id="{2FF5CFC9-99A3-5949-892C-786B61D30CEB}"/>
                </a:ext>
              </a:extLst>
            </p:cNvPr>
            <p:cNvSpPr>
              <a:spLocks noEditPoints="1"/>
            </p:cNvSpPr>
            <p:nvPr/>
          </p:nvSpPr>
          <p:spPr bwMode="auto">
            <a:xfrm>
              <a:off x="4084" y="2098"/>
              <a:ext cx="257" cy="183"/>
            </a:xfrm>
            <a:custGeom>
              <a:avLst/>
              <a:gdLst>
                <a:gd name="T0" fmla="*/ 0 w 257"/>
                <a:gd name="T1" fmla="*/ 0 h 183"/>
                <a:gd name="T2" fmla="*/ 257 w 257"/>
                <a:gd name="T3" fmla="*/ 0 h 183"/>
                <a:gd name="T4" fmla="*/ 257 w 257"/>
                <a:gd name="T5" fmla="*/ 183 h 183"/>
                <a:gd name="T6" fmla="*/ 0 w 257"/>
                <a:gd name="T7" fmla="*/ 183 h 183"/>
                <a:gd name="T8" fmla="*/ 0 w 257"/>
                <a:gd name="T9" fmla="*/ 0 h 183"/>
                <a:gd name="T10" fmla="*/ 0 w 257"/>
                <a:gd name="T11" fmla="*/ 0 h 183"/>
                <a:gd name="T12" fmla="*/ 255 w 257"/>
                <a:gd name="T13" fmla="*/ 0 h 183"/>
                <a:gd name="T14" fmla="*/ 255 w 257"/>
                <a:gd name="T15" fmla="*/ 182 h 183"/>
                <a:gd name="T16" fmla="*/ 0 w 257"/>
                <a:gd name="T17" fmla="*/ 182 h 183"/>
                <a:gd name="T18" fmla="*/ 0 w 257"/>
                <a:gd name="T19" fmla="*/ 0 h 1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 h="183">
                  <a:moveTo>
                    <a:pt x="0" y="0"/>
                  </a:moveTo>
                  <a:lnTo>
                    <a:pt x="257" y="0"/>
                  </a:lnTo>
                  <a:lnTo>
                    <a:pt x="257" y="183"/>
                  </a:lnTo>
                  <a:lnTo>
                    <a:pt x="0" y="183"/>
                  </a:lnTo>
                  <a:lnTo>
                    <a:pt x="0" y="0"/>
                  </a:lnTo>
                  <a:close/>
                  <a:moveTo>
                    <a:pt x="0" y="0"/>
                  </a:moveTo>
                  <a:lnTo>
                    <a:pt x="255" y="0"/>
                  </a:lnTo>
                  <a:lnTo>
                    <a:pt x="255" y="182"/>
                  </a:lnTo>
                  <a:lnTo>
                    <a:pt x="0" y="182"/>
                  </a:lnTo>
                  <a:lnTo>
                    <a:pt x="0" y="0"/>
                  </a:lnTo>
                  <a:close/>
                </a:path>
              </a:pathLst>
            </a:custGeom>
            <a:solidFill>
              <a:srgbClr val="939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792" name="Freeform 684">
              <a:extLst>
                <a:ext uri="{FF2B5EF4-FFF2-40B4-BE49-F238E27FC236}">
                  <a16:creationId xmlns:a16="http://schemas.microsoft.com/office/drawing/2014/main" id="{C570A8D2-5A74-D947-8D02-38258A07782B}"/>
                </a:ext>
              </a:extLst>
            </p:cNvPr>
            <p:cNvSpPr>
              <a:spLocks noEditPoints="1"/>
            </p:cNvSpPr>
            <p:nvPr/>
          </p:nvSpPr>
          <p:spPr bwMode="auto">
            <a:xfrm>
              <a:off x="4084" y="2098"/>
              <a:ext cx="255" cy="182"/>
            </a:xfrm>
            <a:custGeom>
              <a:avLst/>
              <a:gdLst>
                <a:gd name="T0" fmla="*/ 0 w 255"/>
                <a:gd name="T1" fmla="*/ 0 h 182"/>
                <a:gd name="T2" fmla="*/ 255 w 255"/>
                <a:gd name="T3" fmla="*/ 0 h 182"/>
                <a:gd name="T4" fmla="*/ 255 w 255"/>
                <a:gd name="T5" fmla="*/ 182 h 182"/>
                <a:gd name="T6" fmla="*/ 0 w 255"/>
                <a:gd name="T7" fmla="*/ 182 h 182"/>
                <a:gd name="T8" fmla="*/ 0 w 255"/>
                <a:gd name="T9" fmla="*/ 0 h 182"/>
                <a:gd name="T10" fmla="*/ 0 w 255"/>
                <a:gd name="T11" fmla="*/ 0 h 182"/>
                <a:gd name="T12" fmla="*/ 253 w 255"/>
                <a:gd name="T13" fmla="*/ 0 h 182"/>
                <a:gd name="T14" fmla="*/ 253 w 255"/>
                <a:gd name="T15" fmla="*/ 180 h 182"/>
                <a:gd name="T16" fmla="*/ 0 w 255"/>
                <a:gd name="T17" fmla="*/ 180 h 182"/>
                <a:gd name="T18" fmla="*/ 0 w 255"/>
                <a:gd name="T19" fmla="*/ 0 h 1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182">
                  <a:moveTo>
                    <a:pt x="0" y="0"/>
                  </a:moveTo>
                  <a:lnTo>
                    <a:pt x="255" y="0"/>
                  </a:lnTo>
                  <a:lnTo>
                    <a:pt x="255" y="182"/>
                  </a:lnTo>
                  <a:lnTo>
                    <a:pt x="0" y="182"/>
                  </a:lnTo>
                  <a:lnTo>
                    <a:pt x="0" y="0"/>
                  </a:lnTo>
                  <a:close/>
                  <a:moveTo>
                    <a:pt x="0" y="0"/>
                  </a:moveTo>
                  <a:lnTo>
                    <a:pt x="253" y="0"/>
                  </a:lnTo>
                  <a:lnTo>
                    <a:pt x="253" y="180"/>
                  </a:lnTo>
                  <a:lnTo>
                    <a:pt x="0" y="180"/>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793" name="Freeform 685">
              <a:extLst>
                <a:ext uri="{FF2B5EF4-FFF2-40B4-BE49-F238E27FC236}">
                  <a16:creationId xmlns:a16="http://schemas.microsoft.com/office/drawing/2014/main" id="{38236EBA-C9A6-8244-ACAA-69FF02313C17}"/>
                </a:ext>
              </a:extLst>
            </p:cNvPr>
            <p:cNvSpPr>
              <a:spLocks noEditPoints="1"/>
            </p:cNvSpPr>
            <p:nvPr/>
          </p:nvSpPr>
          <p:spPr bwMode="auto">
            <a:xfrm>
              <a:off x="4084" y="2098"/>
              <a:ext cx="253" cy="180"/>
            </a:xfrm>
            <a:custGeom>
              <a:avLst/>
              <a:gdLst>
                <a:gd name="T0" fmla="*/ 0 w 253"/>
                <a:gd name="T1" fmla="*/ 0 h 180"/>
                <a:gd name="T2" fmla="*/ 253 w 253"/>
                <a:gd name="T3" fmla="*/ 0 h 180"/>
                <a:gd name="T4" fmla="*/ 253 w 253"/>
                <a:gd name="T5" fmla="*/ 180 h 180"/>
                <a:gd name="T6" fmla="*/ 0 w 253"/>
                <a:gd name="T7" fmla="*/ 180 h 180"/>
                <a:gd name="T8" fmla="*/ 0 w 253"/>
                <a:gd name="T9" fmla="*/ 0 h 180"/>
                <a:gd name="T10" fmla="*/ 0 w 253"/>
                <a:gd name="T11" fmla="*/ 0 h 180"/>
                <a:gd name="T12" fmla="*/ 250 w 253"/>
                <a:gd name="T13" fmla="*/ 0 h 180"/>
                <a:gd name="T14" fmla="*/ 250 w 253"/>
                <a:gd name="T15" fmla="*/ 178 h 180"/>
                <a:gd name="T16" fmla="*/ 0 w 253"/>
                <a:gd name="T17" fmla="*/ 178 h 180"/>
                <a:gd name="T18" fmla="*/ 0 w 253"/>
                <a:gd name="T19" fmla="*/ 0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180">
                  <a:moveTo>
                    <a:pt x="0" y="0"/>
                  </a:moveTo>
                  <a:lnTo>
                    <a:pt x="253" y="0"/>
                  </a:lnTo>
                  <a:lnTo>
                    <a:pt x="253" y="180"/>
                  </a:lnTo>
                  <a:lnTo>
                    <a:pt x="0" y="180"/>
                  </a:lnTo>
                  <a:lnTo>
                    <a:pt x="0" y="0"/>
                  </a:lnTo>
                  <a:close/>
                  <a:moveTo>
                    <a:pt x="0" y="0"/>
                  </a:moveTo>
                  <a:lnTo>
                    <a:pt x="250" y="0"/>
                  </a:lnTo>
                  <a:lnTo>
                    <a:pt x="250" y="178"/>
                  </a:lnTo>
                  <a:lnTo>
                    <a:pt x="0" y="178"/>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794" name="Freeform 686">
              <a:extLst>
                <a:ext uri="{FF2B5EF4-FFF2-40B4-BE49-F238E27FC236}">
                  <a16:creationId xmlns:a16="http://schemas.microsoft.com/office/drawing/2014/main" id="{C4BD2522-D118-4340-AFD4-4312E7901000}"/>
                </a:ext>
              </a:extLst>
            </p:cNvPr>
            <p:cNvSpPr>
              <a:spLocks noEditPoints="1"/>
            </p:cNvSpPr>
            <p:nvPr/>
          </p:nvSpPr>
          <p:spPr bwMode="auto">
            <a:xfrm>
              <a:off x="4084" y="2098"/>
              <a:ext cx="250" cy="178"/>
            </a:xfrm>
            <a:custGeom>
              <a:avLst/>
              <a:gdLst>
                <a:gd name="T0" fmla="*/ 0 w 250"/>
                <a:gd name="T1" fmla="*/ 0 h 178"/>
                <a:gd name="T2" fmla="*/ 250 w 250"/>
                <a:gd name="T3" fmla="*/ 0 h 178"/>
                <a:gd name="T4" fmla="*/ 250 w 250"/>
                <a:gd name="T5" fmla="*/ 178 h 178"/>
                <a:gd name="T6" fmla="*/ 0 w 250"/>
                <a:gd name="T7" fmla="*/ 178 h 178"/>
                <a:gd name="T8" fmla="*/ 0 w 250"/>
                <a:gd name="T9" fmla="*/ 0 h 178"/>
                <a:gd name="T10" fmla="*/ 0 w 250"/>
                <a:gd name="T11" fmla="*/ 0 h 178"/>
                <a:gd name="T12" fmla="*/ 248 w 250"/>
                <a:gd name="T13" fmla="*/ 0 h 178"/>
                <a:gd name="T14" fmla="*/ 248 w 250"/>
                <a:gd name="T15" fmla="*/ 177 h 178"/>
                <a:gd name="T16" fmla="*/ 0 w 250"/>
                <a:gd name="T17" fmla="*/ 177 h 178"/>
                <a:gd name="T18" fmla="*/ 0 w 250"/>
                <a:gd name="T19" fmla="*/ 0 h 1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0" h="178">
                  <a:moveTo>
                    <a:pt x="0" y="0"/>
                  </a:moveTo>
                  <a:lnTo>
                    <a:pt x="250" y="0"/>
                  </a:lnTo>
                  <a:lnTo>
                    <a:pt x="250" y="178"/>
                  </a:lnTo>
                  <a:lnTo>
                    <a:pt x="0" y="178"/>
                  </a:lnTo>
                  <a:lnTo>
                    <a:pt x="0" y="0"/>
                  </a:lnTo>
                  <a:close/>
                  <a:moveTo>
                    <a:pt x="0" y="0"/>
                  </a:moveTo>
                  <a:lnTo>
                    <a:pt x="248" y="0"/>
                  </a:lnTo>
                  <a:lnTo>
                    <a:pt x="248" y="177"/>
                  </a:lnTo>
                  <a:lnTo>
                    <a:pt x="0" y="177"/>
                  </a:lnTo>
                  <a:lnTo>
                    <a:pt x="0" y="0"/>
                  </a:lnTo>
                  <a:close/>
                </a:path>
              </a:pathLst>
            </a:custGeom>
            <a:solidFill>
              <a:srgbClr val="969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795" name="Freeform 687">
              <a:extLst>
                <a:ext uri="{FF2B5EF4-FFF2-40B4-BE49-F238E27FC236}">
                  <a16:creationId xmlns:a16="http://schemas.microsoft.com/office/drawing/2014/main" id="{6329FA3A-740A-4E43-B8C4-7C2A989D6D07}"/>
                </a:ext>
              </a:extLst>
            </p:cNvPr>
            <p:cNvSpPr>
              <a:spLocks noEditPoints="1"/>
            </p:cNvSpPr>
            <p:nvPr/>
          </p:nvSpPr>
          <p:spPr bwMode="auto">
            <a:xfrm>
              <a:off x="4084" y="2098"/>
              <a:ext cx="248" cy="177"/>
            </a:xfrm>
            <a:custGeom>
              <a:avLst/>
              <a:gdLst>
                <a:gd name="T0" fmla="*/ 0 w 248"/>
                <a:gd name="T1" fmla="*/ 0 h 177"/>
                <a:gd name="T2" fmla="*/ 248 w 248"/>
                <a:gd name="T3" fmla="*/ 0 h 177"/>
                <a:gd name="T4" fmla="*/ 248 w 248"/>
                <a:gd name="T5" fmla="*/ 177 h 177"/>
                <a:gd name="T6" fmla="*/ 0 w 248"/>
                <a:gd name="T7" fmla="*/ 177 h 177"/>
                <a:gd name="T8" fmla="*/ 0 w 248"/>
                <a:gd name="T9" fmla="*/ 0 h 177"/>
                <a:gd name="T10" fmla="*/ 0 w 248"/>
                <a:gd name="T11" fmla="*/ 0 h 177"/>
                <a:gd name="T12" fmla="*/ 246 w 248"/>
                <a:gd name="T13" fmla="*/ 0 h 177"/>
                <a:gd name="T14" fmla="*/ 246 w 248"/>
                <a:gd name="T15" fmla="*/ 175 h 177"/>
                <a:gd name="T16" fmla="*/ 0 w 248"/>
                <a:gd name="T17" fmla="*/ 175 h 177"/>
                <a:gd name="T18" fmla="*/ 0 w 248"/>
                <a:gd name="T19" fmla="*/ 0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77">
                  <a:moveTo>
                    <a:pt x="0" y="0"/>
                  </a:moveTo>
                  <a:lnTo>
                    <a:pt x="248" y="0"/>
                  </a:lnTo>
                  <a:lnTo>
                    <a:pt x="248" y="177"/>
                  </a:lnTo>
                  <a:lnTo>
                    <a:pt x="0" y="177"/>
                  </a:lnTo>
                  <a:lnTo>
                    <a:pt x="0" y="0"/>
                  </a:lnTo>
                  <a:close/>
                  <a:moveTo>
                    <a:pt x="0" y="0"/>
                  </a:moveTo>
                  <a:lnTo>
                    <a:pt x="246" y="0"/>
                  </a:lnTo>
                  <a:lnTo>
                    <a:pt x="246" y="175"/>
                  </a:lnTo>
                  <a:lnTo>
                    <a:pt x="0" y="175"/>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796" name="Freeform 688">
              <a:extLst>
                <a:ext uri="{FF2B5EF4-FFF2-40B4-BE49-F238E27FC236}">
                  <a16:creationId xmlns:a16="http://schemas.microsoft.com/office/drawing/2014/main" id="{50293FBD-97F7-7944-A196-310821718626}"/>
                </a:ext>
              </a:extLst>
            </p:cNvPr>
            <p:cNvSpPr>
              <a:spLocks noEditPoints="1"/>
            </p:cNvSpPr>
            <p:nvPr/>
          </p:nvSpPr>
          <p:spPr bwMode="auto">
            <a:xfrm>
              <a:off x="4084" y="2098"/>
              <a:ext cx="246" cy="175"/>
            </a:xfrm>
            <a:custGeom>
              <a:avLst/>
              <a:gdLst>
                <a:gd name="T0" fmla="*/ 0 w 246"/>
                <a:gd name="T1" fmla="*/ 0 h 175"/>
                <a:gd name="T2" fmla="*/ 246 w 246"/>
                <a:gd name="T3" fmla="*/ 0 h 175"/>
                <a:gd name="T4" fmla="*/ 246 w 246"/>
                <a:gd name="T5" fmla="*/ 175 h 175"/>
                <a:gd name="T6" fmla="*/ 0 w 246"/>
                <a:gd name="T7" fmla="*/ 175 h 175"/>
                <a:gd name="T8" fmla="*/ 0 w 246"/>
                <a:gd name="T9" fmla="*/ 0 h 175"/>
                <a:gd name="T10" fmla="*/ 0 w 246"/>
                <a:gd name="T11" fmla="*/ 0 h 175"/>
                <a:gd name="T12" fmla="*/ 242 w 246"/>
                <a:gd name="T13" fmla="*/ 0 h 175"/>
                <a:gd name="T14" fmla="*/ 242 w 246"/>
                <a:gd name="T15" fmla="*/ 174 h 175"/>
                <a:gd name="T16" fmla="*/ 0 w 246"/>
                <a:gd name="T17" fmla="*/ 174 h 175"/>
                <a:gd name="T18" fmla="*/ 0 w 246"/>
                <a:gd name="T19" fmla="*/ 0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6" h="175">
                  <a:moveTo>
                    <a:pt x="0" y="0"/>
                  </a:moveTo>
                  <a:lnTo>
                    <a:pt x="246" y="0"/>
                  </a:lnTo>
                  <a:lnTo>
                    <a:pt x="246" y="175"/>
                  </a:lnTo>
                  <a:lnTo>
                    <a:pt x="0" y="175"/>
                  </a:lnTo>
                  <a:lnTo>
                    <a:pt x="0" y="0"/>
                  </a:lnTo>
                  <a:close/>
                  <a:moveTo>
                    <a:pt x="0" y="0"/>
                  </a:moveTo>
                  <a:lnTo>
                    <a:pt x="242" y="0"/>
                  </a:lnTo>
                  <a:lnTo>
                    <a:pt x="242" y="174"/>
                  </a:lnTo>
                  <a:lnTo>
                    <a:pt x="0" y="174"/>
                  </a:lnTo>
                  <a:lnTo>
                    <a:pt x="0"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797" name="Freeform 689">
              <a:extLst>
                <a:ext uri="{FF2B5EF4-FFF2-40B4-BE49-F238E27FC236}">
                  <a16:creationId xmlns:a16="http://schemas.microsoft.com/office/drawing/2014/main" id="{3F287752-D8EF-3E4A-A030-417ACCC36715}"/>
                </a:ext>
              </a:extLst>
            </p:cNvPr>
            <p:cNvSpPr>
              <a:spLocks noEditPoints="1"/>
            </p:cNvSpPr>
            <p:nvPr/>
          </p:nvSpPr>
          <p:spPr bwMode="auto">
            <a:xfrm>
              <a:off x="4084" y="2098"/>
              <a:ext cx="242" cy="174"/>
            </a:xfrm>
            <a:custGeom>
              <a:avLst/>
              <a:gdLst>
                <a:gd name="T0" fmla="*/ 0 w 242"/>
                <a:gd name="T1" fmla="*/ 0 h 174"/>
                <a:gd name="T2" fmla="*/ 242 w 242"/>
                <a:gd name="T3" fmla="*/ 0 h 174"/>
                <a:gd name="T4" fmla="*/ 242 w 242"/>
                <a:gd name="T5" fmla="*/ 174 h 174"/>
                <a:gd name="T6" fmla="*/ 0 w 242"/>
                <a:gd name="T7" fmla="*/ 174 h 174"/>
                <a:gd name="T8" fmla="*/ 0 w 242"/>
                <a:gd name="T9" fmla="*/ 0 h 174"/>
                <a:gd name="T10" fmla="*/ 0 w 242"/>
                <a:gd name="T11" fmla="*/ 0 h 174"/>
                <a:gd name="T12" fmla="*/ 240 w 242"/>
                <a:gd name="T13" fmla="*/ 0 h 174"/>
                <a:gd name="T14" fmla="*/ 240 w 242"/>
                <a:gd name="T15" fmla="*/ 172 h 174"/>
                <a:gd name="T16" fmla="*/ 0 w 242"/>
                <a:gd name="T17" fmla="*/ 172 h 174"/>
                <a:gd name="T18" fmla="*/ 0 w 242"/>
                <a:gd name="T19" fmla="*/ 0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2" h="174">
                  <a:moveTo>
                    <a:pt x="0" y="0"/>
                  </a:moveTo>
                  <a:lnTo>
                    <a:pt x="242" y="0"/>
                  </a:lnTo>
                  <a:lnTo>
                    <a:pt x="242" y="174"/>
                  </a:lnTo>
                  <a:lnTo>
                    <a:pt x="0" y="174"/>
                  </a:lnTo>
                  <a:lnTo>
                    <a:pt x="0" y="0"/>
                  </a:lnTo>
                  <a:close/>
                  <a:moveTo>
                    <a:pt x="0" y="0"/>
                  </a:moveTo>
                  <a:lnTo>
                    <a:pt x="240" y="0"/>
                  </a:lnTo>
                  <a:lnTo>
                    <a:pt x="240" y="172"/>
                  </a:lnTo>
                  <a:lnTo>
                    <a:pt x="0" y="172"/>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798" name="Freeform 690">
              <a:extLst>
                <a:ext uri="{FF2B5EF4-FFF2-40B4-BE49-F238E27FC236}">
                  <a16:creationId xmlns:a16="http://schemas.microsoft.com/office/drawing/2014/main" id="{93F4CB88-81A0-5C4E-90C6-0F366EEA580B}"/>
                </a:ext>
              </a:extLst>
            </p:cNvPr>
            <p:cNvSpPr>
              <a:spLocks noEditPoints="1"/>
            </p:cNvSpPr>
            <p:nvPr/>
          </p:nvSpPr>
          <p:spPr bwMode="auto">
            <a:xfrm>
              <a:off x="4084" y="2098"/>
              <a:ext cx="240" cy="172"/>
            </a:xfrm>
            <a:custGeom>
              <a:avLst/>
              <a:gdLst>
                <a:gd name="T0" fmla="*/ 0 w 240"/>
                <a:gd name="T1" fmla="*/ 0 h 172"/>
                <a:gd name="T2" fmla="*/ 240 w 240"/>
                <a:gd name="T3" fmla="*/ 0 h 172"/>
                <a:gd name="T4" fmla="*/ 240 w 240"/>
                <a:gd name="T5" fmla="*/ 172 h 172"/>
                <a:gd name="T6" fmla="*/ 0 w 240"/>
                <a:gd name="T7" fmla="*/ 172 h 172"/>
                <a:gd name="T8" fmla="*/ 0 w 240"/>
                <a:gd name="T9" fmla="*/ 0 h 172"/>
                <a:gd name="T10" fmla="*/ 0 w 240"/>
                <a:gd name="T11" fmla="*/ 0 h 172"/>
                <a:gd name="T12" fmla="*/ 238 w 240"/>
                <a:gd name="T13" fmla="*/ 0 h 172"/>
                <a:gd name="T14" fmla="*/ 238 w 240"/>
                <a:gd name="T15" fmla="*/ 169 h 172"/>
                <a:gd name="T16" fmla="*/ 0 w 240"/>
                <a:gd name="T17" fmla="*/ 169 h 172"/>
                <a:gd name="T18" fmla="*/ 0 w 240"/>
                <a:gd name="T19" fmla="*/ 0 h 1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172">
                  <a:moveTo>
                    <a:pt x="0" y="0"/>
                  </a:moveTo>
                  <a:lnTo>
                    <a:pt x="240" y="0"/>
                  </a:lnTo>
                  <a:lnTo>
                    <a:pt x="240" y="172"/>
                  </a:lnTo>
                  <a:lnTo>
                    <a:pt x="0" y="172"/>
                  </a:lnTo>
                  <a:lnTo>
                    <a:pt x="0" y="0"/>
                  </a:lnTo>
                  <a:close/>
                  <a:moveTo>
                    <a:pt x="0" y="0"/>
                  </a:moveTo>
                  <a:lnTo>
                    <a:pt x="238" y="0"/>
                  </a:lnTo>
                  <a:lnTo>
                    <a:pt x="238" y="169"/>
                  </a:lnTo>
                  <a:lnTo>
                    <a:pt x="0" y="169"/>
                  </a:lnTo>
                  <a:lnTo>
                    <a:pt x="0" y="0"/>
                  </a:lnTo>
                  <a:close/>
                </a:path>
              </a:pathLst>
            </a:custGeom>
            <a:solidFill>
              <a:srgbClr val="9B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799" name="Freeform 691">
              <a:extLst>
                <a:ext uri="{FF2B5EF4-FFF2-40B4-BE49-F238E27FC236}">
                  <a16:creationId xmlns:a16="http://schemas.microsoft.com/office/drawing/2014/main" id="{C8CF58FE-564A-7E48-A40E-3BA691BCFE61}"/>
                </a:ext>
              </a:extLst>
            </p:cNvPr>
            <p:cNvSpPr>
              <a:spLocks noEditPoints="1"/>
            </p:cNvSpPr>
            <p:nvPr/>
          </p:nvSpPr>
          <p:spPr bwMode="auto">
            <a:xfrm>
              <a:off x="4084" y="2098"/>
              <a:ext cx="238" cy="169"/>
            </a:xfrm>
            <a:custGeom>
              <a:avLst/>
              <a:gdLst>
                <a:gd name="T0" fmla="*/ 0 w 238"/>
                <a:gd name="T1" fmla="*/ 0 h 169"/>
                <a:gd name="T2" fmla="*/ 238 w 238"/>
                <a:gd name="T3" fmla="*/ 0 h 169"/>
                <a:gd name="T4" fmla="*/ 238 w 238"/>
                <a:gd name="T5" fmla="*/ 169 h 169"/>
                <a:gd name="T6" fmla="*/ 0 w 238"/>
                <a:gd name="T7" fmla="*/ 169 h 169"/>
                <a:gd name="T8" fmla="*/ 0 w 238"/>
                <a:gd name="T9" fmla="*/ 0 h 169"/>
                <a:gd name="T10" fmla="*/ 0 w 238"/>
                <a:gd name="T11" fmla="*/ 0 h 169"/>
                <a:gd name="T12" fmla="*/ 236 w 238"/>
                <a:gd name="T13" fmla="*/ 0 h 169"/>
                <a:gd name="T14" fmla="*/ 236 w 238"/>
                <a:gd name="T15" fmla="*/ 168 h 169"/>
                <a:gd name="T16" fmla="*/ 0 w 238"/>
                <a:gd name="T17" fmla="*/ 168 h 169"/>
                <a:gd name="T18" fmla="*/ 0 w 238"/>
                <a:gd name="T19" fmla="*/ 0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169">
                  <a:moveTo>
                    <a:pt x="0" y="0"/>
                  </a:moveTo>
                  <a:lnTo>
                    <a:pt x="238" y="0"/>
                  </a:lnTo>
                  <a:lnTo>
                    <a:pt x="238" y="169"/>
                  </a:lnTo>
                  <a:lnTo>
                    <a:pt x="0" y="169"/>
                  </a:lnTo>
                  <a:lnTo>
                    <a:pt x="0" y="0"/>
                  </a:lnTo>
                  <a:close/>
                  <a:moveTo>
                    <a:pt x="0" y="0"/>
                  </a:moveTo>
                  <a:lnTo>
                    <a:pt x="236" y="0"/>
                  </a:lnTo>
                  <a:lnTo>
                    <a:pt x="236" y="168"/>
                  </a:lnTo>
                  <a:lnTo>
                    <a:pt x="0" y="168"/>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00" name="Freeform 692">
              <a:extLst>
                <a:ext uri="{FF2B5EF4-FFF2-40B4-BE49-F238E27FC236}">
                  <a16:creationId xmlns:a16="http://schemas.microsoft.com/office/drawing/2014/main" id="{9069D051-8BE5-3442-8FB5-C9887487F1FC}"/>
                </a:ext>
              </a:extLst>
            </p:cNvPr>
            <p:cNvSpPr>
              <a:spLocks noEditPoints="1"/>
            </p:cNvSpPr>
            <p:nvPr/>
          </p:nvSpPr>
          <p:spPr bwMode="auto">
            <a:xfrm>
              <a:off x="4084" y="2098"/>
              <a:ext cx="236" cy="168"/>
            </a:xfrm>
            <a:custGeom>
              <a:avLst/>
              <a:gdLst>
                <a:gd name="T0" fmla="*/ 0 w 236"/>
                <a:gd name="T1" fmla="*/ 0 h 168"/>
                <a:gd name="T2" fmla="*/ 236 w 236"/>
                <a:gd name="T3" fmla="*/ 0 h 168"/>
                <a:gd name="T4" fmla="*/ 236 w 236"/>
                <a:gd name="T5" fmla="*/ 168 h 168"/>
                <a:gd name="T6" fmla="*/ 0 w 236"/>
                <a:gd name="T7" fmla="*/ 168 h 168"/>
                <a:gd name="T8" fmla="*/ 0 w 236"/>
                <a:gd name="T9" fmla="*/ 0 h 168"/>
                <a:gd name="T10" fmla="*/ 0 w 236"/>
                <a:gd name="T11" fmla="*/ 0 h 168"/>
                <a:gd name="T12" fmla="*/ 233 w 236"/>
                <a:gd name="T13" fmla="*/ 0 h 168"/>
                <a:gd name="T14" fmla="*/ 233 w 236"/>
                <a:gd name="T15" fmla="*/ 166 h 168"/>
                <a:gd name="T16" fmla="*/ 0 w 236"/>
                <a:gd name="T17" fmla="*/ 166 h 168"/>
                <a:gd name="T18" fmla="*/ 0 w 236"/>
                <a:gd name="T19" fmla="*/ 0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6" h="168">
                  <a:moveTo>
                    <a:pt x="0" y="0"/>
                  </a:moveTo>
                  <a:lnTo>
                    <a:pt x="236" y="0"/>
                  </a:lnTo>
                  <a:lnTo>
                    <a:pt x="236" y="168"/>
                  </a:lnTo>
                  <a:lnTo>
                    <a:pt x="0" y="168"/>
                  </a:lnTo>
                  <a:lnTo>
                    <a:pt x="0" y="0"/>
                  </a:lnTo>
                  <a:close/>
                  <a:moveTo>
                    <a:pt x="0" y="0"/>
                  </a:moveTo>
                  <a:lnTo>
                    <a:pt x="233" y="0"/>
                  </a:lnTo>
                  <a:lnTo>
                    <a:pt x="233" y="166"/>
                  </a:lnTo>
                  <a:lnTo>
                    <a:pt x="0" y="166"/>
                  </a:lnTo>
                  <a:lnTo>
                    <a:pt x="0" y="0"/>
                  </a:lnTo>
                  <a:close/>
                </a:path>
              </a:pathLst>
            </a:custGeom>
            <a:solidFill>
              <a:srgbClr val="9D9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01" name="Freeform 693">
              <a:extLst>
                <a:ext uri="{FF2B5EF4-FFF2-40B4-BE49-F238E27FC236}">
                  <a16:creationId xmlns:a16="http://schemas.microsoft.com/office/drawing/2014/main" id="{8BB7D9DD-0D66-BC43-99B5-414B91CDF8C9}"/>
                </a:ext>
              </a:extLst>
            </p:cNvPr>
            <p:cNvSpPr>
              <a:spLocks noEditPoints="1"/>
            </p:cNvSpPr>
            <p:nvPr/>
          </p:nvSpPr>
          <p:spPr bwMode="auto">
            <a:xfrm>
              <a:off x="4084" y="2098"/>
              <a:ext cx="233" cy="166"/>
            </a:xfrm>
            <a:custGeom>
              <a:avLst/>
              <a:gdLst>
                <a:gd name="T0" fmla="*/ 0 w 233"/>
                <a:gd name="T1" fmla="*/ 0 h 166"/>
                <a:gd name="T2" fmla="*/ 233 w 233"/>
                <a:gd name="T3" fmla="*/ 0 h 166"/>
                <a:gd name="T4" fmla="*/ 233 w 233"/>
                <a:gd name="T5" fmla="*/ 166 h 166"/>
                <a:gd name="T6" fmla="*/ 0 w 233"/>
                <a:gd name="T7" fmla="*/ 166 h 166"/>
                <a:gd name="T8" fmla="*/ 0 w 233"/>
                <a:gd name="T9" fmla="*/ 0 h 166"/>
                <a:gd name="T10" fmla="*/ 0 w 233"/>
                <a:gd name="T11" fmla="*/ 0 h 166"/>
                <a:gd name="T12" fmla="*/ 231 w 233"/>
                <a:gd name="T13" fmla="*/ 0 h 166"/>
                <a:gd name="T14" fmla="*/ 231 w 233"/>
                <a:gd name="T15" fmla="*/ 164 h 166"/>
                <a:gd name="T16" fmla="*/ 0 w 233"/>
                <a:gd name="T17" fmla="*/ 164 h 166"/>
                <a:gd name="T18" fmla="*/ 0 w 233"/>
                <a:gd name="T19" fmla="*/ 0 h 1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3" h="166">
                  <a:moveTo>
                    <a:pt x="0" y="0"/>
                  </a:moveTo>
                  <a:lnTo>
                    <a:pt x="233" y="0"/>
                  </a:lnTo>
                  <a:lnTo>
                    <a:pt x="233" y="166"/>
                  </a:lnTo>
                  <a:lnTo>
                    <a:pt x="0" y="166"/>
                  </a:lnTo>
                  <a:lnTo>
                    <a:pt x="0" y="0"/>
                  </a:lnTo>
                  <a:close/>
                  <a:moveTo>
                    <a:pt x="0" y="0"/>
                  </a:moveTo>
                  <a:lnTo>
                    <a:pt x="231" y="0"/>
                  </a:lnTo>
                  <a:lnTo>
                    <a:pt x="231" y="164"/>
                  </a:lnTo>
                  <a:lnTo>
                    <a:pt x="0" y="164"/>
                  </a:lnTo>
                  <a:lnTo>
                    <a:pt x="0" y="0"/>
                  </a:lnTo>
                  <a:close/>
                </a:path>
              </a:pathLst>
            </a:custGeom>
            <a:solidFill>
              <a:srgbClr val="9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02" name="Freeform 694">
              <a:extLst>
                <a:ext uri="{FF2B5EF4-FFF2-40B4-BE49-F238E27FC236}">
                  <a16:creationId xmlns:a16="http://schemas.microsoft.com/office/drawing/2014/main" id="{062676AB-998F-1F41-A0CC-E6CA7D3B2201}"/>
                </a:ext>
              </a:extLst>
            </p:cNvPr>
            <p:cNvSpPr>
              <a:spLocks noEditPoints="1"/>
            </p:cNvSpPr>
            <p:nvPr/>
          </p:nvSpPr>
          <p:spPr bwMode="auto">
            <a:xfrm>
              <a:off x="4084" y="2098"/>
              <a:ext cx="231" cy="164"/>
            </a:xfrm>
            <a:custGeom>
              <a:avLst/>
              <a:gdLst>
                <a:gd name="T0" fmla="*/ 0 w 231"/>
                <a:gd name="T1" fmla="*/ 0 h 164"/>
                <a:gd name="T2" fmla="*/ 231 w 231"/>
                <a:gd name="T3" fmla="*/ 0 h 164"/>
                <a:gd name="T4" fmla="*/ 231 w 231"/>
                <a:gd name="T5" fmla="*/ 164 h 164"/>
                <a:gd name="T6" fmla="*/ 0 w 231"/>
                <a:gd name="T7" fmla="*/ 164 h 164"/>
                <a:gd name="T8" fmla="*/ 0 w 231"/>
                <a:gd name="T9" fmla="*/ 0 h 164"/>
                <a:gd name="T10" fmla="*/ 0 w 231"/>
                <a:gd name="T11" fmla="*/ 0 h 164"/>
                <a:gd name="T12" fmla="*/ 229 w 231"/>
                <a:gd name="T13" fmla="*/ 0 h 164"/>
                <a:gd name="T14" fmla="*/ 229 w 231"/>
                <a:gd name="T15" fmla="*/ 163 h 164"/>
                <a:gd name="T16" fmla="*/ 0 w 231"/>
                <a:gd name="T17" fmla="*/ 163 h 164"/>
                <a:gd name="T18" fmla="*/ 0 w 231"/>
                <a:gd name="T19" fmla="*/ 0 h 1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64">
                  <a:moveTo>
                    <a:pt x="0" y="0"/>
                  </a:moveTo>
                  <a:lnTo>
                    <a:pt x="231" y="0"/>
                  </a:lnTo>
                  <a:lnTo>
                    <a:pt x="231" y="164"/>
                  </a:lnTo>
                  <a:lnTo>
                    <a:pt x="0" y="164"/>
                  </a:lnTo>
                  <a:lnTo>
                    <a:pt x="0" y="0"/>
                  </a:lnTo>
                  <a:close/>
                  <a:moveTo>
                    <a:pt x="0" y="0"/>
                  </a:moveTo>
                  <a:lnTo>
                    <a:pt x="229" y="0"/>
                  </a:lnTo>
                  <a:lnTo>
                    <a:pt x="229" y="163"/>
                  </a:lnTo>
                  <a:lnTo>
                    <a:pt x="0" y="163"/>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03" name="Freeform 695">
              <a:extLst>
                <a:ext uri="{FF2B5EF4-FFF2-40B4-BE49-F238E27FC236}">
                  <a16:creationId xmlns:a16="http://schemas.microsoft.com/office/drawing/2014/main" id="{403A277E-6171-2843-8CCB-E0AD2FE8BEFD}"/>
                </a:ext>
              </a:extLst>
            </p:cNvPr>
            <p:cNvSpPr>
              <a:spLocks noEditPoints="1"/>
            </p:cNvSpPr>
            <p:nvPr/>
          </p:nvSpPr>
          <p:spPr bwMode="auto">
            <a:xfrm>
              <a:off x="4084" y="2098"/>
              <a:ext cx="229" cy="163"/>
            </a:xfrm>
            <a:custGeom>
              <a:avLst/>
              <a:gdLst>
                <a:gd name="T0" fmla="*/ 0 w 229"/>
                <a:gd name="T1" fmla="*/ 0 h 163"/>
                <a:gd name="T2" fmla="*/ 229 w 229"/>
                <a:gd name="T3" fmla="*/ 0 h 163"/>
                <a:gd name="T4" fmla="*/ 229 w 229"/>
                <a:gd name="T5" fmla="*/ 163 h 163"/>
                <a:gd name="T6" fmla="*/ 0 w 229"/>
                <a:gd name="T7" fmla="*/ 163 h 163"/>
                <a:gd name="T8" fmla="*/ 0 w 229"/>
                <a:gd name="T9" fmla="*/ 0 h 163"/>
                <a:gd name="T10" fmla="*/ 0 w 229"/>
                <a:gd name="T11" fmla="*/ 0 h 163"/>
                <a:gd name="T12" fmla="*/ 227 w 229"/>
                <a:gd name="T13" fmla="*/ 0 h 163"/>
                <a:gd name="T14" fmla="*/ 227 w 229"/>
                <a:gd name="T15" fmla="*/ 161 h 163"/>
                <a:gd name="T16" fmla="*/ 0 w 229"/>
                <a:gd name="T17" fmla="*/ 161 h 163"/>
                <a:gd name="T18" fmla="*/ 0 w 229"/>
                <a:gd name="T19" fmla="*/ 0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9" h="163">
                  <a:moveTo>
                    <a:pt x="0" y="0"/>
                  </a:moveTo>
                  <a:lnTo>
                    <a:pt x="229" y="0"/>
                  </a:lnTo>
                  <a:lnTo>
                    <a:pt x="229" y="163"/>
                  </a:lnTo>
                  <a:lnTo>
                    <a:pt x="0" y="163"/>
                  </a:lnTo>
                  <a:lnTo>
                    <a:pt x="0" y="0"/>
                  </a:lnTo>
                  <a:close/>
                  <a:moveTo>
                    <a:pt x="0" y="0"/>
                  </a:moveTo>
                  <a:lnTo>
                    <a:pt x="227" y="0"/>
                  </a:lnTo>
                  <a:lnTo>
                    <a:pt x="227" y="161"/>
                  </a:lnTo>
                  <a:lnTo>
                    <a:pt x="0" y="161"/>
                  </a:lnTo>
                  <a:lnTo>
                    <a:pt x="0" y="0"/>
                  </a:lnTo>
                  <a:close/>
                </a:path>
              </a:pathLst>
            </a:custGeom>
            <a:solidFill>
              <a:srgbClr val="A1A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04" name="Freeform 696">
              <a:extLst>
                <a:ext uri="{FF2B5EF4-FFF2-40B4-BE49-F238E27FC236}">
                  <a16:creationId xmlns:a16="http://schemas.microsoft.com/office/drawing/2014/main" id="{B12DB937-6C41-D04A-9FDC-BC31C89BF689}"/>
                </a:ext>
              </a:extLst>
            </p:cNvPr>
            <p:cNvSpPr>
              <a:spLocks noEditPoints="1"/>
            </p:cNvSpPr>
            <p:nvPr/>
          </p:nvSpPr>
          <p:spPr bwMode="auto">
            <a:xfrm>
              <a:off x="4084" y="2098"/>
              <a:ext cx="227" cy="161"/>
            </a:xfrm>
            <a:custGeom>
              <a:avLst/>
              <a:gdLst>
                <a:gd name="T0" fmla="*/ 0 w 227"/>
                <a:gd name="T1" fmla="*/ 0 h 161"/>
                <a:gd name="T2" fmla="*/ 227 w 227"/>
                <a:gd name="T3" fmla="*/ 0 h 161"/>
                <a:gd name="T4" fmla="*/ 227 w 227"/>
                <a:gd name="T5" fmla="*/ 161 h 161"/>
                <a:gd name="T6" fmla="*/ 0 w 227"/>
                <a:gd name="T7" fmla="*/ 161 h 161"/>
                <a:gd name="T8" fmla="*/ 0 w 227"/>
                <a:gd name="T9" fmla="*/ 0 h 161"/>
                <a:gd name="T10" fmla="*/ 0 w 227"/>
                <a:gd name="T11" fmla="*/ 0 h 161"/>
                <a:gd name="T12" fmla="*/ 224 w 227"/>
                <a:gd name="T13" fmla="*/ 0 h 161"/>
                <a:gd name="T14" fmla="*/ 224 w 227"/>
                <a:gd name="T15" fmla="*/ 160 h 161"/>
                <a:gd name="T16" fmla="*/ 0 w 227"/>
                <a:gd name="T17" fmla="*/ 160 h 161"/>
                <a:gd name="T18" fmla="*/ 0 w 227"/>
                <a:gd name="T19" fmla="*/ 0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61">
                  <a:moveTo>
                    <a:pt x="0" y="0"/>
                  </a:moveTo>
                  <a:lnTo>
                    <a:pt x="227" y="0"/>
                  </a:lnTo>
                  <a:lnTo>
                    <a:pt x="227" y="161"/>
                  </a:lnTo>
                  <a:lnTo>
                    <a:pt x="0" y="161"/>
                  </a:lnTo>
                  <a:lnTo>
                    <a:pt x="0" y="0"/>
                  </a:lnTo>
                  <a:close/>
                  <a:moveTo>
                    <a:pt x="0" y="0"/>
                  </a:moveTo>
                  <a:lnTo>
                    <a:pt x="224" y="0"/>
                  </a:lnTo>
                  <a:lnTo>
                    <a:pt x="224" y="160"/>
                  </a:lnTo>
                  <a:lnTo>
                    <a:pt x="0" y="160"/>
                  </a:lnTo>
                  <a:lnTo>
                    <a:pt x="0" y="0"/>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05" name="Freeform 697">
              <a:extLst>
                <a:ext uri="{FF2B5EF4-FFF2-40B4-BE49-F238E27FC236}">
                  <a16:creationId xmlns:a16="http://schemas.microsoft.com/office/drawing/2014/main" id="{1178D949-E25D-B740-B5D0-6F506DC99B17}"/>
                </a:ext>
              </a:extLst>
            </p:cNvPr>
            <p:cNvSpPr>
              <a:spLocks noEditPoints="1"/>
            </p:cNvSpPr>
            <p:nvPr/>
          </p:nvSpPr>
          <p:spPr bwMode="auto">
            <a:xfrm>
              <a:off x="4084" y="2098"/>
              <a:ext cx="224" cy="160"/>
            </a:xfrm>
            <a:custGeom>
              <a:avLst/>
              <a:gdLst>
                <a:gd name="T0" fmla="*/ 0 w 224"/>
                <a:gd name="T1" fmla="*/ 0 h 160"/>
                <a:gd name="T2" fmla="*/ 224 w 224"/>
                <a:gd name="T3" fmla="*/ 0 h 160"/>
                <a:gd name="T4" fmla="*/ 224 w 224"/>
                <a:gd name="T5" fmla="*/ 160 h 160"/>
                <a:gd name="T6" fmla="*/ 0 w 224"/>
                <a:gd name="T7" fmla="*/ 160 h 160"/>
                <a:gd name="T8" fmla="*/ 0 w 224"/>
                <a:gd name="T9" fmla="*/ 0 h 160"/>
                <a:gd name="T10" fmla="*/ 0 w 224"/>
                <a:gd name="T11" fmla="*/ 0 h 160"/>
                <a:gd name="T12" fmla="*/ 222 w 224"/>
                <a:gd name="T13" fmla="*/ 0 h 160"/>
                <a:gd name="T14" fmla="*/ 222 w 224"/>
                <a:gd name="T15" fmla="*/ 158 h 160"/>
                <a:gd name="T16" fmla="*/ 0 w 224"/>
                <a:gd name="T17" fmla="*/ 158 h 160"/>
                <a:gd name="T18" fmla="*/ 0 w 224"/>
                <a:gd name="T19" fmla="*/ 0 h 1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60">
                  <a:moveTo>
                    <a:pt x="0" y="0"/>
                  </a:moveTo>
                  <a:lnTo>
                    <a:pt x="224" y="0"/>
                  </a:lnTo>
                  <a:lnTo>
                    <a:pt x="224" y="160"/>
                  </a:lnTo>
                  <a:lnTo>
                    <a:pt x="0" y="160"/>
                  </a:lnTo>
                  <a:lnTo>
                    <a:pt x="0" y="0"/>
                  </a:lnTo>
                  <a:close/>
                  <a:moveTo>
                    <a:pt x="0" y="0"/>
                  </a:moveTo>
                  <a:lnTo>
                    <a:pt x="222" y="0"/>
                  </a:lnTo>
                  <a:lnTo>
                    <a:pt x="222" y="158"/>
                  </a:lnTo>
                  <a:lnTo>
                    <a:pt x="0" y="158"/>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06" name="Freeform 698">
              <a:extLst>
                <a:ext uri="{FF2B5EF4-FFF2-40B4-BE49-F238E27FC236}">
                  <a16:creationId xmlns:a16="http://schemas.microsoft.com/office/drawing/2014/main" id="{7E87C219-CEEB-CB4E-A101-267D0F1439B8}"/>
                </a:ext>
              </a:extLst>
            </p:cNvPr>
            <p:cNvSpPr>
              <a:spLocks noEditPoints="1"/>
            </p:cNvSpPr>
            <p:nvPr/>
          </p:nvSpPr>
          <p:spPr bwMode="auto">
            <a:xfrm>
              <a:off x="4084" y="2098"/>
              <a:ext cx="222" cy="158"/>
            </a:xfrm>
            <a:custGeom>
              <a:avLst/>
              <a:gdLst>
                <a:gd name="T0" fmla="*/ 0 w 222"/>
                <a:gd name="T1" fmla="*/ 0 h 158"/>
                <a:gd name="T2" fmla="*/ 222 w 222"/>
                <a:gd name="T3" fmla="*/ 0 h 158"/>
                <a:gd name="T4" fmla="*/ 222 w 222"/>
                <a:gd name="T5" fmla="*/ 158 h 158"/>
                <a:gd name="T6" fmla="*/ 0 w 222"/>
                <a:gd name="T7" fmla="*/ 158 h 158"/>
                <a:gd name="T8" fmla="*/ 0 w 222"/>
                <a:gd name="T9" fmla="*/ 0 h 158"/>
                <a:gd name="T10" fmla="*/ 0 w 222"/>
                <a:gd name="T11" fmla="*/ 0 h 158"/>
                <a:gd name="T12" fmla="*/ 219 w 222"/>
                <a:gd name="T13" fmla="*/ 0 h 158"/>
                <a:gd name="T14" fmla="*/ 219 w 222"/>
                <a:gd name="T15" fmla="*/ 156 h 158"/>
                <a:gd name="T16" fmla="*/ 0 w 222"/>
                <a:gd name="T17" fmla="*/ 156 h 158"/>
                <a:gd name="T18" fmla="*/ 0 w 222"/>
                <a:gd name="T19" fmla="*/ 0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2" h="158">
                  <a:moveTo>
                    <a:pt x="0" y="0"/>
                  </a:moveTo>
                  <a:lnTo>
                    <a:pt x="222" y="0"/>
                  </a:lnTo>
                  <a:lnTo>
                    <a:pt x="222" y="158"/>
                  </a:lnTo>
                  <a:lnTo>
                    <a:pt x="0" y="158"/>
                  </a:lnTo>
                  <a:lnTo>
                    <a:pt x="0" y="0"/>
                  </a:lnTo>
                  <a:close/>
                  <a:moveTo>
                    <a:pt x="0" y="0"/>
                  </a:moveTo>
                  <a:lnTo>
                    <a:pt x="219" y="0"/>
                  </a:lnTo>
                  <a:lnTo>
                    <a:pt x="219" y="156"/>
                  </a:lnTo>
                  <a:lnTo>
                    <a:pt x="0" y="156"/>
                  </a:lnTo>
                  <a:lnTo>
                    <a:pt x="0" y="0"/>
                  </a:lnTo>
                  <a:close/>
                </a:path>
              </a:pathLst>
            </a:custGeom>
            <a:solidFill>
              <a:srgbClr val="A5A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07" name="Freeform 699">
              <a:extLst>
                <a:ext uri="{FF2B5EF4-FFF2-40B4-BE49-F238E27FC236}">
                  <a16:creationId xmlns:a16="http://schemas.microsoft.com/office/drawing/2014/main" id="{6199E05A-E25D-4947-A1FF-38FBE6B5CB7F}"/>
                </a:ext>
              </a:extLst>
            </p:cNvPr>
            <p:cNvSpPr>
              <a:spLocks noEditPoints="1"/>
            </p:cNvSpPr>
            <p:nvPr/>
          </p:nvSpPr>
          <p:spPr bwMode="auto">
            <a:xfrm>
              <a:off x="4084" y="2098"/>
              <a:ext cx="219" cy="156"/>
            </a:xfrm>
            <a:custGeom>
              <a:avLst/>
              <a:gdLst>
                <a:gd name="T0" fmla="*/ 0 w 219"/>
                <a:gd name="T1" fmla="*/ 0 h 156"/>
                <a:gd name="T2" fmla="*/ 219 w 219"/>
                <a:gd name="T3" fmla="*/ 0 h 156"/>
                <a:gd name="T4" fmla="*/ 219 w 219"/>
                <a:gd name="T5" fmla="*/ 156 h 156"/>
                <a:gd name="T6" fmla="*/ 0 w 219"/>
                <a:gd name="T7" fmla="*/ 156 h 156"/>
                <a:gd name="T8" fmla="*/ 0 w 219"/>
                <a:gd name="T9" fmla="*/ 0 h 156"/>
                <a:gd name="T10" fmla="*/ 0 w 219"/>
                <a:gd name="T11" fmla="*/ 0 h 156"/>
                <a:gd name="T12" fmla="*/ 216 w 219"/>
                <a:gd name="T13" fmla="*/ 0 h 156"/>
                <a:gd name="T14" fmla="*/ 216 w 219"/>
                <a:gd name="T15" fmla="*/ 155 h 156"/>
                <a:gd name="T16" fmla="*/ 0 w 219"/>
                <a:gd name="T17" fmla="*/ 155 h 156"/>
                <a:gd name="T18" fmla="*/ 0 w 219"/>
                <a:gd name="T19" fmla="*/ 0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56">
                  <a:moveTo>
                    <a:pt x="0" y="0"/>
                  </a:moveTo>
                  <a:lnTo>
                    <a:pt x="219" y="0"/>
                  </a:lnTo>
                  <a:lnTo>
                    <a:pt x="219" y="156"/>
                  </a:lnTo>
                  <a:lnTo>
                    <a:pt x="0" y="156"/>
                  </a:lnTo>
                  <a:lnTo>
                    <a:pt x="0" y="0"/>
                  </a:lnTo>
                  <a:close/>
                  <a:moveTo>
                    <a:pt x="0" y="0"/>
                  </a:moveTo>
                  <a:lnTo>
                    <a:pt x="216" y="0"/>
                  </a:lnTo>
                  <a:lnTo>
                    <a:pt x="216" y="155"/>
                  </a:lnTo>
                  <a:lnTo>
                    <a:pt x="0" y="155"/>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08" name="Freeform 700">
              <a:extLst>
                <a:ext uri="{FF2B5EF4-FFF2-40B4-BE49-F238E27FC236}">
                  <a16:creationId xmlns:a16="http://schemas.microsoft.com/office/drawing/2014/main" id="{A36D6231-EF2B-3B4F-B3A1-C6EBA514E543}"/>
                </a:ext>
              </a:extLst>
            </p:cNvPr>
            <p:cNvSpPr>
              <a:spLocks noEditPoints="1"/>
            </p:cNvSpPr>
            <p:nvPr/>
          </p:nvSpPr>
          <p:spPr bwMode="auto">
            <a:xfrm>
              <a:off x="4084" y="2098"/>
              <a:ext cx="216" cy="155"/>
            </a:xfrm>
            <a:custGeom>
              <a:avLst/>
              <a:gdLst>
                <a:gd name="T0" fmla="*/ 0 w 216"/>
                <a:gd name="T1" fmla="*/ 0 h 155"/>
                <a:gd name="T2" fmla="*/ 216 w 216"/>
                <a:gd name="T3" fmla="*/ 0 h 155"/>
                <a:gd name="T4" fmla="*/ 216 w 216"/>
                <a:gd name="T5" fmla="*/ 155 h 155"/>
                <a:gd name="T6" fmla="*/ 0 w 216"/>
                <a:gd name="T7" fmla="*/ 155 h 155"/>
                <a:gd name="T8" fmla="*/ 0 w 216"/>
                <a:gd name="T9" fmla="*/ 0 h 155"/>
                <a:gd name="T10" fmla="*/ 0 w 216"/>
                <a:gd name="T11" fmla="*/ 0 h 155"/>
                <a:gd name="T12" fmla="*/ 214 w 216"/>
                <a:gd name="T13" fmla="*/ 0 h 155"/>
                <a:gd name="T14" fmla="*/ 214 w 216"/>
                <a:gd name="T15" fmla="*/ 153 h 155"/>
                <a:gd name="T16" fmla="*/ 0 w 216"/>
                <a:gd name="T17" fmla="*/ 153 h 155"/>
                <a:gd name="T18" fmla="*/ 0 w 216"/>
                <a:gd name="T19" fmla="*/ 0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 h="155">
                  <a:moveTo>
                    <a:pt x="0" y="0"/>
                  </a:moveTo>
                  <a:lnTo>
                    <a:pt x="216" y="0"/>
                  </a:lnTo>
                  <a:lnTo>
                    <a:pt x="216" y="155"/>
                  </a:lnTo>
                  <a:lnTo>
                    <a:pt x="0" y="155"/>
                  </a:lnTo>
                  <a:lnTo>
                    <a:pt x="0" y="0"/>
                  </a:lnTo>
                  <a:close/>
                  <a:moveTo>
                    <a:pt x="0" y="0"/>
                  </a:moveTo>
                  <a:lnTo>
                    <a:pt x="214" y="0"/>
                  </a:lnTo>
                  <a:lnTo>
                    <a:pt x="214" y="153"/>
                  </a:lnTo>
                  <a:lnTo>
                    <a:pt x="0" y="153"/>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09" name="Freeform 701">
              <a:extLst>
                <a:ext uri="{FF2B5EF4-FFF2-40B4-BE49-F238E27FC236}">
                  <a16:creationId xmlns:a16="http://schemas.microsoft.com/office/drawing/2014/main" id="{3773CDDA-11BC-8A43-9C12-BC5CF119BD0F}"/>
                </a:ext>
              </a:extLst>
            </p:cNvPr>
            <p:cNvSpPr>
              <a:spLocks noEditPoints="1"/>
            </p:cNvSpPr>
            <p:nvPr/>
          </p:nvSpPr>
          <p:spPr bwMode="auto">
            <a:xfrm>
              <a:off x="4084" y="2098"/>
              <a:ext cx="214" cy="153"/>
            </a:xfrm>
            <a:custGeom>
              <a:avLst/>
              <a:gdLst>
                <a:gd name="T0" fmla="*/ 0 w 214"/>
                <a:gd name="T1" fmla="*/ 0 h 153"/>
                <a:gd name="T2" fmla="*/ 214 w 214"/>
                <a:gd name="T3" fmla="*/ 0 h 153"/>
                <a:gd name="T4" fmla="*/ 214 w 214"/>
                <a:gd name="T5" fmla="*/ 153 h 153"/>
                <a:gd name="T6" fmla="*/ 0 w 214"/>
                <a:gd name="T7" fmla="*/ 153 h 153"/>
                <a:gd name="T8" fmla="*/ 0 w 214"/>
                <a:gd name="T9" fmla="*/ 0 h 153"/>
                <a:gd name="T10" fmla="*/ 0 w 214"/>
                <a:gd name="T11" fmla="*/ 0 h 153"/>
                <a:gd name="T12" fmla="*/ 212 w 214"/>
                <a:gd name="T13" fmla="*/ 0 h 153"/>
                <a:gd name="T14" fmla="*/ 212 w 214"/>
                <a:gd name="T15" fmla="*/ 152 h 153"/>
                <a:gd name="T16" fmla="*/ 0 w 214"/>
                <a:gd name="T17" fmla="*/ 152 h 153"/>
                <a:gd name="T18" fmla="*/ 0 w 214"/>
                <a:gd name="T19" fmla="*/ 0 h 1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53">
                  <a:moveTo>
                    <a:pt x="0" y="0"/>
                  </a:moveTo>
                  <a:lnTo>
                    <a:pt x="214" y="0"/>
                  </a:lnTo>
                  <a:lnTo>
                    <a:pt x="214" y="153"/>
                  </a:lnTo>
                  <a:lnTo>
                    <a:pt x="0" y="153"/>
                  </a:lnTo>
                  <a:lnTo>
                    <a:pt x="0" y="0"/>
                  </a:lnTo>
                  <a:close/>
                  <a:moveTo>
                    <a:pt x="0" y="0"/>
                  </a:moveTo>
                  <a:lnTo>
                    <a:pt x="212" y="0"/>
                  </a:lnTo>
                  <a:lnTo>
                    <a:pt x="212" y="152"/>
                  </a:lnTo>
                  <a:lnTo>
                    <a:pt x="0" y="152"/>
                  </a:lnTo>
                  <a:lnTo>
                    <a:pt x="0" y="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10" name="Freeform 702">
              <a:extLst>
                <a:ext uri="{FF2B5EF4-FFF2-40B4-BE49-F238E27FC236}">
                  <a16:creationId xmlns:a16="http://schemas.microsoft.com/office/drawing/2014/main" id="{CCC2962D-D9BE-564F-BCAE-03036F037A27}"/>
                </a:ext>
              </a:extLst>
            </p:cNvPr>
            <p:cNvSpPr>
              <a:spLocks noEditPoints="1"/>
            </p:cNvSpPr>
            <p:nvPr/>
          </p:nvSpPr>
          <p:spPr bwMode="auto">
            <a:xfrm>
              <a:off x="4084" y="2098"/>
              <a:ext cx="212" cy="152"/>
            </a:xfrm>
            <a:custGeom>
              <a:avLst/>
              <a:gdLst>
                <a:gd name="T0" fmla="*/ 0 w 212"/>
                <a:gd name="T1" fmla="*/ 0 h 152"/>
                <a:gd name="T2" fmla="*/ 212 w 212"/>
                <a:gd name="T3" fmla="*/ 0 h 152"/>
                <a:gd name="T4" fmla="*/ 212 w 212"/>
                <a:gd name="T5" fmla="*/ 152 h 152"/>
                <a:gd name="T6" fmla="*/ 0 w 212"/>
                <a:gd name="T7" fmla="*/ 152 h 152"/>
                <a:gd name="T8" fmla="*/ 0 w 212"/>
                <a:gd name="T9" fmla="*/ 0 h 152"/>
                <a:gd name="T10" fmla="*/ 0 w 212"/>
                <a:gd name="T11" fmla="*/ 0 h 152"/>
                <a:gd name="T12" fmla="*/ 210 w 212"/>
                <a:gd name="T13" fmla="*/ 0 h 152"/>
                <a:gd name="T14" fmla="*/ 210 w 212"/>
                <a:gd name="T15" fmla="*/ 149 h 152"/>
                <a:gd name="T16" fmla="*/ 0 w 212"/>
                <a:gd name="T17" fmla="*/ 149 h 152"/>
                <a:gd name="T18" fmla="*/ 0 w 212"/>
                <a:gd name="T19" fmla="*/ 0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152">
                  <a:moveTo>
                    <a:pt x="0" y="0"/>
                  </a:moveTo>
                  <a:lnTo>
                    <a:pt x="212" y="0"/>
                  </a:lnTo>
                  <a:lnTo>
                    <a:pt x="212" y="152"/>
                  </a:lnTo>
                  <a:lnTo>
                    <a:pt x="0" y="152"/>
                  </a:lnTo>
                  <a:lnTo>
                    <a:pt x="0" y="0"/>
                  </a:lnTo>
                  <a:close/>
                  <a:moveTo>
                    <a:pt x="0" y="0"/>
                  </a:moveTo>
                  <a:lnTo>
                    <a:pt x="210" y="0"/>
                  </a:lnTo>
                  <a:lnTo>
                    <a:pt x="210" y="149"/>
                  </a:lnTo>
                  <a:lnTo>
                    <a:pt x="0" y="149"/>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11" name="Freeform 703">
              <a:extLst>
                <a:ext uri="{FF2B5EF4-FFF2-40B4-BE49-F238E27FC236}">
                  <a16:creationId xmlns:a16="http://schemas.microsoft.com/office/drawing/2014/main" id="{4A61699C-C033-6544-83A6-003AE532C5A0}"/>
                </a:ext>
              </a:extLst>
            </p:cNvPr>
            <p:cNvSpPr>
              <a:spLocks noEditPoints="1"/>
            </p:cNvSpPr>
            <p:nvPr/>
          </p:nvSpPr>
          <p:spPr bwMode="auto">
            <a:xfrm>
              <a:off x="4084" y="2098"/>
              <a:ext cx="210" cy="149"/>
            </a:xfrm>
            <a:custGeom>
              <a:avLst/>
              <a:gdLst>
                <a:gd name="T0" fmla="*/ 0 w 210"/>
                <a:gd name="T1" fmla="*/ 0 h 149"/>
                <a:gd name="T2" fmla="*/ 210 w 210"/>
                <a:gd name="T3" fmla="*/ 0 h 149"/>
                <a:gd name="T4" fmla="*/ 210 w 210"/>
                <a:gd name="T5" fmla="*/ 149 h 149"/>
                <a:gd name="T6" fmla="*/ 0 w 210"/>
                <a:gd name="T7" fmla="*/ 149 h 149"/>
                <a:gd name="T8" fmla="*/ 0 w 210"/>
                <a:gd name="T9" fmla="*/ 0 h 149"/>
                <a:gd name="T10" fmla="*/ 0 w 210"/>
                <a:gd name="T11" fmla="*/ 0 h 149"/>
                <a:gd name="T12" fmla="*/ 207 w 210"/>
                <a:gd name="T13" fmla="*/ 0 h 149"/>
                <a:gd name="T14" fmla="*/ 207 w 210"/>
                <a:gd name="T15" fmla="*/ 147 h 149"/>
                <a:gd name="T16" fmla="*/ 0 w 210"/>
                <a:gd name="T17" fmla="*/ 147 h 149"/>
                <a:gd name="T18" fmla="*/ 0 w 210"/>
                <a:gd name="T19" fmla="*/ 0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49">
                  <a:moveTo>
                    <a:pt x="0" y="0"/>
                  </a:moveTo>
                  <a:lnTo>
                    <a:pt x="210" y="0"/>
                  </a:lnTo>
                  <a:lnTo>
                    <a:pt x="210" y="149"/>
                  </a:lnTo>
                  <a:lnTo>
                    <a:pt x="0" y="149"/>
                  </a:lnTo>
                  <a:lnTo>
                    <a:pt x="0" y="0"/>
                  </a:lnTo>
                  <a:close/>
                  <a:moveTo>
                    <a:pt x="0" y="0"/>
                  </a:moveTo>
                  <a:lnTo>
                    <a:pt x="207" y="0"/>
                  </a:lnTo>
                  <a:lnTo>
                    <a:pt x="207" y="147"/>
                  </a:lnTo>
                  <a:lnTo>
                    <a:pt x="0" y="147"/>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12" name="Freeform 704">
              <a:extLst>
                <a:ext uri="{FF2B5EF4-FFF2-40B4-BE49-F238E27FC236}">
                  <a16:creationId xmlns:a16="http://schemas.microsoft.com/office/drawing/2014/main" id="{A1C1C2BA-3F33-1A4B-8FA6-E86833351EF4}"/>
                </a:ext>
              </a:extLst>
            </p:cNvPr>
            <p:cNvSpPr>
              <a:spLocks noEditPoints="1"/>
            </p:cNvSpPr>
            <p:nvPr/>
          </p:nvSpPr>
          <p:spPr bwMode="auto">
            <a:xfrm>
              <a:off x="4084" y="2098"/>
              <a:ext cx="207" cy="147"/>
            </a:xfrm>
            <a:custGeom>
              <a:avLst/>
              <a:gdLst>
                <a:gd name="T0" fmla="*/ 0 w 207"/>
                <a:gd name="T1" fmla="*/ 0 h 147"/>
                <a:gd name="T2" fmla="*/ 207 w 207"/>
                <a:gd name="T3" fmla="*/ 0 h 147"/>
                <a:gd name="T4" fmla="*/ 207 w 207"/>
                <a:gd name="T5" fmla="*/ 147 h 147"/>
                <a:gd name="T6" fmla="*/ 0 w 207"/>
                <a:gd name="T7" fmla="*/ 147 h 147"/>
                <a:gd name="T8" fmla="*/ 0 w 207"/>
                <a:gd name="T9" fmla="*/ 0 h 147"/>
                <a:gd name="T10" fmla="*/ 0 w 207"/>
                <a:gd name="T11" fmla="*/ 0 h 147"/>
                <a:gd name="T12" fmla="*/ 205 w 207"/>
                <a:gd name="T13" fmla="*/ 0 h 147"/>
                <a:gd name="T14" fmla="*/ 205 w 207"/>
                <a:gd name="T15" fmla="*/ 146 h 147"/>
                <a:gd name="T16" fmla="*/ 0 w 207"/>
                <a:gd name="T17" fmla="*/ 146 h 147"/>
                <a:gd name="T18" fmla="*/ 0 w 207"/>
                <a:gd name="T19" fmla="*/ 0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147">
                  <a:moveTo>
                    <a:pt x="0" y="0"/>
                  </a:moveTo>
                  <a:lnTo>
                    <a:pt x="207" y="0"/>
                  </a:lnTo>
                  <a:lnTo>
                    <a:pt x="207" y="147"/>
                  </a:lnTo>
                  <a:lnTo>
                    <a:pt x="0" y="147"/>
                  </a:lnTo>
                  <a:lnTo>
                    <a:pt x="0" y="0"/>
                  </a:lnTo>
                  <a:close/>
                  <a:moveTo>
                    <a:pt x="0" y="0"/>
                  </a:moveTo>
                  <a:lnTo>
                    <a:pt x="205" y="0"/>
                  </a:lnTo>
                  <a:lnTo>
                    <a:pt x="205" y="146"/>
                  </a:lnTo>
                  <a:lnTo>
                    <a:pt x="0" y="146"/>
                  </a:lnTo>
                  <a:lnTo>
                    <a:pt x="0" y="0"/>
                  </a:lnTo>
                  <a:close/>
                </a:path>
              </a:pathLst>
            </a:custGeom>
            <a:solidFill>
              <a:srgbClr val="ADA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13" name="Freeform 705">
              <a:extLst>
                <a:ext uri="{FF2B5EF4-FFF2-40B4-BE49-F238E27FC236}">
                  <a16:creationId xmlns:a16="http://schemas.microsoft.com/office/drawing/2014/main" id="{BCDCB663-1958-7E4D-A768-08E06CA4D695}"/>
                </a:ext>
              </a:extLst>
            </p:cNvPr>
            <p:cNvSpPr>
              <a:spLocks noEditPoints="1"/>
            </p:cNvSpPr>
            <p:nvPr/>
          </p:nvSpPr>
          <p:spPr bwMode="auto">
            <a:xfrm>
              <a:off x="4084" y="2098"/>
              <a:ext cx="205" cy="146"/>
            </a:xfrm>
            <a:custGeom>
              <a:avLst/>
              <a:gdLst>
                <a:gd name="T0" fmla="*/ 0 w 205"/>
                <a:gd name="T1" fmla="*/ 0 h 146"/>
                <a:gd name="T2" fmla="*/ 205 w 205"/>
                <a:gd name="T3" fmla="*/ 0 h 146"/>
                <a:gd name="T4" fmla="*/ 205 w 205"/>
                <a:gd name="T5" fmla="*/ 146 h 146"/>
                <a:gd name="T6" fmla="*/ 0 w 205"/>
                <a:gd name="T7" fmla="*/ 146 h 146"/>
                <a:gd name="T8" fmla="*/ 0 w 205"/>
                <a:gd name="T9" fmla="*/ 0 h 146"/>
                <a:gd name="T10" fmla="*/ 0 w 205"/>
                <a:gd name="T11" fmla="*/ 0 h 146"/>
                <a:gd name="T12" fmla="*/ 203 w 205"/>
                <a:gd name="T13" fmla="*/ 0 h 146"/>
                <a:gd name="T14" fmla="*/ 203 w 205"/>
                <a:gd name="T15" fmla="*/ 144 h 146"/>
                <a:gd name="T16" fmla="*/ 0 w 205"/>
                <a:gd name="T17" fmla="*/ 144 h 146"/>
                <a:gd name="T18" fmla="*/ 0 w 205"/>
                <a:gd name="T19" fmla="*/ 0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5" h="146">
                  <a:moveTo>
                    <a:pt x="0" y="0"/>
                  </a:moveTo>
                  <a:lnTo>
                    <a:pt x="205" y="0"/>
                  </a:lnTo>
                  <a:lnTo>
                    <a:pt x="205" y="146"/>
                  </a:lnTo>
                  <a:lnTo>
                    <a:pt x="0" y="146"/>
                  </a:lnTo>
                  <a:lnTo>
                    <a:pt x="0" y="0"/>
                  </a:lnTo>
                  <a:close/>
                  <a:moveTo>
                    <a:pt x="0" y="0"/>
                  </a:moveTo>
                  <a:lnTo>
                    <a:pt x="203" y="0"/>
                  </a:lnTo>
                  <a:lnTo>
                    <a:pt x="203" y="144"/>
                  </a:lnTo>
                  <a:lnTo>
                    <a:pt x="0" y="144"/>
                  </a:lnTo>
                  <a:lnTo>
                    <a:pt x="0" y="0"/>
                  </a:lnTo>
                  <a:close/>
                </a:path>
              </a:pathLst>
            </a:custGeom>
            <a:solidFill>
              <a:srgbClr val="AFA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14" name="Freeform 706">
              <a:extLst>
                <a:ext uri="{FF2B5EF4-FFF2-40B4-BE49-F238E27FC236}">
                  <a16:creationId xmlns:a16="http://schemas.microsoft.com/office/drawing/2014/main" id="{9FC4E7BA-C4BE-664F-A869-2440EB9B2498}"/>
                </a:ext>
              </a:extLst>
            </p:cNvPr>
            <p:cNvSpPr>
              <a:spLocks noEditPoints="1"/>
            </p:cNvSpPr>
            <p:nvPr/>
          </p:nvSpPr>
          <p:spPr bwMode="auto">
            <a:xfrm>
              <a:off x="4084" y="2098"/>
              <a:ext cx="203" cy="144"/>
            </a:xfrm>
            <a:custGeom>
              <a:avLst/>
              <a:gdLst>
                <a:gd name="T0" fmla="*/ 0 w 203"/>
                <a:gd name="T1" fmla="*/ 0 h 144"/>
                <a:gd name="T2" fmla="*/ 203 w 203"/>
                <a:gd name="T3" fmla="*/ 0 h 144"/>
                <a:gd name="T4" fmla="*/ 203 w 203"/>
                <a:gd name="T5" fmla="*/ 144 h 144"/>
                <a:gd name="T6" fmla="*/ 0 w 203"/>
                <a:gd name="T7" fmla="*/ 144 h 144"/>
                <a:gd name="T8" fmla="*/ 0 w 203"/>
                <a:gd name="T9" fmla="*/ 0 h 144"/>
                <a:gd name="T10" fmla="*/ 0 w 203"/>
                <a:gd name="T11" fmla="*/ 0 h 144"/>
                <a:gd name="T12" fmla="*/ 201 w 203"/>
                <a:gd name="T13" fmla="*/ 0 h 144"/>
                <a:gd name="T14" fmla="*/ 201 w 203"/>
                <a:gd name="T15" fmla="*/ 143 h 144"/>
                <a:gd name="T16" fmla="*/ 0 w 203"/>
                <a:gd name="T17" fmla="*/ 143 h 144"/>
                <a:gd name="T18" fmla="*/ 0 w 203"/>
                <a:gd name="T19" fmla="*/ 0 h 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3" h="144">
                  <a:moveTo>
                    <a:pt x="0" y="0"/>
                  </a:moveTo>
                  <a:lnTo>
                    <a:pt x="203" y="0"/>
                  </a:lnTo>
                  <a:lnTo>
                    <a:pt x="203" y="144"/>
                  </a:lnTo>
                  <a:lnTo>
                    <a:pt x="0" y="144"/>
                  </a:lnTo>
                  <a:lnTo>
                    <a:pt x="0" y="0"/>
                  </a:lnTo>
                  <a:close/>
                  <a:moveTo>
                    <a:pt x="0" y="0"/>
                  </a:moveTo>
                  <a:lnTo>
                    <a:pt x="201" y="0"/>
                  </a:lnTo>
                  <a:lnTo>
                    <a:pt x="201" y="143"/>
                  </a:lnTo>
                  <a:lnTo>
                    <a:pt x="0" y="143"/>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15" name="Freeform 707">
              <a:extLst>
                <a:ext uri="{FF2B5EF4-FFF2-40B4-BE49-F238E27FC236}">
                  <a16:creationId xmlns:a16="http://schemas.microsoft.com/office/drawing/2014/main" id="{9ECFBCB1-EB05-7943-B183-5300FC30B63B}"/>
                </a:ext>
              </a:extLst>
            </p:cNvPr>
            <p:cNvSpPr>
              <a:spLocks noEditPoints="1"/>
            </p:cNvSpPr>
            <p:nvPr/>
          </p:nvSpPr>
          <p:spPr bwMode="auto">
            <a:xfrm>
              <a:off x="4084" y="2098"/>
              <a:ext cx="201" cy="143"/>
            </a:xfrm>
            <a:custGeom>
              <a:avLst/>
              <a:gdLst>
                <a:gd name="T0" fmla="*/ 0 w 201"/>
                <a:gd name="T1" fmla="*/ 0 h 143"/>
                <a:gd name="T2" fmla="*/ 201 w 201"/>
                <a:gd name="T3" fmla="*/ 0 h 143"/>
                <a:gd name="T4" fmla="*/ 201 w 201"/>
                <a:gd name="T5" fmla="*/ 143 h 143"/>
                <a:gd name="T6" fmla="*/ 0 w 201"/>
                <a:gd name="T7" fmla="*/ 143 h 143"/>
                <a:gd name="T8" fmla="*/ 0 w 201"/>
                <a:gd name="T9" fmla="*/ 0 h 143"/>
                <a:gd name="T10" fmla="*/ 0 w 201"/>
                <a:gd name="T11" fmla="*/ 0 h 143"/>
                <a:gd name="T12" fmla="*/ 198 w 201"/>
                <a:gd name="T13" fmla="*/ 0 h 143"/>
                <a:gd name="T14" fmla="*/ 198 w 201"/>
                <a:gd name="T15" fmla="*/ 141 h 143"/>
                <a:gd name="T16" fmla="*/ 0 w 201"/>
                <a:gd name="T17" fmla="*/ 141 h 143"/>
                <a:gd name="T18" fmla="*/ 0 w 201"/>
                <a:gd name="T19" fmla="*/ 0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1" h="143">
                  <a:moveTo>
                    <a:pt x="0" y="0"/>
                  </a:moveTo>
                  <a:lnTo>
                    <a:pt x="201" y="0"/>
                  </a:lnTo>
                  <a:lnTo>
                    <a:pt x="201" y="143"/>
                  </a:lnTo>
                  <a:lnTo>
                    <a:pt x="0" y="143"/>
                  </a:lnTo>
                  <a:lnTo>
                    <a:pt x="0" y="0"/>
                  </a:lnTo>
                  <a:close/>
                  <a:moveTo>
                    <a:pt x="0" y="0"/>
                  </a:moveTo>
                  <a:lnTo>
                    <a:pt x="198" y="0"/>
                  </a:lnTo>
                  <a:lnTo>
                    <a:pt x="198" y="141"/>
                  </a:lnTo>
                  <a:lnTo>
                    <a:pt x="0" y="141"/>
                  </a:lnTo>
                  <a:lnTo>
                    <a:pt x="0" y="0"/>
                  </a:lnTo>
                  <a:close/>
                </a:path>
              </a:pathLst>
            </a:custGeom>
            <a:solidFill>
              <a:srgbClr val="B1B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16" name="Freeform 708">
              <a:extLst>
                <a:ext uri="{FF2B5EF4-FFF2-40B4-BE49-F238E27FC236}">
                  <a16:creationId xmlns:a16="http://schemas.microsoft.com/office/drawing/2014/main" id="{32C03655-8A8F-E445-B7DA-26C0A5F1DD14}"/>
                </a:ext>
              </a:extLst>
            </p:cNvPr>
            <p:cNvSpPr>
              <a:spLocks noEditPoints="1"/>
            </p:cNvSpPr>
            <p:nvPr/>
          </p:nvSpPr>
          <p:spPr bwMode="auto">
            <a:xfrm>
              <a:off x="4084" y="2098"/>
              <a:ext cx="198" cy="141"/>
            </a:xfrm>
            <a:custGeom>
              <a:avLst/>
              <a:gdLst>
                <a:gd name="T0" fmla="*/ 0 w 198"/>
                <a:gd name="T1" fmla="*/ 0 h 141"/>
                <a:gd name="T2" fmla="*/ 198 w 198"/>
                <a:gd name="T3" fmla="*/ 0 h 141"/>
                <a:gd name="T4" fmla="*/ 198 w 198"/>
                <a:gd name="T5" fmla="*/ 141 h 141"/>
                <a:gd name="T6" fmla="*/ 0 w 198"/>
                <a:gd name="T7" fmla="*/ 141 h 141"/>
                <a:gd name="T8" fmla="*/ 0 w 198"/>
                <a:gd name="T9" fmla="*/ 0 h 141"/>
                <a:gd name="T10" fmla="*/ 0 w 198"/>
                <a:gd name="T11" fmla="*/ 0 h 141"/>
                <a:gd name="T12" fmla="*/ 195 w 198"/>
                <a:gd name="T13" fmla="*/ 0 h 141"/>
                <a:gd name="T14" fmla="*/ 195 w 198"/>
                <a:gd name="T15" fmla="*/ 139 h 141"/>
                <a:gd name="T16" fmla="*/ 0 w 198"/>
                <a:gd name="T17" fmla="*/ 139 h 141"/>
                <a:gd name="T18" fmla="*/ 0 w 198"/>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8" h="141">
                  <a:moveTo>
                    <a:pt x="0" y="0"/>
                  </a:moveTo>
                  <a:lnTo>
                    <a:pt x="198" y="0"/>
                  </a:lnTo>
                  <a:lnTo>
                    <a:pt x="198" y="141"/>
                  </a:lnTo>
                  <a:lnTo>
                    <a:pt x="0" y="141"/>
                  </a:lnTo>
                  <a:lnTo>
                    <a:pt x="0" y="0"/>
                  </a:lnTo>
                  <a:close/>
                  <a:moveTo>
                    <a:pt x="0" y="0"/>
                  </a:moveTo>
                  <a:lnTo>
                    <a:pt x="195" y="0"/>
                  </a:lnTo>
                  <a:lnTo>
                    <a:pt x="195" y="139"/>
                  </a:lnTo>
                  <a:lnTo>
                    <a:pt x="0" y="139"/>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17" name="Freeform 709">
              <a:extLst>
                <a:ext uri="{FF2B5EF4-FFF2-40B4-BE49-F238E27FC236}">
                  <a16:creationId xmlns:a16="http://schemas.microsoft.com/office/drawing/2014/main" id="{B54E4998-F002-F64F-BD50-D14A16446EA3}"/>
                </a:ext>
              </a:extLst>
            </p:cNvPr>
            <p:cNvSpPr>
              <a:spLocks noEditPoints="1"/>
            </p:cNvSpPr>
            <p:nvPr/>
          </p:nvSpPr>
          <p:spPr bwMode="auto">
            <a:xfrm>
              <a:off x="4084" y="2098"/>
              <a:ext cx="195" cy="139"/>
            </a:xfrm>
            <a:custGeom>
              <a:avLst/>
              <a:gdLst>
                <a:gd name="T0" fmla="*/ 0 w 195"/>
                <a:gd name="T1" fmla="*/ 0 h 139"/>
                <a:gd name="T2" fmla="*/ 195 w 195"/>
                <a:gd name="T3" fmla="*/ 0 h 139"/>
                <a:gd name="T4" fmla="*/ 195 w 195"/>
                <a:gd name="T5" fmla="*/ 139 h 139"/>
                <a:gd name="T6" fmla="*/ 0 w 195"/>
                <a:gd name="T7" fmla="*/ 139 h 139"/>
                <a:gd name="T8" fmla="*/ 0 w 195"/>
                <a:gd name="T9" fmla="*/ 0 h 139"/>
                <a:gd name="T10" fmla="*/ 0 w 195"/>
                <a:gd name="T11" fmla="*/ 0 h 139"/>
                <a:gd name="T12" fmla="*/ 193 w 195"/>
                <a:gd name="T13" fmla="*/ 0 h 139"/>
                <a:gd name="T14" fmla="*/ 193 w 195"/>
                <a:gd name="T15" fmla="*/ 138 h 139"/>
                <a:gd name="T16" fmla="*/ 0 w 195"/>
                <a:gd name="T17" fmla="*/ 138 h 139"/>
                <a:gd name="T18" fmla="*/ 0 w 195"/>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139">
                  <a:moveTo>
                    <a:pt x="0" y="0"/>
                  </a:moveTo>
                  <a:lnTo>
                    <a:pt x="195" y="0"/>
                  </a:lnTo>
                  <a:lnTo>
                    <a:pt x="195" y="139"/>
                  </a:lnTo>
                  <a:lnTo>
                    <a:pt x="0" y="139"/>
                  </a:lnTo>
                  <a:lnTo>
                    <a:pt x="0" y="0"/>
                  </a:lnTo>
                  <a:close/>
                  <a:moveTo>
                    <a:pt x="0" y="0"/>
                  </a:moveTo>
                  <a:lnTo>
                    <a:pt x="193" y="0"/>
                  </a:lnTo>
                  <a:lnTo>
                    <a:pt x="193" y="138"/>
                  </a:lnTo>
                  <a:lnTo>
                    <a:pt x="0" y="138"/>
                  </a:lnTo>
                  <a:lnTo>
                    <a:pt x="0" y="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18" name="Freeform 710">
              <a:extLst>
                <a:ext uri="{FF2B5EF4-FFF2-40B4-BE49-F238E27FC236}">
                  <a16:creationId xmlns:a16="http://schemas.microsoft.com/office/drawing/2014/main" id="{858E300A-B971-CC44-9FFB-7A1E9049AB6D}"/>
                </a:ext>
              </a:extLst>
            </p:cNvPr>
            <p:cNvSpPr>
              <a:spLocks noEditPoints="1"/>
            </p:cNvSpPr>
            <p:nvPr/>
          </p:nvSpPr>
          <p:spPr bwMode="auto">
            <a:xfrm>
              <a:off x="4084" y="2098"/>
              <a:ext cx="193" cy="138"/>
            </a:xfrm>
            <a:custGeom>
              <a:avLst/>
              <a:gdLst>
                <a:gd name="T0" fmla="*/ 0 w 193"/>
                <a:gd name="T1" fmla="*/ 0 h 138"/>
                <a:gd name="T2" fmla="*/ 193 w 193"/>
                <a:gd name="T3" fmla="*/ 0 h 138"/>
                <a:gd name="T4" fmla="*/ 193 w 193"/>
                <a:gd name="T5" fmla="*/ 138 h 138"/>
                <a:gd name="T6" fmla="*/ 0 w 193"/>
                <a:gd name="T7" fmla="*/ 138 h 138"/>
                <a:gd name="T8" fmla="*/ 0 w 193"/>
                <a:gd name="T9" fmla="*/ 0 h 138"/>
                <a:gd name="T10" fmla="*/ 0 w 193"/>
                <a:gd name="T11" fmla="*/ 0 h 138"/>
                <a:gd name="T12" fmla="*/ 190 w 193"/>
                <a:gd name="T13" fmla="*/ 0 h 138"/>
                <a:gd name="T14" fmla="*/ 190 w 193"/>
                <a:gd name="T15" fmla="*/ 136 h 138"/>
                <a:gd name="T16" fmla="*/ 0 w 193"/>
                <a:gd name="T17" fmla="*/ 136 h 138"/>
                <a:gd name="T18" fmla="*/ 0 w 193"/>
                <a:gd name="T19" fmla="*/ 0 h 1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38">
                  <a:moveTo>
                    <a:pt x="0" y="0"/>
                  </a:moveTo>
                  <a:lnTo>
                    <a:pt x="193" y="0"/>
                  </a:lnTo>
                  <a:lnTo>
                    <a:pt x="193" y="138"/>
                  </a:lnTo>
                  <a:lnTo>
                    <a:pt x="0" y="138"/>
                  </a:lnTo>
                  <a:lnTo>
                    <a:pt x="0" y="0"/>
                  </a:lnTo>
                  <a:close/>
                  <a:moveTo>
                    <a:pt x="0" y="0"/>
                  </a:moveTo>
                  <a:lnTo>
                    <a:pt x="190" y="0"/>
                  </a:lnTo>
                  <a:lnTo>
                    <a:pt x="190" y="136"/>
                  </a:lnTo>
                  <a:lnTo>
                    <a:pt x="0" y="136"/>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19" name="Freeform 711">
              <a:extLst>
                <a:ext uri="{FF2B5EF4-FFF2-40B4-BE49-F238E27FC236}">
                  <a16:creationId xmlns:a16="http://schemas.microsoft.com/office/drawing/2014/main" id="{6EA4EF4D-6D04-FD40-BDBF-83EC4D08EB11}"/>
                </a:ext>
              </a:extLst>
            </p:cNvPr>
            <p:cNvSpPr>
              <a:spLocks noEditPoints="1"/>
            </p:cNvSpPr>
            <p:nvPr/>
          </p:nvSpPr>
          <p:spPr bwMode="auto">
            <a:xfrm>
              <a:off x="4084" y="2098"/>
              <a:ext cx="190" cy="136"/>
            </a:xfrm>
            <a:custGeom>
              <a:avLst/>
              <a:gdLst>
                <a:gd name="T0" fmla="*/ 0 w 190"/>
                <a:gd name="T1" fmla="*/ 0 h 136"/>
                <a:gd name="T2" fmla="*/ 190 w 190"/>
                <a:gd name="T3" fmla="*/ 0 h 136"/>
                <a:gd name="T4" fmla="*/ 190 w 190"/>
                <a:gd name="T5" fmla="*/ 136 h 136"/>
                <a:gd name="T6" fmla="*/ 0 w 190"/>
                <a:gd name="T7" fmla="*/ 136 h 136"/>
                <a:gd name="T8" fmla="*/ 0 w 190"/>
                <a:gd name="T9" fmla="*/ 0 h 136"/>
                <a:gd name="T10" fmla="*/ 0 w 190"/>
                <a:gd name="T11" fmla="*/ 0 h 136"/>
                <a:gd name="T12" fmla="*/ 188 w 190"/>
                <a:gd name="T13" fmla="*/ 0 h 136"/>
                <a:gd name="T14" fmla="*/ 188 w 190"/>
                <a:gd name="T15" fmla="*/ 135 h 136"/>
                <a:gd name="T16" fmla="*/ 0 w 190"/>
                <a:gd name="T17" fmla="*/ 135 h 136"/>
                <a:gd name="T18" fmla="*/ 0 w 190"/>
                <a:gd name="T19" fmla="*/ 0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 h="136">
                  <a:moveTo>
                    <a:pt x="0" y="0"/>
                  </a:moveTo>
                  <a:lnTo>
                    <a:pt x="190" y="0"/>
                  </a:lnTo>
                  <a:lnTo>
                    <a:pt x="190" y="136"/>
                  </a:lnTo>
                  <a:lnTo>
                    <a:pt x="0" y="136"/>
                  </a:lnTo>
                  <a:lnTo>
                    <a:pt x="0" y="0"/>
                  </a:lnTo>
                  <a:close/>
                  <a:moveTo>
                    <a:pt x="0" y="0"/>
                  </a:moveTo>
                  <a:lnTo>
                    <a:pt x="188" y="0"/>
                  </a:lnTo>
                  <a:lnTo>
                    <a:pt x="188" y="135"/>
                  </a:lnTo>
                  <a:lnTo>
                    <a:pt x="0" y="135"/>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20" name="Freeform 712">
              <a:extLst>
                <a:ext uri="{FF2B5EF4-FFF2-40B4-BE49-F238E27FC236}">
                  <a16:creationId xmlns:a16="http://schemas.microsoft.com/office/drawing/2014/main" id="{3CF7023E-23DA-754F-84FF-E060DD38CEA3}"/>
                </a:ext>
              </a:extLst>
            </p:cNvPr>
            <p:cNvSpPr>
              <a:spLocks noEditPoints="1"/>
            </p:cNvSpPr>
            <p:nvPr/>
          </p:nvSpPr>
          <p:spPr bwMode="auto">
            <a:xfrm>
              <a:off x="4084" y="2098"/>
              <a:ext cx="188" cy="135"/>
            </a:xfrm>
            <a:custGeom>
              <a:avLst/>
              <a:gdLst>
                <a:gd name="T0" fmla="*/ 0 w 188"/>
                <a:gd name="T1" fmla="*/ 0 h 135"/>
                <a:gd name="T2" fmla="*/ 188 w 188"/>
                <a:gd name="T3" fmla="*/ 0 h 135"/>
                <a:gd name="T4" fmla="*/ 188 w 188"/>
                <a:gd name="T5" fmla="*/ 135 h 135"/>
                <a:gd name="T6" fmla="*/ 0 w 188"/>
                <a:gd name="T7" fmla="*/ 135 h 135"/>
                <a:gd name="T8" fmla="*/ 0 w 188"/>
                <a:gd name="T9" fmla="*/ 0 h 135"/>
                <a:gd name="T10" fmla="*/ 0 w 188"/>
                <a:gd name="T11" fmla="*/ 0 h 135"/>
                <a:gd name="T12" fmla="*/ 186 w 188"/>
                <a:gd name="T13" fmla="*/ 0 h 135"/>
                <a:gd name="T14" fmla="*/ 186 w 188"/>
                <a:gd name="T15" fmla="*/ 132 h 135"/>
                <a:gd name="T16" fmla="*/ 0 w 188"/>
                <a:gd name="T17" fmla="*/ 132 h 135"/>
                <a:gd name="T18" fmla="*/ 0 w 188"/>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 h="135">
                  <a:moveTo>
                    <a:pt x="0" y="0"/>
                  </a:moveTo>
                  <a:lnTo>
                    <a:pt x="188" y="0"/>
                  </a:lnTo>
                  <a:lnTo>
                    <a:pt x="188" y="135"/>
                  </a:lnTo>
                  <a:lnTo>
                    <a:pt x="0" y="135"/>
                  </a:lnTo>
                  <a:lnTo>
                    <a:pt x="0" y="0"/>
                  </a:lnTo>
                  <a:close/>
                  <a:moveTo>
                    <a:pt x="0" y="0"/>
                  </a:moveTo>
                  <a:lnTo>
                    <a:pt x="186" y="0"/>
                  </a:lnTo>
                  <a:lnTo>
                    <a:pt x="186" y="132"/>
                  </a:lnTo>
                  <a:lnTo>
                    <a:pt x="0" y="132"/>
                  </a:lnTo>
                  <a:lnTo>
                    <a:pt x="0" y="0"/>
                  </a:lnTo>
                  <a:close/>
                </a:path>
              </a:pathLst>
            </a:custGeom>
            <a:solidFill>
              <a:srgbClr val="B9B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21" name="Freeform 713">
              <a:extLst>
                <a:ext uri="{FF2B5EF4-FFF2-40B4-BE49-F238E27FC236}">
                  <a16:creationId xmlns:a16="http://schemas.microsoft.com/office/drawing/2014/main" id="{6C16C107-98EA-F841-A0AC-163AB01D0BBA}"/>
                </a:ext>
              </a:extLst>
            </p:cNvPr>
            <p:cNvSpPr>
              <a:spLocks noEditPoints="1"/>
            </p:cNvSpPr>
            <p:nvPr/>
          </p:nvSpPr>
          <p:spPr bwMode="auto">
            <a:xfrm>
              <a:off x="4084" y="2098"/>
              <a:ext cx="186" cy="132"/>
            </a:xfrm>
            <a:custGeom>
              <a:avLst/>
              <a:gdLst>
                <a:gd name="T0" fmla="*/ 0 w 186"/>
                <a:gd name="T1" fmla="*/ 0 h 132"/>
                <a:gd name="T2" fmla="*/ 186 w 186"/>
                <a:gd name="T3" fmla="*/ 0 h 132"/>
                <a:gd name="T4" fmla="*/ 186 w 186"/>
                <a:gd name="T5" fmla="*/ 132 h 132"/>
                <a:gd name="T6" fmla="*/ 0 w 186"/>
                <a:gd name="T7" fmla="*/ 132 h 132"/>
                <a:gd name="T8" fmla="*/ 0 w 186"/>
                <a:gd name="T9" fmla="*/ 0 h 132"/>
                <a:gd name="T10" fmla="*/ 0 w 186"/>
                <a:gd name="T11" fmla="*/ 0 h 132"/>
                <a:gd name="T12" fmla="*/ 184 w 186"/>
                <a:gd name="T13" fmla="*/ 0 h 132"/>
                <a:gd name="T14" fmla="*/ 184 w 186"/>
                <a:gd name="T15" fmla="*/ 130 h 132"/>
                <a:gd name="T16" fmla="*/ 0 w 186"/>
                <a:gd name="T17" fmla="*/ 130 h 132"/>
                <a:gd name="T18" fmla="*/ 0 w 186"/>
                <a:gd name="T19" fmla="*/ 0 h 1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6" h="132">
                  <a:moveTo>
                    <a:pt x="0" y="0"/>
                  </a:moveTo>
                  <a:lnTo>
                    <a:pt x="186" y="0"/>
                  </a:lnTo>
                  <a:lnTo>
                    <a:pt x="186" y="132"/>
                  </a:lnTo>
                  <a:lnTo>
                    <a:pt x="0" y="132"/>
                  </a:lnTo>
                  <a:lnTo>
                    <a:pt x="0" y="0"/>
                  </a:lnTo>
                  <a:close/>
                  <a:moveTo>
                    <a:pt x="0" y="0"/>
                  </a:moveTo>
                  <a:lnTo>
                    <a:pt x="184" y="0"/>
                  </a:lnTo>
                  <a:lnTo>
                    <a:pt x="184" y="130"/>
                  </a:lnTo>
                  <a:lnTo>
                    <a:pt x="0" y="130"/>
                  </a:lnTo>
                  <a:lnTo>
                    <a:pt x="0" y="0"/>
                  </a:lnTo>
                  <a:close/>
                </a:path>
              </a:pathLst>
            </a:custGeom>
            <a:solidFill>
              <a:srgbClr val="BBB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22" name="Freeform 714">
              <a:extLst>
                <a:ext uri="{FF2B5EF4-FFF2-40B4-BE49-F238E27FC236}">
                  <a16:creationId xmlns:a16="http://schemas.microsoft.com/office/drawing/2014/main" id="{CD75C56A-2500-4B4D-87A5-CFCDC13DE629}"/>
                </a:ext>
              </a:extLst>
            </p:cNvPr>
            <p:cNvSpPr>
              <a:spLocks noEditPoints="1"/>
            </p:cNvSpPr>
            <p:nvPr/>
          </p:nvSpPr>
          <p:spPr bwMode="auto">
            <a:xfrm>
              <a:off x="4084" y="2098"/>
              <a:ext cx="184" cy="130"/>
            </a:xfrm>
            <a:custGeom>
              <a:avLst/>
              <a:gdLst>
                <a:gd name="T0" fmla="*/ 0 w 184"/>
                <a:gd name="T1" fmla="*/ 0 h 130"/>
                <a:gd name="T2" fmla="*/ 184 w 184"/>
                <a:gd name="T3" fmla="*/ 0 h 130"/>
                <a:gd name="T4" fmla="*/ 184 w 184"/>
                <a:gd name="T5" fmla="*/ 130 h 130"/>
                <a:gd name="T6" fmla="*/ 0 w 184"/>
                <a:gd name="T7" fmla="*/ 130 h 130"/>
                <a:gd name="T8" fmla="*/ 0 w 184"/>
                <a:gd name="T9" fmla="*/ 0 h 130"/>
                <a:gd name="T10" fmla="*/ 0 w 184"/>
                <a:gd name="T11" fmla="*/ 0 h 130"/>
                <a:gd name="T12" fmla="*/ 181 w 184"/>
                <a:gd name="T13" fmla="*/ 0 h 130"/>
                <a:gd name="T14" fmla="*/ 181 w 184"/>
                <a:gd name="T15" fmla="*/ 129 h 130"/>
                <a:gd name="T16" fmla="*/ 0 w 184"/>
                <a:gd name="T17" fmla="*/ 129 h 130"/>
                <a:gd name="T18" fmla="*/ 0 w 184"/>
                <a:gd name="T19" fmla="*/ 0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4" h="130">
                  <a:moveTo>
                    <a:pt x="0" y="0"/>
                  </a:moveTo>
                  <a:lnTo>
                    <a:pt x="184" y="0"/>
                  </a:lnTo>
                  <a:lnTo>
                    <a:pt x="184" y="130"/>
                  </a:lnTo>
                  <a:lnTo>
                    <a:pt x="0" y="130"/>
                  </a:lnTo>
                  <a:lnTo>
                    <a:pt x="0" y="0"/>
                  </a:lnTo>
                  <a:close/>
                  <a:moveTo>
                    <a:pt x="0" y="0"/>
                  </a:moveTo>
                  <a:lnTo>
                    <a:pt x="181" y="0"/>
                  </a:lnTo>
                  <a:lnTo>
                    <a:pt x="181" y="129"/>
                  </a:lnTo>
                  <a:lnTo>
                    <a:pt x="0" y="129"/>
                  </a:lnTo>
                  <a:lnTo>
                    <a:pt x="0" y="0"/>
                  </a:lnTo>
                  <a:close/>
                </a:path>
              </a:pathLst>
            </a:custGeom>
            <a:solidFill>
              <a:srgbClr val="BC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23" name="Freeform 715">
              <a:extLst>
                <a:ext uri="{FF2B5EF4-FFF2-40B4-BE49-F238E27FC236}">
                  <a16:creationId xmlns:a16="http://schemas.microsoft.com/office/drawing/2014/main" id="{1401DB87-F32A-8740-911B-5FB035EA0177}"/>
                </a:ext>
              </a:extLst>
            </p:cNvPr>
            <p:cNvSpPr>
              <a:spLocks noEditPoints="1"/>
            </p:cNvSpPr>
            <p:nvPr/>
          </p:nvSpPr>
          <p:spPr bwMode="auto">
            <a:xfrm>
              <a:off x="4084" y="2098"/>
              <a:ext cx="181" cy="129"/>
            </a:xfrm>
            <a:custGeom>
              <a:avLst/>
              <a:gdLst>
                <a:gd name="T0" fmla="*/ 0 w 181"/>
                <a:gd name="T1" fmla="*/ 0 h 129"/>
                <a:gd name="T2" fmla="*/ 181 w 181"/>
                <a:gd name="T3" fmla="*/ 0 h 129"/>
                <a:gd name="T4" fmla="*/ 181 w 181"/>
                <a:gd name="T5" fmla="*/ 129 h 129"/>
                <a:gd name="T6" fmla="*/ 0 w 181"/>
                <a:gd name="T7" fmla="*/ 129 h 129"/>
                <a:gd name="T8" fmla="*/ 0 w 181"/>
                <a:gd name="T9" fmla="*/ 0 h 129"/>
                <a:gd name="T10" fmla="*/ 0 w 181"/>
                <a:gd name="T11" fmla="*/ 0 h 129"/>
                <a:gd name="T12" fmla="*/ 179 w 181"/>
                <a:gd name="T13" fmla="*/ 0 h 129"/>
                <a:gd name="T14" fmla="*/ 179 w 181"/>
                <a:gd name="T15" fmla="*/ 127 h 129"/>
                <a:gd name="T16" fmla="*/ 0 w 181"/>
                <a:gd name="T17" fmla="*/ 127 h 129"/>
                <a:gd name="T18" fmla="*/ 0 w 181"/>
                <a:gd name="T19" fmla="*/ 0 h 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29">
                  <a:moveTo>
                    <a:pt x="0" y="0"/>
                  </a:moveTo>
                  <a:lnTo>
                    <a:pt x="181" y="0"/>
                  </a:lnTo>
                  <a:lnTo>
                    <a:pt x="181" y="129"/>
                  </a:lnTo>
                  <a:lnTo>
                    <a:pt x="0" y="129"/>
                  </a:lnTo>
                  <a:lnTo>
                    <a:pt x="0" y="0"/>
                  </a:lnTo>
                  <a:close/>
                  <a:moveTo>
                    <a:pt x="0" y="0"/>
                  </a:moveTo>
                  <a:lnTo>
                    <a:pt x="179" y="0"/>
                  </a:lnTo>
                  <a:lnTo>
                    <a:pt x="179" y="127"/>
                  </a:lnTo>
                  <a:lnTo>
                    <a:pt x="0" y="127"/>
                  </a:lnTo>
                  <a:lnTo>
                    <a:pt x="0" y="0"/>
                  </a:lnTo>
                  <a:close/>
                </a:path>
              </a:pathLst>
            </a:custGeom>
            <a:solidFill>
              <a:srgbClr val="BEB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24" name="Freeform 716">
              <a:extLst>
                <a:ext uri="{FF2B5EF4-FFF2-40B4-BE49-F238E27FC236}">
                  <a16:creationId xmlns:a16="http://schemas.microsoft.com/office/drawing/2014/main" id="{0996B8AE-2BA5-184A-B72A-F541D8B77092}"/>
                </a:ext>
              </a:extLst>
            </p:cNvPr>
            <p:cNvSpPr>
              <a:spLocks noEditPoints="1"/>
            </p:cNvSpPr>
            <p:nvPr/>
          </p:nvSpPr>
          <p:spPr bwMode="auto">
            <a:xfrm>
              <a:off x="4084" y="2098"/>
              <a:ext cx="179" cy="127"/>
            </a:xfrm>
            <a:custGeom>
              <a:avLst/>
              <a:gdLst>
                <a:gd name="T0" fmla="*/ 0 w 179"/>
                <a:gd name="T1" fmla="*/ 0 h 127"/>
                <a:gd name="T2" fmla="*/ 179 w 179"/>
                <a:gd name="T3" fmla="*/ 0 h 127"/>
                <a:gd name="T4" fmla="*/ 179 w 179"/>
                <a:gd name="T5" fmla="*/ 127 h 127"/>
                <a:gd name="T6" fmla="*/ 0 w 179"/>
                <a:gd name="T7" fmla="*/ 127 h 127"/>
                <a:gd name="T8" fmla="*/ 0 w 179"/>
                <a:gd name="T9" fmla="*/ 0 h 127"/>
                <a:gd name="T10" fmla="*/ 0 w 179"/>
                <a:gd name="T11" fmla="*/ 0 h 127"/>
                <a:gd name="T12" fmla="*/ 177 w 179"/>
                <a:gd name="T13" fmla="*/ 0 h 127"/>
                <a:gd name="T14" fmla="*/ 177 w 179"/>
                <a:gd name="T15" fmla="*/ 126 h 127"/>
                <a:gd name="T16" fmla="*/ 0 w 179"/>
                <a:gd name="T17" fmla="*/ 126 h 127"/>
                <a:gd name="T18" fmla="*/ 0 w 179"/>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127">
                  <a:moveTo>
                    <a:pt x="0" y="0"/>
                  </a:moveTo>
                  <a:lnTo>
                    <a:pt x="179" y="0"/>
                  </a:lnTo>
                  <a:lnTo>
                    <a:pt x="179" y="127"/>
                  </a:lnTo>
                  <a:lnTo>
                    <a:pt x="0" y="127"/>
                  </a:lnTo>
                  <a:lnTo>
                    <a:pt x="0" y="0"/>
                  </a:lnTo>
                  <a:close/>
                  <a:moveTo>
                    <a:pt x="0" y="0"/>
                  </a:moveTo>
                  <a:lnTo>
                    <a:pt x="177" y="0"/>
                  </a:lnTo>
                  <a:lnTo>
                    <a:pt x="177" y="126"/>
                  </a:lnTo>
                  <a:lnTo>
                    <a:pt x="0" y="126"/>
                  </a:lnTo>
                  <a:lnTo>
                    <a:pt x="0" y="0"/>
                  </a:lnTo>
                  <a:close/>
                </a:path>
              </a:pathLst>
            </a:custGeom>
            <a:solidFill>
              <a:srgbClr val="C0C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25" name="Freeform 717">
              <a:extLst>
                <a:ext uri="{FF2B5EF4-FFF2-40B4-BE49-F238E27FC236}">
                  <a16:creationId xmlns:a16="http://schemas.microsoft.com/office/drawing/2014/main" id="{1BB7412F-B6ED-6E43-920B-1C7CA539E027}"/>
                </a:ext>
              </a:extLst>
            </p:cNvPr>
            <p:cNvSpPr>
              <a:spLocks noEditPoints="1"/>
            </p:cNvSpPr>
            <p:nvPr/>
          </p:nvSpPr>
          <p:spPr bwMode="auto">
            <a:xfrm>
              <a:off x="4084" y="2098"/>
              <a:ext cx="177" cy="126"/>
            </a:xfrm>
            <a:custGeom>
              <a:avLst/>
              <a:gdLst>
                <a:gd name="T0" fmla="*/ 0 w 177"/>
                <a:gd name="T1" fmla="*/ 0 h 126"/>
                <a:gd name="T2" fmla="*/ 177 w 177"/>
                <a:gd name="T3" fmla="*/ 0 h 126"/>
                <a:gd name="T4" fmla="*/ 177 w 177"/>
                <a:gd name="T5" fmla="*/ 126 h 126"/>
                <a:gd name="T6" fmla="*/ 0 w 177"/>
                <a:gd name="T7" fmla="*/ 126 h 126"/>
                <a:gd name="T8" fmla="*/ 0 w 177"/>
                <a:gd name="T9" fmla="*/ 0 h 126"/>
                <a:gd name="T10" fmla="*/ 0 w 177"/>
                <a:gd name="T11" fmla="*/ 0 h 126"/>
                <a:gd name="T12" fmla="*/ 174 w 177"/>
                <a:gd name="T13" fmla="*/ 0 h 126"/>
                <a:gd name="T14" fmla="*/ 174 w 177"/>
                <a:gd name="T15" fmla="*/ 124 h 126"/>
                <a:gd name="T16" fmla="*/ 0 w 177"/>
                <a:gd name="T17" fmla="*/ 124 h 126"/>
                <a:gd name="T18" fmla="*/ 0 w 177"/>
                <a:gd name="T19" fmla="*/ 0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26">
                  <a:moveTo>
                    <a:pt x="0" y="0"/>
                  </a:moveTo>
                  <a:lnTo>
                    <a:pt x="177" y="0"/>
                  </a:lnTo>
                  <a:lnTo>
                    <a:pt x="177" y="126"/>
                  </a:lnTo>
                  <a:lnTo>
                    <a:pt x="0" y="126"/>
                  </a:lnTo>
                  <a:lnTo>
                    <a:pt x="0" y="0"/>
                  </a:lnTo>
                  <a:close/>
                  <a:moveTo>
                    <a:pt x="0" y="0"/>
                  </a:moveTo>
                  <a:lnTo>
                    <a:pt x="174" y="0"/>
                  </a:lnTo>
                  <a:lnTo>
                    <a:pt x="174" y="124"/>
                  </a:lnTo>
                  <a:lnTo>
                    <a:pt x="0" y="124"/>
                  </a:lnTo>
                  <a:lnTo>
                    <a:pt x="0" y="0"/>
                  </a:lnTo>
                  <a:close/>
                </a:path>
              </a:pathLst>
            </a:custGeom>
            <a:solidFill>
              <a:srgbClr val="C1C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26" name="Freeform 718">
              <a:extLst>
                <a:ext uri="{FF2B5EF4-FFF2-40B4-BE49-F238E27FC236}">
                  <a16:creationId xmlns:a16="http://schemas.microsoft.com/office/drawing/2014/main" id="{D6151BEF-19D3-B24E-A672-14C8F045655C}"/>
                </a:ext>
              </a:extLst>
            </p:cNvPr>
            <p:cNvSpPr>
              <a:spLocks noEditPoints="1"/>
            </p:cNvSpPr>
            <p:nvPr/>
          </p:nvSpPr>
          <p:spPr bwMode="auto">
            <a:xfrm>
              <a:off x="4084" y="2098"/>
              <a:ext cx="174" cy="124"/>
            </a:xfrm>
            <a:custGeom>
              <a:avLst/>
              <a:gdLst>
                <a:gd name="T0" fmla="*/ 0 w 174"/>
                <a:gd name="T1" fmla="*/ 0 h 124"/>
                <a:gd name="T2" fmla="*/ 174 w 174"/>
                <a:gd name="T3" fmla="*/ 0 h 124"/>
                <a:gd name="T4" fmla="*/ 174 w 174"/>
                <a:gd name="T5" fmla="*/ 124 h 124"/>
                <a:gd name="T6" fmla="*/ 0 w 174"/>
                <a:gd name="T7" fmla="*/ 124 h 124"/>
                <a:gd name="T8" fmla="*/ 0 w 174"/>
                <a:gd name="T9" fmla="*/ 0 h 124"/>
                <a:gd name="T10" fmla="*/ 0 w 174"/>
                <a:gd name="T11" fmla="*/ 0 h 124"/>
                <a:gd name="T12" fmla="*/ 171 w 174"/>
                <a:gd name="T13" fmla="*/ 0 h 124"/>
                <a:gd name="T14" fmla="*/ 171 w 174"/>
                <a:gd name="T15" fmla="*/ 122 h 124"/>
                <a:gd name="T16" fmla="*/ 0 w 174"/>
                <a:gd name="T17" fmla="*/ 122 h 124"/>
                <a:gd name="T18" fmla="*/ 0 w 174"/>
                <a:gd name="T19" fmla="*/ 0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4" h="124">
                  <a:moveTo>
                    <a:pt x="0" y="0"/>
                  </a:moveTo>
                  <a:lnTo>
                    <a:pt x="174" y="0"/>
                  </a:lnTo>
                  <a:lnTo>
                    <a:pt x="174" y="124"/>
                  </a:lnTo>
                  <a:lnTo>
                    <a:pt x="0" y="124"/>
                  </a:lnTo>
                  <a:lnTo>
                    <a:pt x="0" y="0"/>
                  </a:lnTo>
                  <a:close/>
                  <a:moveTo>
                    <a:pt x="0" y="0"/>
                  </a:moveTo>
                  <a:lnTo>
                    <a:pt x="171" y="0"/>
                  </a:lnTo>
                  <a:lnTo>
                    <a:pt x="171" y="122"/>
                  </a:lnTo>
                  <a:lnTo>
                    <a:pt x="0" y="122"/>
                  </a:lnTo>
                  <a:lnTo>
                    <a:pt x="0" y="0"/>
                  </a:lnTo>
                  <a:close/>
                </a:path>
              </a:pathLst>
            </a:custGeom>
            <a:solidFill>
              <a:srgbClr val="C3C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27" name="Freeform 719">
              <a:extLst>
                <a:ext uri="{FF2B5EF4-FFF2-40B4-BE49-F238E27FC236}">
                  <a16:creationId xmlns:a16="http://schemas.microsoft.com/office/drawing/2014/main" id="{5E5E90F1-76C6-214D-AC5D-7C4D7C0542B8}"/>
                </a:ext>
              </a:extLst>
            </p:cNvPr>
            <p:cNvSpPr>
              <a:spLocks noEditPoints="1"/>
            </p:cNvSpPr>
            <p:nvPr/>
          </p:nvSpPr>
          <p:spPr bwMode="auto">
            <a:xfrm>
              <a:off x="4084" y="2098"/>
              <a:ext cx="171" cy="122"/>
            </a:xfrm>
            <a:custGeom>
              <a:avLst/>
              <a:gdLst>
                <a:gd name="T0" fmla="*/ 0 w 171"/>
                <a:gd name="T1" fmla="*/ 0 h 122"/>
                <a:gd name="T2" fmla="*/ 171 w 171"/>
                <a:gd name="T3" fmla="*/ 0 h 122"/>
                <a:gd name="T4" fmla="*/ 171 w 171"/>
                <a:gd name="T5" fmla="*/ 122 h 122"/>
                <a:gd name="T6" fmla="*/ 0 w 171"/>
                <a:gd name="T7" fmla="*/ 122 h 122"/>
                <a:gd name="T8" fmla="*/ 0 w 171"/>
                <a:gd name="T9" fmla="*/ 0 h 122"/>
                <a:gd name="T10" fmla="*/ 0 w 171"/>
                <a:gd name="T11" fmla="*/ 0 h 122"/>
                <a:gd name="T12" fmla="*/ 169 w 171"/>
                <a:gd name="T13" fmla="*/ 0 h 122"/>
                <a:gd name="T14" fmla="*/ 169 w 171"/>
                <a:gd name="T15" fmla="*/ 121 h 122"/>
                <a:gd name="T16" fmla="*/ 0 w 171"/>
                <a:gd name="T17" fmla="*/ 121 h 122"/>
                <a:gd name="T18" fmla="*/ 0 w 17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122">
                  <a:moveTo>
                    <a:pt x="0" y="0"/>
                  </a:moveTo>
                  <a:lnTo>
                    <a:pt x="171" y="0"/>
                  </a:lnTo>
                  <a:lnTo>
                    <a:pt x="171" y="122"/>
                  </a:lnTo>
                  <a:lnTo>
                    <a:pt x="0" y="122"/>
                  </a:lnTo>
                  <a:lnTo>
                    <a:pt x="0" y="0"/>
                  </a:lnTo>
                  <a:close/>
                  <a:moveTo>
                    <a:pt x="0" y="0"/>
                  </a:moveTo>
                  <a:lnTo>
                    <a:pt x="169" y="0"/>
                  </a:lnTo>
                  <a:lnTo>
                    <a:pt x="169" y="121"/>
                  </a:lnTo>
                  <a:lnTo>
                    <a:pt x="0" y="121"/>
                  </a:lnTo>
                  <a:lnTo>
                    <a:pt x="0" y="0"/>
                  </a:lnTo>
                  <a:close/>
                </a:path>
              </a:pathLst>
            </a:custGeom>
            <a:solidFill>
              <a:srgbClr val="C5C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28" name="Freeform 720">
              <a:extLst>
                <a:ext uri="{FF2B5EF4-FFF2-40B4-BE49-F238E27FC236}">
                  <a16:creationId xmlns:a16="http://schemas.microsoft.com/office/drawing/2014/main" id="{CE0B58DD-518A-F34C-A7C3-5D9665B34E88}"/>
                </a:ext>
              </a:extLst>
            </p:cNvPr>
            <p:cNvSpPr>
              <a:spLocks noEditPoints="1"/>
            </p:cNvSpPr>
            <p:nvPr/>
          </p:nvSpPr>
          <p:spPr bwMode="auto">
            <a:xfrm>
              <a:off x="4084" y="2098"/>
              <a:ext cx="169" cy="121"/>
            </a:xfrm>
            <a:custGeom>
              <a:avLst/>
              <a:gdLst>
                <a:gd name="T0" fmla="*/ 0 w 169"/>
                <a:gd name="T1" fmla="*/ 0 h 121"/>
                <a:gd name="T2" fmla="*/ 169 w 169"/>
                <a:gd name="T3" fmla="*/ 0 h 121"/>
                <a:gd name="T4" fmla="*/ 169 w 169"/>
                <a:gd name="T5" fmla="*/ 121 h 121"/>
                <a:gd name="T6" fmla="*/ 0 w 169"/>
                <a:gd name="T7" fmla="*/ 121 h 121"/>
                <a:gd name="T8" fmla="*/ 0 w 169"/>
                <a:gd name="T9" fmla="*/ 0 h 121"/>
                <a:gd name="T10" fmla="*/ 0 w 169"/>
                <a:gd name="T11" fmla="*/ 0 h 121"/>
                <a:gd name="T12" fmla="*/ 167 w 169"/>
                <a:gd name="T13" fmla="*/ 0 h 121"/>
                <a:gd name="T14" fmla="*/ 167 w 169"/>
                <a:gd name="T15" fmla="*/ 119 h 121"/>
                <a:gd name="T16" fmla="*/ 0 w 169"/>
                <a:gd name="T17" fmla="*/ 119 h 121"/>
                <a:gd name="T18" fmla="*/ 0 w 169"/>
                <a:gd name="T19" fmla="*/ 0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121">
                  <a:moveTo>
                    <a:pt x="0" y="0"/>
                  </a:moveTo>
                  <a:lnTo>
                    <a:pt x="169" y="0"/>
                  </a:lnTo>
                  <a:lnTo>
                    <a:pt x="169" y="121"/>
                  </a:lnTo>
                  <a:lnTo>
                    <a:pt x="0" y="121"/>
                  </a:lnTo>
                  <a:lnTo>
                    <a:pt x="0" y="0"/>
                  </a:lnTo>
                  <a:close/>
                  <a:moveTo>
                    <a:pt x="0" y="0"/>
                  </a:moveTo>
                  <a:lnTo>
                    <a:pt x="167" y="0"/>
                  </a:lnTo>
                  <a:lnTo>
                    <a:pt x="167" y="119"/>
                  </a:lnTo>
                  <a:lnTo>
                    <a:pt x="0" y="119"/>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29" name="Freeform 721">
              <a:extLst>
                <a:ext uri="{FF2B5EF4-FFF2-40B4-BE49-F238E27FC236}">
                  <a16:creationId xmlns:a16="http://schemas.microsoft.com/office/drawing/2014/main" id="{DBF6A148-B474-B640-9D3E-3DA0C20F1DBB}"/>
                </a:ext>
              </a:extLst>
            </p:cNvPr>
            <p:cNvSpPr>
              <a:spLocks noEditPoints="1"/>
            </p:cNvSpPr>
            <p:nvPr/>
          </p:nvSpPr>
          <p:spPr bwMode="auto">
            <a:xfrm>
              <a:off x="4084" y="2098"/>
              <a:ext cx="167" cy="119"/>
            </a:xfrm>
            <a:custGeom>
              <a:avLst/>
              <a:gdLst>
                <a:gd name="T0" fmla="*/ 0 w 167"/>
                <a:gd name="T1" fmla="*/ 0 h 119"/>
                <a:gd name="T2" fmla="*/ 167 w 167"/>
                <a:gd name="T3" fmla="*/ 0 h 119"/>
                <a:gd name="T4" fmla="*/ 167 w 167"/>
                <a:gd name="T5" fmla="*/ 119 h 119"/>
                <a:gd name="T6" fmla="*/ 0 w 167"/>
                <a:gd name="T7" fmla="*/ 119 h 119"/>
                <a:gd name="T8" fmla="*/ 0 w 167"/>
                <a:gd name="T9" fmla="*/ 0 h 119"/>
                <a:gd name="T10" fmla="*/ 0 w 167"/>
                <a:gd name="T11" fmla="*/ 0 h 119"/>
                <a:gd name="T12" fmla="*/ 164 w 167"/>
                <a:gd name="T13" fmla="*/ 0 h 119"/>
                <a:gd name="T14" fmla="*/ 164 w 167"/>
                <a:gd name="T15" fmla="*/ 118 h 119"/>
                <a:gd name="T16" fmla="*/ 0 w 167"/>
                <a:gd name="T17" fmla="*/ 118 h 119"/>
                <a:gd name="T18" fmla="*/ 0 w 167"/>
                <a:gd name="T19" fmla="*/ 0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119">
                  <a:moveTo>
                    <a:pt x="0" y="0"/>
                  </a:moveTo>
                  <a:lnTo>
                    <a:pt x="167" y="0"/>
                  </a:lnTo>
                  <a:lnTo>
                    <a:pt x="167" y="119"/>
                  </a:lnTo>
                  <a:lnTo>
                    <a:pt x="0" y="119"/>
                  </a:lnTo>
                  <a:lnTo>
                    <a:pt x="0" y="0"/>
                  </a:lnTo>
                  <a:close/>
                  <a:moveTo>
                    <a:pt x="0" y="0"/>
                  </a:moveTo>
                  <a:lnTo>
                    <a:pt x="164" y="0"/>
                  </a:lnTo>
                  <a:lnTo>
                    <a:pt x="164" y="118"/>
                  </a:lnTo>
                  <a:lnTo>
                    <a:pt x="0" y="118"/>
                  </a:lnTo>
                  <a:lnTo>
                    <a:pt x="0" y="0"/>
                  </a:lnTo>
                  <a:close/>
                </a:path>
              </a:pathLst>
            </a:custGeom>
            <a:solidFill>
              <a:srgbClr val="C8C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30" name="Freeform 722">
              <a:extLst>
                <a:ext uri="{FF2B5EF4-FFF2-40B4-BE49-F238E27FC236}">
                  <a16:creationId xmlns:a16="http://schemas.microsoft.com/office/drawing/2014/main" id="{492B0F96-AA18-C741-B28E-A2E166869B0E}"/>
                </a:ext>
              </a:extLst>
            </p:cNvPr>
            <p:cNvSpPr>
              <a:spLocks noEditPoints="1"/>
            </p:cNvSpPr>
            <p:nvPr/>
          </p:nvSpPr>
          <p:spPr bwMode="auto">
            <a:xfrm>
              <a:off x="4084" y="2098"/>
              <a:ext cx="164" cy="118"/>
            </a:xfrm>
            <a:custGeom>
              <a:avLst/>
              <a:gdLst>
                <a:gd name="T0" fmla="*/ 0 w 164"/>
                <a:gd name="T1" fmla="*/ 0 h 118"/>
                <a:gd name="T2" fmla="*/ 164 w 164"/>
                <a:gd name="T3" fmla="*/ 0 h 118"/>
                <a:gd name="T4" fmla="*/ 164 w 164"/>
                <a:gd name="T5" fmla="*/ 118 h 118"/>
                <a:gd name="T6" fmla="*/ 0 w 164"/>
                <a:gd name="T7" fmla="*/ 118 h 118"/>
                <a:gd name="T8" fmla="*/ 0 w 164"/>
                <a:gd name="T9" fmla="*/ 0 h 118"/>
                <a:gd name="T10" fmla="*/ 0 w 164"/>
                <a:gd name="T11" fmla="*/ 0 h 118"/>
                <a:gd name="T12" fmla="*/ 162 w 164"/>
                <a:gd name="T13" fmla="*/ 0 h 118"/>
                <a:gd name="T14" fmla="*/ 162 w 164"/>
                <a:gd name="T15" fmla="*/ 116 h 118"/>
                <a:gd name="T16" fmla="*/ 0 w 164"/>
                <a:gd name="T17" fmla="*/ 116 h 118"/>
                <a:gd name="T18" fmla="*/ 0 w 164"/>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18">
                  <a:moveTo>
                    <a:pt x="0" y="0"/>
                  </a:moveTo>
                  <a:lnTo>
                    <a:pt x="164" y="0"/>
                  </a:lnTo>
                  <a:lnTo>
                    <a:pt x="164" y="118"/>
                  </a:lnTo>
                  <a:lnTo>
                    <a:pt x="0" y="118"/>
                  </a:lnTo>
                  <a:lnTo>
                    <a:pt x="0" y="0"/>
                  </a:lnTo>
                  <a:close/>
                  <a:moveTo>
                    <a:pt x="0" y="0"/>
                  </a:moveTo>
                  <a:lnTo>
                    <a:pt x="162" y="0"/>
                  </a:lnTo>
                  <a:lnTo>
                    <a:pt x="162" y="116"/>
                  </a:lnTo>
                  <a:lnTo>
                    <a:pt x="0" y="116"/>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31" name="Freeform 723">
              <a:extLst>
                <a:ext uri="{FF2B5EF4-FFF2-40B4-BE49-F238E27FC236}">
                  <a16:creationId xmlns:a16="http://schemas.microsoft.com/office/drawing/2014/main" id="{7BE748BD-6697-964F-A6C9-B46E973E5AD9}"/>
                </a:ext>
              </a:extLst>
            </p:cNvPr>
            <p:cNvSpPr>
              <a:spLocks noEditPoints="1"/>
            </p:cNvSpPr>
            <p:nvPr/>
          </p:nvSpPr>
          <p:spPr bwMode="auto">
            <a:xfrm>
              <a:off x="4084" y="2098"/>
              <a:ext cx="162" cy="116"/>
            </a:xfrm>
            <a:custGeom>
              <a:avLst/>
              <a:gdLst>
                <a:gd name="T0" fmla="*/ 0 w 162"/>
                <a:gd name="T1" fmla="*/ 0 h 116"/>
                <a:gd name="T2" fmla="*/ 162 w 162"/>
                <a:gd name="T3" fmla="*/ 0 h 116"/>
                <a:gd name="T4" fmla="*/ 162 w 162"/>
                <a:gd name="T5" fmla="*/ 116 h 116"/>
                <a:gd name="T6" fmla="*/ 0 w 162"/>
                <a:gd name="T7" fmla="*/ 116 h 116"/>
                <a:gd name="T8" fmla="*/ 0 w 162"/>
                <a:gd name="T9" fmla="*/ 0 h 116"/>
                <a:gd name="T10" fmla="*/ 0 w 162"/>
                <a:gd name="T11" fmla="*/ 0 h 116"/>
                <a:gd name="T12" fmla="*/ 160 w 162"/>
                <a:gd name="T13" fmla="*/ 0 h 116"/>
                <a:gd name="T14" fmla="*/ 160 w 162"/>
                <a:gd name="T15" fmla="*/ 113 h 116"/>
                <a:gd name="T16" fmla="*/ 0 w 162"/>
                <a:gd name="T17" fmla="*/ 113 h 116"/>
                <a:gd name="T18" fmla="*/ 0 w 162"/>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2" h="116">
                  <a:moveTo>
                    <a:pt x="0" y="0"/>
                  </a:moveTo>
                  <a:lnTo>
                    <a:pt x="162" y="0"/>
                  </a:lnTo>
                  <a:lnTo>
                    <a:pt x="162" y="116"/>
                  </a:lnTo>
                  <a:lnTo>
                    <a:pt x="0" y="116"/>
                  </a:lnTo>
                  <a:lnTo>
                    <a:pt x="0" y="0"/>
                  </a:lnTo>
                  <a:close/>
                  <a:moveTo>
                    <a:pt x="0" y="0"/>
                  </a:moveTo>
                  <a:lnTo>
                    <a:pt x="160" y="0"/>
                  </a:lnTo>
                  <a:lnTo>
                    <a:pt x="160" y="113"/>
                  </a:lnTo>
                  <a:lnTo>
                    <a:pt x="0" y="113"/>
                  </a:lnTo>
                  <a:lnTo>
                    <a:pt x="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32" name="Freeform 724">
              <a:extLst>
                <a:ext uri="{FF2B5EF4-FFF2-40B4-BE49-F238E27FC236}">
                  <a16:creationId xmlns:a16="http://schemas.microsoft.com/office/drawing/2014/main" id="{B91E12FB-B19C-A141-827B-9EECE73798DE}"/>
                </a:ext>
              </a:extLst>
            </p:cNvPr>
            <p:cNvSpPr>
              <a:spLocks noEditPoints="1"/>
            </p:cNvSpPr>
            <p:nvPr/>
          </p:nvSpPr>
          <p:spPr bwMode="auto">
            <a:xfrm>
              <a:off x="4084" y="2098"/>
              <a:ext cx="160" cy="113"/>
            </a:xfrm>
            <a:custGeom>
              <a:avLst/>
              <a:gdLst>
                <a:gd name="T0" fmla="*/ 0 w 160"/>
                <a:gd name="T1" fmla="*/ 0 h 113"/>
                <a:gd name="T2" fmla="*/ 160 w 160"/>
                <a:gd name="T3" fmla="*/ 0 h 113"/>
                <a:gd name="T4" fmla="*/ 160 w 160"/>
                <a:gd name="T5" fmla="*/ 113 h 113"/>
                <a:gd name="T6" fmla="*/ 0 w 160"/>
                <a:gd name="T7" fmla="*/ 113 h 113"/>
                <a:gd name="T8" fmla="*/ 0 w 160"/>
                <a:gd name="T9" fmla="*/ 0 h 113"/>
                <a:gd name="T10" fmla="*/ 0 w 160"/>
                <a:gd name="T11" fmla="*/ 0 h 113"/>
                <a:gd name="T12" fmla="*/ 158 w 160"/>
                <a:gd name="T13" fmla="*/ 0 h 113"/>
                <a:gd name="T14" fmla="*/ 158 w 160"/>
                <a:gd name="T15" fmla="*/ 112 h 113"/>
                <a:gd name="T16" fmla="*/ 0 w 160"/>
                <a:gd name="T17" fmla="*/ 112 h 113"/>
                <a:gd name="T18" fmla="*/ 0 w 160"/>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13">
                  <a:moveTo>
                    <a:pt x="0" y="0"/>
                  </a:moveTo>
                  <a:lnTo>
                    <a:pt x="160" y="0"/>
                  </a:lnTo>
                  <a:lnTo>
                    <a:pt x="160" y="113"/>
                  </a:lnTo>
                  <a:lnTo>
                    <a:pt x="0" y="113"/>
                  </a:lnTo>
                  <a:lnTo>
                    <a:pt x="0" y="0"/>
                  </a:lnTo>
                  <a:close/>
                  <a:moveTo>
                    <a:pt x="0" y="0"/>
                  </a:moveTo>
                  <a:lnTo>
                    <a:pt x="158" y="0"/>
                  </a:lnTo>
                  <a:lnTo>
                    <a:pt x="158" y="112"/>
                  </a:lnTo>
                  <a:lnTo>
                    <a:pt x="0" y="112"/>
                  </a:lnTo>
                  <a:lnTo>
                    <a:pt x="0" y="0"/>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33" name="Freeform 725">
              <a:extLst>
                <a:ext uri="{FF2B5EF4-FFF2-40B4-BE49-F238E27FC236}">
                  <a16:creationId xmlns:a16="http://schemas.microsoft.com/office/drawing/2014/main" id="{A9D6340E-D498-8E4E-932F-1727202589ED}"/>
                </a:ext>
              </a:extLst>
            </p:cNvPr>
            <p:cNvSpPr>
              <a:spLocks noEditPoints="1"/>
            </p:cNvSpPr>
            <p:nvPr/>
          </p:nvSpPr>
          <p:spPr bwMode="auto">
            <a:xfrm>
              <a:off x="4084" y="2098"/>
              <a:ext cx="158" cy="112"/>
            </a:xfrm>
            <a:custGeom>
              <a:avLst/>
              <a:gdLst>
                <a:gd name="T0" fmla="*/ 0 w 158"/>
                <a:gd name="T1" fmla="*/ 0 h 112"/>
                <a:gd name="T2" fmla="*/ 158 w 158"/>
                <a:gd name="T3" fmla="*/ 0 h 112"/>
                <a:gd name="T4" fmla="*/ 158 w 158"/>
                <a:gd name="T5" fmla="*/ 112 h 112"/>
                <a:gd name="T6" fmla="*/ 0 w 158"/>
                <a:gd name="T7" fmla="*/ 112 h 112"/>
                <a:gd name="T8" fmla="*/ 0 w 158"/>
                <a:gd name="T9" fmla="*/ 0 h 112"/>
                <a:gd name="T10" fmla="*/ 0 w 158"/>
                <a:gd name="T11" fmla="*/ 0 h 112"/>
                <a:gd name="T12" fmla="*/ 155 w 158"/>
                <a:gd name="T13" fmla="*/ 0 h 112"/>
                <a:gd name="T14" fmla="*/ 155 w 158"/>
                <a:gd name="T15" fmla="*/ 110 h 112"/>
                <a:gd name="T16" fmla="*/ 0 w 158"/>
                <a:gd name="T17" fmla="*/ 110 h 112"/>
                <a:gd name="T18" fmla="*/ 0 w 158"/>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112">
                  <a:moveTo>
                    <a:pt x="0" y="0"/>
                  </a:moveTo>
                  <a:lnTo>
                    <a:pt x="158" y="0"/>
                  </a:lnTo>
                  <a:lnTo>
                    <a:pt x="158" y="112"/>
                  </a:lnTo>
                  <a:lnTo>
                    <a:pt x="0" y="112"/>
                  </a:lnTo>
                  <a:lnTo>
                    <a:pt x="0" y="0"/>
                  </a:lnTo>
                  <a:close/>
                  <a:moveTo>
                    <a:pt x="0" y="0"/>
                  </a:moveTo>
                  <a:lnTo>
                    <a:pt x="155" y="0"/>
                  </a:lnTo>
                  <a:lnTo>
                    <a:pt x="155" y="110"/>
                  </a:lnTo>
                  <a:lnTo>
                    <a:pt x="0" y="110"/>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34" name="Freeform 726">
              <a:extLst>
                <a:ext uri="{FF2B5EF4-FFF2-40B4-BE49-F238E27FC236}">
                  <a16:creationId xmlns:a16="http://schemas.microsoft.com/office/drawing/2014/main" id="{660CC2FA-D03D-BA40-8627-BED056831A75}"/>
                </a:ext>
              </a:extLst>
            </p:cNvPr>
            <p:cNvSpPr>
              <a:spLocks noEditPoints="1"/>
            </p:cNvSpPr>
            <p:nvPr/>
          </p:nvSpPr>
          <p:spPr bwMode="auto">
            <a:xfrm>
              <a:off x="4084" y="2098"/>
              <a:ext cx="155" cy="110"/>
            </a:xfrm>
            <a:custGeom>
              <a:avLst/>
              <a:gdLst>
                <a:gd name="T0" fmla="*/ 0 w 155"/>
                <a:gd name="T1" fmla="*/ 0 h 110"/>
                <a:gd name="T2" fmla="*/ 155 w 155"/>
                <a:gd name="T3" fmla="*/ 0 h 110"/>
                <a:gd name="T4" fmla="*/ 155 w 155"/>
                <a:gd name="T5" fmla="*/ 110 h 110"/>
                <a:gd name="T6" fmla="*/ 0 w 155"/>
                <a:gd name="T7" fmla="*/ 110 h 110"/>
                <a:gd name="T8" fmla="*/ 0 w 155"/>
                <a:gd name="T9" fmla="*/ 0 h 110"/>
                <a:gd name="T10" fmla="*/ 0 w 155"/>
                <a:gd name="T11" fmla="*/ 0 h 110"/>
                <a:gd name="T12" fmla="*/ 153 w 155"/>
                <a:gd name="T13" fmla="*/ 0 h 110"/>
                <a:gd name="T14" fmla="*/ 153 w 155"/>
                <a:gd name="T15" fmla="*/ 108 h 110"/>
                <a:gd name="T16" fmla="*/ 0 w 155"/>
                <a:gd name="T17" fmla="*/ 108 h 110"/>
                <a:gd name="T18" fmla="*/ 0 w 155"/>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0">
                  <a:moveTo>
                    <a:pt x="0" y="0"/>
                  </a:moveTo>
                  <a:lnTo>
                    <a:pt x="155" y="0"/>
                  </a:lnTo>
                  <a:lnTo>
                    <a:pt x="155" y="110"/>
                  </a:lnTo>
                  <a:lnTo>
                    <a:pt x="0" y="110"/>
                  </a:lnTo>
                  <a:lnTo>
                    <a:pt x="0" y="0"/>
                  </a:lnTo>
                  <a:close/>
                  <a:moveTo>
                    <a:pt x="0" y="0"/>
                  </a:moveTo>
                  <a:lnTo>
                    <a:pt x="153" y="0"/>
                  </a:lnTo>
                  <a:lnTo>
                    <a:pt x="153" y="108"/>
                  </a:lnTo>
                  <a:lnTo>
                    <a:pt x="0" y="108"/>
                  </a:lnTo>
                  <a:lnTo>
                    <a:pt x="0" y="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35" name="Freeform 727">
              <a:extLst>
                <a:ext uri="{FF2B5EF4-FFF2-40B4-BE49-F238E27FC236}">
                  <a16:creationId xmlns:a16="http://schemas.microsoft.com/office/drawing/2014/main" id="{7D45604F-3812-E84F-B40A-9BED8C4E0116}"/>
                </a:ext>
              </a:extLst>
            </p:cNvPr>
            <p:cNvSpPr>
              <a:spLocks noEditPoints="1"/>
            </p:cNvSpPr>
            <p:nvPr/>
          </p:nvSpPr>
          <p:spPr bwMode="auto">
            <a:xfrm>
              <a:off x="4084" y="2098"/>
              <a:ext cx="153" cy="108"/>
            </a:xfrm>
            <a:custGeom>
              <a:avLst/>
              <a:gdLst>
                <a:gd name="T0" fmla="*/ 0 w 153"/>
                <a:gd name="T1" fmla="*/ 0 h 108"/>
                <a:gd name="T2" fmla="*/ 153 w 153"/>
                <a:gd name="T3" fmla="*/ 0 h 108"/>
                <a:gd name="T4" fmla="*/ 153 w 153"/>
                <a:gd name="T5" fmla="*/ 108 h 108"/>
                <a:gd name="T6" fmla="*/ 0 w 153"/>
                <a:gd name="T7" fmla="*/ 108 h 108"/>
                <a:gd name="T8" fmla="*/ 0 w 153"/>
                <a:gd name="T9" fmla="*/ 0 h 108"/>
                <a:gd name="T10" fmla="*/ 0 w 153"/>
                <a:gd name="T11" fmla="*/ 0 h 108"/>
                <a:gd name="T12" fmla="*/ 151 w 153"/>
                <a:gd name="T13" fmla="*/ 0 h 108"/>
                <a:gd name="T14" fmla="*/ 151 w 153"/>
                <a:gd name="T15" fmla="*/ 107 h 108"/>
                <a:gd name="T16" fmla="*/ 0 w 153"/>
                <a:gd name="T17" fmla="*/ 107 h 108"/>
                <a:gd name="T18" fmla="*/ 0 w 153"/>
                <a:gd name="T19" fmla="*/ 0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108">
                  <a:moveTo>
                    <a:pt x="0" y="0"/>
                  </a:moveTo>
                  <a:lnTo>
                    <a:pt x="153" y="0"/>
                  </a:lnTo>
                  <a:lnTo>
                    <a:pt x="153" y="108"/>
                  </a:lnTo>
                  <a:lnTo>
                    <a:pt x="0" y="108"/>
                  </a:lnTo>
                  <a:lnTo>
                    <a:pt x="0" y="0"/>
                  </a:lnTo>
                  <a:close/>
                  <a:moveTo>
                    <a:pt x="0" y="0"/>
                  </a:moveTo>
                  <a:lnTo>
                    <a:pt x="151" y="0"/>
                  </a:lnTo>
                  <a:lnTo>
                    <a:pt x="151" y="107"/>
                  </a:lnTo>
                  <a:lnTo>
                    <a:pt x="0" y="107"/>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36" name="Freeform 728">
              <a:extLst>
                <a:ext uri="{FF2B5EF4-FFF2-40B4-BE49-F238E27FC236}">
                  <a16:creationId xmlns:a16="http://schemas.microsoft.com/office/drawing/2014/main" id="{E1F5A9CB-47FD-A74F-BDCB-E1DDA85C4BDC}"/>
                </a:ext>
              </a:extLst>
            </p:cNvPr>
            <p:cNvSpPr>
              <a:spLocks noEditPoints="1"/>
            </p:cNvSpPr>
            <p:nvPr/>
          </p:nvSpPr>
          <p:spPr bwMode="auto">
            <a:xfrm>
              <a:off x="4084" y="2098"/>
              <a:ext cx="151" cy="107"/>
            </a:xfrm>
            <a:custGeom>
              <a:avLst/>
              <a:gdLst>
                <a:gd name="T0" fmla="*/ 0 w 151"/>
                <a:gd name="T1" fmla="*/ 0 h 107"/>
                <a:gd name="T2" fmla="*/ 151 w 151"/>
                <a:gd name="T3" fmla="*/ 0 h 107"/>
                <a:gd name="T4" fmla="*/ 151 w 151"/>
                <a:gd name="T5" fmla="*/ 107 h 107"/>
                <a:gd name="T6" fmla="*/ 0 w 151"/>
                <a:gd name="T7" fmla="*/ 107 h 107"/>
                <a:gd name="T8" fmla="*/ 0 w 151"/>
                <a:gd name="T9" fmla="*/ 0 h 107"/>
                <a:gd name="T10" fmla="*/ 0 w 151"/>
                <a:gd name="T11" fmla="*/ 0 h 107"/>
                <a:gd name="T12" fmla="*/ 147 w 151"/>
                <a:gd name="T13" fmla="*/ 0 h 107"/>
                <a:gd name="T14" fmla="*/ 147 w 151"/>
                <a:gd name="T15" fmla="*/ 105 h 107"/>
                <a:gd name="T16" fmla="*/ 0 w 151"/>
                <a:gd name="T17" fmla="*/ 105 h 107"/>
                <a:gd name="T18" fmla="*/ 0 w 151"/>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07">
                  <a:moveTo>
                    <a:pt x="0" y="0"/>
                  </a:moveTo>
                  <a:lnTo>
                    <a:pt x="151" y="0"/>
                  </a:lnTo>
                  <a:lnTo>
                    <a:pt x="151" y="107"/>
                  </a:lnTo>
                  <a:lnTo>
                    <a:pt x="0" y="107"/>
                  </a:lnTo>
                  <a:lnTo>
                    <a:pt x="0" y="0"/>
                  </a:lnTo>
                  <a:close/>
                  <a:moveTo>
                    <a:pt x="0" y="0"/>
                  </a:moveTo>
                  <a:lnTo>
                    <a:pt x="147" y="0"/>
                  </a:lnTo>
                  <a:lnTo>
                    <a:pt x="147" y="105"/>
                  </a:lnTo>
                  <a:lnTo>
                    <a:pt x="0" y="105"/>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37" name="Freeform 729">
              <a:extLst>
                <a:ext uri="{FF2B5EF4-FFF2-40B4-BE49-F238E27FC236}">
                  <a16:creationId xmlns:a16="http://schemas.microsoft.com/office/drawing/2014/main" id="{9216154E-D6D1-C344-905C-1C591450154A}"/>
                </a:ext>
              </a:extLst>
            </p:cNvPr>
            <p:cNvSpPr>
              <a:spLocks noEditPoints="1"/>
            </p:cNvSpPr>
            <p:nvPr/>
          </p:nvSpPr>
          <p:spPr bwMode="auto">
            <a:xfrm>
              <a:off x="4084" y="2098"/>
              <a:ext cx="147" cy="105"/>
            </a:xfrm>
            <a:custGeom>
              <a:avLst/>
              <a:gdLst>
                <a:gd name="T0" fmla="*/ 0 w 147"/>
                <a:gd name="T1" fmla="*/ 0 h 105"/>
                <a:gd name="T2" fmla="*/ 147 w 147"/>
                <a:gd name="T3" fmla="*/ 0 h 105"/>
                <a:gd name="T4" fmla="*/ 147 w 147"/>
                <a:gd name="T5" fmla="*/ 105 h 105"/>
                <a:gd name="T6" fmla="*/ 0 w 147"/>
                <a:gd name="T7" fmla="*/ 105 h 105"/>
                <a:gd name="T8" fmla="*/ 0 w 147"/>
                <a:gd name="T9" fmla="*/ 0 h 105"/>
                <a:gd name="T10" fmla="*/ 0 w 147"/>
                <a:gd name="T11" fmla="*/ 0 h 105"/>
                <a:gd name="T12" fmla="*/ 145 w 147"/>
                <a:gd name="T13" fmla="*/ 0 h 105"/>
                <a:gd name="T14" fmla="*/ 145 w 147"/>
                <a:gd name="T15" fmla="*/ 104 h 105"/>
                <a:gd name="T16" fmla="*/ 0 w 147"/>
                <a:gd name="T17" fmla="*/ 104 h 105"/>
                <a:gd name="T18" fmla="*/ 0 w 147"/>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5">
                  <a:moveTo>
                    <a:pt x="0" y="0"/>
                  </a:moveTo>
                  <a:lnTo>
                    <a:pt x="147" y="0"/>
                  </a:lnTo>
                  <a:lnTo>
                    <a:pt x="147" y="105"/>
                  </a:lnTo>
                  <a:lnTo>
                    <a:pt x="0" y="105"/>
                  </a:lnTo>
                  <a:lnTo>
                    <a:pt x="0" y="0"/>
                  </a:lnTo>
                  <a:close/>
                  <a:moveTo>
                    <a:pt x="0" y="0"/>
                  </a:moveTo>
                  <a:lnTo>
                    <a:pt x="145" y="0"/>
                  </a:lnTo>
                  <a:lnTo>
                    <a:pt x="145" y="104"/>
                  </a:lnTo>
                  <a:lnTo>
                    <a:pt x="0" y="104"/>
                  </a:lnTo>
                  <a:lnTo>
                    <a:pt x="0" y="0"/>
                  </a:lnTo>
                  <a:close/>
                </a:path>
              </a:pathLst>
            </a:custGeom>
            <a:solidFill>
              <a:srgbClr val="D6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38" name="Freeform 730">
              <a:extLst>
                <a:ext uri="{FF2B5EF4-FFF2-40B4-BE49-F238E27FC236}">
                  <a16:creationId xmlns:a16="http://schemas.microsoft.com/office/drawing/2014/main" id="{4309EA7B-3202-6D4F-BAC9-54A8C836AEEA}"/>
                </a:ext>
              </a:extLst>
            </p:cNvPr>
            <p:cNvSpPr>
              <a:spLocks noEditPoints="1"/>
            </p:cNvSpPr>
            <p:nvPr/>
          </p:nvSpPr>
          <p:spPr bwMode="auto">
            <a:xfrm>
              <a:off x="4084" y="2098"/>
              <a:ext cx="145" cy="104"/>
            </a:xfrm>
            <a:custGeom>
              <a:avLst/>
              <a:gdLst>
                <a:gd name="T0" fmla="*/ 0 w 145"/>
                <a:gd name="T1" fmla="*/ 0 h 104"/>
                <a:gd name="T2" fmla="*/ 145 w 145"/>
                <a:gd name="T3" fmla="*/ 0 h 104"/>
                <a:gd name="T4" fmla="*/ 145 w 145"/>
                <a:gd name="T5" fmla="*/ 104 h 104"/>
                <a:gd name="T6" fmla="*/ 0 w 145"/>
                <a:gd name="T7" fmla="*/ 104 h 104"/>
                <a:gd name="T8" fmla="*/ 0 w 145"/>
                <a:gd name="T9" fmla="*/ 0 h 104"/>
                <a:gd name="T10" fmla="*/ 0 w 145"/>
                <a:gd name="T11" fmla="*/ 0 h 104"/>
                <a:gd name="T12" fmla="*/ 143 w 145"/>
                <a:gd name="T13" fmla="*/ 0 h 104"/>
                <a:gd name="T14" fmla="*/ 143 w 145"/>
                <a:gd name="T15" fmla="*/ 102 h 104"/>
                <a:gd name="T16" fmla="*/ 0 w 145"/>
                <a:gd name="T17" fmla="*/ 102 h 104"/>
                <a:gd name="T18" fmla="*/ 0 w 145"/>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4">
                  <a:moveTo>
                    <a:pt x="0" y="0"/>
                  </a:moveTo>
                  <a:lnTo>
                    <a:pt x="145" y="0"/>
                  </a:lnTo>
                  <a:lnTo>
                    <a:pt x="145" y="104"/>
                  </a:lnTo>
                  <a:lnTo>
                    <a:pt x="0" y="104"/>
                  </a:lnTo>
                  <a:lnTo>
                    <a:pt x="0" y="0"/>
                  </a:lnTo>
                  <a:close/>
                  <a:moveTo>
                    <a:pt x="0" y="0"/>
                  </a:moveTo>
                  <a:lnTo>
                    <a:pt x="143" y="0"/>
                  </a:lnTo>
                  <a:lnTo>
                    <a:pt x="143" y="102"/>
                  </a:lnTo>
                  <a:lnTo>
                    <a:pt x="0" y="102"/>
                  </a:lnTo>
                  <a:lnTo>
                    <a:pt x="0" y="0"/>
                  </a:lnTo>
                  <a:close/>
                </a:path>
              </a:pathLst>
            </a:custGeom>
            <a:solidFill>
              <a:srgbClr val="D8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39" name="Freeform 731">
              <a:extLst>
                <a:ext uri="{FF2B5EF4-FFF2-40B4-BE49-F238E27FC236}">
                  <a16:creationId xmlns:a16="http://schemas.microsoft.com/office/drawing/2014/main" id="{5376D14A-41BE-2742-9022-C28EAACF64A7}"/>
                </a:ext>
              </a:extLst>
            </p:cNvPr>
            <p:cNvSpPr>
              <a:spLocks noEditPoints="1"/>
            </p:cNvSpPr>
            <p:nvPr/>
          </p:nvSpPr>
          <p:spPr bwMode="auto">
            <a:xfrm>
              <a:off x="4084" y="2098"/>
              <a:ext cx="143" cy="102"/>
            </a:xfrm>
            <a:custGeom>
              <a:avLst/>
              <a:gdLst>
                <a:gd name="T0" fmla="*/ 0 w 143"/>
                <a:gd name="T1" fmla="*/ 0 h 102"/>
                <a:gd name="T2" fmla="*/ 143 w 143"/>
                <a:gd name="T3" fmla="*/ 0 h 102"/>
                <a:gd name="T4" fmla="*/ 143 w 143"/>
                <a:gd name="T5" fmla="*/ 102 h 102"/>
                <a:gd name="T6" fmla="*/ 0 w 143"/>
                <a:gd name="T7" fmla="*/ 102 h 102"/>
                <a:gd name="T8" fmla="*/ 0 w 143"/>
                <a:gd name="T9" fmla="*/ 0 h 102"/>
                <a:gd name="T10" fmla="*/ 0 w 143"/>
                <a:gd name="T11" fmla="*/ 0 h 102"/>
                <a:gd name="T12" fmla="*/ 141 w 143"/>
                <a:gd name="T13" fmla="*/ 0 h 102"/>
                <a:gd name="T14" fmla="*/ 141 w 143"/>
                <a:gd name="T15" fmla="*/ 100 h 102"/>
                <a:gd name="T16" fmla="*/ 0 w 143"/>
                <a:gd name="T17" fmla="*/ 100 h 102"/>
                <a:gd name="T18" fmla="*/ 0 w 143"/>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2">
                  <a:moveTo>
                    <a:pt x="0" y="0"/>
                  </a:moveTo>
                  <a:lnTo>
                    <a:pt x="143" y="0"/>
                  </a:lnTo>
                  <a:lnTo>
                    <a:pt x="143" y="102"/>
                  </a:lnTo>
                  <a:lnTo>
                    <a:pt x="0" y="102"/>
                  </a:lnTo>
                  <a:lnTo>
                    <a:pt x="0" y="0"/>
                  </a:lnTo>
                  <a:close/>
                  <a:moveTo>
                    <a:pt x="0" y="0"/>
                  </a:moveTo>
                  <a:lnTo>
                    <a:pt x="141" y="0"/>
                  </a:lnTo>
                  <a:lnTo>
                    <a:pt x="141" y="100"/>
                  </a:lnTo>
                  <a:lnTo>
                    <a:pt x="0" y="100"/>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40" name="Freeform 732">
              <a:extLst>
                <a:ext uri="{FF2B5EF4-FFF2-40B4-BE49-F238E27FC236}">
                  <a16:creationId xmlns:a16="http://schemas.microsoft.com/office/drawing/2014/main" id="{B58AF9A8-CE03-D041-B43F-5A525DD8CB9D}"/>
                </a:ext>
              </a:extLst>
            </p:cNvPr>
            <p:cNvSpPr>
              <a:spLocks noEditPoints="1"/>
            </p:cNvSpPr>
            <p:nvPr/>
          </p:nvSpPr>
          <p:spPr bwMode="auto">
            <a:xfrm>
              <a:off x="4084" y="2098"/>
              <a:ext cx="141" cy="100"/>
            </a:xfrm>
            <a:custGeom>
              <a:avLst/>
              <a:gdLst>
                <a:gd name="T0" fmla="*/ 0 w 141"/>
                <a:gd name="T1" fmla="*/ 0 h 100"/>
                <a:gd name="T2" fmla="*/ 141 w 141"/>
                <a:gd name="T3" fmla="*/ 0 h 100"/>
                <a:gd name="T4" fmla="*/ 141 w 141"/>
                <a:gd name="T5" fmla="*/ 100 h 100"/>
                <a:gd name="T6" fmla="*/ 0 w 141"/>
                <a:gd name="T7" fmla="*/ 100 h 100"/>
                <a:gd name="T8" fmla="*/ 0 w 141"/>
                <a:gd name="T9" fmla="*/ 0 h 100"/>
                <a:gd name="T10" fmla="*/ 0 w 141"/>
                <a:gd name="T11" fmla="*/ 0 h 100"/>
                <a:gd name="T12" fmla="*/ 138 w 141"/>
                <a:gd name="T13" fmla="*/ 0 h 100"/>
                <a:gd name="T14" fmla="*/ 138 w 141"/>
                <a:gd name="T15" fmla="*/ 99 h 100"/>
                <a:gd name="T16" fmla="*/ 0 w 141"/>
                <a:gd name="T17" fmla="*/ 99 h 100"/>
                <a:gd name="T18" fmla="*/ 0 w 14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0">
                  <a:moveTo>
                    <a:pt x="0" y="0"/>
                  </a:moveTo>
                  <a:lnTo>
                    <a:pt x="141" y="0"/>
                  </a:lnTo>
                  <a:lnTo>
                    <a:pt x="141" y="100"/>
                  </a:lnTo>
                  <a:lnTo>
                    <a:pt x="0" y="100"/>
                  </a:lnTo>
                  <a:lnTo>
                    <a:pt x="0" y="0"/>
                  </a:lnTo>
                  <a:close/>
                  <a:moveTo>
                    <a:pt x="0" y="0"/>
                  </a:moveTo>
                  <a:lnTo>
                    <a:pt x="138" y="0"/>
                  </a:lnTo>
                  <a:lnTo>
                    <a:pt x="138" y="99"/>
                  </a:lnTo>
                  <a:lnTo>
                    <a:pt x="0" y="99"/>
                  </a:lnTo>
                  <a:lnTo>
                    <a:pt x="0" y="0"/>
                  </a:lnTo>
                  <a:close/>
                </a:path>
              </a:pathLst>
            </a:custGeom>
            <a:solidFill>
              <a:srgbClr val="DB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41" name="Freeform 733">
              <a:extLst>
                <a:ext uri="{FF2B5EF4-FFF2-40B4-BE49-F238E27FC236}">
                  <a16:creationId xmlns:a16="http://schemas.microsoft.com/office/drawing/2014/main" id="{95030F4A-98DF-4A40-B23E-58CFDCE952FA}"/>
                </a:ext>
              </a:extLst>
            </p:cNvPr>
            <p:cNvSpPr>
              <a:spLocks noEditPoints="1"/>
            </p:cNvSpPr>
            <p:nvPr/>
          </p:nvSpPr>
          <p:spPr bwMode="auto">
            <a:xfrm>
              <a:off x="4084" y="2098"/>
              <a:ext cx="138" cy="99"/>
            </a:xfrm>
            <a:custGeom>
              <a:avLst/>
              <a:gdLst>
                <a:gd name="T0" fmla="*/ 0 w 138"/>
                <a:gd name="T1" fmla="*/ 0 h 99"/>
                <a:gd name="T2" fmla="*/ 138 w 138"/>
                <a:gd name="T3" fmla="*/ 0 h 99"/>
                <a:gd name="T4" fmla="*/ 138 w 138"/>
                <a:gd name="T5" fmla="*/ 99 h 99"/>
                <a:gd name="T6" fmla="*/ 0 w 138"/>
                <a:gd name="T7" fmla="*/ 99 h 99"/>
                <a:gd name="T8" fmla="*/ 0 w 138"/>
                <a:gd name="T9" fmla="*/ 0 h 99"/>
                <a:gd name="T10" fmla="*/ 0 w 138"/>
                <a:gd name="T11" fmla="*/ 0 h 99"/>
                <a:gd name="T12" fmla="*/ 136 w 138"/>
                <a:gd name="T13" fmla="*/ 0 h 99"/>
                <a:gd name="T14" fmla="*/ 136 w 138"/>
                <a:gd name="T15" fmla="*/ 97 h 99"/>
                <a:gd name="T16" fmla="*/ 0 w 138"/>
                <a:gd name="T17" fmla="*/ 97 h 99"/>
                <a:gd name="T18" fmla="*/ 0 w 138"/>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99">
                  <a:moveTo>
                    <a:pt x="0" y="0"/>
                  </a:moveTo>
                  <a:lnTo>
                    <a:pt x="138" y="0"/>
                  </a:lnTo>
                  <a:lnTo>
                    <a:pt x="138" y="99"/>
                  </a:lnTo>
                  <a:lnTo>
                    <a:pt x="0" y="99"/>
                  </a:lnTo>
                  <a:lnTo>
                    <a:pt x="0" y="0"/>
                  </a:lnTo>
                  <a:close/>
                  <a:moveTo>
                    <a:pt x="0" y="0"/>
                  </a:moveTo>
                  <a:lnTo>
                    <a:pt x="136" y="0"/>
                  </a:lnTo>
                  <a:lnTo>
                    <a:pt x="136" y="97"/>
                  </a:lnTo>
                  <a:lnTo>
                    <a:pt x="0" y="97"/>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42" name="Freeform 734">
              <a:extLst>
                <a:ext uri="{FF2B5EF4-FFF2-40B4-BE49-F238E27FC236}">
                  <a16:creationId xmlns:a16="http://schemas.microsoft.com/office/drawing/2014/main" id="{A87435DC-A8BC-114E-9354-4522F91FD257}"/>
                </a:ext>
              </a:extLst>
            </p:cNvPr>
            <p:cNvSpPr>
              <a:spLocks noEditPoints="1"/>
            </p:cNvSpPr>
            <p:nvPr/>
          </p:nvSpPr>
          <p:spPr bwMode="auto">
            <a:xfrm>
              <a:off x="4084" y="2098"/>
              <a:ext cx="136" cy="97"/>
            </a:xfrm>
            <a:custGeom>
              <a:avLst/>
              <a:gdLst>
                <a:gd name="T0" fmla="*/ 0 w 136"/>
                <a:gd name="T1" fmla="*/ 0 h 97"/>
                <a:gd name="T2" fmla="*/ 136 w 136"/>
                <a:gd name="T3" fmla="*/ 0 h 97"/>
                <a:gd name="T4" fmla="*/ 136 w 136"/>
                <a:gd name="T5" fmla="*/ 97 h 97"/>
                <a:gd name="T6" fmla="*/ 0 w 136"/>
                <a:gd name="T7" fmla="*/ 97 h 97"/>
                <a:gd name="T8" fmla="*/ 0 w 136"/>
                <a:gd name="T9" fmla="*/ 0 h 97"/>
                <a:gd name="T10" fmla="*/ 0 w 136"/>
                <a:gd name="T11" fmla="*/ 0 h 97"/>
                <a:gd name="T12" fmla="*/ 134 w 136"/>
                <a:gd name="T13" fmla="*/ 0 h 97"/>
                <a:gd name="T14" fmla="*/ 134 w 136"/>
                <a:gd name="T15" fmla="*/ 96 h 97"/>
                <a:gd name="T16" fmla="*/ 0 w 136"/>
                <a:gd name="T17" fmla="*/ 96 h 97"/>
                <a:gd name="T18" fmla="*/ 0 w 136"/>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6" h="97">
                  <a:moveTo>
                    <a:pt x="0" y="0"/>
                  </a:moveTo>
                  <a:lnTo>
                    <a:pt x="136" y="0"/>
                  </a:lnTo>
                  <a:lnTo>
                    <a:pt x="136" y="97"/>
                  </a:lnTo>
                  <a:lnTo>
                    <a:pt x="0" y="97"/>
                  </a:lnTo>
                  <a:lnTo>
                    <a:pt x="0" y="0"/>
                  </a:lnTo>
                  <a:close/>
                  <a:moveTo>
                    <a:pt x="0" y="0"/>
                  </a:moveTo>
                  <a:lnTo>
                    <a:pt x="134" y="0"/>
                  </a:lnTo>
                  <a:lnTo>
                    <a:pt x="134" y="96"/>
                  </a:lnTo>
                  <a:lnTo>
                    <a:pt x="0" y="96"/>
                  </a:lnTo>
                  <a:lnTo>
                    <a:pt x="0"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43" name="Freeform 735">
              <a:extLst>
                <a:ext uri="{FF2B5EF4-FFF2-40B4-BE49-F238E27FC236}">
                  <a16:creationId xmlns:a16="http://schemas.microsoft.com/office/drawing/2014/main" id="{3FB9653A-0B46-064C-80C3-0D24B4C505FA}"/>
                </a:ext>
              </a:extLst>
            </p:cNvPr>
            <p:cNvSpPr>
              <a:spLocks noEditPoints="1"/>
            </p:cNvSpPr>
            <p:nvPr/>
          </p:nvSpPr>
          <p:spPr bwMode="auto">
            <a:xfrm>
              <a:off x="4084" y="2098"/>
              <a:ext cx="134" cy="96"/>
            </a:xfrm>
            <a:custGeom>
              <a:avLst/>
              <a:gdLst>
                <a:gd name="T0" fmla="*/ 0 w 134"/>
                <a:gd name="T1" fmla="*/ 0 h 96"/>
                <a:gd name="T2" fmla="*/ 134 w 134"/>
                <a:gd name="T3" fmla="*/ 0 h 96"/>
                <a:gd name="T4" fmla="*/ 134 w 134"/>
                <a:gd name="T5" fmla="*/ 96 h 96"/>
                <a:gd name="T6" fmla="*/ 0 w 134"/>
                <a:gd name="T7" fmla="*/ 96 h 96"/>
                <a:gd name="T8" fmla="*/ 0 w 134"/>
                <a:gd name="T9" fmla="*/ 0 h 96"/>
                <a:gd name="T10" fmla="*/ 0 w 134"/>
                <a:gd name="T11" fmla="*/ 0 h 96"/>
                <a:gd name="T12" fmla="*/ 132 w 134"/>
                <a:gd name="T13" fmla="*/ 0 h 96"/>
                <a:gd name="T14" fmla="*/ 132 w 134"/>
                <a:gd name="T15" fmla="*/ 93 h 96"/>
                <a:gd name="T16" fmla="*/ 0 w 134"/>
                <a:gd name="T17" fmla="*/ 93 h 96"/>
                <a:gd name="T18" fmla="*/ 0 w 134"/>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96">
                  <a:moveTo>
                    <a:pt x="0" y="0"/>
                  </a:moveTo>
                  <a:lnTo>
                    <a:pt x="134" y="0"/>
                  </a:lnTo>
                  <a:lnTo>
                    <a:pt x="134" y="96"/>
                  </a:lnTo>
                  <a:lnTo>
                    <a:pt x="0" y="96"/>
                  </a:lnTo>
                  <a:lnTo>
                    <a:pt x="0" y="0"/>
                  </a:lnTo>
                  <a:close/>
                  <a:moveTo>
                    <a:pt x="0" y="0"/>
                  </a:moveTo>
                  <a:lnTo>
                    <a:pt x="132" y="0"/>
                  </a:lnTo>
                  <a:lnTo>
                    <a:pt x="132" y="93"/>
                  </a:lnTo>
                  <a:lnTo>
                    <a:pt x="0" y="93"/>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44" name="Freeform 736">
              <a:extLst>
                <a:ext uri="{FF2B5EF4-FFF2-40B4-BE49-F238E27FC236}">
                  <a16:creationId xmlns:a16="http://schemas.microsoft.com/office/drawing/2014/main" id="{886E40BB-A5EB-BC44-B968-7902F263D511}"/>
                </a:ext>
              </a:extLst>
            </p:cNvPr>
            <p:cNvSpPr>
              <a:spLocks noEditPoints="1"/>
            </p:cNvSpPr>
            <p:nvPr/>
          </p:nvSpPr>
          <p:spPr bwMode="auto">
            <a:xfrm>
              <a:off x="4084" y="2098"/>
              <a:ext cx="132" cy="93"/>
            </a:xfrm>
            <a:custGeom>
              <a:avLst/>
              <a:gdLst>
                <a:gd name="T0" fmla="*/ 0 w 132"/>
                <a:gd name="T1" fmla="*/ 0 h 93"/>
                <a:gd name="T2" fmla="*/ 132 w 132"/>
                <a:gd name="T3" fmla="*/ 0 h 93"/>
                <a:gd name="T4" fmla="*/ 132 w 132"/>
                <a:gd name="T5" fmla="*/ 93 h 93"/>
                <a:gd name="T6" fmla="*/ 0 w 132"/>
                <a:gd name="T7" fmla="*/ 93 h 93"/>
                <a:gd name="T8" fmla="*/ 0 w 132"/>
                <a:gd name="T9" fmla="*/ 0 h 93"/>
                <a:gd name="T10" fmla="*/ 0 w 132"/>
                <a:gd name="T11" fmla="*/ 0 h 93"/>
                <a:gd name="T12" fmla="*/ 129 w 132"/>
                <a:gd name="T13" fmla="*/ 0 h 93"/>
                <a:gd name="T14" fmla="*/ 129 w 132"/>
                <a:gd name="T15" fmla="*/ 91 h 93"/>
                <a:gd name="T16" fmla="*/ 0 w 132"/>
                <a:gd name="T17" fmla="*/ 91 h 93"/>
                <a:gd name="T18" fmla="*/ 0 w 132"/>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93">
                  <a:moveTo>
                    <a:pt x="0" y="0"/>
                  </a:moveTo>
                  <a:lnTo>
                    <a:pt x="132" y="0"/>
                  </a:lnTo>
                  <a:lnTo>
                    <a:pt x="132" y="93"/>
                  </a:lnTo>
                  <a:lnTo>
                    <a:pt x="0" y="93"/>
                  </a:lnTo>
                  <a:lnTo>
                    <a:pt x="0" y="0"/>
                  </a:lnTo>
                  <a:close/>
                  <a:moveTo>
                    <a:pt x="0" y="0"/>
                  </a:moveTo>
                  <a:lnTo>
                    <a:pt x="129" y="0"/>
                  </a:lnTo>
                  <a:lnTo>
                    <a:pt x="129" y="91"/>
                  </a:lnTo>
                  <a:lnTo>
                    <a:pt x="0" y="91"/>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45" name="Freeform 737">
              <a:extLst>
                <a:ext uri="{FF2B5EF4-FFF2-40B4-BE49-F238E27FC236}">
                  <a16:creationId xmlns:a16="http://schemas.microsoft.com/office/drawing/2014/main" id="{5313D6F1-0504-0140-9F6F-681584773463}"/>
                </a:ext>
              </a:extLst>
            </p:cNvPr>
            <p:cNvSpPr>
              <a:spLocks noEditPoints="1"/>
            </p:cNvSpPr>
            <p:nvPr/>
          </p:nvSpPr>
          <p:spPr bwMode="auto">
            <a:xfrm>
              <a:off x="4084" y="2098"/>
              <a:ext cx="129" cy="91"/>
            </a:xfrm>
            <a:custGeom>
              <a:avLst/>
              <a:gdLst>
                <a:gd name="T0" fmla="*/ 0 w 129"/>
                <a:gd name="T1" fmla="*/ 0 h 91"/>
                <a:gd name="T2" fmla="*/ 129 w 129"/>
                <a:gd name="T3" fmla="*/ 0 h 91"/>
                <a:gd name="T4" fmla="*/ 129 w 129"/>
                <a:gd name="T5" fmla="*/ 91 h 91"/>
                <a:gd name="T6" fmla="*/ 0 w 129"/>
                <a:gd name="T7" fmla="*/ 91 h 91"/>
                <a:gd name="T8" fmla="*/ 0 w 129"/>
                <a:gd name="T9" fmla="*/ 0 h 91"/>
                <a:gd name="T10" fmla="*/ 0 w 129"/>
                <a:gd name="T11" fmla="*/ 0 h 91"/>
                <a:gd name="T12" fmla="*/ 127 w 129"/>
                <a:gd name="T13" fmla="*/ 0 h 91"/>
                <a:gd name="T14" fmla="*/ 127 w 129"/>
                <a:gd name="T15" fmla="*/ 90 h 91"/>
                <a:gd name="T16" fmla="*/ 0 w 129"/>
                <a:gd name="T17" fmla="*/ 90 h 91"/>
                <a:gd name="T18" fmla="*/ 0 w 129"/>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1">
                  <a:moveTo>
                    <a:pt x="0" y="0"/>
                  </a:moveTo>
                  <a:lnTo>
                    <a:pt x="129" y="0"/>
                  </a:lnTo>
                  <a:lnTo>
                    <a:pt x="129" y="91"/>
                  </a:lnTo>
                  <a:lnTo>
                    <a:pt x="0" y="91"/>
                  </a:lnTo>
                  <a:lnTo>
                    <a:pt x="0" y="0"/>
                  </a:lnTo>
                  <a:close/>
                  <a:moveTo>
                    <a:pt x="0" y="0"/>
                  </a:moveTo>
                  <a:lnTo>
                    <a:pt x="127" y="0"/>
                  </a:lnTo>
                  <a:lnTo>
                    <a:pt x="127" y="90"/>
                  </a:lnTo>
                  <a:lnTo>
                    <a:pt x="0" y="90"/>
                  </a:lnTo>
                  <a:lnTo>
                    <a:pt x="0" y="0"/>
                  </a:lnTo>
                  <a:close/>
                </a:path>
              </a:pathLst>
            </a:custGeom>
            <a:solidFill>
              <a:srgbClr val="E2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46" name="Freeform 738">
              <a:extLst>
                <a:ext uri="{FF2B5EF4-FFF2-40B4-BE49-F238E27FC236}">
                  <a16:creationId xmlns:a16="http://schemas.microsoft.com/office/drawing/2014/main" id="{A8501B6F-6C69-0D40-A640-AA58A2EADE28}"/>
                </a:ext>
              </a:extLst>
            </p:cNvPr>
            <p:cNvSpPr>
              <a:spLocks noEditPoints="1"/>
            </p:cNvSpPr>
            <p:nvPr/>
          </p:nvSpPr>
          <p:spPr bwMode="auto">
            <a:xfrm>
              <a:off x="4084" y="2098"/>
              <a:ext cx="127" cy="90"/>
            </a:xfrm>
            <a:custGeom>
              <a:avLst/>
              <a:gdLst>
                <a:gd name="T0" fmla="*/ 0 w 127"/>
                <a:gd name="T1" fmla="*/ 0 h 90"/>
                <a:gd name="T2" fmla="*/ 127 w 127"/>
                <a:gd name="T3" fmla="*/ 0 h 90"/>
                <a:gd name="T4" fmla="*/ 127 w 127"/>
                <a:gd name="T5" fmla="*/ 90 h 90"/>
                <a:gd name="T6" fmla="*/ 0 w 127"/>
                <a:gd name="T7" fmla="*/ 90 h 90"/>
                <a:gd name="T8" fmla="*/ 0 w 127"/>
                <a:gd name="T9" fmla="*/ 0 h 90"/>
                <a:gd name="T10" fmla="*/ 0 w 127"/>
                <a:gd name="T11" fmla="*/ 0 h 90"/>
                <a:gd name="T12" fmla="*/ 124 w 127"/>
                <a:gd name="T13" fmla="*/ 0 h 90"/>
                <a:gd name="T14" fmla="*/ 124 w 127"/>
                <a:gd name="T15" fmla="*/ 88 h 90"/>
                <a:gd name="T16" fmla="*/ 0 w 127"/>
                <a:gd name="T17" fmla="*/ 88 h 90"/>
                <a:gd name="T18" fmla="*/ 0 w 127"/>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90">
                  <a:moveTo>
                    <a:pt x="0" y="0"/>
                  </a:moveTo>
                  <a:lnTo>
                    <a:pt x="127" y="0"/>
                  </a:lnTo>
                  <a:lnTo>
                    <a:pt x="127" y="90"/>
                  </a:lnTo>
                  <a:lnTo>
                    <a:pt x="0" y="90"/>
                  </a:lnTo>
                  <a:lnTo>
                    <a:pt x="0" y="0"/>
                  </a:lnTo>
                  <a:close/>
                  <a:moveTo>
                    <a:pt x="0" y="0"/>
                  </a:moveTo>
                  <a:lnTo>
                    <a:pt x="124" y="0"/>
                  </a:lnTo>
                  <a:lnTo>
                    <a:pt x="124" y="88"/>
                  </a:lnTo>
                  <a:lnTo>
                    <a:pt x="0" y="88"/>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47" name="Freeform 739">
              <a:extLst>
                <a:ext uri="{FF2B5EF4-FFF2-40B4-BE49-F238E27FC236}">
                  <a16:creationId xmlns:a16="http://schemas.microsoft.com/office/drawing/2014/main" id="{B9B4A716-F6AC-BC47-A3AC-F40F6488814B}"/>
                </a:ext>
              </a:extLst>
            </p:cNvPr>
            <p:cNvSpPr>
              <a:spLocks noEditPoints="1"/>
            </p:cNvSpPr>
            <p:nvPr/>
          </p:nvSpPr>
          <p:spPr bwMode="auto">
            <a:xfrm>
              <a:off x="4084" y="2098"/>
              <a:ext cx="124" cy="88"/>
            </a:xfrm>
            <a:custGeom>
              <a:avLst/>
              <a:gdLst>
                <a:gd name="T0" fmla="*/ 0 w 124"/>
                <a:gd name="T1" fmla="*/ 0 h 88"/>
                <a:gd name="T2" fmla="*/ 124 w 124"/>
                <a:gd name="T3" fmla="*/ 0 h 88"/>
                <a:gd name="T4" fmla="*/ 124 w 124"/>
                <a:gd name="T5" fmla="*/ 88 h 88"/>
                <a:gd name="T6" fmla="*/ 0 w 124"/>
                <a:gd name="T7" fmla="*/ 88 h 88"/>
                <a:gd name="T8" fmla="*/ 0 w 124"/>
                <a:gd name="T9" fmla="*/ 0 h 88"/>
                <a:gd name="T10" fmla="*/ 0 w 124"/>
                <a:gd name="T11" fmla="*/ 0 h 88"/>
                <a:gd name="T12" fmla="*/ 121 w 124"/>
                <a:gd name="T13" fmla="*/ 0 h 88"/>
                <a:gd name="T14" fmla="*/ 121 w 124"/>
                <a:gd name="T15" fmla="*/ 87 h 88"/>
                <a:gd name="T16" fmla="*/ 0 w 124"/>
                <a:gd name="T17" fmla="*/ 87 h 88"/>
                <a:gd name="T18" fmla="*/ 0 w 12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8">
                  <a:moveTo>
                    <a:pt x="0" y="0"/>
                  </a:moveTo>
                  <a:lnTo>
                    <a:pt x="124" y="0"/>
                  </a:lnTo>
                  <a:lnTo>
                    <a:pt x="124" y="88"/>
                  </a:lnTo>
                  <a:lnTo>
                    <a:pt x="0" y="88"/>
                  </a:lnTo>
                  <a:lnTo>
                    <a:pt x="0" y="0"/>
                  </a:lnTo>
                  <a:close/>
                  <a:moveTo>
                    <a:pt x="0" y="0"/>
                  </a:moveTo>
                  <a:lnTo>
                    <a:pt x="121" y="0"/>
                  </a:lnTo>
                  <a:lnTo>
                    <a:pt x="121" y="87"/>
                  </a:lnTo>
                  <a:lnTo>
                    <a:pt x="0" y="87"/>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48" name="Freeform 740">
              <a:extLst>
                <a:ext uri="{FF2B5EF4-FFF2-40B4-BE49-F238E27FC236}">
                  <a16:creationId xmlns:a16="http://schemas.microsoft.com/office/drawing/2014/main" id="{5B970800-1828-5E4D-89DE-C908EC68A4A4}"/>
                </a:ext>
              </a:extLst>
            </p:cNvPr>
            <p:cNvSpPr>
              <a:spLocks noEditPoints="1"/>
            </p:cNvSpPr>
            <p:nvPr/>
          </p:nvSpPr>
          <p:spPr bwMode="auto">
            <a:xfrm>
              <a:off x="4084" y="2098"/>
              <a:ext cx="121" cy="87"/>
            </a:xfrm>
            <a:custGeom>
              <a:avLst/>
              <a:gdLst>
                <a:gd name="T0" fmla="*/ 0 w 121"/>
                <a:gd name="T1" fmla="*/ 0 h 87"/>
                <a:gd name="T2" fmla="*/ 121 w 121"/>
                <a:gd name="T3" fmla="*/ 0 h 87"/>
                <a:gd name="T4" fmla="*/ 121 w 121"/>
                <a:gd name="T5" fmla="*/ 87 h 87"/>
                <a:gd name="T6" fmla="*/ 0 w 121"/>
                <a:gd name="T7" fmla="*/ 87 h 87"/>
                <a:gd name="T8" fmla="*/ 0 w 121"/>
                <a:gd name="T9" fmla="*/ 0 h 87"/>
                <a:gd name="T10" fmla="*/ 0 w 121"/>
                <a:gd name="T11" fmla="*/ 0 h 87"/>
                <a:gd name="T12" fmla="*/ 119 w 121"/>
                <a:gd name="T13" fmla="*/ 0 h 87"/>
                <a:gd name="T14" fmla="*/ 119 w 121"/>
                <a:gd name="T15" fmla="*/ 85 h 87"/>
                <a:gd name="T16" fmla="*/ 0 w 121"/>
                <a:gd name="T17" fmla="*/ 85 h 87"/>
                <a:gd name="T18" fmla="*/ 0 w 12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7">
                  <a:moveTo>
                    <a:pt x="0" y="0"/>
                  </a:moveTo>
                  <a:lnTo>
                    <a:pt x="121" y="0"/>
                  </a:lnTo>
                  <a:lnTo>
                    <a:pt x="121" y="87"/>
                  </a:lnTo>
                  <a:lnTo>
                    <a:pt x="0" y="87"/>
                  </a:lnTo>
                  <a:lnTo>
                    <a:pt x="0" y="0"/>
                  </a:lnTo>
                  <a:close/>
                  <a:moveTo>
                    <a:pt x="0" y="0"/>
                  </a:moveTo>
                  <a:lnTo>
                    <a:pt x="119" y="0"/>
                  </a:lnTo>
                  <a:lnTo>
                    <a:pt x="119" y="85"/>
                  </a:lnTo>
                  <a:lnTo>
                    <a:pt x="0" y="85"/>
                  </a:lnTo>
                  <a:lnTo>
                    <a:pt x="0" y="0"/>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49" name="Freeform 741">
              <a:extLst>
                <a:ext uri="{FF2B5EF4-FFF2-40B4-BE49-F238E27FC236}">
                  <a16:creationId xmlns:a16="http://schemas.microsoft.com/office/drawing/2014/main" id="{ACAF5F16-B2A9-F348-88C4-C7CA4CC88F82}"/>
                </a:ext>
              </a:extLst>
            </p:cNvPr>
            <p:cNvSpPr>
              <a:spLocks noEditPoints="1"/>
            </p:cNvSpPr>
            <p:nvPr/>
          </p:nvSpPr>
          <p:spPr bwMode="auto">
            <a:xfrm>
              <a:off x="4084" y="2098"/>
              <a:ext cx="119" cy="85"/>
            </a:xfrm>
            <a:custGeom>
              <a:avLst/>
              <a:gdLst>
                <a:gd name="T0" fmla="*/ 0 w 119"/>
                <a:gd name="T1" fmla="*/ 0 h 85"/>
                <a:gd name="T2" fmla="*/ 119 w 119"/>
                <a:gd name="T3" fmla="*/ 0 h 85"/>
                <a:gd name="T4" fmla="*/ 119 w 119"/>
                <a:gd name="T5" fmla="*/ 85 h 85"/>
                <a:gd name="T6" fmla="*/ 0 w 119"/>
                <a:gd name="T7" fmla="*/ 85 h 85"/>
                <a:gd name="T8" fmla="*/ 0 w 119"/>
                <a:gd name="T9" fmla="*/ 0 h 85"/>
                <a:gd name="T10" fmla="*/ 0 w 119"/>
                <a:gd name="T11" fmla="*/ 0 h 85"/>
                <a:gd name="T12" fmla="*/ 117 w 119"/>
                <a:gd name="T13" fmla="*/ 0 h 85"/>
                <a:gd name="T14" fmla="*/ 117 w 119"/>
                <a:gd name="T15" fmla="*/ 83 h 85"/>
                <a:gd name="T16" fmla="*/ 0 w 119"/>
                <a:gd name="T17" fmla="*/ 83 h 85"/>
                <a:gd name="T18" fmla="*/ 0 w 119"/>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5">
                  <a:moveTo>
                    <a:pt x="0" y="0"/>
                  </a:moveTo>
                  <a:lnTo>
                    <a:pt x="119" y="0"/>
                  </a:lnTo>
                  <a:lnTo>
                    <a:pt x="119" y="85"/>
                  </a:lnTo>
                  <a:lnTo>
                    <a:pt x="0" y="85"/>
                  </a:lnTo>
                  <a:lnTo>
                    <a:pt x="0" y="0"/>
                  </a:lnTo>
                  <a:close/>
                  <a:moveTo>
                    <a:pt x="0" y="0"/>
                  </a:moveTo>
                  <a:lnTo>
                    <a:pt x="117" y="0"/>
                  </a:lnTo>
                  <a:lnTo>
                    <a:pt x="117" y="83"/>
                  </a:lnTo>
                  <a:lnTo>
                    <a:pt x="0" y="83"/>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50" name="Freeform 742">
              <a:extLst>
                <a:ext uri="{FF2B5EF4-FFF2-40B4-BE49-F238E27FC236}">
                  <a16:creationId xmlns:a16="http://schemas.microsoft.com/office/drawing/2014/main" id="{D114D24B-1CF9-EB40-8887-B83EB53049A3}"/>
                </a:ext>
              </a:extLst>
            </p:cNvPr>
            <p:cNvSpPr>
              <a:spLocks noEditPoints="1"/>
            </p:cNvSpPr>
            <p:nvPr/>
          </p:nvSpPr>
          <p:spPr bwMode="auto">
            <a:xfrm>
              <a:off x="4084" y="2098"/>
              <a:ext cx="117" cy="83"/>
            </a:xfrm>
            <a:custGeom>
              <a:avLst/>
              <a:gdLst>
                <a:gd name="T0" fmla="*/ 0 w 117"/>
                <a:gd name="T1" fmla="*/ 0 h 83"/>
                <a:gd name="T2" fmla="*/ 117 w 117"/>
                <a:gd name="T3" fmla="*/ 0 h 83"/>
                <a:gd name="T4" fmla="*/ 117 w 117"/>
                <a:gd name="T5" fmla="*/ 83 h 83"/>
                <a:gd name="T6" fmla="*/ 0 w 117"/>
                <a:gd name="T7" fmla="*/ 83 h 83"/>
                <a:gd name="T8" fmla="*/ 0 w 117"/>
                <a:gd name="T9" fmla="*/ 0 h 83"/>
                <a:gd name="T10" fmla="*/ 0 w 117"/>
                <a:gd name="T11" fmla="*/ 0 h 83"/>
                <a:gd name="T12" fmla="*/ 115 w 117"/>
                <a:gd name="T13" fmla="*/ 0 h 83"/>
                <a:gd name="T14" fmla="*/ 115 w 117"/>
                <a:gd name="T15" fmla="*/ 82 h 83"/>
                <a:gd name="T16" fmla="*/ 0 w 117"/>
                <a:gd name="T17" fmla="*/ 82 h 83"/>
                <a:gd name="T18" fmla="*/ 0 w 117"/>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3">
                  <a:moveTo>
                    <a:pt x="0" y="0"/>
                  </a:moveTo>
                  <a:lnTo>
                    <a:pt x="117" y="0"/>
                  </a:lnTo>
                  <a:lnTo>
                    <a:pt x="117" y="83"/>
                  </a:lnTo>
                  <a:lnTo>
                    <a:pt x="0" y="83"/>
                  </a:lnTo>
                  <a:lnTo>
                    <a:pt x="0" y="0"/>
                  </a:lnTo>
                  <a:close/>
                  <a:moveTo>
                    <a:pt x="0" y="0"/>
                  </a:moveTo>
                  <a:lnTo>
                    <a:pt x="115" y="0"/>
                  </a:lnTo>
                  <a:lnTo>
                    <a:pt x="115" y="82"/>
                  </a:lnTo>
                  <a:lnTo>
                    <a:pt x="0" y="82"/>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51" name="Freeform 743">
              <a:extLst>
                <a:ext uri="{FF2B5EF4-FFF2-40B4-BE49-F238E27FC236}">
                  <a16:creationId xmlns:a16="http://schemas.microsoft.com/office/drawing/2014/main" id="{DC4B4C06-9731-C54B-B627-CCB80260466B}"/>
                </a:ext>
              </a:extLst>
            </p:cNvPr>
            <p:cNvSpPr>
              <a:spLocks noEditPoints="1"/>
            </p:cNvSpPr>
            <p:nvPr/>
          </p:nvSpPr>
          <p:spPr bwMode="auto">
            <a:xfrm>
              <a:off x="4084" y="2098"/>
              <a:ext cx="115" cy="82"/>
            </a:xfrm>
            <a:custGeom>
              <a:avLst/>
              <a:gdLst>
                <a:gd name="T0" fmla="*/ 0 w 115"/>
                <a:gd name="T1" fmla="*/ 0 h 82"/>
                <a:gd name="T2" fmla="*/ 115 w 115"/>
                <a:gd name="T3" fmla="*/ 0 h 82"/>
                <a:gd name="T4" fmla="*/ 115 w 115"/>
                <a:gd name="T5" fmla="*/ 82 h 82"/>
                <a:gd name="T6" fmla="*/ 0 w 115"/>
                <a:gd name="T7" fmla="*/ 82 h 82"/>
                <a:gd name="T8" fmla="*/ 0 w 115"/>
                <a:gd name="T9" fmla="*/ 0 h 82"/>
                <a:gd name="T10" fmla="*/ 0 w 115"/>
                <a:gd name="T11" fmla="*/ 0 h 82"/>
                <a:gd name="T12" fmla="*/ 112 w 115"/>
                <a:gd name="T13" fmla="*/ 0 h 82"/>
                <a:gd name="T14" fmla="*/ 112 w 115"/>
                <a:gd name="T15" fmla="*/ 80 h 82"/>
                <a:gd name="T16" fmla="*/ 0 w 115"/>
                <a:gd name="T17" fmla="*/ 80 h 82"/>
                <a:gd name="T18" fmla="*/ 0 w 115"/>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2">
                  <a:moveTo>
                    <a:pt x="0" y="0"/>
                  </a:moveTo>
                  <a:lnTo>
                    <a:pt x="115" y="0"/>
                  </a:lnTo>
                  <a:lnTo>
                    <a:pt x="115" y="82"/>
                  </a:lnTo>
                  <a:lnTo>
                    <a:pt x="0" y="82"/>
                  </a:lnTo>
                  <a:lnTo>
                    <a:pt x="0" y="0"/>
                  </a:lnTo>
                  <a:close/>
                  <a:moveTo>
                    <a:pt x="0" y="0"/>
                  </a:moveTo>
                  <a:lnTo>
                    <a:pt x="112" y="0"/>
                  </a:lnTo>
                  <a:lnTo>
                    <a:pt x="112" y="80"/>
                  </a:lnTo>
                  <a:lnTo>
                    <a:pt x="0" y="80"/>
                  </a:lnTo>
                  <a:lnTo>
                    <a:pt x="0" y="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52" name="Freeform 744">
              <a:extLst>
                <a:ext uri="{FF2B5EF4-FFF2-40B4-BE49-F238E27FC236}">
                  <a16:creationId xmlns:a16="http://schemas.microsoft.com/office/drawing/2014/main" id="{9A2B4C73-B2E2-A141-A6A4-CE1B132A8EEE}"/>
                </a:ext>
              </a:extLst>
            </p:cNvPr>
            <p:cNvSpPr>
              <a:spLocks noEditPoints="1"/>
            </p:cNvSpPr>
            <p:nvPr/>
          </p:nvSpPr>
          <p:spPr bwMode="auto">
            <a:xfrm>
              <a:off x="4084" y="2098"/>
              <a:ext cx="112" cy="80"/>
            </a:xfrm>
            <a:custGeom>
              <a:avLst/>
              <a:gdLst>
                <a:gd name="T0" fmla="*/ 0 w 112"/>
                <a:gd name="T1" fmla="*/ 0 h 80"/>
                <a:gd name="T2" fmla="*/ 112 w 112"/>
                <a:gd name="T3" fmla="*/ 0 h 80"/>
                <a:gd name="T4" fmla="*/ 112 w 112"/>
                <a:gd name="T5" fmla="*/ 80 h 80"/>
                <a:gd name="T6" fmla="*/ 0 w 112"/>
                <a:gd name="T7" fmla="*/ 80 h 80"/>
                <a:gd name="T8" fmla="*/ 0 w 112"/>
                <a:gd name="T9" fmla="*/ 0 h 80"/>
                <a:gd name="T10" fmla="*/ 0 w 112"/>
                <a:gd name="T11" fmla="*/ 0 h 80"/>
                <a:gd name="T12" fmla="*/ 110 w 112"/>
                <a:gd name="T13" fmla="*/ 0 h 80"/>
                <a:gd name="T14" fmla="*/ 110 w 112"/>
                <a:gd name="T15" fmla="*/ 79 h 80"/>
                <a:gd name="T16" fmla="*/ 0 w 112"/>
                <a:gd name="T17" fmla="*/ 79 h 80"/>
                <a:gd name="T18" fmla="*/ 0 w 112"/>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80">
                  <a:moveTo>
                    <a:pt x="0" y="0"/>
                  </a:moveTo>
                  <a:lnTo>
                    <a:pt x="112" y="0"/>
                  </a:lnTo>
                  <a:lnTo>
                    <a:pt x="112" y="80"/>
                  </a:lnTo>
                  <a:lnTo>
                    <a:pt x="0" y="80"/>
                  </a:lnTo>
                  <a:lnTo>
                    <a:pt x="0" y="0"/>
                  </a:lnTo>
                  <a:close/>
                  <a:moveTo>
                    <a:pt x="0" y="0"/>
                  </a:moveTo>
                  <a:lnTo>
                    <a:pt x="110" y="0"/>
                  </a:lnTo>
                  <a:lnTo>
                    <a:pt x="110" y="79"/>
                  </a:lnTo>
                  <a:lnTo>
                    <a:pt x="0" y="79"/>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53" name="Freeform 745">
              <a:extLst>
                <a:ext uri="{FF2B5EF4-FFF2-40B4-BE49-F238E27FC236}">
                  <a16:creationId xmlns:a16="http://schemas.microsoft.com/office/drawing/2014/main" id="{5DE94929-D89F-1343-A34C-9922A6D29C25}"/>
                </a:ext>
              </a:extLst>
            </p:cNvPr>
            <p:cNvSpPr>
              <a:spLocks noEditPoints="1"/>
            </p:cNvSpPr>
            <p:nvPr/>
          </p:nvSpPr>
          <p:spPr bwMode="auto">
            <a:xfrm>
              <a:off x="4084" y="2098"/>
              <a:ext cx="110" cy="79"/>
            </a:xfrm>
            <a:custGeom>
              <a:avLst/>
              <a:gdLst>
                <a:gd name="T0" fmla="*/ 0 w 110"/>
                <a:gd name="T1" fmla="*/ 0 h 79"/>
                <a:gd name="T2" fmla="*/ 110 w 110"/>
                <a:gd name="T3" fmla="*/ 0 h 79"/>
                <a:gd name="T4" fmla="*/ 110 w 110"/>
                <a:gd name="T5" fmla="*/ 79 h 79"/>
                <a:gd name="T6" fmla="*/ 0 w 110"/>
                <a:gd name="T7" fmla="*/ 79 h 79"/>
                <a:gd name="T8" fmla="*/ 0 w 110"/>
                <a:gd name="T9" fmla="*/ 0 h 79"/>
                <a:gd name="T10" fmla="*/ 0 w 110"/>
                <a:gd name="T11" fmla="*/ 0 h 79"/>
                <a:gd name="T12" fmla="*/ 108 w 110"/>
                <a:gd name="T13" fmla="*/ 0 h 79"/>
                <a:gd name="T14" fmla="*/ 108 w 110"/>
                <a:gd name="T15" fmla="*/ 76 h 79"/>
                <a:gd name="T16" fmla="*/ 0 w 110"/>
                <a:gd name="T17" fmla="*/ 76 h 79"/>
                <a:gd name="T18" fmla="*/ 0 w 110"/>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9">
                  <a:moveTo>
                    <a:pt x="0" y="0"/>
                  </a:moveTo>
                  <a:lnTo>
                    <a:pt x="110" y="0"/>
                  </a:lnTo>
                  <a:lnTo>
                    <a:pt x="110" y="79"/>
                  </a:lnTo>
                  <a:lnTo>
                    <a:pt x="0" y="79"/>
                  </a:lnTo>
                  <a:lnTo>
                    <a:pt x="0" y="0"/>
                  </a:lnTo>
                  <a:close/>
                  <a:moveTo>
                    <a:pt x="0" y="0"/>
                  </a:moveTo>
                  <a:lnTo>
                    <a:pt x="108" y="0"/>
                  </a:lnTo>
                  <a:lnTo>
                    <a:pt x="108" y="76"/>
                  </a:lnTo>
                  <a:lnTo>
                    <a:pt x="0" y="76"/>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54" name="Freeform 746">
              <a:extLst>
                <a:ext uri="{FF2B5EF4-FFF2-40B4-BE49-F238E27FC236}">
                  <a16:creationId xmlns:a16="http://schemas.microsoft.com/office/drawing/2014/main" id="{8E92ECF9-E1B4-AD40-A4F4-A8DEAF6ED5F3}"/>
                </a:ext>
              </a:extLst>
            </p:cNvPr>
            <p:cNvSpPr>
              <a:spLocks noEditPoints="1"/>
            </p:cNvSpPr>
            <p:nvPr/>
          </p:nvSpPr>
          <p:spPr bwMode="auto">
            <a:xfrm>
              <a:off x="4084" y="2098"/>
              <a:ext cx="108" cy="76"/>
            </a:xfrm>
            <a:custGeom>
              <a:avLst/>
              <a:gdLst>
                <a:gd name="T0" fmla="*/ 0 w 108"/>
                <a:gd name="T1" fmla="*/ 0 h 76"/>
                <a:gd name="T2" fmla="*/ 108 w 108"/>
                <a:gd name="T3" fmla="*/ 0 h 76"/>
                <a:gd name="T4" fmla="*/ 108 w 108"/>
                <a:gd name="T5" fmla="*/ 76 h 76"/>
                <a:gd name="T6" fmla="*/ 0 w 108"/>
                <a:gd name="T7" fmla="*/ 76 h 76"/>
                <a:gd name="T8" fmla="*/ 0 w 108"/>
                <a:gd name="T9" fmla="*/ 0 h 76"/>
                <a:gd name="T10" fmla="*/ 0 w 108"/>
                <a:gd name="T11" fmla="*/ 0 h 76"/>
                <a:gd name="T12" fmla="*/ 105 w 108"/>
                <a:gd name="T13" fmla="*/ 0 h 76"/>
                <a:gd name="T14" fmla="*/ 105 w 108"/>
                <a:gd name="T15" fmla="*/ 74 h 76"/>
                <a:gd name="T16" fmla="*/ 0 w 108"/>
                <a:gd name="T17" fmla="*/ 74 h 76"/>
                <a:gd name="T18" fmla="*/ 0 w 108"/>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6">
                  <a:moveTo>
                    <a:pt x="0" y="0"/>
                  </a:moveTo>
                  <a:lnTo>
                    <a:pt x="108" y="0"/>
                  </a:lnTo>
                  <a:lnTo>
                    <a:pt x="108" y="76"/>
                  </a:lnTo>
                  <a:lnTo>
                    <a:pt x="0" y="76"/>
                  </a:lnTo>
                  <a:lnTo>
                    <a:pt x="0" y="0"/>
                  </a:lnTo>
                  <a:close/>
                  <a:moveTo>
                    <a:pt x="0" y="0"/>
                  </a:moveTo>
                  <a:lnTo>
                    <a:pt x="105" y="0"/>
                  </a:lnTo>
                  <a:lnTo>
                    <a:pt x="105" y="74"/>
                  </a:lnTo>
                  <a:lnTo>
                    <a:pt x="0" y="74"/>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55" name="Freeform 747">
              <a:extLst>
                <a:ext uri="{FF2B5EF4-FFF2-40B4-BE49-F238E27FC236}">
                  <a16:creationId xmlns:a16="http://schemas.microsoft.com/office/drawing/2014/main" id="{37720CA2-3E86-A64D-A421-DA3783C43998}"/>
                </a:ext>
              </a:extLst>
            </p:cNvPr>
            <p:cNvSpPr>
              <a:spLocks noEditPoints="1"/>
            </p:cNvSpPr>
            <p:nvPr/>
          </p:nvSpPr>
          <p:spPr bwMode="auto">
            <a:xfrm>
              <a:off x="4084" y="2098"/>
              <a:ext cx="105" cy="74"/>
            </a:xfrm>
            <a:custGeom>
              <a:avLst/>
              <a:gdLst>
                <a:gd name="T0" fmla="*/ 0 w 105"/>
                <a:gd name="T1" fmla="*/ 0 h 74"/>
                <a:gd name="T2" fmla="*/ 105 w 105"/>
                <a:gd name="T3" fmla="*/ 0 h 74"/>
                <a:gd name="T4" fmla="*/ 105 w 105"/>
                <a:gd name="T5" fmla="*/ 74 h 74"/>
                <a:gd name="T6" fmla="*/ 0 w 105"/>
                <a:gd name="T7" fmla="*/ 74 h 74"/>
                <a:gd name="T8" fmla="*/ 0 w 105"/>
                <a:gd name="T9" fmla="*/ 0 h 74"/>
                <a:gd name="T10" fmla="*/ 0 w 105"/>
                <a:gd name="T11" fmla="*/ 0 h 74"/>
                <a:gd name="T12" fmla="*/ 103 w 105"/>
                <a:gd name="T13" fmla="*/ 0 h 74"/>
                <a:gd name="T14" fmla="*/ 103 w 105"/>
                <a:gd name="T15" fmla="*/ 73 h 74"/>
                <a:gd name="T16" fmla="*/ 0 w 105"/>
                <a:gd name="T17" fmla="*/ 73 h 74"/>
                <a:gd name="T18" fmla="*/ 0 w 105"/>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4">
                  <a:moveTo>
                    <a:pt x="0" y="0"/>
                  </a:moveTo>
                  <a:lnTo>
                    <a:pt x="105" y="0"/>
                  </a:lnTo>
                  <a:lnTo>
                    <a:pt x="105" y="74"/>
                  </a:lnTo>
                  <a:lnTo>
                    <a:pt x="0" y="74"/>
                  </a:lnTo>
                  <a:lnTo>
                    <a:pt x="0" y="0"/>
                  </a:lnTo>
                  <a:close/>
                  <a:moveTo>
                    <a:pt x="0" y="0"/>
                  </a:moveTo>
                  <a:lnTo>
                    <a:pt x="103" y="0"/>
                  </a:lnTo>
                  <a:lnTo>
                    <a:pt x="103" y="73"/>
                  </a:lnTo>
                  <a:lnTo>
                    <a:pt x="0" y="73"/>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56" name="Freeform 748">
              <a:extLst>
                <a:ext uri="{FF2B5EF4-FFF2-40B4-BE49-F238E27FC236}">
                  <a16:creationId xmlns:a16="http://schemas.microsoft.com/office/drawing/2014/main" id="{208B99D1-8CEB-4646-8EA9-F2A7734C5CBA}"/>
                </a:ext>
              </a:extLst>
            </p:cNvPr>
            <p:cNvSpPr>
              <a:spLocks noEditPoints="1"/>
            </p:cNvSpPr>
            <p:nvPr/>
          </p:nvSpPr>
          <p:spPr bwMode="auto">
            <a:xfrm>
              <a:off x="4084" y="2098"/>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0 w 103"/>
                <a:gd name="T13" fmla="*/ 0 h 73"/>
                <a:gd name="T14" fmla="*/ 100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0" y="0"/>
                  </a:lnTo>
                  <a:lnTo>
                    <a:pt x="100" y="71"/>
                  </a:lnTo>
                  <a:lnTo>
                    <a:pt x="0" y="71"/>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57" name="Freeform 749">
              <a:extLst>
                <a:ext uri="{FF2B5EF4-FFF2-40B4-BE49-F238E27FC236}">
                  <a16:creationId xmlns:a16="http://schemas.microsoft.com/office/drawing/2014/main" id="{019C9255-7DB3-9040-9FBC-A9A98F9690E4}"/>
                </a:ext>
              </a:extLst>
            </p:cNvPr>
            <p:cNvSpPr>
              <a:spLocks noEditPoints="1"/>
            </p:cNvSpPr>
            <p:nvPr/>
          </p:nvSpPr>
          <p:spPr bwMode="auto">
            <a:xfrm>
              <a:off x="4084" y="2098"/>
              <a:ext cx="100" cy="71"/>
            </a:xfrm>
            <a:custGeom>
              <a:avLst/>
              <a:gdLst>
                <a:gd name="T0" fmla="*/ 0 w 100"/>
                <a:gd name="T1" fmla="*/ 0 h 71"/>
                <a:gd name="T2" fmla="*/ 100 w 100"/>
                <a:gd name="T3" fmla="*/ 0 h 71"/>
                <a:gd name="T4" fmla="*/ 100 w 100"/>
                <a:gd name="T5" fmla="*/ 71 h 71"/>
                <a:gd name="T6" fmla="*/ 0 w 100"/>
                <a:gd name="T7" fmla="*/ 71 h 71"/>
                <a:gd name="T8" fmla="*/ 0 w 100"/>
                <a:gd name="T9" fmla="*/ 0 h 71"/>
                <a:gd name="T10" fmla="*/ 0 w 100"/>
                <a:gd name="T11" fmla="*/ 0 h 71"/>
                <a:gd name="T12" fmla="*/ 98 w 100"/>
                <a:gd name="T13" fmla="*/ 0 h 71"/>
                <a:gd name="T14" fmla="*/ 98 w 100"/>
                <a:gd name="T15" fmla="*/ 70 h 71"/>
                <a:gd name="T16" fmla="*/ 0 w 100"/>
                <a:gd name="T17" fmla="*/ 70 h 71"/>
                <a:gd name="T18" fmla="*/ 0 w 100"/>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1">
                  <a:moveTo>
                    <a:pt x="0" y="0"/>
                  </a:moveTo>
                  <a:lnTo>
                    <a:pt x="100" y="0"/>
                  </a:lnTo>
                  <a:lnTo>
                    <a:pt x="100" y="71"/>
                  </a:lnTo>
                  <a:lnTo>
                    <a:pt x="0" y="71"/>
                  </a:lnTo>
                  <a:lnTo>
                    <a:pt x="0" y="0"/>
                  </a:lnTo>
                  <a:close/>
                  <a:moveTo>
                    <a:pt x="0" y="0"/>
                  </a:moveTo>
                  <a:lnTo>
                    <a:pt x="98" y="0"/>
                  </a:lnTo>
                  <a:lnTo>
                    <a:pt x="98" y="70"/>
                  </a:lnTo>
                  <a:lnTo>
                    <a:pt x="0" y="70"/>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58" name="Freeform 750">
              <a:extLst>
                <a:ext uri="{FF2B5EF4-FFF2-40B4-BE49-F238E27FC236}">
                  <a16:creationId xmlns:a16="http://schemas.microsoft.com/office/drawing/2014/main" id="{F19C2D22-3ECB-DD43-95F8-222BFE4DA1D3}"/>
                </a:ext>
              </a:extLst>
            </p:cNvPr>
            <p:cNvSpPr>
              <a:spLocks noEditPoints="1"/>
            </p:cNvSpPr>
            <p:nvPr/>
          </p:nvSpPr>
          <p:spPr bwMode="auto">
            <a:xfrm>
              <a:off x="4084" y="2098"/>
              <a:ext cx="98" cy="70"/>
            </a:xfrm>
            <a:custGeom>
              <a:avLst/>
              <a:gdLst>
                <a:gd name="T0" fmla="*/ 0 w 98"/>
                <a:gd name="T1" fmla="*/ 0 h 70"/>
                <a:gd name="T2" fmla="*/ 98 w 98"/>
                <a:gd name="T3" fmla="*/ 0 h 70"/>
                <a:gd name="T4" fmla="*/ 98 w 98"/>
                <a:gd name="T5" fmla="*/ 70 h 70"/>
                <a:gd name="T6" fmla="*/ 0 w 98"/>
                <a:gd name="T7" fmla="*/ 70 h 70"/>
                <a:gd name="T8" fmla="*/ 0 w 98"/>
                <a:gd name="T9" fmla="*/ 0 h 70"/>
                <a:gd name="T10" fmla="*/ 0 w 98"/>
                <a:gd name="T11" fmla="*/ 0 h 70"/>
                <a:gd name="T12" fmla="*/ 95 w 98"/>
                <a:gd name="T13" fmla="*/ 0 h 70"/>
                <a:gd name="T14" fmla="*/ 95 w 98"/>
                <a:gd name="T15" fmla="*/ 68 h 70"/>
                <a:gd name="T16" fmla="*/ 0 w 98"/>
                <a:gd name="T17" fmla="*/ 68 h 70"/>
                <a:gd name="T18" fmla="*/ 0 w 98"/>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70">
                  <a:moveTo>
                    <a:pt x="0" y="0"/>
                  </a:moveTo>
                  <a:lnTo>
                    <a:pt x="98" y="0"/>
                  </a:lnTo>
                  <a:lnTo>
                    <a:pt x="98" y="70"/>
                  </a:lnTo>
                  <a:lnTo>
                    <a:pt x="0" y="70"/>
                  </a:lnTo>
                  <a:lnTo>
                    <a:pt x="0" y="0"/>
                  </a:lnTo>
                  <a:close/>
                  <a:moveTo>
                    <a:pt x="0" y="0"/>
                  </a:moveTo>
                  <a:lnTo>
                    <a:pt x="95" y="0"/>
                  </a:lnTo>
                  <a:lnTo>
                    <a:pt x="95" y="68"/>
                  </a:lnTo>
                  <a:lnTo>
                    <a:pt x="0" y="68"/>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59" name="Freeform 751">
              <a:extLst>
                <a:ext uri="{FF2B5EF4-FFF2-40B4-BE49-F238E27FC236}">
                  <a16:creationId xmlns:a16="http://schemas.microsoft.com/office/drawing/2014/main" id="{578429D6-95D7-604A-B732-38623DE18793}"/>
                </a:ext>
              </a:extLst>
            </p:cNvPr>
            <p:cNvSpPr>
              <a:spLocks noEditPoints="1"/>
            </p:cNvSpPr>
            <p:nvPr/>
          </p:nvSpPr>
          <p:spPr bwMode="auto">
            <a:xfrm>
              <a:off x="4084" y="2098"/>
              <a:ext cx="95" cy="68"/>
            </a:xfrm>
            <a:custGeom>
              <a:avLst/>
              <a:gdLst>
                <a:gd name="T0" fmla="*/ 0 w 95"/>
                <a:gd name="T1" fmla="*/ 0 h 68"/>
                <a:gd name="T2" fmla="*/ 95 w 95"/>
                <a:gd name="T3" fmla="*/ 0 h 68"/>
                <a:gd name="T4" fmla="*/ 95 w 95"/>
                <a:gd name="T5" fmla="*/ 68 h 68"/>
                <a:gd name="T6" fmla="*/ 0 w 95"/>
                <a:gd name="T7" fmla="*/ 68 h 68"/>
                <a:gd name="T8" fmla="*/ 0 w 95"/>
                <a:gd name="T9" fmla="*/ 0 h 68"/>
                <a:gd name="T10" fmla="*/ 0 w 95"/>
                <a:gd name="T11" fmla="*/ 0 h 68"/>
                <a:gd name="T12" fmla="*/ 93 w 95"/>
                <a:gd name="T13" fmla="*/ 0 h 68"/>
                <a:gd name="T14" fmla="*/ 93 w 95"/>
                <a:gd name="T15" fmla="*/ 66 h 68"/>
                <a:gd name="T16" fmla="*/ 0 w 95"/>
                <a:gd name="T17" fmla="*/ 66 h 68"/>
                <a:gd name="T18" fmla="*/ 0 w 95"/>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68">
                  <a:moveTo>
                    <a:pt x="0" y="0"/>
                  </a:moveTo>
                  <a:lnTo>
                    <a:pt x="95" y="0"/>
                  </a:lnTo>
                  <a:lnTo>
                    <a:pt x="95" y="68"/>
                  </a:lnTo>
                  <a:lnTo>
                    <a:pt x="0" y="68"/>
                  </a:lnTo>
                  <a:lnTo>
                    <a:pt x="0" y="0"/>
                  </a:lnTo>
                  <a:close/>
                  <a:moveTo>
                    <a:pt x="0" y="0"/>
                  </a:moveTo>
                  <a:lnTo>
                    <a:pt x="93" y="0"/>
                  </a:lnTo>
                  <a:lnTo>
                    <a:pt x="93" y="66"/>
                  </a:lnTo>
                  <a:lnTo>
                    <a:pt x="0" y="66"/>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60" name="Freeform 752">
              <a:extLst>
                <a:ext uri="{FF2B5EF4-FFF2-40B4-BE49-F238E27FC236}">
                  <a16:creationId xmlns:a16="http://schemas.microsoft.com/office/drawing/2014/main" id="{50EF29BF-EE63-F545-A6EA-34CBAA12FC24}"/>
                </a:ext>
              </a:extLst>
            </p:cNvPr>
            <p:cNvSpPr>
              <a:spLocks noEditPoints="1"/>
            </p:cNvSpPr>
            <p:nvPr/>
          </p:nvSpPr>
          <p:spPr bwMode="auto">
            <a:xfrm>
              <a:off x="4084" y="2098"/>
              <a:ext cx="93" cy="66"/>
            </a:xfrm>
            <a:custGeom>
              <a:avLst/>
              <a:gdLst>
                <a:gd name="T0" fmla="*/ 0 w 93"/>
                <a:gd name="T1" fmla="*/ 0 h 66"/>
                <a:gd name="T2" fmla="*/ 93 w 93"/>
                <a:gd name="T3" fmla="*/ 0 h 66"/>
                <a:gd name="T4" fmla="*/ 93 w 93"/>
                <a:gd name="T5" fmla="*/ 66 h 66"/>
                <a:gd name="T6" fmla="*/ 0 w 93"/>
                <a:gd name="T7" fmla="*/ 66 h 66"/>
                <a:gd name="T8" fmla="*/ 0 w 93"/>
                <a:gd name="T9" fmla="*/ 0 h 66"/>
                <a:gd name="T10" fmla="*/ 0 w 93"/>
                <a:gd name="T11" fmla="*/ 0 h 66"/>
                <a:gd name="T12" fmla="*/ 91 w 93"/>
                <a:gd name="T13" fmla="*/ 0 h 66"/>
                <a:gd name="T14" fmla="*/ 91 w 93"/>
                <a:gd name="T15" fmla="*/ 65 h 66"/>
                <a:gd name="T16" fmla="*/ 0 w 93"/>
                <a:gd name="T17" fmla="*/ 65 h 66"/>
                <a:gd name="T18" fmla="*/ 0 w 93"/>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6">
                  <a:moveTo>
                    <a:pt x="0" y="0"/>
                  </a:moveTo>
                  <a:lnTo>
                    <a:pt x="93" y="0"/>
                  </a:lnTo>
                  <a:lnTo>
                    <a:pt x="93" y="66"/>
                  </a:lnTo>
                  <a:lnTo>
                    <a:pt x="0" y="66"/>
                  </a:lnTo>
                  <a:lnTo>
                    <a:pt x="0" y="0"/>
                  </a:lnTo>
                  <a:close/>
                  <a:moveTo>
                    <a:pt x="0" y="0"/>
                  </a:moveTo>
                  <a:lnTo>
                    <a:pt x="91" y="0"/>
                  </a:lnTo>
                  <a:lnTo>
                    <a:pt x="91" y="65"/>
                  </a:lnTo>
                  <a:lnTo>
                    <a:pt x="0" y="65"/>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61" name="Freeform 753">
              <a:extLst>
                <a:ext uri="{FF2B5EF4-FFF2-40B4-BE49-F238E27FC236}">
                  <a16:creationId xmlns:a16="http://schemas.microsoft.com/office/drawing/2014/main" id="{A0FBD804-EBA9-724E-BCF4-CCF1602800A6}"/>
                </a:ext>
              </a:extLst>
            </p:cNvPr>
            <p:cNvSpPr>
              <a:spLocks noEditPoints="1"/>
            </p:cNvSpPr>
            <p:nvPr/>
          </p:nvSpPr>
          <p:spPr bwMode="auto">
            <a:xfrm>
              <a:off x="4084" y="2098"/>
              <a:ext cx="91" cy="65"/>
            </a:xfrm>
            <a:custGeom>
              <a:avLst/>
              <a:gdLst>
                <a:gd name="T0" fmla="*/ 0 w 91"/>
                <a:gd name="T1" fmla="*/ 0 h 65"/>
                <a:gd name="T2" fmla="*/ 91 w 91"/>
                <a:gd name="T3" fmla="*/ 0 h 65"/>
                <a:gd name="T4" fmla="*/ 91 w 91"/>
                <a:gd name="T5" fmla="*/ 65 h 65"/>
                <a:gd name="T6" fmla="*/ 0 w 91"/>
                <a:gd name="T7" fmla="*/ 65 h 65"/>
                <a:gd name="T8" fmla="*/ 0 w 91"/>
                <a:gd name="T9" fmla="*/ 0 h 65"/>
                <a:gd name="T10" fmla="*/ 0 w 91"/>
                <a:gd name="T11" fmla="*/ 0 h 65"/>
                <a:gd name="T12" fmla="*/ 89 w 91"/>
                <a:gd name="T13" fmla="*/ 0 h 65"/>
                <a:gd name="T14" fmla="*/ 89 w 91"/>
                <a:gd name="T15" fmla="*/ 63 h 65"/>
                <a:gd name="T16" fmla="*/ 0 w 91"/>
                <a:gd name="T17" fmla="*/ 63 h 65"/>
                <a:gd name="T18" fmla="*/ 0 w 91"/>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5">
                  <a:moveTo>
                    <a:pt x="0" y="0"/>
                  </a:moveTo>
                  <a:lnTo>
                    <a:pt x="91" y="0"/>
                  </a:lnTo>
                  <a:lnTo>
                    <a:pt x="91" y="65"/>
                  </a:lnTo>
                  <a:lnTo>
                    <a:pt x="0" y="65"/>
                  </a:lnTo>
                  <a:lnTo>
                    <a:pt x="0" y="0"/>
                  </a:lnTo>
                  <a:close/>
                  <a:moveTo>
                    <a:pt x="0" y="0"/>
                  </a:moveTo>
                  <a:lnTo>
                    <a:pt x="89" y="0"/>
                  </a:lnTo>
                  <a:lnTo>
                    <a:pt x="89" y="63"/>
                  </a:lnTo>
                  <a:lnTo>
                    <a:pt x="0" y="63"/>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62" name="Freeform 754">
              <a:extLst>
                <a:ext uri="{FF2B5EF4-FFF2-40B4-BE49-F238E27FC236}">
                  <a16:creationId xmlns:a16="http://schemas.microsoft.com/office/drawing/2014/main" id="{452A9DB8-76B4-574F-ADF9-4B21098B7AB3}"/>
                </a:ext>
              </a:extLst>
            </p:cNvPr>
            <p:cNvSpPr>
              <a:spLocks noEditPoints="1"/>
            </p:cNvSpPr>
            <p:nvPr/>
          </p:nvSpPr>
          <p:spPr bwMode="auto">
            <a:xfrm>
              <a:off x="4084" y="2098"/>
              <a:ext cx="89" cy="63"/>
            </a:xfrm>
            <a:custGeom>
              <a:avLst/>
              <a:gdLst>
                <a:gd name="T0" fmla="*/ 0 w 89"/>
                <a:gd name="T1" fmla="*/ 0 h 63"/>
                <a:gd name="T2" fmla="*/ 89 w 89"/>
                <a:gd name="T3" fmla="*/ 0 h 63"/>
                <a:gd name="T4" fmla="*/ 89 w 89"/>
                <a:gd name="T5" fmla="*/ 63 h 63"/>
                <a:gd name="T6" fmla="*/ 0 w 89"/>
                <a:gd name="T7" fmla="*/ 63 h 63"/>
                <a:gd name="T8" fmla="*/ 0 w 89"/>
                <a:gd name="T9" fmla="*/ 0 h 63"/>
                <a:gd name="T10" fmla="*/ 0 w 89"/>
                <a:gd name="T11" fmla="*/ 0 h 63"/>
                <a:gd name="T12" fmla="*/ 86 w 89"/>
                <a:gd name="T13" fmla="*/ 0 h 63"/>
                <a:gd name="T14" fmla="*/ 86 w 89"/>
                <a:gd name="T15" fmla="*/ 61 h 63"/>
                <a:gd name="T16" fmla="*/ 0 w 89"/>
                <a:gd name="T17" fmla="*/ 61 h 63"/>
                <a:gd name="T18" fmla="*/ 0 w 89"/>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3">
                  <a:moveTo>
                    <a:pt x="0" y="0"/>
                  </a:moveTo>
                  <a:lnTo>
                    <a:pt x="89" y="0"/>
                  </a:lnTo>
                  <a:lnTo>
                    <a:pt x="89" y="63"/>
                  </a:lnTo>
                  <a:lnTo>
                    <a:pt x="0" y="63"/>
                  </a:lnTo>
                  <a:lnTo>
                    <a:pt x="0" y="0"/>
                  </a:lnTo>
                  <a:close/>
                  <a:moveTo>
                    <a:pt x="0" y="0"/>
                  </a:moveTo>
                  <a:lnTo>
                    <a:pt x="86" y="0"/>
                  </a:lnTo>
                  <a:lnTo>
                    <a:pt x="86" y="61"/>
                  </a:lnTo>
                  <a:lnTo>
                    <a:pt x="0" y="61"/>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63" name="Freeform 755">
              <a:extLst>
                <a:ext uri="{FF2B5EF4-FFF2-40B4-BE49-F238E27FC236}">
                  <a16:creationId xmlns:a16="http://schemas.microsoft.com/office/drawing/2014/main" id="{EB85AA30-D15D-AD49-9488-D30E54277330}"/>
                </a:ext>
              </a:extLst>
            </p:cNvPr>
            <p:cNvSpPr>
              <a:spLocks noEditPoints="1"/>
            </p:cNvSpPr>
            <p:nvPr/>
          </p:nvSpPr>
          <p:spPr bwMode="auto">
            <a:xfrm>
              <a:off x="4084" y="2098"/>
              <a:ext cx="86" cy="61"/>
            </a:xfrm>
            <a:custGeom>
              <a:avLst/>
              <a:gdLst>
                <a:gd name="T0" fmla="*/ 0 w 86"/>
                <a:gd name="T1" fmla="*/ 0 h 61"/>
                <a:gd name="T2" fmla="*/ 86 w 86"/>
                <a:gd name="T3" fmla="*/ 0 h 61"/>
                <a:gd name="T4" fmla="*/ 86 w 86"/>
                <a:gd name="T5" fmla="*/ 61 h 61"/>
                <a:gd name="T6" fmla="*/ 0 w 86"/>
                <a:gd name="T7" fmla="*/ 61 h 61"/>
                <a:gd name="T8" fmla="*/ 0 w 86"/>
                <a:gd name="T9" fmla="*/ 0 h 61"/>
                <a:gd name="T10" fmla="*/ 0 w 86"/>
                <a:gd name="T11" fmla="*/ 0 h 61"/>
                <a:gd name="T12" fmla="*/ 84 w 86"/>
                <a:gd name="T13" fmla="*/ 0 h 61"/>
                <a:gd name="T14" fmla="*/ 84 w 86"/>
                <a:gd name="T15" fmla="*/ 60 h 61"/>
                <a:gd name="T16" fmla="*/ 0 w 86"/>
                <a:gd name="T17" fmla="*/ 60 h 61"/>
                <a:gd name="T18" fmla="*/ 0 w 86"/>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1">
                  <a:moveTo>
                    <a:pt x="0" y="0"/>
                  </a:moveTo>
                  <a:lnTo>
                    <a:pt x="86" y="0"/>
                  </a:lnTo>
                  <a:lnTo>
                    <a:pt x="86" y="61"/>
                  </a:lnTo>
                  <a:lnTo>
                    <a:pt x="0" y="61"/>
                  </a:lnTo>
                  <a:lnTo>
                    <a:pt x="0" y="0"/>
                  </a:lnTo>
                  <a:close/>
                  <a:moveTo>
                    <a:pt x="0" y="0"/>
                  </a:moveTo>
                  <a:lnTo>
                    <a:pt x="84" y="0"/>
                  </a:lnTo>
                  <a:lnTo>
                    <a:pt x="84" y="60"/>
                  </a:lnTo>
                  <a:lnTo>
                    <a:pt x="0" y="60"/>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64" name="Freeform 756">
              <a:extLst>
                <a:ext uri="{FF2B5EF4-FFF2-40B4-BE49-F238E27FC236}">
                  <a16:creationId xmlns:a16="http://schemas.microsoft.com/office/drawing/2014/main" id="{9F2784EF-104D-E64E-8045-317D064240E7}"/>
                </a:ext>
              </a:extLst>
            </p:cNvPr>
            <p:cNvSpPr>
              <a:spLocks noEditPoints="1"/>
            </p:cNvSpPr>
            <p:nvPr/>
          </p:nvSpPr>
          <p:spPr bwMode="auto">
            <a:xfrm>
              <a:off x="4084" y="2098"/>
              <a:ext cx="84" cy="60"/>
            </a:xfrm>
            <a:custGeom>
              <a:avLst/>
              <a:gdLst>
                <a:gd name="T0" fmla="*/ 0 w 84"/>
                <a:gd name="T1" fmla="*/ 0 h 60"/>
                <a:gd name="T2" fmla="*/ 84 w 84"/>
                <a:gd name="T3" fmla="*/ 0 h 60"/>
                <a:gd name="T4" fmla="*/ 84 w 84"/>
                <a:gd name="T5" fmla="*/ 60 h 60"/>
                <a:gd name="T6" fmla="*/ 0 w 84"/>
                <a:gd name="T7" fmla="*/ 60 h 60"/>
                <a:gd name="T8" fmla="*/ 0 w 84"/>
                <a:gd name="T9" fmla="*/ 0 h 60"/>
                <a:gd name="T10" fmla="*/ 0 w 84"/>
                <a:gd name="T11" fmla="*/ 0 h 60"/>
                <a:gd name="T12" fmla="*/ 82 w 84"/>
                <a:gd name="T13" fmla="*/ 0 h 60"/>
                <a:gd name="T14" fmla="*/ 82 w 84"/>
                <a:gd name="T15" fmla="*/ 57 h 60"/>
                <a:gd name="T16" fmla="*/ 0 w 84"/>
                <a:gd name="T17" fmla="*/ 57 h 60"/>
                <a:gd name="T18" fmla="*/ 0 w 84"/>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0">
                  <a:moveTo>
                    <a:pt x="0" y="0"/>
                  </a:moveTo>
                  <a:lnTo>
                    <a:pt x="84" y="0"/>
                  </a:lnTo>
                  <a:lnTo>
                    <a:pt x="84" y="60"/>
                  </a:lnTo>
                  <a:lnTo>
                    <a:pt x="0" y="60"/>
                  </a:lnTo>
                  <a:lnTo>
                    <a:pt x="0" y="0"/>
                  </a:lnTo>
                  <a:close/>
                  <a:moveTo>
                    <a:pt x="0" y="0"/>
                  </a:moveTo>
                  <a:lnTo>
                    <a:pt x="82" y="0"/>
                  </a:lnTo>
                  <a:lnTo>
                    <a:pt x="82" y="57"/>
                  </a:lnTo>
                  <a:lnTo>
                    <a:pt x="0" y="57"/>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65" name="Freeform 757">
              <a:extLst>
                <a:ext uri="{FF2B5EF4-FFF2-40B4-BE49-F238E27FC236}">
                  <a16:creationId xmlns:a16="http://schemas.microsoft.com/office/drawing/2014/main" id="{3D2784E7-D709-4A47-8D68-7A1A79B5217E}"/>
                </a:ext>
              </a:extLst>
            </p:cNvPr>
            <p:cNvSpPr>
              <a:spLocks noEditPoints="1"/>
            </p:cNvSpPr>
            <p:nvPr/>
          </p:nvSpPr>
          <p:spPr bwMode="auto">
            <a:xfrm>
              <a:off x="4084" y="2098"/>
              <a:ext cx="82" cy="57"/>
            </a:xfrm>
            <a:custGeom>
              <a:avLst/>
              <a:gdLst>
                <a:gd name="T0" fmla="*/ 0 w 82"/>
                <a:gd name="T1" fmla="*/ 0 h 57"/>
                <a:gd name="T2" fmla="*/ 82 w 82"/>
                <a:gd name="T3" fmla="*/ 0 h 57"/>
                <a:gd name="T4" fmla="*/ 82 w 82"/>
                <a:gd name="T5" fmla="*/ 57 h 57"/>
                <a:gd name="T6" fmla="*/ 0 w 82"/>
                <a:gd name="T7" fmla="*/ 57 h 57"/>
                <a:gd name="T8" fmla="*/ 0 w 82"/>
                <a:gd name="T9" fmla="*/ 0 h 57"/>
                <a:gd name="T10" fmla="*/ 0 w 82"/>
                <a:gd name="T11" fmla="*/ 0 h 57"/>
                <a:gd name="T12" fmla="*/ 79 w 82"/>
                <a:gd name="T13" fmla="*/ 0 h 57"/>
                <a:gd name="T14" fmla="*/ 79 w 82"/>
                <a:gd name="T15" fmla="*/ 56 h 57"/>
                <a:gd name="T16" fmla="*/ 0 w 82"/>
                <a:gd name="T17" fmla="*/ 56 h 57"/>
                <a:gd name="T18" fmla="*/ 0 w 82"/>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7">
                  <a:moveTo>
                    <a:pt x="0" y="0"/>
                  </a:moveTo>
                  <a:lnTo>
                    <a:pt x="82" y="0"/>
                  </a:lnTo>
                  <a:lnTo>
                    <a:pt x="82" y="57"/>
                  </a:lnTo>
                  <a:lnTo>
                    <a:pt x="0" y="57"/>
                  </a:lnTo>
                  <a:lnTo>
                    <a:pt x="0" y="0"/>
                  </a:lnTo>
                  <a:close/>
                  <a:moveTo>
                    <a:pt x="0" y="0"/>
                  </a:moveTo>
                  <a:lnTo>
                    <a:pt x="79" y="0"/>
                  </a:lnTo>
                  <a:lnTo>
                    <a:pt x="79" y="56"/>
                  </a:lnTo>
                  <a:lnTo>
                    <a:pt x="0" y="56"/>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66" name="Freeform 758">
              <a:extLst>
                <a:ext uri="{FF2B5EF4-FFF2-40B4-BE49-F238E27FC236}">
                  <a16:creationId xmlns:a16="http://schemas.microsoft.com/office/drawing/2014/main" id="{0459664E-D6CA-624C-BC9E-793178BE4907}"/>
                </a:ext>
              </a:extLst>
            </p:cNvPr>
            <p:cNvSpPr>
              <a:spLocks noEditPoints="1"/>
            </p:cNvSpPr>
            <p:nvPr/>
          </p:nvSpPr>
          <p:spPr bwMode="auto">
            <a:xfrm>
              <a:off x="4084" y="2098"/>
              <a:ext cx="79" cy="56"/>
            </a:xfrm>
            <a:custGeom>
              <a:avLst/>
              <a:gdLst>
                <a:gd name="T0" fmla="*/ 0 w 79"/>
                <a:gd name="T1" fmla="*/ 0 h 56"/>
                <a:gd name="T2" fmla="*/ 79 w 79"/>
                <a:gd name="T3" fmla="*/ 0 h 56"/>
                <a:gd name="T4" fmla="*/ 79 w 79"/>
                <a:gd name="T5" fmla="*/ 56 h 56"/>
                <a:gd name="T6" fmla="*/ 0 w 79"/>
                <a:gd name="T7" fmla="*/ 56 h 56"/>
                <a:gd name="T8" fmla="*/ 0 w 79"/>
                <a:gd name="T9" fmla="*/ 0 h 56"/>
                <a:gd name="T10" fmla="*/ 0 w 79"/>
                <a:gd name="T11" fmla="*/ 0 h 56"/>
                <a:gd name="T12" fmla="*/ 76 w 79"/>
                <a:gd name="T13" fmla="*/ 0 h 56"/>
                <a:gd name="T14" fmla="*/ 76 w 79"/>
                <a:gd name="T15" fmla="*/ 54 h 56"/>
                <a:gd name="T16" fmla="*/ 0 w 79"/>
                <a:gd name="T17" fmla="*/ 54 h 56"/>
                <a:gd name="T18" fmla="*/ 0 w 79"/>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6">
                  <a:moveTo>
                    <a:pt x="0" y="0"/>
                  </a:moveTo>
                  <a:lnTo>
                    <a:pt x="79" y="0"/>
                  </a:lnTo>
                  <a:lnTo>
                    <a:pt x="79" y="56"/>
                  </a:lnTo>
                  <a:lnTo>
                    <a:pt x="0" y="56"/>
                  </a:lnTo>
                  <a:lnTo>
                    <a:pt x="0" y="0"/>
                  </a:lnTo>
                  <a:close/>
                  <a:moveTo>
                    <a:pt x="0" y="0"/>
                  </a:moveTo>
                  <a:lnTo>
                    <a:pt x="76" y="0"/>
                  </a:lnTo>
                  <a:lnTo>
                    <a:pt x="76" y="54"/>
                  </a:lnTo>
                  <a:lnTo>
                    <a:pt x="0" y="54"/>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67" name="Freeform 759">
              <a:extLst>
                <a:ext uri="{FF2B5EF4-FFF2-40B4-BE49-F238E27FC236}">
                  <a16:creationId xmlns:a16="http://schemas.microsoft.com/office/drawing/2014/main" id="{015360A2-1CF8-BC44-8F31-471735554A3D}"/>
                </a:ext>
              </a:extLst>
            </p:cNvPr>
            <p:cNvSpPr>
              <a:spLocks noEditPoints="1"/>
            </p:cNvSpPr>
            <p:nvPr/>
          </p:nvSpPr>
          <p:spPr bwMode="auto">
            <a:xfrm>
              <a:off x="4084" y="2098"/>
              <a:ext cx="76" cy="54"/>
            </a:xfrm>
            <a:custGeom>
              <a:avLst/>
              <a:gdLst>
                <a:gd name="T0" fmla="*/ 0 w 76"/>
                <a:gd name="T1" fmla="*/ 0 h 54"/>
                <a:gd name="T2" fmla="*/ 76 w 76"/>
                <a:gd name="T3" fmla="*/ 0 h 54"/>
                <a:gd name="T4" fmla="*/ 76 w 76"/>
                <a:gd name="T5" fmla="*/ 54 h 54"/>
                <a:gd name="T6" fmla="*/ 0 w 76"/>
                <a:gd name="T7" fmla="*/ 54 h 54"/>
                <a:gd name="T8" fmla="*/ 0 w 76"/>
                <a:gd name="T9" fmla="*/ 0 h 54"/>
                <a:gd name="T10" fmla="*/ 0 w 76"/>
                <a:gd name="T11" fmla="*/ 0 h 54"/>
                <a:gd name="T12" fmla="*/ 74 w 76"/>
                <a:gd name="T13" fmla="*/ 0 h 54"/>
                <a:gd name="T14" fmla="*/ 74 w 76"/>
                <a:gd name="T15" fmla="*/ 52 h 54"/>
                <a:gd name="T16" fmla="*/ 0 w 76"/>
                <a:gd name="T17" fmla="*/ 52 h 54"/>
                <a:gd name="T18" fmla="*/ 0 w 76"/>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54">
                  <a:moveTo>
                    <a:pt x="0" y="0"/>
                  </a:moveTo>
                  <a:lnTo>
                    <a:pt x="76" y="0"/>
                  </a:lnTo>
                  <a:lnTo>
                    <a:pt x="76" y="54"/>
                  </a:lnTo>
                  <a:lnTo>
                    <a:pt x="0" y="54"/>
                  </a:lnTo>
                  <a:lnTo>
                    <a:pt x="0" y="0"/>
                  </a:lnTo>
                  <a:close/>
                  <a:moveTo>
                    <a:pt x="0" y="0"/>
                  </a:moveTo>
                  <a:lnTo>
                    <a:pt x="74" y="0"/>
                  </a:lnTo>
                  <a:lnTo>
                    <a:pt x="74" y="52"/>
                  </a:lnTo>
                  <a:lnTo>
                    <a:pt x="0" y="52"/>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68" name="Freeform 760">
              <a:extLst>
                <a:ext uri="{FF2B5EF4-FFF2-40B4-BE49-F238E27FC236}">
                  <a16:creationId xmlns:a16="http://schemas.microsoft.com/office/drawing/2014/main" id="{006F62EF-1A68-214D-BE37-A5EF372E643D}"/>
                </a:ext>
              </a:extLst>
            </p:cNvPr>
            <p:cNvSpPr>
              <a:spLocks noEditPoints="1"/>
            </p:cNvSpPr>
            <p:nvPr/>
          </p:nvSpPr>
          <p:spPr bwMode="auto">
            <a:xfrm>
              <a:off x="4084" y="2098"/>
              <a:ext cx="74" cy="52"/>
            </a:xfrm>
            <a:custGeom>
              <a:avLst/>
              <a:gdLst>
                <a:gd name="T0" fmla="*/ 0 w 74"/>
                <a:gd name="T1" fmla="*/ 0 h 52"/>
                <a:gd name="T2" fmla="*/ 74 w 74"/>
                <a:gd name="T3" fmla="*/ 0 h 52"/>
                <a:gd name="T4" fmla="*/ 74 w 74"/>
                <a:gd name="T5" fmla="*/ 52 h 52"/>
                <a:gd name="T6" fmla="*/ 0 w 74"/>
                <a:gd name="T7" fmla="*/ 52 h 52"/>
                <a:gd name="T8" fmla="*/ 0 w 74"/>
                <a:gd name="T9" fmla="*/ 0 h 52"/>
                <a:gd name="T10" fmla="*/ 0 w 74"/>
                <a:gd name="T11" fmla="*/ 0 h 52"/>
                <a:gd name="T12" fmla="*/ 72 w 74"/>
                <a:gd name="T13" fmla="*/ 0 h 52"/>
                <a:gd name="T14" fmla="*/ 72 w 74"/>
                <a:gd name="T15" fmla="*/ 51 h 52"/>
                <a:gd name="T16" fmla="*/ 0 w 74"/>
                <a:gd name="T17" fmla="*/ 51 h 52"/>
                <a:gd name="T18" fmla="*/ 0 w 74"/>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52">
                  <a:moveTo>
                    <a:pt x="0" y="0"/>
                  </a:moveTo>
                  <a:lnTo>
                    <a:pt x="74" y="0"/>
                  </a:lnTo>
                  <a:lnTo>
                    <a:pt x="74" y="52"/>
                  </a:lnTo>
                  <a:lnTo>
                    <a:pt x="0" y="52"/>
                  </a:lnTo>
                  <a:lnTo>
                    <a:pt x="0" y="0"/>
                  </a:lnTo>
                  <a:close/>
                  <a:moveTo>
                    <a:pt x="0" y="0"/>
                  </a:moveTo>
                  <a:lnTo>
                    <a:pt x="72" y="0"/>
                  </a:lnTo>
                  <a:lnTo>
                    <a:pt x="72" y="51"/>
                  </a:lnTo>
                  <a:lnTo>
                    <a:pt x="0" y="51"/>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69" name="Freeform 761">
              <a:extLst>
                <a:ext uri="{FF2B5EF4-FFF2-40B4-BE49-F238E27FC236}">
                  <a16:creationId xmlns:a16="http://schemas.microsoft.com/office/drawing/2014/main" id="{89EA01BB-069D-F84B-A1FA-142BCFE62CCA}"/>
                </a:ext>
              </a:extLst>
            </p:cNvPr>
            <p:cNvSpPr>
              <a:spLocks noEditPoints="1"/>
            </p:cNvSpPr>
            <p:nvPr/>
          </p:nvSpPr>
          <p:spPr bwMode="auto">
            <a:xfrm>
              <a:off x="4084" y="2098"/>
              <a:ext cx="72" cy="51"/>
            </a:xfrm>
            <a:custGeom>
              <a:avLst/>
              <a:gdLst>
                <a:gd name="T0" fmla="*/ 0 w 72"/>
                <a:gd name="T1" fmla="*/ 0 h 51"/>
                <a:gd name="T2" fmla="*/ 72 w 72"/>
                <a:gd name="T3" fmla="*/ 0 h 51"/>
                <a:gd name="T4" fmla="*/ 72 w 72"/>
                <a:gd name="T5" fmla="*/ 51 h 51"/>
                <a:gd name="T6" fmla="*/ 0 w 72"/>
                <a:gd name="T7" fmla="*/ 51 h 51"/>
                <a:gd name="T8" fmla="*/ 0 w 72"/>
                <a:gd name="T9" fmla="*/ 0 h 51"/>
                <a:gd name="T10" fmla="*/ 0 w 72"/>
                <a:gd name="T11" fmla="*/ 0 h 51"/>
                <a:gd name="T12" fmla="*/ 69 w 72"/>
                <a:gd name="T13" fmla="*/ 0 h 51"/>
                <a:gd name="T14" fmla="*/ 69 w 72"/>
                <a:gd name="T15" fmla="*/ 49 h 51"/>
                <a:gd name="T16" fmla="*/ 0 w 72"/>
                <a:gd name="T17" fmla="*/ 49 h 51"/>
                <a:gd name="T18" fmla="*/ 0 w 7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1">
                  <a:moveTo>
                    <a:pt x="0" y="0"/>
                  </a:moveTo>
                  <a:lnTo>
                    <a:pt x="72" y="0"/>
                  </a:lnTo>
                  <a:lnTo>
                    <a:pt x="72" y="51"/>
                  </a:lnTo>
                  <a:lnTo>
                    <a:pt x="0" y="51"/>
                  </a:lnTo>
                  <a:lnTo>
                    <a:pt x="0" y="0"/>
                  </a:lnTo>
                  <a:close/>
                  <a:moveTo>
                    <a:pt x="0" y="0"/>
                  </a:moveTo>
                  <a:lnTo>
                    <a:pt x="69" y="0"/>
                  </a:lnTo>
                  <a:lnTo>
                    <a:pt x="69" y="49"/>
                  </a:lnTo>
                  <a:lnTo>
                    <a:pt x="0" y="49"/>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70" name="Freeform 762">
              <a:extLst>
                <a:ext uri="{FF2B5EF4-FFF2-40B4-BE49-F238E27FC236}">
                  <a16:creationId xmlns:a16="http://schemas.microsoft.com/office/drawing/2014/main" id="{9FFD495E-636C-B744-AE64-B6B29486F900}"/>
                </a:ext>
              </a:extLst>
            </p:cNvPr>
            <p:cNvSpPr>
              <a:spLocks noEditPoints="1"/>
            </p:cNvSpPr>
            <p:nvPr/>
          </p:nvSpPr>
          <p:spPr bwMode="auto">
            <a:xfrm>
              <a:off x="4084" y="2098"/>
              <a:ext cx="69" cy="49"/>
            </a:xfrm>
            <a:custGeom>
              <a:avLst/>
              <a:gdLst>
                <a:gd name="T0" fmla="*/ 0 w 69"/>
                <a:gd name="T1" fmla="*/ 0 h 49"/>
                <a:gd name="T2" fmla="*/ 69 w 69"/>
                <a:gd name="T3" fmla="*/ 0 h 49"/>
                <a:gd name="T4" fmla="*/ 69 w 69"/>
                <a:gd name="T5" fmla="*/ 49 h 49"/>
                <a:gd name="T6" fmla="*/ 0 w 69"/>
                <a:gd name="T7" fmla="*/ 49 h 49"/>
                <a:gd name="T8" fmla="*/ 0 w 69"/>
                <a:gd name="T9" fmla="*/ 0 h 49"/>
                <a:gd name="T10" fmla="*/ 0 w 69"/>
                <a:gd name="T11" fmla="*/ 0 h 49"/>
                <a:gd name="T12" fmla="*/ 67 w 69"/>
                <a:gd name="T13" fmla="*/ 0 h 49"/>
                <a:gd name="T14" fmla="*/ 67 w 69"/>
                <a:gd name="T15" fmla="*/ 48 h 49"/>
                <a:gd name="T16" fmla="*/ 0 w 69"/>
                <a:gd name="T17" fmla="*/ 48 h 49"/>
                <a:gd name="T18" fmla="*/ 0 w 69"/>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9">
                  <a:moveTo>
                    <a:pt x="0" y="0"/>
                  </a:moveTo>
                  <a:lnTo>
                    <a:pt x="69" y="0"/>
                  </a:lnTo>
                  <a:lnTo>
                    <a:pt x="69" y="49"/>
                  </a:lnTo>
                  <a:lnTo>
                    <a:pt x="0" y="49"/>
                  </a:lnTo>
                  <a:lnTo>
                    <a:pt x="0" y="0"/>
                  </a:lnTo>
                  <a:close/>
                  <a:moveTo>
                    <a:pt x="0" y="0"/>
                  </a:moveTo>
                  <a:lnTo>
                    <a:pt x="67" y="0"/>
                  </a:lnTo>
                  <a:lnTo>
                    <a:pt x="67" y="48"/>
                  </a:lnTo>
                  <a:lnTo>
                    <a:pt x="0" y="48"/>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71" name="Freeform 763">
              <a:extLst>
                <a:ext uri="{FF2B5EF4-FFF2-40B4-BE49-F238E27FC236}">
                  <a16:creationId xmlns:a16="http://schemas.microsoft.com/office/drawing/2014/main" id="{2A108507-333C-9E46-91C9-1A0FF2CAE9E1}"/>
                </a:ext>
              </a:extLst>
            </p:cNvPr>
            <p:cNvSpPr>
              <a:spLocks noEditPoints="1"/>
            </p:cNvSpPr>
            <p:nvPr/>
          </p:nvSpPr>
          <p:spPr bwMode="auto">
            <a:xfrm>
              <a:off x="4084" y="2098"/>
              <a:ext cx="67" cy="48"/>
            </a:xfrm>
            <a:custGeom>
              <a:avLst/>
              <a:gdLst>
                <a:gd name="T0" fmla="*/ 0 w 67"/>
                <a:gd name="T1" fmla="*/ 0 h 48"/>
                <a:gd name="T2" fmla="*/ 67 w 67"/>
                <a:gd name="T3" fmla="*/ 0 h 48"/>
                <a:gd name="T4" fmla="*/ 67 w 67"/>
                <a:gd name="T5" fmla="*/ 48 h 48"/>
                <a:gd name="T6" fmla="*/ 0 w 67"/>
                <a:gd name="T7" fmla="*/ 48 h 48"/>
                <a:gd name="T8" fmla="*/ 0 w 67"/>
                <a:gd name="T9" fmla="*/ 0 h 48"/>
                <a:gd name="T10" fmla="*/ 0 w 67"/>
                <a:gd name="T11" fmla="*/ 0 h 48"/>
                <a:gd name="T12" fmla="*/ 65 w 67"/>
                <a:gd name="T13" fmla="*/ 0 h 48"/>
                <a:gd name="T14" fmla="*/ 65 w 67"/>
                <a:gd name="T15" fmla="*/ 46 h 48"/>
                <a:gd name="T16" fmla="*/ 0 w 67"/>
                <a:gd name="T17" fmla="*/ 46 h 48"/>
                <a:gd name="T18" fmla="*/ 0 w 67"/>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48">
                  <a:moveTo>
                    <a:pt x="0" y="0"/>
                  </a:moveTo>
                  <a:lnTo>
                    <a:pt x="67" y="0"/>
                  </a:lnTo>
                  <a:lnTo>
                    <a:pt x="67" y="48"/>
                  </a:lnTo>
                  <a:lnTo>
                    <a:pt x="0" y="48"/>
                  </a:lnTo>
                  <a:lnTo>
                    <a:pt x="0" y="0"/>
                  </a:lnTo>
                  <a:close/>
                  <a:moveTo>
                    <a:pt x="0" y="0"/>
                  </a:moveTo>
                  <a:lnTo>
                    <a:pt x="65" y="0"/>
                  </a:lnTo>
                  <a:lnTo>
                    <a:pt x="65" y="46"/>
                  </a:lnTo>
                  <a:lnTo>
                    <a:pt x="0" y="46"/>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72" name="Freeform 764">
              <a:extLst>
                <a:ext uri="{FF2B5EF4-FFF2-40B4-BE49-F238E27FC236}">
                  <a16:creationId xmlns:a16="http://schemas.microsoft.com/office/drawing/2014/main" id="{87C61B0B-63AA-3640-AEEF-903160679534}"/>
                </a:ext>
              </a:extLst>
            </p:cNvPr>
            <p:cNvSpPr>
              <a:spLocks noEditPoints="1"/>
            </p:cNvSpPr>
            <p:nvPr/>
          </p:nvSpPr>
          <p:spPr bwMode="auto">
            <a:xfrm>
              <a:off x="4084" y="2098"/>
              <a:ext cx="65" cy="46"/>
            </a:xfrm>
            <a:custGeom>
              <a:avLst/>
              <a:gdLst>
                <a:gd name="T0" fmla="*/ 0 w 65"/>
                <a:gd name="T1" fmla="*/ 0 h 46"/>
                <a:gd name="T2" fmla="*/ 65 w 65"/>
                <a:gd name="T3" fmla="*/ 0 h 46"/>
                <a:gd name="T4" fmla="*/ 65 w 65"/>
                <a:gd name="T5" fmla="*/ 46 h 46"/>
                <a:gd name="T6" fmla="*/ 0 w 65"/>
                <a:gd name="T7" fmla="*/ 46 h 46"/>
                <a:gd name="T8" fmla="*/ 0 w 65"/>
                <a:gd name="T9" fmla="*/ 0 h 46"/>
                <a:gd name="T10" fmla="*/ 0 w 65"/>
                <a:gd name="T11" fmla="*/ 0 h 46"/>
                <a:gd name="T12" fmla="*/ 63 w 65"/>
                <a:gd name="T13" fmla="*/ 0 h 46"/>
                <a:gd name="T14" fmla="*/ 63 w 65"/>
                <a:gd name="T15" fmla="*/ 44 h 46"/>
                <a:gd name="T16" fmla="*/ 0 w 65"/>
                <a:gd name="T17" fmla="*/ 44 h 46"/>
                <a:gd name="T18" fmla="*/ 0 w 65"/>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6">
                  <a:moveTo>
                    <a:pt x="0" y="0"/>
                  </a:moveTo>
                  <a:lnTo>
                    <a:pt x="65" y="0"/>
                  </a:lnTo>
                  <a:lnTo>
                    <a:pt x="65" y="46"/>
                  </a:lnTo>
                  <a:lnTo>
                    <a:pt x="0" y="46"/>
                  </a:lnTo>
                  <a:lnTo>
                    <a:pt x="0" y="0"/>
                  </a:lnTo>
                  <a:close/>
                  <a:moveTo>
                    <a:pt x="0" y="0"/>
                  </a:moveTo>
                  <a:lnTo>
                    <a:pt x="63" y="0"/>
                  </a:lnTo>
                  <a:lnTo>
                    <a:pt x="63" y="44"/>
                  </a:lnTo>
                  <a:lnTo>
                    <a:pt x="0" y="44"/>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73" name="Freeform 765">
              <a:extLst>
                <a:ext uri="{FF2B5EF4-FFF2-40B4-BE49-F238E27FC236}">
                  <a16:creationId xmlns:a16="http://schemas.microsoft.com/office/drawing/2014/main" id="{5100CAC9-8E85-0141-875E-2D1CDAAA7EF9}"/>
                </a:ext>
              </a:extLst>
            </p:cNvPr>
            <p:cNvSpPr>
              <a:spLocks noEditPoints="1"/>
            </p:cNvSpPr>
            <p:nvPr/>
          </p:nvSpPr>
          <p:spPr bwMode="auto">
            <a:xfrm>
              <a:off x="4084" y="2098"/>
              <a:ext cx="63" cy="44"/>
            </a:xfrm>
            <a:custGeom>
              <a:avLst/>
              <a:gdLst>
                <a:gd name="T0" fmla="*/ 0 w 63"/>
                <a:gd name="T1" fmla="*/ 0 h 44"/>
                <a:gd name="T2" fmla="*/ 63 w 63"/>
                <a:gd name="T3" fmla="*/ 0 h 44"/>
                <a:gd name="T4" fmla="*/ 63 w 63"/>
                <a:gd name="T5" fmla="*/ 44 h 44"/>
                <a:gd name="T6" fmla="*/ 0 w 63"/>
                <a:gd name="T7" fmla="*/ 44 h 44"/>
                <a:gd name="T8" fmla="*/ 0 w 63"/>
                <a:gd name="T9" fmla="*/ 0 h 44"/>
                <a:gd name="T10" fmla="*/ 0 w 63"/>
                <a:gd name="T11" fmla="*/ 0 h 44"/>
                <a:gd name="T12" fmla="*/ 60 w 63"/>
                <a:gd name="T13" fmla="*/ 0 h 44"/>
                <a:gd name="T14" fmla="*/ 60 w 63"/>
                <a:gd name="T15" fmla="*/ 43 h 44"/>
                <a:gd name="T16" fmla="*/ 0 w 63"/>
                <a:gd name="T17" fmla="*/ 43 h 44"/>
                <a:gd name="T18" fmla="*/ 0 w 6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4">
                  <a:moveTo>
                    <a:pt x="0" y="0"/>
                  </a:moveTo>
                  <a:lnTo>
                    <a:pt x="63" y="0"/>
                  </a:lnTo>
                  <a:lnTo>
                    <a:pt x="63" y="44"/>
                  </a:lnTo>
                  <a:lnTo>
                    <a:pt x="0" y="44"/>
                  </a:lnTo>
                  <a:lnTo>
                    <a:pt x="0" y="0"/>
                  </a:lnTo>
                  <a:close/>
                  <a:moveTo>
                    <a:pt x="0" y="0"/>
                  </a:moveTo>
                  <a:lnTo>
                    <a:pt x="60" y="0"/>
                  </a:lnTo>
                  <a:lnTo>
                    <a:pt x="60" y="43"/>
                  </a:lnTo>
                  <a:lnTo>
                    <a:pt x="0" y="43"/>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74" name="Freeform 766">
              <a:extLst>
                <a:ext uri="{FF2B5EF4-FFF2-40B4-BE49-F238E27FC236}">
                  <a16:creationId xmlns:a16="http://schemas.microsoft.com/office/drawing/2014/main" id="{29B8C939-2946-1941-9C37-FCBD7FF5DD0A}"/>
                </a:ext>
              </a:extLst>
            </p:cNvPr>
            <p:cNvSpPr>
              <a:spLocks noEditPoints="1"/>
            </p:cNvSpPr>
            <p:nvPr/>
          </p:nvSpPr>
          <p:spPr bwMode="auto">
            <a:xfrm>
              <a:off x="4084" y="2098"/>
              <a:ext cx="60" cy="43"/>
            </a:xfrm>
            <a:custGeom>
              <a:avLst/>
              <a:gdLst>
                <a:gd name="T0" fmla="*/ 0 w 60"/>
                <a:gd name="T1" fmla="*/ 0 h 43"/>
                <a:gd name="T2" fmla="*/ 60 w 60"/>
                <a:gd name="T3" fmla="*/ 0 h 43"/>
                <a:gd name="T4" fmla="*/ 60 w 60"/>
                <a:gd name="T5" fmla="*/ 43 h 43"/>
                <a:gd name="T6" fmla="*/ 0 w 60"/>
                <a:gd name="T7" fmla="*/ 43 h 43"/>
                <a:gd name="T8" fmla="*/ 0 w 60"/>
                <a:gd name="T9" fmla="*/ 0 h 43"/>
                <a:gd name="T10" fmla="*/ 0 w 60"/>
                <a:gd name="T11" fmla="*/ 0 h 43"/>
                <a:gd name="T12" fmla="*/ 58 w 60"/>
                <a:gd name="T13" fmla="*/ 0 h 43"/>
                <a:gd name="T14" fmla="*/ 58 w 60"/>
                <a:gd name="T15" fmla="*/ 41 h 43"/>
                <a:gd name="T16" fmla="*/ 0 w 60"/>
                <a:gd name="T17" fmla="*/ 41 h 43"/>
                <a:gd name="T18" fmla="*/ 0 w 60"/>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43">
                  <a:moveTo>
                    <a:pt x="0" y="0"/>
                  </a:moveTo>
                  <a:lnTo>
                    <a:pt x="60" y="0"/>
                  </a:lnTo>
                  <a:lnTo>
                    <a:pt x="60" y="43"/>
                  </a:lnTo>
                  <a:lnTo>
                    <a:pt x="0" y="43"/>
                  </a:lnTo>
                  <a:lnTo>
                    <a:pt x="0" y="0"/>
                  </a:lnTo>
                  <a:close/>
                  <a:moveTo>
                    <a:pt x="0" y="0"/>
                  </a:moveTo>
                  <a:lnTo>
                    <a:pt x="58" y="0"/>
                  </a:lnTo>
                  <a:lnTo>
                    <a:pt x="58" y="41"/>
                  </a:lnTo>
                  <a:lnTo>
                    <a:pt x="0" y="41"/>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75" name="Freeform 767">
              <a:extLst>
                <a:ext uri="{FF2B5EF4-FFF2-40B4-BE49-F238E27FC236}">
                  <a16:creationId xmlns:a16="http://schemas.microsoft.com/office/drawing/2014/main" id="{75841E8F-6DA6-434B-B793-518CE822FC8E}"/>
                </a:ext>
              </a:extLst>
            </p:cNvPr>
            <p:cNvSpPr>
              <a:spLocks noEditPoints="1"/>
            </p:cNvSpPr>
            <p:nvPr/>
          </p:nvSpPr>
          <p:spPr bwMode="auto">
            <a:xfrm>
              <a:off x="4084" y="2098"/>
              <a:ext cx="58" cy="41"/>
            </a:xfrm>
            <a:custGeom>
              <a:avLst/>
              <a:gdLst>
                <a:gd name="T0" fmla="*/ 0 w 58"/>
                <a:gd name="T1" fmla="*/ 0 h 41"/>
                <a:gd name="T2" fmla="*/ 58 w 58"/>
                <a:gd name="T3" fmla="*/ 0 h 41"/>
                <a:gd name="T4" fmla="*/ 58 w 58"/>
                <a:gd name="T5" fmla="*/ 41 h 41"/>
                <a:gd name="T6" fmla="*/ 0 w 58"/>
                <a:gd name="T7" fmla="*/ 41 h 41"/>
                <a:gd name="T8" fmla="*/ 0 w 58"/>
                <a:gd name="T9" fmla="*/ 0 h 41"/>
                <a:gd name="T10" fmla="*/ 0 w 58"/>
                <a:gd name="T11" fmla="*/ 0 h 41"/>
                <a:gd name="T12" fmla="*/ 56 w 58"/>
                <a:gd name="T13" fmla="*/ 0 h 41"/>
                <a:gd name="T14" fmla="*/ 56 w 58"/>
                <a:gd name="T15" fmla="*/ 40 h 41"/>
                <a:gd name="T16" fmla="*/ 0 w 58"/>
                <a:gd name="T17" fmla="*/ 40 h 41"/>
                <a:gd name="T18" fmla="*/ 0 w 5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1">
                  <a:moveTo>
                    <a:pt x="0" y="0"/>
                  </a:moveTo>
                  <a:lnTo>
                    <a:pt x="58" y="0"/>
                  </a:lnTo>
                  <a:lnTo>
                    <a:pt x="58" y="41"/>
                  </a:lnTo>
                  <a:lnTo>
                    <a:pt x="0" y="41"/>
                  </a:lnTo>
                  <a:lnTo>
                    <a:pt x="0" y="0"/>
                  </a:lnTo>
                  <a:close/>
                  <a:moveTo>
                    <a:pt x="0" y="0"/>
                  </a:moveTo>
                  <a:lnTo>
                    <a:pt x="56" y="0"/>
                  </a:lnTo>
                  <a:lnTo>
                    <a:pt x="56" y="40"/>
                  </a:lnTo>
                  <a:lnTo>
                    <a:pt x="0" y="40"/>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76" name="Freeform 768">
              <a:extLst>
                <a:ext uri="{FF2B5EF4-FFF2-40B4-BE49-F238E27FC236}">
                  <a16:creationId xmlns:a16="http://schemas.microsoft.com/office/drawing/2014/main" id="{754D537C-0FE3-C749-85B2-F3DBF235A0BA}"/>
                </a:ext>
              </a:extLst>
            </p:cNvPr>
            <p:cNvSpPr>
              <a:spLocks noEditPoints="1"/>
            </p:cNvSpPr>
            <p:nvPr/>
          </p:nvSpPr>
          <p:spPr bwMode="auto">
            <a:xfrm>
              <a:off x="4084" y="2098"/>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0 w 56"/>
                <a:gd name="T11" fmla="*/ 0 h 40"/>
                <a:gd name="T12" fmla="*/ 52 w 56"/>
                <a:gd name="T13" fmla="*/ 0 h 40"/>
                <a:gd name="T14" fmla="*/ 52 w 56"/>
                <a:gd name="T15" fmla="*/ 37 h 40"/>
                <a:gd name="T16" fmla="*/ 0 w 56"/>
                <a:gd name="T17" fmla="*/ 37 h 40"/>
                <a:gd name="T18" fmla="*/ 0 w 56"/>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0" y="0"/>
                  </a:moveTo>
                  <a:lnTo>
                    <a:pt x="52" y="0"/>
                  </a:lnTo>
                  <a:lnTo>
                    <a:pt x="52" y="37"/>
                  </a:lnTo>
                  <a:lnTo>
                    <a:pt x="0" y="37"/>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77" name="Freeform 769">
              <a:extLst>
                <a:ext uri="{FF2B5EF4-FFF2-40B4-BE49-F238E27FC236}">
                  <a16:creationId xmlns:a16="http://schemas.microsoft.com/office/drawing/2014/main" id="{24434B1F-626D-DA47-B49D-89320975EA91}"/>
                </a:ext>
              </a:extLst>
            </p:cNvPr>
            <p:cNvSpPr>
              <a:spLocks noEditPoints="1"/>
            </p:cNvSpPr>
            <p:nvPr/>
          </p:nvSpPr>
          <p:spPr bwMode="auto">
            <a:xfrm>
              <a:off x="4084" y="2098"/>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0 w 52"/>
                <a:gd name="T13" fmla="*/ 0 h 37"/>
                <a:gd name="T14" fmla="*/ 50 w 52"/>
                <a:gd name="T15" fmla="*/ 35 h 37"/>
                <a:gd name="T16" fmla="*/ 0 w 52"/>
                <a:gd name="T17" fmla="*/ 35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0" y="0"/>
                  </a:lnTo>
                  <a:lnTo>
                    <a:pt x="50" y="35"/>
                  </a:lnTo>
                  <a:lnTo>
                    <a:pt x="0" y="35"/>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78" name="Freeform 770">
              <a:extLst>
                <a:ext uri="{FF2B5EF4-FFF2-40B4-BE49-F238E27FC236}">
                  <a16:creationId xmlns:a16="http://schemas.microsoft.com/office/drawing/2014/main" id="{D48A83B0-B71A-734D-9864-DD86F74B3385}"/>
                </a:ext>
              </a:extLst>
            </p:cNvPr>
            <p:cNvSpPr>
              <a:spLocks noEditPoints="1"/>
            </p:cNvSpPr>
            <p:nvPr/>
          </p:nvSpPr>
          <p:spPr bwMode="auto">
            <a:xfrm>
              <a:off x="4084" y="2098"/>
              <a:ext cx="50" cy="35"/>
            </a:xfrm>
            <a:custGeom>
              <a:avLst/>
              <a:gdLst>
                <a:gd name="T0" fmla="*/ 0 w 50"/>
                <a:gd name="T1" fmla="*/ 0 h 35"/>
                <a:gd name="T2" fmla="*/ 50 w 50"/>
                <a:gd name="T3" fmla="*/ 0 h 35"/>
                <a:gd name="T4" fmla="*/ 50 w 50"/>
                <a:gd name="T5" fmla="*/ 35 h 35"/>
                <a:gd name="T6" fmla="*/ 0 w 50"/>
                <a:gd name="T7" fmla="*/ 35 h 35"/>
                <a:gd name="T8" fmla="*/ 0 w 50"/>
                <a:gd name="T9" fmla="*/ 0 h 35"/>
                <a:gd name="T10" fmla="*/ 0 w 50"/>
                <a:gd name="T11" fmla="*/ 0 h 35"/>
                <a:gd name="T12" fmla="*/ 48 w 50"/>
                <a:gd name="T13" fmla="*/ 0 h 35"/>
                <a:gd name="T14" fmla="*/ 48 w 50"/>
                <a:gd name="T15" fmla="*/ 34 h 35"/>
                <a:gd name="T16" fmla="*/ 0 w 50"/>
                <a:gd name="T17" fmla="*/ 34 h 35"/>
                <a:gd name="T18" fmla="*/ 0 w 50"/>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5">
                  <a:moveTo>
                    <a:pt x="0" y="0"/>
                  </a:moveTo>
                  <a:lnTo>
                    <a:pt x="50" y="0"/>
                  </a:lnTo>
                  <a:lnTo>
                    <a:pt x="50" y="35"/>
                  </a:lnTo>
                  <a:lnTo>
                    <a:pt x="0" y="35"/>
                  </a:lnTo>
                  <a:lnTo>
                    <a:pt x="0" y="0"/>
                  </a:lnTo>
                  <a:close/>
                  <a:moveTo>
                    <a:pt x="0" y="0"/>
                  </a:moveTo>
                  <a:lnTo>
                    <a:pt x="48" y="0"/>
                  </a:lnTo>
                  <a:lnTo>
                    <a:pt x="48" y="34"/>
                  </a:lnTo>
                  <a:lnTo>
                    <a:pt x="0" y="34"/>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79" name="Freeform 771">
              <a:extLst>
                <a:ext uri="{FF2B5EF4-FFF2-40B4-BE49-F238E27FC236}">
                  <a16:creationId xmlns:a16="http://schemas.microsoft.com/office/drawing/2014/main" id="{2AEB50ED-0823-4945-8D80-88EA6A3E3EE0}"/>
                </a:ext>
              </a:extLst>
            </p:cNvPr>
            <p:cNvSpPr>
              <a:spLocks noEditPoints="1"/>
            </p:cNvSpPr>
            <p:nvPr/>
          </p:nvSpPr>
          <p:spPr bwMode="auto">
            <a:xfrm>
              <a:off x="4084" y="2098"/>
              <a:ext cx="48" cy="34"/>
            </a:xfrm>
            <a:custGeom>
              <a:avLst/>
              <a:gdLst>
                <a:gd name="T0" fmla="*/ 0 w 48"/>
                <a:gd name="T1" fmla="*/ 0 h 34"/>
                <a:gd name="T2" fmla="*/ 48 w 48"/>
                <a:gd name="T3" fmla="*/ 0 h 34"/>
                <a:gd name="T4" fmla="*/ 48 w 48"/>
                <a:gd name="T5" fmla="*/ 34 h 34"/>
                <a:gd name="T6" fmla="*/ 0 w 48"/>
                <a:gd name="T7" fmla="*/ 34 h 34"/>
                <a:gd name="T8" fmla="*/ 0 w 48"/>
                <a:gd name="T9" fmla="*/ 0 h 34"/>
                <a:gd name="T10" fmla="*/ 0 w 48"/>
                <a:gd name="T11" fmla="*/ 0 h 34"/>
                <a:gd name="T12" fmla="*/ 46 w 48"/>
                <a:gd name="T13" fmla="*/ 0 h 34"/>
                <a:gd name="T14" fmla="*/ 46 w 48"/>
                <a:gd name="T15" fmla="*/ 32 h 34"/>
                <a:gd name="T16" fmla="*/ 0 w 48"/>
                <a:gd name="T17" fmla="*/ 32 h 34"/>
                <a:gd name="T18" fmla="*/ 0 w 48"/>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34">
                  <a:moveTo>
                    <a:pt x="0" y="0"/>
                  </a:moveTo>
                  <a:lnTo>
                    <a:pt x="48" y="0"/>
                  </a:lnTo>
                  <a:lnTo>
                    <a:pt x="48" y="34"/>
                  </a:lnTo>
                  <a:lnTo>
                    <a:pt x="0" y="34"/>
                  </a:lnTo>
                  <a:lnTo>
                    <a:pt x="0" y="0"/>
                  </a:lnTo>
                  <a:close/>
                  <a:moveTo>
                    <a:pt x="0" y="0"/>
                  </a:moveTo>
                  <a:lnTo>
                    <a:pt x="46" y="0"/>
                  </a:lnTo>
                  <a:lnTo>
                    <a:pt x="46" y="32"/>
                  </a:lnTo>
                  <a:lnTo>
                    <a:pt x="0" y="32"/>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80" name="Freeform 772">
              <a:extLst>
                <a:ext uri="{FF2B5EF4-FFF2-40B4-BE49-F238E27FC236}">
                  <a16:creationId xmlns:a16="http://schemas.microsoft.com/office/drawing/2014/main" id="{F7C26E22-9EFA-1942-AC1D-E055FA0F82D1}"/>
                </a:ext>
              </a:extLst>
            </p:cNvPr>
            <p:cNvSpPr>
              <a:spLocks noEditPoints="1"/>
            </p:cNvSpPr>
            <p:nvPr/>
          </p:nvSpPr>
          <p:spPr bwMode="auto">
            <a:xfrm>
              <a:off x="4084" y="2098"/>
              <a:ext cx="46" cy="32"/>
            </a:xfrm>
            <a:custGeom>
              <a:avLst/>
              <a:gdLst>
                <a:gd name="T0" fmla="*/ 0 w 46"/>
                <a:gd name="T1" fmla="*/ 0 h 32"/>
                <a:gd name="T2" fmla="*/ 46 w 46"/>
                <a:gd name="T3" fmla="*/ 0 h 32"/>
                <a:gd name="T4" fmla="*/ 46 w 46"/>
                <a:gd name="T5" fmla="*/ 32 h 32"/>
                <a:gd name="T6" fmla="*/ 0 w 46"/>
                <a:gd name="T7" fmla="*/ 32 h 32"/>
                <a:gd name="T8" fmla="*/ 0 w 46"/>
                <a:gd name="T9" fmla="*/ 0 h 32"/>
                <a:gd name="T10" fmla="*/ 0 w 46"/>
                <a:gd name="T11" fmla="*/ 0 h 32"/>
                <a:gd name="T12" fmla="*/ 43 w 46"/>
                <a:gd name="T13" fmla="*/ 0 h 32"/>
                <a:gd name="T14" fmla="*/ 43 w 46"/>
                <a:gd name="T15" fmla="*/ 31 h 32"/>
                <a:gd name="T16" fmla="*/ 0 w 46"/>
                <a:gd name="T17" fmla="*/ 31 h 32"/>
                <a:gd name="T18" fmla="*/ 0 w 46"/>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2">
                  <a:moveTo>
                    <a:pt x="0" y="0"/>
                  </a:moveTo>
                  <a:lnTo>
                    <a:pt x="46" y="0"/>
                  </a:lnTo>
                  <a:lnTo>
                    <a:pt x="46" y="32"/>
                  </a:lnTo>
                  <a:lnTo>
                    <a:pt x="0" y="32"/>
                  </a:lnTo>
                  <a:lnTo>
                    <a:pt x="0" y="0"/>
                  </a:lnTo>
                  <a:close/>
                  <a:moveTo>
                    <a:pt x="0" y="0"/>
                  </a:moveTo>
                  <a:lnTo>
                    <a:pt x="43" y="0"/>
                  </a:lnTo>
                  <a:lnTo>
                    <a:pt x="43" y="31"/>
                  </a:lnTo>
                  <a:lnTo>
                    <a:pt x="0" y="31"/>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81" name="Freeform 773">
              <a:extLst>
                <a:ext uri="{FF2B5EF4-FFF2-40B4-BE49-F238E27FC236}">
                  <a16:creationId xmlns:a16="http://schemas.microsoft.com/office/drawing/2014/main" id="{B33F9403-E27F-5F40-A97A-8D45B0BA5492}"/>
                </a:ext>
              </a:extLst>
            </p:cNvPr>
            <p:cNvSpPr>
              <a:spLocks noEditPoints="1"/>
            </p:cNvSpPr>
            <p:nvPr/>
          </p:nvSpPr>
          <p:spPr bwMode="auto">
            <a:xfrm>
              <a:off x="4084" y="2098"/>
              <a:ext cx="43" cy="31"/>
            </a:xfrm>
            <a:custGeom>
              <a:avLst/>
              <a:gdLst>
                <a:gd name="T0" fmla="*/ 0 w 43"/>
                <a:gd name="T1" fmla="*/ 0 h 31"/>
                <a:gd name="T2" fmla="*/ 43 w 43"/>
                <a:gd name="T3" fmla="*/ 0 h 31"/>
                <a:gd name="T4" fmla="*/ 43 w 43"/>
                <a:gd name="T5" fmla="*/ 31 h 31"/>
                <a:gd name="T6" fmla="*/ 0 w 43"/>
                <a:gd name="T7" fmla="*/ 31 h 31"/>
                <a:gd name="T8" fmla="*/ 0 w 43"/>
                <a:gd name="T9" fmla="*/ 0 h 31"/>
                <a:gd name="T10" fmla="*/ 0 w 43"/>
                <a:gd name="T11" fmla="*/ 0 h 31"/>
                <a:gd name="T12" fmla="*/ 41 w 43"/>
                <a:gd name="T13" fmla="*/ 0 h 31"/>
                <a:gd name="T14" fmla="*/ 41 w 43"/>
                <a:gd name="T15" fmla="*/ 29 h 31"/>
                <a:gd name="T16" fmla="*/ 0 w 43"/>
                <a:gd name="T17" fmla="*/ 29 h 31"/>
                <a:gd name="T18" fmla="*/ 0 w 43"/>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1">
                  <a:moveTo>
                    <a:pt x="0" y="0"/>
                  </a:moveTo>
                  <a:lnTo>
                    <a:pt x="43" y="0"/>
                  </a:lnTo>
                  <a:lnTo>
                    <a:pt x="43" y="31"/>
                  </a:lnTo>
                  <a:lnTo>
                    <a:pt x="0" y="31"/>
                  </a:lnTo>
                  <a:lnTo>
                    <a:pt x="0" y="0"/>
                  </a:lnTo>
                  <a:close/>
                  <a:moveTo>
                    <a:pt x="0" y="0"/>
                  </a:moveTo>
                  <a:lnTo>
                    <a:pt x="41" y="0"/>
                  </a:lnTo>
                  <a:lnTo>
                    <a:pt x="41" y="29"/>
                  </a:lnTo>
                  <a:lnTo>
                    <a:pt x="0" y="29"/>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82" name="Freeform 774">
              <a:extLst>
                <a:ext uri="{FF2B5EF4-FFF2-40B4-BE49-F238E27FC236}">
                  <a16:creationId xmlns:a16="http://schemas.microsoft.com/office/drawing/2014/main" id="{49D2BB2E-538B-B94D-AC2B-174587E11AA6}"/>
                </a:ext>
              </a:extLst>
            </p:cNvPr>
            <p:cNvSpPr>
              <a:spLocks noEditPoints="1"/>
            </p:cNvSpPr>
            <p:nvPr/>
          </p:nvSpPr>
          <p:spPr bwMode="auto">
            <a:xfrm>
              <a:off x="4084" y="2098"/>
              <a:ext cx="41" cy="29"/>
            </a:xfrm>
            <a:custGeom>
              <a:avLst/>
              <a:gdLst>
                <a:gd name="T0" fmla="*/ 0 w 41"/>
                <a:gd name="T1" fmla="*/ 0 h 29"/>
                <a:gd name="T2" fmla="*/ 41 w 41"/>
                <a:gd name="T3" fmla="*/ 0 h 29"/>
                <a:gd name="T4" fmla="*/ 41 w 41"/>
                <a:gd name="T5" fmla="*/ 29 h 29"/>
                <a:gd name="T6" fmla="*/ 0 w 41"/>
                <a:gd name="T7" fmla="*/ 29 h 29"/>
                <a:gd name="T8" fmla="*/ 0 w 41"/>
                <a:gd name="T9" fmla="*/ 0 h 29"/>
                <a:gd name="T10" fmla="*/ 0 w 41"/>
                <a:gd name="T11" fmla="*/ 0 h 29"/>
                <a:gd name="T12" fmla="*/ 39 w 41"/>
                <a:gd name="T13" fmla="*/ 0 h 29"/>
                <a:gd name="T14" fmla="*/ 39 w 41"/>
                <a:gd name="T15" fmla="*/ 27 h 29"/>
                <a:gd name="T16" fmla="*/ 0 w 41"/>
                <a:gd name="T17" fmla="*/ 27 h 29"/>
                <a:gd name="T18" fmla="*/ 0 w 4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9">
                  <a:moveTo>
                    <a:pt x="0" y="0"/>
                  </a:moveTo>
                  <a:lnTo>
                    <a:pt x="41" y="0"/>
                  </a:lnTo>
                  <a:lnTo>
                    <a:pt x="41" y="29"/>
                  </a:lnTo>
                  <a:lnTo>
                    <a:pt x="0" y="29"/>
                  </a:lnTo>
                  <a:lnTo>
                    <a:pt x="0" y="0"/>
                  </a:lnTo>
                  <a:close/>
                  <a:moveTo>
                    <a:pt x="0" y="0"/>
                  </a:moveTo>
                  <a:lnTo>
                    <a:pt x="39" y="0"/>
                  </a:lnTo>
                  <a:lnTo>
                    <a:pt x="39" y="27"/>
                  </a:lnTo>
                  <a:lnTo>
                    <a:pt x="0" y="27"/>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83" name="Freeform 775">
              <a:extLst>
                <a:ext uri="{FF2B5EF4-FFF2-40B4-BE49-F238E27FC236}">
                  <a16:creationId xmlns:a16="http://schemas.microsoft.com/office/drawing/2014/main" id="{DC63E391-B6B1-2E44-9CEC-2AC74D1F3660}"/>
                </a:ext>
              </a:extLst>
            </p:cNvPr>
            <p:cNvSpPr>
              <a:spLocks noEditPoints="1"/>
            </p:cNvSpPr>
            <p:nvPr/>
          </p:nvSpPr>
          <p:spPr bwMode="auto">
            <a:xfrm>
              <a:off x="4084" y="2098"/>
              <a:ext cx="39" cy="27"/>
            </a:xfrm>
            <a:custGeom>
              <a:avLst/>
              <a:gdLst>
                <a:gd name="T0" fmla="*/ 0 w 39"/>
                <a:gd name="T1" fmla="*/ 0 h 27"/>
                <a:gd name="T2" fmla="*/ 39 w 39"/>
                <a:gd name="T3" fmla="*/ 0 h 27"/>
                <a:gd name="T4" fmla="*/ 39 w 39"/>
                <a:gd name="T5" fmla="*/ 27 h 27"/>
                <a:gd name="T6" fmla="*/ 0 w 39"/>
                <a:gd name="T7" fmla="*/ 27 h 27"/>
                <a:gd name="T8" fmla="*/ 0 w 39"/>
                <a:gd name="T9" fmla="*/ 0 h 27"/>
                <a:gd name="T10" fmla="*/ 0 w 39"/>
                <a:gd name="T11" fmla="*/ 0 h 27"/>
                <a:gd name="T12" fmla="*/ 36 w 39"/>
                <a:gd name="T13" fmla="*/ 0 h 27"/>
                <a:gd name="T14" fmla="*/ 36 w 39"/>
                <a:gd name="T15" fmla="*/ 26 h 27"/>
                <a:gd name="T16" fmla="*/ 0 w 39"/>
                <a:gd name="T17" fmla="*/ 26 h 27"/>
                <a:gd name="T18" fmla="*/ 0 w 39"/>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27">
                  <a:moveTo>
                    <a:pt x="0" y="0"/>
                  </a:moveTo>
                  <a:lnTo>
                    <a:pt x="39" y="0"/>
                  </a:lnTo>
                  <a:lnTo>
                    <a:pt x="39" y="27"/>
                  </a:lnTo>
                  <a:lnTo>
                    <a:pt x="0" y="27"/>
                  </a:lnTo>
                  <a:lnTo>
                    <a:pt x="0" y="0"/>
                  </a:lnTo>
                  <a:close/>
                  <a:moveTo>
                    <a:pt x="0" y="0"/>
                  </a:moveTo>
                  <a:lnTo>
                    <a:pt x="36" y="0"/>
                  </a:lnTo>
                  <a:lnTo>
                    <a:pt x="36" y="26"/>
                  </a:lnTo>
                  <a:lnTo>
                    <a:pt x="0" y="2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84" name="Freeform 776">
              <a:extLst>
                <a:ext uri="{FF2B5EF4-FFF2-40B4-BE49-F238E27FC236}">
                  <a16:creationId xmlns:a16="http://schemas.microsoft.com/office/drawing/2014/main" id="{FF1F3B23-A7F0-DA47-BCD7-3240925D77E0}"/>
                </a:ext>
              </a:extLst>
            </p:cNvPr>
            <p:cNvSpPr>
              <a:spLocks noEditPoints="1"/>
            </p:cNvSpPr>
            <p:nvPr/>
          </p:nvSpPr>
          <p:spPr bwMode="auto">
            <a:xfrm>
              <a:off x="4084" y="2098"/>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0 w 36"/>
                <a:gd name="T11" fmla="*/ 0 h 26"/>
                <a:gd name="T12" fmla="*/ 34 w 36"/>
                <a:gd name="T13" fmla="*/ 0 h 26"/>
                <a:gd name="T14" fmla="*/ 34 w 36"/>
                <a:gd name="T15" fmla="*/ 24 h 26"/>
                <a:gd name="T16" fmla="*/ 0 w 36"/>
                <a:gd name="T17" fmla="*/ 24 h 26"/>
                <a:gd name="T18" fmla="*/ 0 w 3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0" y="0"/>
                  </a:moveTo>
                  <a:lnTo>
                    <a:pt x="34" y="0"/>
                  </a:lnTo>
                  <a:lnTo>
                    <a:pt x="34" y="24"/>
                  </a:lnTo>
                  <a:lnTo>
                    <a:pt x="0" y="2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85" name="Freeform 777">
              <a:extLst>
                <a:ext uri="{FF2B5EF4-FFF2-40B4-BE49-F238E27FC236}">
                  <a16:creationId xmlns:a16="http://schemas.microsoft.com/office/drawing/2014/main" id="{57067AFC-7705-014B-83E1-6BACC85555DB}"/>
                </a:ext>
              </a:extLst>
            </p:cNvPr>
            <p:cNvSpPr>
              <a:spLocks noEditPoints="1"/>
            </p:cNvSpPr>
            <p:nvPr/>
          </p:nvSpPr>
          <p:spPr bwMode="auto">
            <a:xfrm>
              <a:off x="4084" y="2098"/>
              <a:ext cx="34" cy="24"/>
            </a:xfrm>
            <a:custGeom>
              <a:avLst/>
              <a:gdLst>
                <a:gd name="T0" fmla="*/ 0 w 34"/>
                <a:gd name="T1" fmla="*/ 0 h 24"/>
                <a:gd name="T2" fmla="*/ 34 w 34"/>
                <a:gd name="T3" fmla="*/ 0 h 24"/>
                <a:gd name="T4" fmla="*/ 34 w 34"/>
                <a:gd name="T5" fmla="*/ 24 h 24"/>
                <a:gd name="T6" fmla="*/ 0 w 34"/>
                <a:gd name="T7" fmla="*/ 24 h 24"/>
                <a:gd name="T8" fmla="*/ 0 w 34"/>
                <a:gd name="T9" fmla="*/ 0 h 24"/>
                <a:gd name="T10" fmla="*/ 0 w 34"/>
                <a:gd name="T11" fmla="*/ 0 h 24"/>
                <a:gd name="T12" fmla="*/ 32 w 34"/>
                <a:gd name="T13" fmla="*/ 0 h 24"/>
                <a:gd name="T14" fmla="*/ 32 w 34"/>
                <a:gd name="T15" fmla="*/ 23 h 24"/>
                <a:gd name="T16" fmla="*/ 0 w 34"/>
                <a:gd name="T17" fmla="*/ 23 h 24"/>
                <a:gd name="T18" fmla="*/ 0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4">
                  <a:moveTo>
                    <a:pt x="0" y="0"/>
                  </a:moveTo>
                  <a:lnTo>
                    <a:pt x="34" y="0"/>
                  </a:lnTo>
                  <a:lnTo>
                    <a:pt x="34" y="24"/>
                  </a:lnTo>
                  <a:lnTo>
                    <a:pt x="0" y="24"/>
                  </a:lnTo>
                  <a:lnTo>
                    <a:pt x="0" y="0"/>
                  </a:lnTo>
                  <a:close/>
                  <a:moveTo>
                    <a:pt x="0" y="0"/>
                  </a:moveTo>
                  <a:lnTo>
                    <a:pt x="32" y="0"/>
                  </a:lnTo>
                  <a:lnTo>
                    <a:pt x="32" y="23"/>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86" name="Freeform 778">
              <a:extLst>
                <a:ext uri="{FF2B5EF4-FFF2-40B4-BE49-F238E27FC236}">
                  <a16:creationId xmlns:a16="http://schemas.microsoft.com/office/drawing/2014/main" id="{3973C9D2-B84A-BF41-9AB8-FDA774AC7A25}"/>
                </a:ext>
              </a:extLst>
            </p:cNvPr>
            <p:cNvSpPr>
              <a:spLocks noEditPoints="1"/>
            </p:cNvSpPr>
            <p:nvPr/>
          </p:nvSpPr>
          <p:spPr bwMode="auto">
            <a:xfrm>
              <a:off x="4084" y="2098"/>
              <a:ext cx="32" cy="23"/>
            </a:xfrm>
            <a:custGeom>
              <a:avLst/>
              <a:gdLst>
                <a:gd name="T0" fmla="*/ 0 w 32"/>
                <a:gd name="T1" fmla="*/ 0 h 23"/>
                <a:gd name="T2" fmla="*/ 32 w 32"/>
                <a:gd name="T3" fmla="*/ 0 h 23"/>
                <a:gd name="T4" fmla="*/ 32 w 32"/>
                <a:gd name="T5" fmla="*/ 23 h 23"/>
                <a:gd name="T6" fmla="*/ 0 w 32"/>
                <a:gd name="T7" fmla="*/ 23 h 23"/>
                <a:gd name="T8" fmla="*/ 0 w 32"/>
                <a:gd name="T9" fmla="*/ 0 h 23"/>
                <a:gd name="T10" fmla="*/ 0 w 32"/>
                <a:gd name="T11" fmla="*/ 0 h 23"/>
                <a:gd name="T12" fmla="*/ 29 w 32"/>
                <a:gd name="T13" fmla="*/ 0 h 23"/>
                <a:gd name="T14" fmla="*/ 29 w 32"/>
                <a:gd name="T15" fmla="*/ 20 h 23"/>
                <a:gd name="T16" fmla="*/ 0 w 32"/>
                <a:gd name="T17" fmla="*/ 20 h 23"/>
                <a:gd name="T18" fmla="*/ 0 w 3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23">
                  <a:moveTo>
                    <a:pt x="0" y="0"/>
                  </a:moveTo>
                  <a:lnTo>
                    <a:pt x="32" y="0"/>
                  </a:lnTo>
                  <a:lnTo>
                    <a:pt x="32" y="23"/>
                  </a:lnTo>
                  <a:lnTo>
                    <a:pt x="0" y="23"/>
                  </a:lnTo>
                  <a:lnTo>
                    <a:pt x="0" y="0"/>
                  </a:lnTo>
                  <a:close/>
                  <a:moveTo>
                    <a:pt x="0" y="0"/>
                  </a:moveTo>
                  <a:lnTo>
                    <a:pt x="29" y="0"/>
                  </a:lnTo>
                  <a:lnTo>
                    <a:pt x="29" y="20"/>
                  </a:lnTo>
                  <a:lnTo>
                    <a:pt x="0"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87" name="Freeform 779">
              <a:extLst>
                <a:ext uri="{FF2B5EF4-FFF2-40B4-BE49-F238E27FC236}">
                  <a16:creationId xmlns:a16="http://schemas.microsoft.com/office/drawing/2014/main" id="{E3D36E78-1200-4946-9653-D510D8C2E851}"/>
                </a:ext>
              </a:extLst>
            </p:cNvPr>
            <p:cNvSpPr>
              <a:spLocks noEditPoints="1"/>
            </p:cNvSpPr>
            <p:nvPr/>
          </p:nvSpPr>
          <p:spPr bwMode="auto">
            <a:xfrm>
              <a:off x="4084" y="2098"/>
              <a:ext cx="29" cy="20"/>
            </a:xfrm>
            <a:custGeom>
              <a:avLst/>
              <a:gdLst>
                <a:gd name="T0" fmla="*/ 0 w 29"/>
                <a:gd name="T1" fmla="*/ 0 h 20"/>
                <a:gd name="T2" fmla="*/ 29 w 29"/>
                <a:gd name="T3" fmla="*/ 0 h 20"/>
                <a:gd name="T4" fmla="*/ 29 w 29"/>
                <a:gd name="T5" fmla="*/ 20 h 20"/>
                <a:gd name="T6" fmla="*/ 0 w 29"/>
                <a:gd name="T7" fmla="*/ 20 h 20"/>
                <a:gd name="T8" fmla="*/ 0 w 29"/>
                <a:gd name="T9" fmla="*/ 0 h 20"/>
                <a:gd name="T10" fmla="*/ 0 w 29"/>
                <a:gd name="T11" fmla="*/ 0 h 20"/>
                <a:gd name="T12" fmla="*/ 26 w 29"/>
                <a:gd name="T13" fmla="*/ 0 h 20"/>
                <a:gd name="T14" fmla="*/ 26 w 29"/>
                <a:gd name="T15" fmla="*/ 18 h 20"/>
                <a:gd name="T16" fmla="*/ 0 w 29"/>
                <a:gd name="T17" fmla="*/ 18 h 20"/>
                <a:gd name="T18" fmla="*/ 0 w 29"/>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0">
                  <a:moveTo>
                    <a:pt x="0" y="0"/>
                  </a:moveTo>
                  <a:lnTo>
                    <a:pt x="29" y="0"/>
                  </a:lnTo>
                  <a:lnTo>
                    <a:pt x="29" y="20"/>
                  </a:lnTo>
                  <a:lnTo>
                    <a:pt x="0" y="20"/>
                  </a:lnTo>
                  <a:lnTo>
                    <a:pt x="0" y="0"/>
                  </a:lnTo>
                  <a:close/>
                  <a:moveTo>
                    <a:pt x="0" y="0"/>
                  </a:moveTo>
                  <a:lnTo>
                    <a:pt x="26" y="0"/>
                  </a:lnTo>
                  <a:lnTo>
                    <a:pt x="26" y="18"/>
                  </a:lnTo>
                  <a:lnTo>
                    <a:pt x="0" y="1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88" name="Freeform 780">
              <a:extLst>
                <a:ext uri="{FF2B5EF4-FFF2-40B4-BE49-F238E27FC236}">
                  <a16:creationId xmlns:a16="http://schemas.microsoft.com/office/drawing/2014/main" id="{5B9E3558-0F64-E54F-9EE7-E8E00542EC81}"/>
                </a:ext>
              </a:extLst>
            </p:cNvPr>
            <p:cNvSpPr>
              <a:spLocks noEditPoints="1"/>
            </p:cNvSpPr>
            <p:nvPr/>
          </p:nvSpPr>
          <p:spPr bwMode="auto">
            <a:xfrm>
              <a:off x="4084" y="2098"/>
              <a:ext cx="26" cy="18"/>
            </a:xfrm>
            <a:custGeom>
              <a:avLst/>
              <a:gdLst>
                <a:gd name="T0" fmla="*/ 0 w 26"/>
                <a:gd name="T1" fmla="*/ 0 h 18"/>
                <a:gd name="T2" fmla="*/ 26 w 26"/>
                <a:gd name="T3" fmla="*/ 0 h 18"/>
                <a:gd name="T4" fmla="*/ 26 w 26"/>
                <a:gd name="T5" fmla="*/ 18 h 18"/>
                <a:gd name="T6" fmla="*/ 0 w 26"/>
                <a:gd name="T7" fmla="*/ 18 h 18"/>
                <a:gd name="T8" fmla="*/ 0 w 26"/>
                <a:gd name="T9" fmla="*/ 0 h 18"/>
                <a:gd name="T10" fmla="*/ 0 w 26"/>
                <a:gd name="T11" fmla="*/ 0 h 18"/>
                <a:gd name="T12" fmla="*/ 24 w 26"/>
                <a:gd name="T13" fmla="*/ 0 h 18"/>
                <a:gd name="T14" fmla="*/ 24 w 26"/>
                <a:gd name="T15" fmla="*/ 17 h 18"/>
                <a:gd name="T16" fmla="*/ 0 w 26"/>
                <a:gd name="T17" fmla="*/ 17 h 18"/>
                <a:gd name="T18" fmla="*/ 0 w 26"/>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18">
                  <a:moveTo>
                    <a:pt x="0" y="0"/>
                  </a:moveTo>
                  <a:lnTo>
                    <a:pt x="26" y="0"/>
                  </a:lnTo>
                  <a:lnTo>
                    <a:pt x="26" y="18"/>
                  </a:lnTo>
                  <a:lnTo>
                    <a:pt x="0" y="18"/>
                  </a:lnTo>
                  <a:lnTo>
                    <a:pt x="0" y="0"/>
                  </a:lnTo>
                  <a:close/>
                  <a:moveTo>
                    <a:pt x="0" y="0"/>
                  </a:moveTo>
                  <a:lnTo>
                    <a:pt x="24" y="0"/>
                  </a:lnTo>
                  <a:lnTo>
                    <a:pt x="24" y="17"/>
                  </a:lnTo>
                  <a:lnTo>
                    <a:pt x="0" y="1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89" name="Freeform 781">
              <a:extLst>
                <a:ext uri="{FF2B5EF4-FFF2-40B4-BE49-F238E27FC236}">
                  <a16:creationId xmlns:a16="http://schemas.microsoft.com/office/drawing/2014/main" id="{892A0566-B5F9-E940-9B8C-392D4C1DCFAB}"/>
                </a:ext>
              </a:extLst>
            </p:cNvPr>
            <p:cNvSpPr>
              <a:spLocks noEditPoints="1"/>
            </p:cNvSpPr>
            <p:nvPr/>
          </p:nvSpPr>
          <p:spPr bwMode="auto">
            <a:xfrm>
              <a:off x="4084" y="2098"/>
              <a:ext cx="24" cy="17"/>
            </a:xfrm>
            <a:custGeom>
              <a:avLst/>
              <a:gdLst>
                <a:gd name="T0" fmla="*/ 0 w 24"/>
                <a:gd name="T1" fmla="*/ 0 h 17"/>
                <a:gd name="T2" fmla="*/ 24 w 24"/>
                <a:gd name="T3" fmla="*/ 0 h 17"/>
                <a:gd name="T4" fmla="*/ 24 w 24"/>
                <a:gd name="T5" fmla="*/ 17 h 17"/>
                <a:gd name="T6" fmla="*/ 0 w 24"/>
                <a:gd name="T7" fmla="*/ 17 h 17"/>
                <a:gd name="T8" fmla="*/ 0 w 24"/>
                <a:gd name="T9" fmla="*/ 0 h 17"/>
                <a:gd name="T10" fmla="*/ 0 w 24"/>
                <a:gd name="T11" fmla="*/ 0 h 17"/>
                <a:gd name="T12" fmla="*/ 22 w 24"/>
                <a:gd name="T13" fmla="*/ 0 h 17"/>
                <a:gd name="T14" fmla="*/ 22 w 24"/>
                <a:gd name="T15" fmla="*/ 15 h 17"/>
                <a:gd name="T16" fmla="*/ 0 w 24"/>
                <a:gd name="T17" fmla="*/ 15 h 17"/>
                <a:gd name="T18" fmla="*/ 0 w 2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7">
                  <a:moveTo>
                    <a:pt x="0" y="0"/>
                  </a:moveTo>
                  <a:lnTo>
                    <a:pt x="24" y="0"/>
                  </a:lnTo>
                  <a:lnTo>
                    <a:pt x="24" y="17"/>
                  </a:lnTo>
                  <a:lnTo>
                    <a:pt x="0" y="17"/>
                  </a:lnTo>
                  <a:lnTo>
                    <a:pt x="0" y="0"/>
                  </a:lnTo>
                  <a:close/>
                  <a:moveTo>
                    <a:pt x="0" y="0"/>
                  </a:moveTo>
                  <a:lnTo>
                    <a:pt x="22" y="0"/>
                  </a:lnTo>
                  <a:lnTo>
                    <a:pt x="22" y="15"/>
                  </a:lnTo>
                  <a:lnTo>
                    <a:pt x="0" y="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90" name="Freeform 782">
              <a:extLst>
                <a:ext uri="{FF2B5EF4-FFF2-40B4-BE49-F238E27FC236}">
                  <a16:creationId xmlns:a16="http://schemas.microsoft.com/office/drawing/2014/main" id="{261E5115-A1CA-BC4D-BDC4-81CABEC457E1}"/>
                </a:ext>
              </a:extLst>
            </p:cNvPr>
            <p:cNvSpPr>
              <a:spLocks noEditPoints="1"/>
            </p:cNvSpPr>
            <p:nvPr/>
          </p:nvSpPr>
          <p:spPr bwMode="auto">
            <a:xfrm>
              <a:off x="4084" y="2098"/>
              <a:ext cx="22" cy="15"/>
            </a:xfrm>
            <a:custGeom>
              <a:avLst/>
              <a:gdLst>
                <a:gd name="T0" fmla="*/ 0 w 22"/>
                <a:gd name="T1" fmla="*/ 0 h 15"/>
                <a:gd name="T2" fmla="*/ 22 w 22"/>
                <a:gd name="T3" fmla="*/ 0 h 15"/>
                <a:gd name="T4" fmla="*/ 22 w 22"/>
                <a:gd name="T5" fmla="*/ 15 h 15"/>
                <a:gd name="T6" fmla="*/ 0 w 22"/>
                <a:gd name="T7" fmla="*/ 15 h 15"/>
                <a:gd name="T8" fmla="*/ 0 w 22"/>
                <a:gd name="T9" fmla="*/ 0 h 15"/>
                <a:gd name="T10" fmla="*/ 0 w 22"/>
                <a:gd name="T11" fmla="*/ 0 h 15"/>
                <a:gd name="T12" fmla="*/ 20 w 22"/>
                <a:gd name="T13" fmla="*/ 0 h 15"/>
                <a:gd name="T14" fmla="*/ 20 w 22"/>
                <a:gd name="T15" fmla="*/ 14 h 15"/>
                <a:gd name="T16" fmla="*/ 0 w 22"/>
                <a:gd name="T17" fmla="*/ 14 h 15"/>
                <a:gd name="T18" fmla="*/ 0 w 22"/>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5">
                  <a:moveTo>
                    <a:pt x="0" y="0"/>
                  </a:moveTo>
                  <a:lnTo>
                    <a:pt x="22" y="0"/>
                  </a:lnTo>
                  <a:lnTo>
                    <a:pt x="22" y="15"/>
                  </a:lnTo>
                  <a:lnTo>
                    <a:pt x="0" y="15"/>
                  </a:lnTo>
                  <a:lnTo>
                    <a:pt x="0" y="0"/>
                  </a:lnTo>
                  <a:close/>
                  <a:moveTo>
                    <a:pt x="0" y="0"/>
                  </a:moveTo>
                  <a:lnTo>
                    <a:pt x="20" y="0"/>
                  </a:lnTo>
                  <a:lnTo>
                    <a:pt x="20"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91" name="Freeform 783">
              <a:extLst>
                <a:ext uri="{FF2B5EF4-FFF2-40B4-BE49-F238E27FC236}">
                  <a16:creationId xmlns:a16="http://schemas.microsoft.com/office/drawing/2014/main" id="{972983C1-7F12-8D4D-ADFE-FB82275485F4}"/>
                </a:ext>
              </a:extLst>
            </p:cNvPr>
            <p:cNvSpPr>
              <a:spLocks noEditPoints="1"/>
            </p:cNvSpPr>
            <p:nvPr/>
          </p:nvSpPr>
          <p:spPr bwMode="auto">
            <a:xfrm>
              <a:off x="4084" y="2098"/>
              <a:ext cx="20" cy="14"/>
            </a:xfrm>
            <a:custGeom>
              <a:avLst/>
              <a:gdLst>
                <a:gd name="T0" fmla="*/ 0 w 20"/>
                <a:gd name="T1" fmla="*/ 0 h 14"/>
                <a:gd name="T2" fmla="*/ 20 w 20"/>
                <a:gd name="T3" fmla="*/ 0 h 14"/>
                <a:gd name="T4" fmla="*/ 20 w 20"/>
                <a:gd name="T5" fmla="*/ 14 h 14"/>
                <a:gd name="T6" fmla="*/ 0 w 20"/>
                <a:gd name="T7" fmla="*/ 14 h 14"/>
                <a:gd name="T8" fmla="*/ 0 w 20"/>
                <a:gd name="T9" fmla="*/ 0 h 14"/>
                <a:gd name="T10" fmla="*/ 0 w 20"/>
                <a:gd name="T11" fmla="*/ 0 h 14"/>
                <a:gd name="T12" fmla="*/ 17 w 20"/>
                <a:gd name="T13" fmla="*/ 0 h 14"/>
                <a:gd name="T14" fmla="*/ 17 w 20"/>
                <a:gd name="T15" fmla="*/ 12 h 14"/>
                <a:gd name="T16" fmla="*/ 0 w 20"/>
                <a:gd name="T17" fmla="*/ 12 h 14"/>
                <a:gd name="T18" fmla="*/ 0 w 20"/>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4">
                  <a:moveTo>
                    <a:pt x="0" y="0"/>
                  </a:moveTo>
                  <a:lnTo>
                    <a:pt x="20" y="0"/>
                  </a:lnTo>
                  <a:lnTo>
                    <a:pt x="20" y="14"/>
                  </a:lnTo>
                  <a:lnTo>
                    <a:pt x="0" y="14"/>
                  </a:lnTo>
                  <a:lnTo>
                    <a:pt x="0" y="0"/>
                  </a:lnTo>
                  <a:close/>
                  <a:moveTo>
                    <a:pt x="0" y="0"/>
                  </a:moveTo>
                  <a:lnTo>
                    <a:pt x="17" y="0"/>
                  </a:lnTo>
                  <a:lnTo>
                    <a:pt x="1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92" name="Freeform 784">
              <a:extLst>
                <a:ext uri="{FF2B5EF4-FFF2-40B4-BE49-F238E27FC236}">
                  <a16:creationId xmlns:a16="http://schemas.microsoft.com/office/drawing/2014/main" id="{01A8DA24-CAFA-1943-A1AA-FCC1303E8021}"/>
                </a:ext>
              </a:extLst>
            </p:cNvPr>
            <p:cNvSpPr>
              <a:spLocks noEditPoints="1"/>
            </p:cNvSpPr>
            <p:nvPr/>
          </p:nvSpPr>
          <p:spPr bwMode="auto">
            <a:xfrm>
              <a:off x="4084" y="2098"/>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0 w 17"/>
                <a:gd name="T11" fmla="*/ 0 h 12"/>
                <a:gd name="T12" fmla="*/ 15 w 17"/>
                <a:gd name="T13" fmla="*/ 0 h 12"/>
                <a:gd name="T14" fmla="*/ 15 w 17"/>
                <a:gd name="T15" fmla="*/ 10 h 12"/>
                <a:gd name="T16" fmla="*/ 0 w 17"/>
                <a:gd name="T17" fmla="*/ 10 h 12"/>
                <a:gd name="T18" fmla="*/ 0 w 1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0" y="0"/>
                  </a:moveTo>
                  <a:lnTo>
                    <a:pt x="15" y="0"/>
                  </a:lnTo>
                  <a:lnTo>
                    <a:pt x="15"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93" name="Freeform 785">
              <a:extLst>
                <a:ext uri="{FF2B5EF4-FFF2-40B4-BE49-F238E27FC236}">
                  <a16:creationId xmlns:a16="http://schemas.microsoft.com/office/drawing/2014/main" id="{BD92578E-CD19-9D49-9128-2140D8E69BAF}"/>
                </a:ext>
              </a:extLst>
            </p:cNvPr>
            <p:cNvSpPr>
              <a:spLocks noEditPoints="1"/>
            </p:cNvSpPr>
            <p:nvPr/>
          </p:nvSpPr>
          <p:spPr bwMode="auto">
            <a:xfrm>
              <a:off x="4084" y="2098"/>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0 w 15"/>
                <a:gd name="T11" fmla="*/ 0 h 10"/>
                <a:gd name="T12" fmla="*/ 13 w 15"/>
                <a:gd name="T13" fmla="*/ 0 h 10"/>
                <a:gd name="T14" fmla="*/ 13 w 15"/>
                <a:gd name="T15" fmla="*/ 9 h 10"/>
                <a:gd name="T16" fmla="*/ 0 w 15"/>
                <a:gd name="T17" fmla="*/ 9 h 10"/>
                <a:gd name="T18" fmla="*/ 0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
                  <a:moveTo>
                    <a:pt x="0" y="0"/>
                  </a:moveTo>
                  <a:lnTo>
                    <a:pt x="15" y="0"/>
                  </a:lnTo>
                  <a:lnTo>
                    <a:pt x="15" y="10"/>
                  </a:lnTo>
                  <a:lnTo>
                    <a:pt x="0" y="10"/>
                  </a:lnTo>
                  <a:lnTo>
                    <a:pt x="0" y="0"/>
                  </a:lnTo>
                  <a:close/>
                  <a:moveTo>
                    <a:pt x="0" y="0"/>
                  </a:moveTo>
                  <a:lnTo>
                    <a:pt x="13" y="0"/>
                  </a:lnTo>
                  <a:lnTo>
                    <a:pt x="13"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94" name="Freeform 786">
              <a:extLst>
                <a:ext uri="{FF2B5EF4-FFF2-40B4-BE49-F238E27FC236}">
                  <a16:creationId xmlns:a16="http://schemas.microsoft.com/office/drawing/2014/main" id="{D71B78D2-A09A-CD43-8837-68CF7697F8D5}"/>
                </a:ext>
              </a:extLst>
            </p:cNvPr>
            <p:cNvSpPr>
              <a:spLocks noEditPoints="1"/>
            </p:cNvSpPr>
            <p:nvPr/>
          </p:nvSpPr>
          <p:spPr bwMode="auto">
            <a:xfrm>
              <a:off x="4084" y="2098"/>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0 w 13"/>
                <a:gd name="T11" fmla="*/ 0 h 9"/>
                <a:gd name="T12" fmla="*/ 10 w 13"/>
                <a:gd name="T13" fmla="*/ 0 h 9"/>
                <a:gd name="T14" fmla="*/ 10 w 13"/>
                <a:gd name="T15" fmla="*/ 7 h 9"/>
                <a:gd name="T16" fmla="*/ 0 w 13"/>
                <a:gd name="T17" fmla="*/ 7 h 9"/>
                <a:gd name="T18" fmla="*/ 0 w 13"/>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0" y="0"/>
                  </a:moveTo>
                  <a:lnTo>
                    <a:pt x="10" y="0"/>
                  </a:lnTo>
                  <a:lnTo>
                    <a:pt x="10"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95" name="Freeform 787">
              <a:extLst>
                <a:ext uri="{FF2B5EF4-FFF2-40B4-BE49-F238E27FC236}">
                  <a16:creationId xmlns:a16="http://schemas.microsoft.com/office/drawing/2014/main" id="{B98D94CD-946D-724B-82A4-A191C1B891E4}"/>
                </a:ext>
              </a:extLst>
            </p:cNvPr>
            <p:cNvSpPr>
              <a:spLocks noEditPoints="1"/>
            </p:cNvSpPr>
            <p:nvPr/>
          </p:nvSpPr>
          <p:spPr bwMode="auto">
            <a:xfrm>
              <a:off x="4084" y="2098"/>
              <a:ext cx="10" cy="7"/>
            </a:xfrm>
            <a:custGeom>
              <a:avLst/>
              <a:gdLst>
                <a:gd name="T0" fmla="*/ 0 w 10"/>
                <a:gd name="T1" fmla="*/ 0 h 7"/>
                <a:gd name="T2" fmla="*/ 10 w 10"/>
                <a:gd name="T3" fmla="*/ 0 h 7"/>
                <a:gd name="T4" fmla="*/ 10 w 10"/>
                <a:gd name="T5" fmla="*/ 7 h 7"/>
                <a:gd name="T6" fmla="*/ 0 w 10"/>
                <a:gd name="T7" fmla="*/ 7 h 7"/>
                <a:gd name="T8" fmla="*/ 0 w 10"/>
                <a:gd name="T9" fmla="*/ 0 h 7"/>
                <a:gd name="T10" fmla="*/ 0 w 10"/>
                <a:gd name="T11" fmla="*/ 0 h 7"/>
                <a:gd name="T12" fmla="*/ 8 w 10"/>
                <a:gd name="T13" fmla="*/ 0 h 7"/>
                <a:gd name="T14" fmla="*/ 8 w 10"/>
                <a:gd name="T15" fmla="*/ 5 h 7"/>
                <a:gd name="T16" fmla="*/ 0 w 10"/>
                <a:gd name="T17" fmla="*/ 5 h 7"/>
                <a:gd name="T18" fmla="*/ 0 w 10"/>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7">
                  <a:moveTo>
                    <a:pt x="0" y="0"/>
                  </a:moveTo>
                  <a:lnTo>
                    <a:pt x="10" y="0"/>
                  </a:lnTo>
                  <a:lnTo>
                    <a:pt x="10" y="7"/>
                  </a:lnTo>
                  <a:lnTo>
                    <a:pt x="0" y="7"/>
                  </a:lnTo>
                  <a:lnTo>
                    <a:pt x="0" y="0"/>
                  </a:lnTo>
                  <a:close/>
                  <a:moveTo>
                    <a:pt x="0" y="0"/>
                  </a:moveTo>
                  <a:lnTo>
                    <a:pt x="8" y="0"/>
                  </a:lnTo>
                  <a:lnTo>
                    <a:pt x="8"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96" name="Freeform 788">
              <a:extLst>
                <a:ext uri="{FF2B5EF4-FFF2-40B4-BE49-F238E27FC236}">
                  <a16:creationId xmlns:a16="http://schemas.microsoft.com/office/drawing/2014/main" id="{F91C234D-F0F6-374E-B24D-9BAC784C062B}"/>
                </a:ext>
              </a:extLst>
            </p:cNvPr>
            <p:cNvSpPr>
              <a:spLocks noEditPoints="1"/>
            </p:cNvSpPr>
            <p:nvPr/>
          </p:nvSpPr>
          <p:spPr bwMode="auto">
            <a:xfrm>
              <a:off x="4084" y="2098"/>
              <a:ext cx="8" cy="5"/>
            </a:xfrm>
            <a:custGeom>
              <a:avLst/>
              <a:gdLst>
                <a:gd name="T0" fmla="*/ 0 w 8"/>
                <a:gd name="T1" fmla="*/ 0 h 5"/>
                <a:gd name="T2" fmla="*/ 8 w 8"/>
                <a:gd name="T3" fmla="*/ 0 h 5"/>
                <a:gd name="T4" fmla="*/ 8 w 8"/>
                <a:gd name="T5" fmla="*/ 5 h 5"/>
                <a:gd name="T6" fmla="*/ 0 w 8"/>
                <a:gd name="T7" fmla="*/ 5 h 5"/>
                <a:gd name="T8" fmla="*/ 0 w 8"/>
                <a:gd name="T9" fmla="*/ 0 h 5"/>
                <a:gd name="T10" fmla="*/ 0 w 8"/>
                <a:gd name="T11" fmla="*/ 0 h 5"/>
                <a:gd name="T12" fmla="*/ 5 w 8"/>
                <a:gd name="T13" fmla="*/ 0 h 5"/>
                <a:gd name="T14" fmla="*/ 5 w 8"/>
                <a:gd name="T15" fmla="*/ 4 h 5"/>
                <a:gd name="T16" fmla="*/ 0 w 8"/>
                <a:gd name="T17" fmla="*/ 4 h 5"/>
                <a:gd name="T18" fmla="*/ 0 w 8"/>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5">
                  <a:moveTo>
                    <a:pt x="0" y="0"/>
                  </a:moveTo>
                  <a:lnTo>
                    <a:pt x="8" y="0"/>
                  </a:lnTo>
                  <a:lnTo>
                    <a:pt x="8" y="5"/>
                  </a:lnTo>
                  <a:lnTo>
                    <a:pt x="0" y="5"/>
                  </a:lnTo>
                  <a:lnTo>
                    <a:pt x="0" y="0"/>
                  </a:lnTo>
                  <a:close/>
                  <a:moveTo>
                    <a:pt x="0" y="0"/>
                  </a:moveTo>
                  <a:lnTo>
                    <a:pt x="5" y="0"/>
                  </a:lnTo>
                  <a:lnTo>
                    <a:pt x="5"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97" name="Freeform 789">
              <a:extLst>
                <a:ext uri="{FF2B5EF4-FFF2-40B4-BE49-F238E27FC236}">
                  <a16:creationId xmlns:a16="http://schemas.microsoft.com/office/drawing/2014/main" id="{7A264F5A-F921-2649-B503-24C3ACA9EA1B}"/>
                </a:ext>
              </a:extLst>
            </p:cNvPr>
            <p:cNvSpPr>
              <a:spLocks noEditPoints="1"/>
            </p:cNvSpPr>
            <p:nvPr/>
          </p:nvSpPr>
          <p:spPr bwMode="auto">
            <a:xfrm>
              <a:off x="4084" y="2098"/>
              <a:ext cx="5" cy="4"/>
            </a:xfrm>
            <a:custGeom>
              <a:avLst/>
              <a:gdLst>
                <a:gd name="T0" fmla="*/ 0 w 5"/>
                <a:gd name="T1" fmla="*/ 0 h 4"/>
                <a:gd name="T2" fmla="*/ 5 w 5"/>
                <a:gd name="T3" fmla="*/ 0 h 4"/>
                <a:gd name="T4" fmla="*/ 5 w 5"/>
                <a:gd name="T5" fmla="*/ 4 h 4"/>
                <a:gd name="T6" fmla="*/ 0 w 5"/>
                <a:gd name="T7" fmla="*/ 4 h 4"/>
                <a:gd name="T8" fmla="*/ 0 w 5"/>
                <a:gd name="T9" fmla="*/ 0 h 4"/>
                <a:gd name="T10" fmla="*/ 0 w 5"/>
                <a:gd name="T11" fmla="*/ 0 h 4"/>
                <a:gd name="T12" fmla="*/ 3 w 5"/>
                <a:gd name="T13" fmla="*/ 0 h 4"/>
                <a:gd name="T14" fmla="*/ 3 w 5"/>
                <a:gd name="T15" fmla="*/ 1 h 4"/>
                <a:gd name="T16" fmla="*/ 0 w 5"/>
                <a:gd name="T17" fmla="*/ 1 h 4"/>
                <a:gd name="T18" fmla="*/ 0 w 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4">
                  <a:moveTo>
                    <a:pt x="0" y="0"/>
                  </a:moveTo>
                  <a:lnTo>
                    <a:pt x="5" y="0"/>
                  </a:lnTo>
                  <a:lnTo>
                    <a:pt x="5" y="4"/>
                  </a:lnTo>
                  <a:lnTo>
                    <a:pt x="0" y="4"/>
                  </a:lnTo>
                  <a:lnTo>
                    <a:pt x="0" y="0"/>
                  </a:lnTo>
                  <a:close/>
                  <a:moveTo>
                    <a:pt x="0" y="0"/>
                  </a:moveTo>
                  <a:lnTo>
                    <a:pt x="3" y="0"/>
                  </a:lnTo>
                  <a:lnTo>
                    <a:pt x="3"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98" name="Freeform 790">
              <a:extLst>
                <a:ext uri="{FF2B5EF4-FFF2-40B4-BE49-F238E27FC236}">
                  <a16:creationId xmlns:a16="http://schemas.microsoft.com/office/drawing/2014/main" id="{D4ED3633-6877-D64B-9D21-10463E37DB4A}"/>
                </a:ext>
              </a:extLst>
            </p:cNvPr>
            <p:cNvSpPr>
              <a:spLocks noEditPoints="1"/>
            </p:cNvSpPr>
            <p:nvPr/>
          </p:nvSpPr>
          <p:spPr bwMode="auto">
            <a:xfrm>
              <a:off x="4084" y="2098"/>
              <a:ext cx="3" cy="1"/>
            </a:xfrm>
            <a:custGeom>
              <a:avLst/>
              <a:gdLst>
                <a:gd name="T0" fmla="*/ 0 w 3"/>
                <a:gd name="T1" fmla="*/ 0 h 1"/>
                <a:gd name="T2" fmla="*/ 3 w 3"/>
                <a:gd name="T3" fmla="*/ 0 h 1"/>
                <a:gd name="T4" fmla="*/ 3 w 3"/>
                <a:gd name="T5" fmla="*/ 1 h 1"/>
                <a:gd name="T6" fmla="*/ 0 w 3"/>
                <a:gd name="T7" fmla="*/ 1 h 1"/>
                <a:gd name="T8" fmla="*/ 0 w 3"/>
                <a:gd name="T9" fmla="*/ 0 h 1"/>
                <a:gd name="T10" fmla="*/ 0 w 3"/>
                <a:gd name="T11" fmla="*/ 0 h 1"/>
                <a:gd name="T12" fmla="*/ 0 w 3"/>
                <a:gd name="T13" fmla="*/ 0 h 1"/>
                <a:gd name="T14" fmla="*/ 0 w 3"/>
                <a:gd name="T15" fmla="*/ 0 h 1"/>
                <a:gd name="T16" fmla="*/ 0 w 3"/>
                <a:gd name="T17" fmla="*/ 0 h 1"/>
                <a:gd name="T18" fmla="*/ 0 w 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
                  <a:moveTo>
                    <a:pt x="0" y="0"/>
                  </a:moveTo>
                  <a:lnTo>
                    <a:pt x="3" y="0"/>
                  </a:lnTo>
                  <a:lnTo>
                    <a:pt x="3"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899" name="Freeform 791">
              <a:extLst>
                <a:ext uri="{FF2B5EF4-FFF2-40B4-BE49-F238E27FC236}">
                  <a16:creationId xmlns:a16="http://schemas.microsoft.com/office/drawing/2014/main" id="{B3E1678A-91C8-C348-9E2D-0DFAE33282C3}"/>
                </a:ext>
              </a:extLst>
            </p:cNvPr>
            <p:cNvSpPr>
              <a:spLocks noEditPoints="1"/>
            </p:cNvSpPr>
            <p:nvPr/>
          </p:nvSpPr>
          <p:spPr bwMode="auto">
            <a:xfrm>
              <a:off x="4084" y="2098"/>
              <a:ext cx="0" cy="0"/>
            </a:xfrm>
            <a:custGeom>
              <a:avLst/>
              <a:gdLst>
                <a:gd name="T0" fmla="*/ 0 60000 65536"/>
                <a:gd name="T1" fmla="*/ 0 60000 65536"/>
                <a:gd name="T2" fmla="*/ 0 60000 65536"/>
                <a:gd name="T3" fmla="*/ 0 60000 65536"/>
                <a:gd name="T4" fmla="*/ 0 60000 65536"/>
                <a:gd name="T5" fmla="*/ 0 60000 65536"/>
                <a:gd name="T6" fmla="*/ 0 60000 65536"/>
                <a:gd name="T7" fmla="*/ 0 60000 65536"/>
                <a:gd name="T8" fmla="*/ 0 60000 65536"/>
                <a:gd name="T9" fmla="*/ 0 60000 65536"/>
              </a:gdLst>
              <a:ahLst/>
              <a:cxnLst>
                <a:cxn ang="T0">
                  <a:pos x="0" y="0"/>
                </a:cxn>
                <a:cxn ang="T1">
                  <a:pos x="0" y="0"/>
                </a:cxn>
                <a:cxn ang="T2">
                  <a:pos x="0" y="0"/>
                </a:cxn>
                <a:cxn ang="T3">
                  <a:pos x="0" y="0"/>
                </a:cxn>
                <a:cxn ang="T4">
                  <a:pos x="0" y="0"/>
                </a:cxn>
                <a:cxn ang="T5">
                  <a:pos x="0" y="0"/>
                </a:cxn>
                <a:cxn ang="T6">
                  <a:pos x="0" y="0"/>
                </a:cxn>
                <a:cxn ang="T7">
                  <a:pos x="0" y="0"/>
                </a:cxn>
                <a:cxn ang="T8">
                  <a:pos x="0" y="0"/>
                </a:cxn>
                <a:cxn ang="T9">
                  <a:pos x="0" y="0"/>
                </a:cxn>
              </a:cxnLst>
              <a:rect l="0" t="0" r="r" b="b"/>
              <a:pathLst>
                <a:path>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00" name="Freeform 792">
              <a:extLst>
                <a:ext uri="{FF2B5EF4-FFF2-40B4-BE49-F238E27FC236}">
                  <a16:creationId xmlns:a16="http://schemas.microsoft.com/office/drawing/2014/main" id="{0C59479D-74E3-CB4B-97ED-A1663441E84B}"/>
                </a:ext>
              </a:extLst>
            </p:cNvPr>
            <p:cNvSpPr>
              <a:spLocks noEditPoints="1"/>
            </p:cNvSpPr>
            <p:nvPr/>
          </p:nvSpPr>
          <p:spPr bwMode="auto">
            <a:xfrm>
              <a:off x="4064" y="2079"/>
              <a:ext cx="319" cy="241"/>
            </a:xfrm>
            <a:custGeom>
              <a:avLst/>
              <a:gdLst>
                <a:gd name="T0" fmla="*/ 0 w 319"/>
                <a:gd name="T1" fmla="*/ 0 h 241"/>
                <a:gd name="T2" fmla="*/ 319 w 319"/>
                <a:gd name="T3" fmla="*/ 0 h 241"/>
                <a:gd name="T4" fmla="*/ 319 w 319"/>
                <a:gd name="T5" fmla="*/ 241 h 241"/>
                <a:gd name="T6" fmla="*/ 0 w 319"/>
                <a:gd name="T7" fmla="*/ 241 h 241"/>
                <a:gd name="T8" fmla="*/ 0 w 319"/>
                <a:gd name="T9" fmla="*/ 0 h 241"/>
                <a:gd name="T10" fmla="*/ 5 w 319"/>
                <a:gd name="T11" fmla="*/ 4 h 241"/>
                <a:gd name="T12" fmla="*/ 319 w 319"/>
                <a:gd name="T13" fmla="*/ 4 h 241"/>
                <a:gd name="T14" fmla="*/ 319 w 319"/>
                <a:gd name="T15" fmla="*/ 241 h 241"/>
                <a:gd name="T16" fmla="*/ 5 w 319"/>
                <a:gd name="T17" fmla="*/ 241 h 241"/>
                <a:gd name="T18" fmla="*/ 5 w 319"/>
                <a:gd name="T19" fmla="*/ 4 h 2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9" h="241">
                  <a:moveTo>
                    <a:pt x="0" y="0"/>
                  </a:moveTo>
                  <a:lnTo>
                    <a:pt x="319" y="0"/>
                  </a:lnTo>
                  <a:lnTo>
                    <a:pt x="319" y="241"/>
                  </a:lnTo>
                  <a:lnTo>
                    <a:pt x="0" y="241"/>
                  </a:lnTo>
                  <a:lnTo>
                    <a:pt x="0" y="0"/>
                  </a:lnTo>
                  <a:close/>
                  <a:moveTo>
                    <a:pt x="5" y="4"/>
                  </a:moveTo>
                  <a:lnTo>
                    <a:pt x="319" y="4"/>
                  </a:lnTo>
                  <a:lnTo>
                    <a:pt x="319" y="241"/>
                  </a:lnTo>
                  <a:lnTo>
                    <a:pt x="5" y="241"/>
                  </a:lnTo>
                  <a:lnTo>
                    <a:pt x="5"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01" name="Freeform 793">
              <a:extLst>
                <a:ext uri="{FF2B5EF4-FFF2-40B4-BE49-F238E27FC236}">
                  <a16:creationId xmlns:a16="http://schemas.microsoft.com/office/drawing/2014/main" id="{8BC64A0A-AABC-904B-8FC0-E98C78208F68}"/>
                </a:ext>
              </a:extLst>
            </p:cNvPr>
            <p:cNvSpPr>
              <a:spLocks noEditPoints="1"/>
            </p:cNvSpPr>
            <p:nvPr/>
          </p:nvSpPr>
          <p:spPr bwMode="auto">
            <a:xfrm>
              <a:off x="4069" y="2083"/>
              <a:ext cx="314" cy="237"/>
            </a:xfrm>
            <a:custGeom>
              <a:avLst/>
              <a:gdLst>
                <a:gd name="T0" fmla="*/ 0 w 314"/>
                <a:gd name="T1" fmla="*/ 0 h 237"/>
                <a:gd name="T2" fmla="*/ 314 w 314"/>
                <a:gd name="T3" fmla="*/ 0 h 237"/>
                <a:gd name="T4" fmla="*/ 314 w 314"/>
                <a:gd name="T5" fmla="*/ 237 h 237"/>
                <a:gd name="T6" fmla="*/ 0 w 314"/>
                <a:gd name="T7" fmla="*/ 237 h 237"/>
                <a:gd name="T8" fmla="*/ 0 w 314"/>
                <a:gd name="T9" fmla="*/ 0 h 237"/>
                <a:gd name="T10" fmla="*/ 4 w 314"/>
                <a:gd name="T11" fmla="*/ 3 h 237"/>
                <a:gd name="T12" fmla="*/ 314 w 314"/>
                <a:gd name="T13" fmla="*/ 3 h 237"/>
                <a:gd name="T14" fmla="*/ 314 w 314"/>
                <a:gd name="T15" fmla="*/ 237 h 237"/>
                <a:gd name="T16" fmla="*/ 4 w 314"/>
                <a:gd name="T17" fmla="*/ 237 h 237"/>
                <a:gd name="T18" fmla="*/ 4 w 314"/>
                <a:gd name="T19" fmla="*/ 3 h 2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4" h="237">
                  <a:moveTo>
                    <a:pt x="0" y="0"/>
                  </a:moveTo>
                  <a:lnTo>
                    <a:pt x="314" y="0"/>
                  </a:lnTo>
                  <a:lnTo>
                    <a:pt x="314" y="237"/>
                  </a:lnTo>
                  <a:lnTo>
                    <a:pt x="0" y="237"/>
                  </a:lnTo>
                  <a:lnTo>
                    <a:pt x="0" y="0"/>
                  </a:lnTo>
                  <a:close/>
                  <a:moveTo>
                    <a:pt x="4" y="3"/>
                  </a:moveTo>
                  <a:lnTo>
                    <a:pt x="314" y="3"/>
                  </a:lnTo>
                  <a:lnTo>
                    <a:pt x="314" y="237"/>
                  </a:lnTo>
                  <a:lnTo>
                    <a:pt x="4" y="237"/>
                  </a:lnTo>
                  <a:lnTo>
                    <a:pt x="4"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02" name="Freeform 794">
              <a:extLst>
                <a:ext uri="{FF2B5EF4-FFF2-40B4-BE49-F238E27FC236}">
                  <a16:creationId xmlns:a16="http://schemas.microsoft.com/office/drawing/2014/main" id="{FE706D29-7967-AB4F-BF90-43D9767532BC}"/>
                </a:ext>
              </a:extLst>
            </p:cNvPr>
            <p:cNvSpPr>
              <a:spLocks noEditPoints="1"/>
            </p:cNvSpPr>
            <p:nvPr/>
          </p:nvSpPr>
          <p:spPr bwMode="auto">
            <a:xfrm>
              <a:off x="4073" y="2086"/>
              <a:ext cx="310" cy="234"/>
            </a:xfrm>
            <a:custGeom>
              <a:avLst/>
              <a:gdLst>
                <a:gd name="T0" fmla="*/ 0 w 310"/>
                <a:gd name="T1" fmla="*/ 0 h 234"/>
                <a:gd name="T2" fmla="*/ 310 w 310"/>
                <a:gd name="T3" fmla="*/ 0 h 234"/>
                <a:gd name="T4" fmla="*/ 310 w 310"/>
                <a:gd name="T5" fmla="*/ 234 h 234"/>
                <a:gd name="T6" fmla="*/ 0 w 310"/>
                <a:gd name="T7" fmla="*/ 234 h 234"/>
                <a:gd name="T8" fmla="*/ 0 w 310"/>
                <a:gd name="T9" fmla="*/ 0 h 234"/>
                <a:gd name="T10" fmla="*/ 4 w 310"/>
                <a:gd name="T11" fmla="*/ 3 h 234"/>
                <a:gd name="T12" fmla="*/ 310 w 310"/>
                <a:gd name="T13" fmla="*/ 3 h 234"/>
                <a:gd name="T14" fmla="*/ 310 w 310"/>
                <a:gd name="T15" fmla="*/ 234 h 234"/>
                <a:gd name="T16" fmla="*/ 4 w 310"/>
                <a:gd name="T17" fmla="*/ 234 h 234"/>
                <a:gd name="T18" fmla="*/ 4 w 310"/>
                <a:gd name="T19" fmla="*/ 3 h 2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0" h="234">
                  <a:moveTo>
                    <a:pt x="0" y="0"/>
                  </a:moveTo>
                  <a:lnTo>
                    <a:pt x="310" y="0"/>
                  </a:lnTo>
                  <a:lnTo>
                    <a:pt x="310" y="234"/>
                  </a:lnTo>
                  <a:lnTo>
                    <a:pt x="0" y="234"/>
                  </a:lnTo>
                  <a:lnTo>
                    <a:pt x="0" y="0"/>
                  </a:lnTo>
                  <a:close/>
                  <a:moveTo>
                    <a:pt x="4" y="3"/>
                  </a:moveTo>
                  <a:lnTo>
                    <a:pt x="310" y="3"/>
                  </a:lnTo>
                  <a:lnTo>
                    <a:pt x="310" y="234"/>
                  </a:lnTo>
                  <a:lnTo>
                    <a:pt x="4" y="234"/>
                  </a:lnTo>
                  <a:lnTo>
                    <a:pt x="4" y="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03" name="Freeform 795">
              <a:extLst>
                <a:ext uri="{FF2B5EF4-FFF2-40B4-BE49-F238E27FC236}">
                  <a16:creationId xmlns:a16="http://schemas.microsoft.com/office/drawing/2014/main" id="{2D685E01-48C7-C646-9A8C-13A6AE1156DC}"/>
                </a:ext>
              </a:extLst>
            </p:cNvPr>
            <p:cNvSpPr>
              <a:spLocks noEditPoints="1"/>
            </p:cNvSpPr>
            <p:nvPr/>
          </p:nvSpPr>
          <p:spPr bwMode="auto">
            <a:xfrm>
              <a:off x="4077" y="2089"/>
              <a:ext cx="306" cy="231"/>
            </a:xfrm>
            <a:custGeom>
              <a:avLst/>
              <a:gdLst>
                <a:gd name="T0" fmla="*/ 0 w 306"/>
                <a:gd name="T1" fmla="*/ 0 h 231"/>
                <a:gd name="T2" fmla="*/ 306 w 306"/>
                <a:gd name="T3" fmla="*/ 0 h 231"/>
                <a:gd name="T4" fmla="*/ 306 w 306"/>
                <a:gd name="T5" fmla="*/ 231 h 231"/>
                <a:gd name="T6" fmla="*/ 0 w 306"/>
                <a:gd name="T7" fmla="*/ 231 h 231"/>
                <a:gd name="T8" fmla="*/ 0 w 306"/>
                <a:gd name="T9" fmla="*/ 0 h 231"/>
                <a:gd name="T10" fmla="*/ 4 w 306"/>
                <a:gd name="T11" fmla="*/ 3 h 231"/>
                <a:gd name="T12" fmla="*/ 306 w 306"/>
                <a:gd name="T13" fmla="*/ 3 h 231"/>
                <a:gd name="T14" fmla="*/ 306 w 306"/>
                <a:gd name="T15" fmla="*/ 231 h 231"/>
                <a:gd name="T16" fmla="*/ 4 w 306"/>
                <a:gd name="T17" fmla="*/ 231 h 231"/>
                <a:gd name="T18" fmla="*/ 4 w 306"/>
                <a:gd name="T19" fmla="*/ 3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6" h="231">
                  <a:moveTo>
                    <a:pt x="0" y="0"/>
                  </a:moveTo>
                  <a:lnTo>
                    <a:pt x="306" y="0"/>
                  </a:lnTo>
                  <a:lnTo>
                    <a:pt x="306" y="231"/>
                  </a:lnTo>
                  <a:lnTo>
                    <a:pt x="0" y="231"/>
                  </a:lnTo>
                  <a:lnTo>
                    <a:pt x="0" y="0"/>
                  </a:lnTo>
                  <a:close/>
                  <a:moveTo>
                    <a:pt x="4" y="3"/>
                  </a:moveTo>
                  <a:lnTo>
                    <a:pt x="306" y="3"/>
                  </a:lnTo>
                  <a:lnTo>
                    <a:pt x="306" y="231"/>
                  </a:lnTo>
                  <a:lnTo>
                    <a:pt x="4" y="231"/>
                  </a:lnTo>
                  <a:lnTo>
                    <a:pt x="4" y="3"/>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04" name="Freeform 796">
              <a:extLst>
                <a:ext uri="{FF2B5EF4-FFF2-40B4-BE49-F238E27FC236}">
                  <a16:creationId xmlns:a16="http://schemas.microsoft.com/office/drawing/2014/main" id="{7590803B-71BC-D74B-AE9C-38BD5E756443}"/>
                </a:ext>
              </a:extLst>
            </p:cNvPr>
            <p:cNvSpPr>
              <a:spLocks noEditPoints="1"/>
            </p:cNvSpPr>
            <p:nvPr/>
          </p:nvSpPr>
          <p:spPr bwMode="auto">
            <a:xfrm>
              <a:off x="4081" y="2092"/>
              <a:ext cx="302" cy="228"/>
            </a:xfrm>
            <a:custGeom>
              <a:avLst/>
              <a:gdLst>
                <a:gd name="T0" fmla="*/ 0 w 302"/>
                <a:gd name="T1" fmla="*/ 0 h 228"/>
                <a:gd name="T2" fmla="*/ 302 w 302"/>
                <a:gd name="T3" fmla="*/ 0 h 228"/>
                <a:gd name="T4" fmla="*/ 302 w 302"/>
                <a:gd name="T5" fmla="*/ 228 h 228"/>
                <a:gd name="T6" fmla="*/ 0 w 302"/>
                <a:gd name="T7" fmla="*/ 228 h 228"/>
                <a:gd name="T8" fmla="*/ 0 w 302"/>
                <a:gd name="T9" fmla="*/ 0 h 228"/>
                <a:gd name="T10" fmla="*/ 4 w 302"/>
                <a:gd name="T11" fmla="*/ 3 h 228"/>
                <a:gd name="T12" fmla="*/ 302 w 302"/>
                <a:gd name="T13" fmla="*/ 3 h 228"/>
                <a:gd name="T14" fmla="*/ 302 w 302"/>
                <a:gd name="T15" fmla="*/ 228 h 228"/>
                <a:gd name="T16" fmla="*/ 4 w 302"/>
                <a:gd name="T17" fmla="*/ 228 h 228"/>
                <a:gd name="T18" fmla="*/ 4 w 302"/>
                <a:gd name="T19" fmla="*/ 3 h 2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2" h="228">
                  <a:moveTo>
                    <a:pt x="0" y="0"/>
                  </a:moveTo>
                  <a:lnTo>
                    <a:pt x="302" y="0"/>
                  </a:lnTo>
                  <a:lnTo>
                    <a:pt x="302" y="228"/>
                  </a:lnTo>
                  <a:lnTo>
                    <a:pt x="0" y="228"/>
                  </a:lnTo>
                  <a:lnTo>
                    <a:pt x="0" y="0"/>
                  </a:lnTo>
                  <a:close/>
                  <a:moveTo>
                    <a:pt x="4" y="3"/>
                  </a:moveTo>
                  <a:lnTo>
                    <a:pt x="302" y="3"/>
                  </a:lnTo>
                  <a:lnTo>
                    <a:pt x="302" y="228"/>
                  </a:lnTo>
                  <a:lnTo>
                    <a:pt x="4" y="228"/>
                  </a:lnTo>
                  <a:lnTo>
                    <a:pt x="4" y="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05" name="Freeform 797">
              <a:extLst>
                <a:ext uri="{FF2B5EF4-FFF2-40B4-BE49-F238E27FC236}">
                  <a16:creationId xmlns:a16="http://schemas.microsoft.com/office/drawing/2014/main" id="{EED3B87A-F028-E049-AEC9-54644C570336}"/>
                </a:ext>
              </a:extLst>
            </p:cNvPr>
            <p:cNvSpPr>
              <a:spLocks noEditPoints="1"/>
            </p:cNvSpPr>
            <p:nvPr/>
          </p:nvSpPr>
          <p:spPr bwMode="auto">
            <a:xfrm>
              <a:off x="4085" y="2095"/>
              <a:ext cx="298" cy="225"/>
            </a:xfrm>
            <a:custGeom>
              <a:avLst/>
              <a:gdLst>
                <a:gd name="T0" fmla="*/ 0 w 298"/>
                <a:gd name="T1" fmla="*/ 0 h 225"/>
                <a:gd name="T2" fmla="*/ 298 w 298"/>
                <a:gd name="T3" fmla="*/ 0 h 225"/>
                <a:gd name="T4" fmla="*/ 298 w 298"/>
                <a:gd name="T5" fmla="*/ 225 h 225"/>
                <a:gd name="T6" fmla="*/ 0 w 298"/>
                <a:gd name="T7" fmla="*/ 225 h 225"/>
                <a:gd name="T8" fmla="*/ 0 w 298"/>
                <a:gd name="T9" fmla="*/ 0 h 225"/>
                <a:gd name="T10" fmla="*/ 4 w 298"/>
                <a:gd name="T11" fmla="*/ 3 h 225"/>
                <a:gd name="T12" fmla="*/ 298 w 298"/>
                <a:gd name="T13" fmla="*/ 3 h 225"/>
                <a:gd name="T14" fmla="*/ 298 w 298"/>
                <a:gd name="T15" fmla="*/ 225 h 225"/>
                <a:gd name="T16" fmla="*/ 4 w 298"/>
                <a:gd name="T17" fmla="*/ 225 h 225"/>
                <a:gd name="T18" fmla="*/ 4 w 298"/>
                <a:gd name="T19" fmla="*/ 3 h 2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8" h="225">
                  <a:moveTo>
                    <a:pt x="0" y="0"/>
                  </a:moveTo>
                  <a:lnTo>
                    <a:pt x="298" y="0"/>
                  </a:lnTo>
                  <a:lnTo>
                    <a:pt x="298" y="225"/>
                  </a:lnTo>
                  <a:lnTo>
                    <a:pt x="0" y="225"/>
                  </a:lnTo>
                  <a:lnTo>
                    <a:pt x="0" y="0"/>
                  </a:lnTo>
                  <a:close/>
                  <a:moveTo>
                    <a:pt x="4" y="3"/>
                  </a:moveTo>
                  <a:lnTo>
                    <a:pt x="298" y="3"/>
                  </a:lnTo>
                  <a:lnTo>
                    <a:pt x="298" y="225"/>
                  </a:lnTo>
                  <a:lnTo>
                    <a:pt x="4" y="225"/>
                  </a:lnTo>
                  <a:lnTo>
                    <a:pt x="4" y="3"/>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06" name="Freeform 798">
              <a:extLst>
                <a:ext uri="{FF2B5EF4-FFF2-40B4-BE49-F238E27FC236}">
                  <a16:creationId xmlns:a16="http://schemas.microsoft.com/office/drawing/2014/main" id="{92F6D382-7965-644D-851E-73B30CD30198}"/>
                </a:ext>
              </a:extLst>
            </p:cNvPr>
            <p:cNvSpPr>
              <a:spLocks noEditPoints="1"/>
            </p:cNvSpPr>
            <p:nvPr/>
          </p:nvSpPr>
          <p:spPr bwMode="auto">
            <a:xfrm>
              <a:off x="4089" y="2098"/>
              <a:ext cx="294" cy="222"/>
            </a:xfrm>
            <a:custGeom>
              <a:avLst/>
              <a:gdLst>
                <a:gd name="T0" fmla="*/ 0 w 294"/>
                <a:gd name="T1" fmla="*/ 0 h 222"/>
                <a:gd name="T2" fmla="*/ 294 w 294"/>
                <a:gd name="T3" fmla="*/ 0 h 222"/>
                <a:gd name="T4" fmla="*/ 294 w 294"/>
                <a:gd name="T5" fmla="*/ 222 h 222"/>
                <a:gd name="T6" fmla="*/ 0 w 294"/>
                <a:gd name="T7" fmla="*/ 222 h 222"/>
                <a:gd name="T8" fmla="*/ 0 w 294"/>
                <a:gd name="T9" fmla="*/ 0 h 222"/>
                <a:gd name="T10" fmla="*/ 5 w 294"/>
                <a:gd name="T11" fmla="*/ 4 h 222"/>
                <a:gd name="T12" fmla="*/ 294 w 294"/>
                <a:gd name="T13" fmla="*/ 4 h 222"/>
                <a:gd name="T14" fmla="*/ 294 w 294"/>
                <a:gd name="T15" fmla="*/ 222 h 222"/>
                <a:gd name="T16" fmla="*/ 5 w 294"/>
                <a:gd name="T17" fmla="*/ 222 h 222"/>
                <a:gd name="T18" fmla="*/ 5 w 294"/>
                <a:gd name="T19" fmla="*/ 4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4" h="222">
                  <a:moveTo>
                    <a:pt x="0" y="0"/>
                  </a:moveTo>
                  <a:lnTo>
                    <a:pt x="294" y="0"/>
                  </a:lnTo>
                  <a:lnTo>
                    <a:pt x="294" y="222"/>
                  </a:lnTo>
                  <a:lnTo>
                    <a:pt x="0" y="222"/>
                  </a:lnTo>
                  <a:lnTo>
                    <a:pt x="0" y="0"/>
                  </a:lnTo>
                  <a:close/>
                  <a:moveTo>
                    <a:pt x="5" y="4"/>
                  </a:moveTo>
                  <a:lnTo>
                    <a:pt x="294" y="4"/>
                  </a:lnTo>
                  <a:lnTo>
                    <a:pt x="294" y="222"/>
                  </a:lnTo>
                  <a:lnTo>
                    <a:pt x="5" y="222"/>
                  </a:lnTo>
                  <a:lnTo>
                    <a:pt x="5" y="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07" name="Freeform 799">
              <a:extLst>
                <a:ext uri="{FF2B5EF4-FFF2-40B4-BE49-F238E27FC236}">
                  <a16:creationId xmlns:a16="http://schemas.microsoft.com/office/drawing/2014/main" id="{ABB36557-B21A-2041-9710-349B744835AC}"/>
                </a:ext>
              </a:extLst>
            </p:cNvPr>
            <p:cNvSpPr>
              <a:spLocks noEditPoints="1"/>
            </p:cNvSpPr>
            <p:nvPr/>
          </p:nvSpPr>
          <p:spPr bwMode="auto">
            <a:xfrm>
              <a:off x="4094" y="2102"/>
              <a:ext cx="289" cy="218"/>
            </a:xfrm>
            <a:custGeom>
              <a:avLst/>
              <a:gdLst>
                <a:gd name="T0" fmla="*/ 0 w 289"/>
                <a:gd name="T1" fmla="*/ 0 h 218"/>
                <a:gd name="T2" fmla="*/ 289 w 289"/>
                <a:gd name="T3" fmla="*/ 0 h 218"/>
                <a:gd name="T4" fmla="*/ 289 w 289"/>
                <a:gd name="T5" fmla="*/ 218 h 218"/>
                <a:gd name="T6" fmla="*/ 0 w 289"/>
                <a:gd name="T7" fmla="*/ 218 h 218"/>
                <a:gd name="T8" fmla="*/ 0 w 289"/>
                <a:gd name="T9" fmla="*/ 0 h 218"/>
                <a:gd name="T10" fmla="*/ 4 w 289"/>
                <a:gd name="T11" fmla="*/ 3 h 218"/>
                <a:gd name="T12" fmla="*/ 289 w 289"/>
                <a:gd name="T13" fmla="*/ 3 h 218"/>
                <a:gd name="T14" fmla="*/ 289 w 289"/>
                <a:gd name="T15" fmla="*/ 218 h 218"/>
                <a:gd name="T16" fmla="*/ 4 w 289"/>
                <a:gd name="T17" fmla="*/ 218 h 218"/>
                <a:gd name="T18" fmla="*/ 4 w 289"/>
                <a:gd name="T19" fmla="*/ 3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9" h="218">
                  <a:moveTo>
                    <a:pt x="0" y="0"/>
                  </a:moveTo>
                  <a:lnTo>
                    <a:pt x="289" y="0"/>
                  </a:lnTo>
                  <a:lnTo>
                    <a:pt x="289" y="218"/>
                  </a:lnTo>
                  <a:lnTo>
                    <a:pt x="0" y="218"/>
                  </a:lnTo>
                  <a:lnTo>
                    <a:pt x="0" y="0"/>
                  </a:lnTo>
                  <a:close/>
                  <a:moveTo>
                    <a:pt x="4" y="3"/>
                  </a:moveTo>
                  <a:lnTo>
                    <a:pt x="289" y="3"/>
                  </a:lnTo>
                  <a:lnTo>
                    <a:pt x="289" y="218"/>
                  </a:lnTo>
                  <a:lnTo>
                    <a:pt x="4" y="218"/>
                  </a:lnTo>
                  <a:lnTo>
                    <a:pt x="4" y="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08" name="Freeform 800">
              <a:extLst>
                <a:ext uri="{FF2B5EF4-FFF2-40B4-BE49-F238E27FC236}">
                  <a16:creationId xmlns:a16="http://schemas.microsoft.com/office/drawing/2014/main" id="{9BA02E02-13B6-1246-BAAC-959305A8147F}"/>
                </a:ext>
              </a:extLst>
            </p:cNvPr>
            <p:cNvSpPr>
              <a:spLocks noEditPoints="1"/>
            </p:cNvSpPr>
            <p:nvPr/>
          </p:nvSpPr>
          <p:spPr bwMode="auto">
            <a:xfrm>
              <a:off x="4098" y="2105"/>
              <a:ext cx="285" cy="215"/>
            </a:xfrm>
            <a:custGeom>
              <a:avLst/>
              <a:gdLst>
                <a:gd name="T0" fmla="*/ 0 w 285"/>
                <a:gd name="T1" fmla="*/ 0 h 215"/>
                <a:gd name="T2" fmla="*/ 285 w 285"/>
                <a:gd name="T3" fmla="*/ 0 h 215"/>
                <a:gd name="T4" fmla="*/ 285 w 285"/>
                <a:gd name="T5" fmla="*/ 215 h 215"/>
                <a:gd name="T6" fmla="*/ 0 w 285"/>
                <a:gd name="T7" fmla="*/ 215 h 215"/>
                <a:gd name="T8" fmla="*/ 0 w 285"/>
                <a:gd name="T9" fmla="*/ 0 h 215"/>
                <a:gd name="T10" fmla="*/ 4 w 285"/>
                <a:gd name="T11" fmla="*/ 3 h 215"/>
                <a:gd name="T12" fmla="*/ 285 w 285"/>
                <a:gd name="T13" fmla="*/ 3 h 215"/>
                <a:gd name="T14" fmla="*/ 285 w 285"/>
                <a:gd name="T15" fmla="*/ 215 h 215"/>
                <a:gd name="T16" fmla="*/ 4 w 285"/>
                <a:gd name="T17" fmla="*/ 215 h 215"/>
                <a:gd name="T18" fmla="*/ 4 w 285"/>
                <a:gd name="T19" fmla="*/ 3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5" h="215">
                  <a:moveTo>
                    <a:pt x="0" y="0"/>
                  </a:moveTo>
                  <a:lnTo>
                    <a:pt x="285" y="0"/>
                  </a:lnTo>
                  <a:lnTo>
                    <a:pt x="285" y="215"/>
                  </a:lnTo>
                  <a:lnTo>
                    <a:pt x="0" y="215"/>
                  </a:lnTo>
                  <a:lnTo>
                    <a:pt x="0" y="0"/>
                  </a:lnTo>
                  <a:close/>
                  <a:moveTo>
                    <a:pt x="4" y="3"/>
                  </a:moveTo>
                  <a:lnTo>
                    <a:pt x="285" y="3"/>
                  </a:lnTo>
                  <a:lnTo>
                    <a:pt x="285" y="215"/>
                  </a:lnTo>
                  <a:lnTo>
                    <a:pt x="4" y="215"/>
                  </a:lnTo>
                  <a:lnTo>
                    <a:pt x="4" y="3"/>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09" name="Freeform 801">
              <a:extLst>
                <a:ext uri="{FF2B5EF4-FFF2-40B4-BE49-F238E27FC236}">
                  <a16:creationId xmlns:a16="http://schemas.microsoft.com/office/drawing/2014/main" id="{0D949725-4B5C-5C47-ADAB-5A5ADAA2D589}"/>
                </a:ext>
              </a:extLst>
            </p:cNvPr>
            <p:cNvSpPr>
              <a:spLocks noEditPoints="1"/>
            </p:cNvSpPr>
            <p:nvPr/>
          </p:nvSpPr>
          <p:spPr bwMode="auto">
            <a:xfrm>
              <a:off x="4102" y="2108"/>
              <a:ext cx="281" cy="212"/>
            </a:xfrm>
            <a:custGeom>
              <a:avLst/>
              <a:gdLst>
                <a:gd name="T0" fmla="*/ 0 w 281"/>
                <a:gd name="T1" fmla="*/ 0 h 212"/>
                <a:gd name="T2" fmla="*/ 281 w 281"/>
                <a:gd name="T3" fmla="*/ 0 h 212"/>
                <a:gd name="T4" fmla="*/ 281 w 281"/>
                <a:gd name="T5" fmla="*/ 212 h 212"/>
                <a:gd name="T6" fmla="*/ 0 w 281"/>
                <a:gd name="T7" fmla="*/ 212 h 212"/>
                <a:gd name="T8" fmla="*/ 0 w 281"/>
                <a:gd name="T9" fmla="*/ 0 h 212"/>
                <a:gd name="T10" fmla="*/ 4 w 281"/>
                <a:gd name="T11" fmla="*/ 3 h 212"/>
                <a:gd name="T12" fmla="*/ 281 w 281"/>
                <a:gd name="T13" fmla="*/ 3 h 212"/>
                <a:gd name="T14" fmla="*/ 281 w 281"/>
                <a:gd name="T15" fmla="*/ 212 h 212"/>
                <a:gd name="T16" fmla="*/ 4 w 281"/>
                <a:gd name="T17" fmla="*/ 212 h 212"/>
                <a:gd name="T18" fmla="*/ 4 w 281"/>
                <a:gd name="T19" fmla="*/ 3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1" h="212">
                  <a:moveTo>
                    <a:pt x="0" y="0"/>
                  </a:moveTo>
                  <a:lnTo>
                    <a:pt x="281" y="0"/>
                  </a:lnTo>
                  <a:lnTo>
                    <a:pt x="281" y="212"/>
                  </a:lnTo>
                  <a:lnTo>
                    <a:pt x="0" y="212"/>
                  </a:lnTo>
                  <a:lnTo>
                    <a:pt x="0" y="0"/>
                  </a:lnTo>
                  <a:close/>
                  <a:moveTo>
                    <a:pt x="4" y="3"/>
                  </a:moveTo>
                  <a:lnTo>
                    <a:pt x="281" y="3"/>
                  </a:lnTo>
                  <a:lnTo>
                    <a:pt x="281" y="212"/>
                  </a:lnTo>
                  <a:lnTo>
                    <a:pt x="4" y="212"/>
                  </a:lnTo>
                  <a:lnTo>
                    <a:pt x="4" y="3"/>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10" name="Freeform 802">
              <a:extLst>
                <a:ext uri="{FF2B5EF4-FFF2-40B4-BE49-F238E27FC236}">
                  <a16:creationId xmlns:a16="http://schemas.microsoft.com/office/drawing/2014/main" id="{38A9C605-3DE5-C047-8DAA-32C18BA014EB}"/>
                </a:ext>
              </a:extLst>
            </p:cNvPr>
            <p:cNvSpPr>
              <a:spLocks noEditPoints="1"/>
            </p:cNvSpPr>
            <p:nvPr/>
          </p:nvSpPr>
          <p:spPr bwMode="auto">
            <a:xfrm>
              <a:off x="4106" y="2111"/>
              <a:ext cx="277" cy="209"/>
            </a:xfrm>
            <a:custGeom>
              <a:avLst/>
              <a:gdLst>
                <a:gd name="T0" fmla="*/ 0 w 277"/>
                <a:gd name="T1" fmla="*/ 0 h 209"/>
                <a:gd name="T2" fmla="*/ 277 w 277"/>
                <a:gd name="T3" fmla="*/ 0 h 209"/>
                <a:gd name="T4" fmla="*/ 277 w 277"/>
                <a:gd name="T5" fmla="*/ 209 h 209"/>
                <a:gd name="T6" fmla="*/ 0 w 277"/>
                <a:gd name="T7" fmla="*/ 209 h 209"/>
                <a:gd name="T8" fmla="*/ 0 w 277"/>
                <a:gd name="T9" fmla="*/ 0 h 209"/>
                <a:gd name="T10" fmla="*/ 4 w 277"/>
                <a:gd name="T11" fmla="*/ 3 h 209"/>
                <a:gd name="T12" fmla="*/ 277 w 277"/>
                <a:gd name="T13" fmla="*/ 3 h 209"/>
                <a:gd name="T14" fmla="*/ 277 w 277"/>
                <a:gd name="T15" fmla="*/ 209 h 209"/>
                <a:gd name="T16" fmla="*/ 4 w 277"/>
                <a:gd name="T17" fmla="*/ 209 h 209"/>
                <a:gd name="T18" fmla="*/ 4 w 277"/>
                <a:gd name="T19" fmla="*/ 3 h 2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09">
                  <a:moveTo>
                    <a:pt x="0" y="0"/>
                  </a:moveTo>
                  <a:lnTo>
                    <a:pt x="277" y="0"/>
                  </a:lnTo>
                  <a:lnTo>
                    <a:pt x="277" y="209"/>
                  </a:lnTo>
                  <a:lnTo>
                    <a:pt x="0" y="209"/>
                  </a:lnTo>
                  <a:lnTo>
                    <a:pt x="0" y="0"/>
                  </a:lnTo>
                  <a:close/>
                  <a:moveTo>
                    <a:pt x="4" y="3"/>
                  </a:moveTo>
                  <a:lnTo>
                    <a:pt x="277" y="3"/>
                  </a:lnTo>
                  <a:lnTo>
                    <a:pt x="277" y="209"/>
                  </a:lnTo>
                  <a:lnTo>
                    <a:pt x="4" y="209"/>
                  </a:lnTo>
                  <a:lnTo>
                    <a:pt x="4" y="3"/>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11" name="Freeform 803">
              <a:extLst>
                <a:ext uri="{FF2B5EF4-FFF2-40B4-BE49-F238E27FC236}">
                  <a16:creationId xmlns:a16="http://schemas.microsoft.com/office/drawing/2014/main" id="{0AC3AD40-3E08-C844-91C7-43E3072A0AED}"/>
                </a:ext>
              </a:extLst>
            </p:cNvPr>
            <p:cNvSpPr>
              <a:spLocks noEditPoints="1"/>
            </p:cNvSpPr>
            <p:nvPr/>
          </p:nvSpPr>
          <p:spPr bwMode="auto">
            <a:xfrm>
              <a:off x="4110" y="2114"/>
              <a:ext cx="273" cy="206"/>
            </a:xfrm>
            <a:custGeom>
              <a:avLst/>
              <a:gdLst>
                <a:gd name="T0" fmla="*/ 0 w 273"/>
                <a:gd name="T1" fmla="*/ 0 h 206"/>
                <a:gd name="T2" fmla="*/ 273 w 273"/>
                <a:gd name="T3" fmla="*/ 0 h 206"/>
                <a:gd name="T4" fmla="*/ 273 w 273"/>
                <a:gd name="T5" fmla="*/ 206 h 206"/>
                <a:gd name="T6" fmla="*/ 0 w 273"/>
                <a:gd name="T7" fmla="*/ 206 h 206"/>
                <a:gd name="T8" fmla="*/ 0 w 273"/>
                <a:gd name="T9" fmla="*/ 0 h 206"/>
                <a:gd name="T10" fmla="*/ 5 w 273"/>
                <a:gd name="T11" fmla="*/ 3 h 206"/>
                <a:gd name="T12" fmla="*/ 273 w 273"/>
                <a:gd name="T13" fmla="*/ 3 h 206"/>
                <a:gd name="T14" fmla="*/ 273 w 273"/>
                <a:gd name="T15" fmla="*/ 206 h 206"/>
                <a:gd name="T16" fmla="*/ 5 w 273"/>
                <a:gd name="T17" fmla="*/ 206 h 206"/>
                <a:gd name="T18" fmla="*/ 5 w 273"/>
                <a:gd name="T19" fmla="*/ 3 h 2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3" h="206">
                  <a:moveTo>
                    <a:pt x="0" y="0"/>
                  </a:moveTo>
                  <a:lnTo>
                    <a:pt x="273" y="0"/>
                  </a:lnTo>
                  <a:lnTo>
                    <a:pt x="273" y="206"/>
                  </a:lnTo>
                  <a:lnTo>
                    <a:pt x="0" y="206"/>
                  </a:lnTo>
                  <a:lnTo>
                    <a:pt x="0" y="0"/>
                  </a:lnTo>
                  <a:close/>
                  <a:moveTo>
                    <a:pt x="5" y="3"/>
                  </a:moveTo>
                  <a:lnTo>
                    <a:pt x="273" y="3"/>
                  </a:lnTo>
                  <a:lnTo>
                    <a:pt x="273" y="206"/>
                  </a:lnTo>
                  <a:lnTo>
                    <a:pt x="5" y="206"/>
                  </a:lnTo>
                  <a:lnTo>
                    <a:pt x="5" y="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12" name="Freeform 804">
              <a:extLst>
                <a:ext uri="{FF2B5EF4-FFF2-40B4-BE49-F238E27FC236}">
                  <a16:creationId xmlns:a16="http://schemas.microsoft.com/office/drawing/2014/main" id="{44E99731-A5D8-E848-9965-05590BF77F66}"/>
                </a:ext>
              </a:extLst>
            </p:cNvPr>
            <p:cNvSpPr>
              <a:spLocks noEditPoints="1"/>
            </p:cNvSpPr>
            <p:nvPr/>
          </p:nvSpPr>
          <p:spPr bwMode="auto">
            <a:xfrm>
              <a:off x="4115" y="2117"/>
              <a:ext cx="268" cy="203"/>
            </a:xfrm>
            <a:custGeom>
              <a:avLst/>
              <a:gdLst>
                <a:gd name="T0" fmla="*/ 0 w 268"/>
                <a:gd name="T1" fmla="*/ 0 h 203"/>
                <a:gd name="T2" fmla="*/ 268 w 268"/>
                <a:gd name="T3" fmla="*/ 0 h 203"/>
                <a:gd name="T4" fmla="*/ 268 w 268"/>
                <a:gd name="T5" fmla="*/ 203 h 203"/>
                <a:gd name="T6" fmla="*/ 0 w 268"/>
                <a:gd name="T7" fmla="*/ 203 h 203"/>
                <a:gd name="T8" fmla="*/ 0 w 268"/>
                <a:gd name="T9" fmla="*/ 0 h 203"/>
                <a:gd name="T10" fmla="*/ 4 w 268"/>
                <a:gd name="T11" fmla="*/ 4 h 203"/>
                <a:gd name="T12" fmla="*/ 268 w 268"/>
                <a:gd name="T13" fmla="*/ 4 h 203"/>
                <a:gd name="T14" fmla="*/ 268 w 268"/>
                <a:gd name="T15" fmla="*/ 203 h 203"/>
                <a:gd name="T16" fmla="*/ 4 w 268"/>
                <a:gd name="T17" fmla="*/ 203 h 203"/>
                <a:gd name="T18" fmla="*/ 4 w 268"/>
                <a:gd name="T19" fmla="*/ 4 h 2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8" h="203">
                  <a:moveTo>
                    <a:pt x="0" y="0"/>
                  </a:moveTo>
                  <a:lnTo>
                    <a:pt x="268" y="0"/>
                  </a:lnTo>
                  <a:lnTo>
                    <a:pt x="268" y="203"/>
                  </a:lnTo>
                  <a:lnTo>
                    <a:pt x="0" y="203"/>
                  </a:lnTo>
                  <a:lnTo>
                    <a:pt x="0" y="0"/>
                  </a:lnTo>
                  <a:close/>
                  <a:moveTo>
                    <a:pt x="4" y="4"/>
                  </a:moveTo>
                  <a:lnTo>
                    <a:pt x="268" y="4"/>
                  </a:lnTo>
                  <a:lnTo>
                    <a:pt x="268" y="203"/>
                  </a:lnTo>
                  <a:lnTo>
                    <a:pt x="4" y="203"/>
                  </a:lnTo>
                  <a:lnTo>
                    <a:pt x="4" y="4"/>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13" name="Freeform 805">
              <a:extLst>
                <a:ext uri="{FF2B5EF4-FFF2-40B4-BE49-F238E27FC236}">
                  <a16:creationId xmlns:a16="http://schemas.microsoft.com/office/drawing/2014/main" id="{C8669573-8C69-D14E-8297-475C48DA3944}"/>
                </a:ext>
              </a:extLst>
            </p:cNvPr>
            <p:cNvSpPr>
              <a:spLocks noEditPoints="1"/>
            </p:cNvSpPr>
            <p:nvPr/>
          </p:nvSpPr>
          <p:spPr bwMode="auto">
            <a:xfrm>
              <a:off x="4119" y="2121"/>
              <a:ext cx="264" cy="199"/>
            </a:xfrm>
            <a:custGeom>
              <a:avLst/>
              <a:gdLst>
                <a:gd name="T0" fmla="*/ 0 w 264"/>
                <a:gd name="T1" fmla="*/ 0 h 199"/>
                <a:gd name="T2" fmla="*/ 264 w 264"/>
                <a:gd name="T3" fmla="*/ 0 h 199"/>
                <a:gd name="T4" fmla="*/ 264 w 264"/>
                <a:gd name="T5" fmla="*/ 199 h 199"/>
                <a:gd name="T6" fmla="*/ 0 w 264"/>
                <a:gd name="T7" fmla="*/ 199 h 199"/>
                <a:gd name="T8" fmla="*/ 0 w 264"/>
                <a:gd name="T9" fmla="*/ 0 h 199"/>
                <a:gd name="T10" fmla="*/ 4 w 264"/>
                <a:gd name="T11" fmla="*/ 3 h 199"/>
                <a:gd name="T12" fmla="*/ 264 w 264"/>
                <a:gd name="T13" fmla="*/ 3 h 199"/>
                <a:gd name="T14" fmla="*/ 264 w 264"/>
                <a:gd name="T15" fmla="*/ 199 h 199"/>
                <a:gd name="T16" fmla="*/ 4 w 264"/>
                <a:gd name="T17" fmla="*/ 199 h 199"/>
                <a:gd name="T18" fmla="*/ 4 w 264"/>
                <a:gd name="T19" fmla="*/ 3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99">
                  <a:moveTo>
                    <a:pt x="0" y="0"/>
                  </a:moveTo>
                  <a:lnTo>
                    <a:pt x="264" y="0"/>
                  </a:lnTo>
                  <a:lnTo>
                    <a:pt x="264" y="199"/>
                  </a:lnTo>
                  <a:lnTo>
                    <a:pt x="0" y="199"/>
                  </a:lnTo>
                  <a:lnTo>
                    <a:pt x="0" y="0"/>
                  </a:lnTo>
                  <a:close/>
                  <a:moveTo>
                    <a:pt x="4" y="3"/>
                  </a:moveTo>
                  <a:lnTo>
                    <a:pt x="264" y="3"/>
                  </a:lnTo>
                  <a:lnTo>
                    <a:pt x="264" y="199"/>
                  </a:lnTo>
                  <a:lnTo>
                    <a:pt x="4" y="199"/>
                  </a:lnTo>
                  <a:lnTo>
                    <a:pt x="4" y="3"/>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14" name="Freeform 806">
              <a:extLst>
                <a:ext uri="{FF2B5EF4-FFF2-40B4-BE49-F238E27FC236}">
                  <a16:creationId xmlns:a16="http://schemas.microsoft.com/office/drawing/2014/main" id="{90DD3ED7-6774-B543-9B7D-591DC96175BD}"/>
                </a:ext>
              </a:extLst>
            </p:cNvPr>
            <p:cNvSpPr>
              <a:spLocks noEditPoints="1"/>
            </p:cNvSpPr>
            <p:nvPr/>
          </p:nvSpPr>
          <p:spPr bwMode="auto">
            <a:xfrm>
              <a:off x="4123" y="2124"/>
              <a:ext cx="260" cy="196"/>
            </a:xfrm>
            <a:custGeom>
              <a:avLst/>
              <a:gdLst>
                <a:gd name="T0" fmla="*/ 0 w 260"/>
                <a:gd name="T1" fmla="*/ 0 h 196"/>
                <a:gd name="T2" fmla="*/ 260 w 260"/>
                <a:gd name="T3" fmla="*/ 0 h 196"/>
                <a:gd name="T4" fmla="*/ 260 w 260"/>
                <a:gd name="T5" fmla="*/ 196 h 196"/>
                <a:gd name="T6" fmla="*/ 0 w 260"/>
                <a:gd name="T7" fmla="*/ 196 h 196"/>
                <a:gd name="T8" fmla="*/ 0 w 260"/>
                <a:gd name="T9" fmla="*/ 0 h 196"/>
                <a:gd name="T10" fmla="*/ 4 w 260"/>
                <a:gd name="T11" fmla="*/ 3 h 196"/>
                <a:gd name="T12" fmla="*/ 260 w 260"/>
                <a:gd name="T13" fmla="*/ 3 h 196"/>
                <a:gd name="T14" fmla="*/ 260 w 260"/>
                <a:gd name="T15" fmla="*/ 196 h 196"/>
                <a:gd name="T16" fmla="*/ 4 w 260"/>
                <a:gd name="T17" fmla="*/ 196 h 196"/>
                <a:gd name="T18" fmla="*/ 4 w 260"/>
                <a:gd name="T19" fmla="*/ 3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196">
                  <a:moveTo>
                    <a:pt x="0" y="0"/>
                  </a:moveTo>
                  <a:lnTo>
                    <a:pt x="260" y="0"/>
                  </a:lnTo>
                  <a:lnTo>
                    <a:pt x="260" y="196"/>
                  </a:lnTo>
                  <a:lnTo>
                    <a:pt x="0" y="196"/>
                  </a:lnTo>
                  <a:lnTo>
                    <a:pt x="0" y="0"/>
                  </a:lnTo>
                  <a:close/>
                  <a:moveTo>
                    <a:pt x="4" y="3"/>
                  </a:moveTo>
                  <a:lnTo>
                    <a:pt x="260" y="3"/>
                  </a:lnTo>
                  <a:lnTo>
                    <a:pt x="260" y="196"/>
                  </a:lnTo>
                  <a:lnTo>
                    <a:pt x="4" y="196"/>
                  </a:lnTo>
                  <a:lnTo>
                    <a:pt x="4" y="3"/>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15" name="Freeform 807">
              <a:extLst>
                <a:ext uri="{FF2B5EF4-FFF2-40B4-BE49-F238E27FC236}">
                  <a16:creationId xmlns:a16="http://schemas.microsoft.com/office/drawing/2014/main" id="{2CC2F1FF-482F-6047-98C6-A4F5B641A835}"/>
                </a:ext>
              </a:extLst>
            </p:cNvPr>
            <p:cNvSpPr>
              <a:spLocks noEditPoints="1"/>
            </p:cNvSpPr>
            <p:nvPr/>
          </p:nvSpPr>
          <p:spPr bwMode="auto">
            <a:xfrm>
              <a:off x="4127" y="2127"/>
              <a:ext cx="256" cy="193"/>
            </a:xfrm>
            <a:custGeom>
              <a:avLst/>
              <a:gdLst>
                <a:gd name="T0" fmla="*/ 0 w 256"/>
                <a:gd name="T1" fmla="*/ 0 h 193"/>
                <a:gd name="T2" fmla="*/ 256 w 256"/>
                <a:gd name="T3" fmla="*/ 0 h 193"/>
                <a:gd name="T4" fmla="*/ 256 w 256"/>
                <a:gd name="T5" fmla="*/ 193 h 193"/>
                <a:gd name="T6" fmla="*/ 0 w 256"/>
                <a:gd name="T7" fmla="*/ 193 h 193"/>
                <a:gd name="T8" fmla="*/ 0 w 256"/>
                <a:gd name="T9" fmla="*/ 0 h 193"/>
                <a:gd name="T10" fmla="*/ 4 w 256"/>
                <a:gd name="T11" fmla="*/ 3 h 193"/>
                <a:gd name="T12" fmla="*/ 256 w 256"/>
                <a:gd name="T13" fmla="*/ 3 h 193"/>
                <a:gd name="T14" fmla="*/ 256 w 256"/>
                <a:gd name="T15" fmla="*/ 193 h 193"/>
                <a:gd name="T16" fmla="*/ 4 w 256"/>
                <a:gd name="T17" fmla="*/ 193 h 193"/>
                <a:gd name="T18" fmla="*/ 4 w 256"/>
                <a:gd name="T19" fmla="*/ 3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6" h="193">
                  <a:moveTo>
                    <a:pt x="0" y="0"/>
                  </a:moveTo>
                  <a:lnTo>
                    <a:pt x="256" y="0"/>
                  </a:lnTo>
                  <a:lnTo>
                    <a:pt x="256" y="193"/>
                  </a:lnTo>
                  <a:lnTo>
                    <a:pt x="0" y="193"/>
                  </a:lnTo>
                  <a:lnTo>
                    <a:pt x="0" y="0"/>
                  </a:lnTo>
                  <a:close/>
                  <a:moveTo>
                    <a:pt x="4" y="3"/>
                  </a:moveTo>
                  <a:lnTo>
                    <a:pt x="256" y="3"/>
                  </a:lnTo>
                  <a:lnTo>
                    <a:pt x="256" y="193"/>
                  </a:lnTo>
                  <a:lnTo>
                    <a:pt x="4" y="193"/>
                  </a:lnTo>
                  <a:lnTo>
                    <a:pt x="4" y="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16" name="Freeform 808">
              <a:extLst>
                <a:ext uri="{FF2B5EF4-FFF2-40B4-BE49-F238E27FC236}">
                  <a16:creationId xmlns:a16="http://schemas.microsoft.com/office/drawing/2014/main" id="{D795F715-8C82-784B-858F-2E5A01026683}"/>
                </a:ext>
              </a:extLst>
            </p:cNvPr>
            <p:cNvSpPr>
              <a:spLocks noEditPoints="1"/>
            </p:cNvSpPr>
            <p:nvPr/>
          </p:nvSpPr>
          <p:spPr bwMode="auto">
            <a:xfrm>
              <a:off x="4131" y="2130"/>
              <a:ext cx="252" cy="190"/>
            </a:xfrm>
            <a:custGeom>
              <a:avLst/>
              <a:gdLst>
                <a:gd name="T0" fmla="*/ 0 w 252"/>
                <a:gd name="T1" fmla="*/ 0 h 190"/>
                <a:gd name="T2" fmla="*/ 252 w 252"/>
                <a:gd name="T3" fmla="*/ 0 h 190"/>
                <a:gd name="T4" fmla="*/ 252 w 252"/>
                <a:gd name="T5" fmla="*/ 190 h 190"/>
                <a:gd name="T6" fmla="*/ 0 w 252"/>
                <a:gd name="T7" fmla="*/ 190 h 190"/>
                <a:gd name="T8" fmla="*/ 0 w 252"/>
                <a:gd name="T9" fmla="*/ 0 h 190"/>
                <a:gd name="T10" fmla="*/ 4 w 252"/>
                <a:gd name="T11" fmla="*/ 3 h 190"/>
                <a:gd name="T12" fmla="*/ 252 w 252"/>
                <a:gd name="T13" fmla="*/ 3 h 190"/>
                <a:gd name="T14" fmla="*/ 252 w 252"/>
                <a:gd name="T15" fmla="*/ 190 h 190"/>
                <a:gd name="T16" fmla="*/ 4 w 252"/>
                <a:gd name="T17" fmla="*/ 190 h 190"/>
                <a:gd name="T18" fmla="*/ 4 w 252"/>
                <a:gd name="T19" fmla="*/ 3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2" h="190">
                  <a:moveTo>
                    <a:pt x="0" y="0"/>
                  </a:moveTo>
                  <a:lnTo>
                    <a:pt x="252" y="0"/>
                  </a:lnTo>
                  <a:lnTo>
                    <a:pt x="252" y="190"/>
                  </a:lnTo>
                  <a:lnTo>
                    <a:pt x="0" y="190"/>
                  </a:lnTo>
                  <a:lnTo>
                    <a:pt x="0" y="0"/>
                  </a:lnTo>
                  <a:close/>
                  <a:moveTo>
                    <a:pt x="4" y="3"/>
                  </a:moveTo>
                  <a:lnTo>
                    <a:pt x="252" y="3"/>
                  </a:lnTo>
                  <a:lnTo>
                    <a:pt x="252" y="190"/>
                  </a:lnTo>
                  <a:lnTo>
                    <a:pt x="4" y="190"/>
                  </a:lnTo>
                  <a:lnTo>
                    <a:pt x="4" y="3"/>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17" name="Freeform 809">
              <a:extLst>
                <a:ext uri="{FF2B5EF4-FFF2-40B4-BE49-F238E27FC236}">
                  <a16:creationId xmlns:a16="http://schemas.microsoft.com/office/drawing/2014/main" id="{9091C453-F56C-6C41-A6EC-0E65AB15C1AD}"/>
                </a:ext>
              </a:extLst>
            </p:cNvPr>
            <p:cNvSpPr>
              <a:spLocks noEditPoints="1"/>
            </p:cNvSpPr>
            <p:nvPr/>
          </p:nvSpPr>
          <p:spPr bwMode="auto">
            <a:xfrm>
              <a:off x="4135" y="2133"/>
              <a:ext cx="248" cy="187"/>
            </a:xfrm>
            <a:custGeom>
              <a:avLst/>
              <a:gdLst>
                <a:gd name="T0" fmla="*/ 0 w 248"/>
                <a:gd name="T1" fmla="*/ 0 h 187"/>
                <a:gd name="T2" fmla="*/ 248 w 248"/>
                <a:gd name="T3" fmla="*/ 0 h 187"/>
                <a:gd name="T4" fmla="*/ 248 w 248"/>
                <a:gd name="T5" fmla="*/ 187 h 187"/>
                <a:gd name="T6" fmla="*/ 0 w 248"/>
                <a:gd name="T7" fmla="*/ 187 h 187"/>
                <a:gd name="T8" fmla="*/ 0 w 248"/>
                <a:gd name="T9" fmla="*/ 0 h 187"/>
                <a:gd name="T10" fmla="*/ 5 w 248"/>
                <a:gd name="T11" fmla="*/ 3 h 187"/>
                <a:gd name="T12" fmla="*/ 248 w 248"/>
                <a:gd name="T13" fmla="*/ 3 h 187"/>
                <a:gd name="T14" fmla="*/ 248 w 248"/>
                <a:gd name="T15" fmla="*/ 187 h 187"/>
                <a:gd name="T16" fmla="*/ 5 w 248"/>
                <a:gd name="T17" fmla="*/ 187 h 187"/>
                <a:gd name="T18" fmla="*/ 5 w 248"/>
                <a:gd name="T19" fmla="*/ 3 h 1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87">
                  <a:moveTo>
                    <a:pt x="0" y="0"/>
                  </a:moveTo>
                  <a:lnTo>
                    <a:pt x="248" y="0"/>
                  </a:lnTo>
                  <a:lnTo>
                    <a:pt x="248" y="187"/>
                  </a:lnTo>
                  <a:lnTo>
                    <a:pt x="0" y="187"/>
                  </a:lnTo>
                  <a:lnTo>
                    <a:pt x="0" y="0"/>
                  </a:lnTo>
                  <a:close/>
                  <a:moveTo>
                    <a:pt x="5" y="3"/>
                  </a:moveTo>
                  <a:lnTo>
                    <a:pt x="248" y="3"/>
                  </a:lnTo>
                  <a:lnTo>
                    <a:pt x="248" y="187"/>
                  </a:lnTo>
                  <a:lnTo>
                    <a:pt x="5" y="187"/>
                  </a:lnTo>
                  <a:lnTo>
                    <a:pt x="5" y="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18" name="Freeform 810">
              <a:extLst>
                <a:ext uri="{FF2B5EF4-FFF2-40B4-BE49-F238E27FC236}">
                  <a16:creationId xmlns:a16="http://schemas.microsoft.com/office/drawing/2014/main" id="{C757B400-F309-D343-933B-048286571166}"/>
                </a:ext>
              </a:extLst>
            </p:cNvPr>
            <p:cNvSpPr>
              <a:spLocks noEditPoints="1"/>
            </p:cNvSpPr>
            <p:nvPr/>
          </p:nvSpPr>
          <p:spPr bwMode="auto">
            <a:xfrm>
              <a:off x="4140" y="2136"/>
              <a:ext cx="243" cy="184"/>
            </a:xfrm>
            <a:custGeom>
              <a:avLst/>
              <a:gdLst>
                <a:gd name="T0" fmla="*/ 0 w 243"/>
                <a:gd name="T1" fmla="*/ 0 h 184"/>
                <a:gd name="T2" fmla="*/ 243 w 243"/>
                <a:gd name="T3" fmla="*/ 0 h 184"/>
                <a:gd name="T4" fmla="*/ 243 w 243"/>
                <a:gd name="T5" fmla="*/ 184 h 184"/>
                <a:gd name="T6" fmla="*/ 0 w 243"/>
                <a:gd name="T7" fmla="*/ 184 h 184"/>
                <a:gd name="T8" fmla="*/ 0 w 243"/>
                <a:gd name="T9" fmla="*/ 0 h 184"/>
                <a:gd name="T10" fmla="*/ 4 w 243"/>
                <a:gd name="T11" fmla="*/ 4 h 184"/>
                <a:gd name="T12" fmla="*/ 243 w 243"/>
                <a:gd name="T13" fmla="*/ 4 h 184"/>
                <a:gd name="T14" fmla="*/ 243 w 243"/>
                <a:gd name="T15" fmla="*/ 184 h 184"/>
                <a:gd name="T16" fmla="*/ 4 w 243"/>
                <a:gd name="T17" fmla="*/ 184 h 184"/>
                <a:gd name="T18" fmla="*/ 4 w 243"/>
                <a:gd name="T19" fmla="*/ 4 h 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184">
                  <a:moveTo>
                    <a:pt x="0" y="0"/>
                  </a:moveTo>
                  <a:lnTo>
                    <a:pt x="243" y="0"/>
                  </a:lnTo>
                  <a:lnTo>
                    <a:pt x="243" y="184"/>
                  </a:lnTo>
                  <a:lnTo>
                    <a:pt x="0" y="184"/>
                  </a:lnTo>
                  <a:lnTo>
                    <a:pt x="0" y="0"/>
                  </a:lnTo>
                  <a:close/>
                  <a:moveTo>
                    <a:pt x="4" y="4"/>
                  </a:moveTo>
                  <a:lnTo>
                    <a:pt x="243" y="4"/>
                  </a:lnTo>
                  <a:lnTo>
                    <a:pt x="243" y="184"/>
                  </a:lnTo>
                  <a:lnTo>
                    <a:pt x="4" y="184"/>
                  </a:lnTo>
                  <a:lnTo>
                    <a:pt x="4" y="4"/>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19" name="Freeform 811">
              <a:extLst>
                <a:ext uri="{FF2B5EF4-FFF2-40B4-BE49-F238E27FC236}">
                  <a16:creationId xmlns:a16="http://schemas.microsoft.com/office/drawing/2014/main" id="{53EB8C14-4129-7846-867F-71CA9F027E5B}"/>
                </a:ext>
              </a:extLst>
            </p:cNvPr>
            <p:cNvSpPr>
              <a:spLocks noEditPoints="1"/>
            </p:cNvSpPr>
            <p:nvPr/>
          </p:nvSpPr>
          <p:spPr bwMode="auto">
            <a:xfrm>
              <a:off x="4144" y="2140"/>
              <a:ext cx="239" cy="180"/>
            </a:xfrm>
            <a:custGeom>
              <a:avLst/>
              <a:gdLst>
                <a:gd name="T0" fmla="*/ 0 w 239"/>
                <a:gd name="T1" fmla="*/ 0 h 180"/>
                <a:gd name="T2" fmla="*/ 239 w 239"/>
                <a:gd name="T3" fmla="*/ 0 h 180"/>
                <a:gd name="T4" fmla="*/ 239 w 239"/>
                <a:gd name="T5" fmla="*/ 180 h 180"/>
                <a:gd name="T6" fmla="*/ 0 w 239"/>
                <a:gd name="T7" fmla="*/ 180 h 180"/>
                <a:gd name="T8" fmla="*/ 0 w 239"/>
                <a:gd name="T9" fmla="*/ 0 h 180"/>
                <a:gd name="T10" fmla="*/ 4 w 239"/>
                <a:gd name="T11" fmla="*/ 3 h 180"/>
                <a:gd name="T12" fmla="*/ 239 w 239"/>
                <a:gd name="T13" fmla="*/ 3 h 180"/>
                <a:gd name="T14" fmla="*/ 239 w 239"/>
                <a:gd name="T15" fmla="*/ 180 h 180"/>
                <a:gd name="T16" fmla="*/ 4 w 239"/>
                <a:gd name="T17" fmla="*/ 180 h 180"/>
                <a:gd name="T18" fmla="*/ 4 w 239"/>
                <a:gd name="T19" fmla="*/ 3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9" h="180">
                  <a:moveTo>
                    <a:pt x="0" y="0"/>
                  </a:moveTo>
                  <a:lnTo>
                    <a:pt x="239" y="0"/>
                  </a:lnTo>
                  <a:lnTo>
                    <a:pt x="239" y="180"/>
                  </a:lnTo>
                  <a:lnTo>
                    <a:pt x="0" y="180"/>
                  </a:lnTo>
                  <a:lnTo>
                    <a:pt x="0" y="0"/>
                  </a:lnTo>
                  <a:close/>
                  <a:moveTo>
                    <a:pt x="4" y="3"/>
                  </a:moveTo>
                  <a:lnTo>
                    <a:pt x="239" y="3"/>
                  </a:lnTo>
                  <a:lnTo>
                    <a:pt x="239" y="180"/>
                  </a:lnTo>
                  <a:lnTo>
                    <a:pt x="4" y="180"/>
                  </a:lnTo>
                  <a:lnTo>
                    <a:pt x="4" y="3"/>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20" name="Freeform 812">
              <a:extLst>
                <a:ext uri="{FF2B5EF4-FFF2-40B4-BE49-F238E27FC236}">
                  <a16:creationId xmlns:a16="http://schemas.microsoft.com/office/drawing/2014/main" id="{CA75C9C1-1931-2049-B265-E2AAA0519AFF}"/>
                </a:ext>
              </a:extLst>
            </p:cNvPr>
            <p:cNvSpPr>
              <a:spLocks noEditPoints="1"/>
            </p:cNvSpPr>
            <p:nvPr/>
          </p:nvSpPr>
          <p:spPr bwMode="auto">
            <a:xfrm>
              <a:off x="4148" y="2143"/>
              <a:ext cx="235" cy="177"/>
            </a:xfrm>
            <a:custGeom>
              <a:avLst/>
              <a:gdLst>
                <a:gd name="T0" fmla="*/ 0 w 235"/>
                <a:gd name="T1" fmla="*/ 0 h 177"/>
                <a:gd name="T2" fmla="*/ 235 w 235"/>
                <a:gd name="T3" fmla="*/ 0 h 177"/>
                <a:gd name="T4" fmla="*/ 235 w 235"/>
                <a:gd name="T5" fmla="*/ 177 h 177"/>
                <a:gd name="T6" fmla="*/ 0 w 235"/>
                <a:gd name="T7" fmla="*/ 177 h 177"/>
                <a:gd name="T8" fmla="*/ 0 w 235"/>
                <a:gd name="T9" fmla="*/ 0 h 177"/>
                <a:gd name="T10" fmla="*/ 4 w 235"/>
                <a:gd name="T11" fmla="*/ 3 h 177"/>
                <a:gd name="T12" fmla="*/ 235 w 235"/>
                <a:gd name="T13" fmla="*/ 3 h 177"/>
                <a:gd name="T14" fmla="*/ 235 w 235"/>
                <a:gd name="T15" fmla="*/ 177 h 177"/>
                <a:gd name="T16" fmla="*/ 4 w 235"/>
                <a:gd name="T17" fmla="*/ 177 h 177"/>
                <a:gd name="T18" fmla="*/ 4 w 235"/>
                <a:gd name="T19" fmla="*/ 3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5" h="177">
                  <a:moveTo>
                    <a:pt x="0" y="0"/>
                  </a:moveTo>
                  <a:lnTo>
                    <a:pt x="235" y="0"/>
                  </a:lnTo>
                  <a:lnTo>
                    <a:pt x="235" y="177"/>
                  </a:lnTo>
                  <a:lnTo>
                    <a:pt x="0" y="177"/>
                  </a:lnTo>
                  <a:lnTo>
                    <a:pt x="0" y="0"/>
                  </a:lnTo>
                  <a:close/>
                  <a:moveTo>
                    <a:pt x="4" y="3"/>
                  </a:moveTo>
                  <a:lnTo>
                    <a:pt x="235" y="3"/>
                  </a:lnTo>
                  <a:lnTo>
                    <a:pt x="235" y="177"/>
                  </a:lnTo>
                  <a:lnTo>
                    <a:pt x="4" y="177"/>
                  </a:lnTo>
                  <a:lnTo>
                    <a:pt x="4" y="3"/>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21" name="Freeform 813">
              <a:extLst>
                <a:ext uri="{FF2B5EF4-FFF2-40B4-BE49-F238E27FC236}">
                  <a16:creationId xmlns:a16="http://schemas.microsoft.com/office/drawing/2014/main" id="{6930C899-664D-8441-9F48-CB2B58CA2C9E}"/>
                </a:ext>
              </a:extLst>
            </p:cNvPr>
            <p:cNvSpPr>
              <a:spLocks noEditPoints="1"/>
            </p:cNvSpPr>
            <p:nvPr/>
          </p:nvSpPr>
          <p:spPr bwMode="auto">
            <a:xfrm>
              <a:off x="4152" y="2146"/>
              <a:ext cx="231" cy="174"/>
            </a:xfrm>
            <a:custGeom>
              <a:avLst/>
              <a:gdLst>
                <a:gd name="T0" fmla="*/ 0 w 231"/>
                <a:gd name="T1" fmla="*/ 0 h 174"/>
                <a:gd name="T2" fmla="*/ 231 w 231"/>
                <a:gd name="T3" fmla="*/ 0 h 174"/>
                <a:gd name="T4" fmla="*/ 231 w 231"/>
                <a:gd name="T5" fmla="*/ 174 h 174"/>
                <a:gd name="T6" fmla="*/ 0 w 231"/>
                <a:gd name="T7" fmla="*/ 174 h 174"/>
                <a:gd name="T8" fmla="*/ 0 w 231"/>
                <a:gd name="T9" fmla="*/ 0 h 174"/>
                <a:gd name="T10" fmla="*/ 4 w 231"/>
                <a:gd name="T11" fmla="*/ 3 h 174"/>
                <a:gd name="T12" fmla="*/ 231 w 231"/>
                <a:gd name="T13" fmla="*/ 3 h 174"/>
                <a:gd name="T14" fmla="*/ 231 w 231"/>
                <a:gd name="T15" fmla="*/ 174 h 174"/>
                <a:gd name="T16" fmla="*/ 4 w 231"/>
                <a:gd name="T17" fmla="*/ 174 h 174"/>
                <a:gd name="T18" fmla="*/ 4 w 231"/>
                <a:gd name="T19" fmla="*/ 3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74">
                  <a:moveTo>
                    <a:pt x="0" y="0"/>
                  </a:moveTo>
                  <a:lnTo>
                    <a:pt x="231" y="0"/>
                  </a:lnTo>
                  <a:lnTo>
                    <a:pt x="231" y="174"/>
                  </a:lnTo>
                  <a:lnTo>
                    <a:pt x="0" y="174"/>
                  </a:lnTo>
                  <a:lnTo>
                    <a:pt x="0" y="0"/>
                  </a:lnTo>
                  <a:close/>
                  <a:moveTo>
                    <a:pt x="4" y="3"/>
                  </a:moveTo>
                  <a:lnTo>
                    <a:pt x="231" y="3"/>
                  </a:lnTo>
                  <a:lnTo>
                    <a:pt x="231" y="174"/>
                  </a:lnTo>
                  <a:lnTo>
                    <a:pt x="4" y="174"/>
                  </a:lnTo>
                  <a:lnTo>
                    <a:pt x="4" y="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22" name="Freeform 814">
              <a:extLst>
                <a:ext uri="{FF2B5EF4-FFF2-40B4-BE49-F238E27FC236}">
                  <a16:creationId xmlns:a16="http://schemas.microsoft.com/office/drawing/2014/main" id="{2B66EF9E-5B2E-A242-A9A5-991E300842E4}"/>
                </a:ext>
              </a:extLst>
            </p:cNvPr>
            <p:cNvSpPr>
              <a:spLocks noEditPoints="1"/>
            </p:cNvSpPr>
            <p:nvPr/>
          </p:nvSpPr>
          <p:spPr bwMode="auto">
            <a:xfrm>
              <a:off x="4156" y="2149"/>
              <a:ext cx="227" cy="171"/>
            </a:xfrm>
            <a:custGeom>
              <a:avLst/>
              <a:gdLst>
                <a:gd name="T0" fmla="*/ 0 w 227"/>
                <a:gd name="T1" fmla="*/ 0 h 171"/>
                <a:gd name="T2" fmla="*/ 227 w 227"/>
                <a:gd name="T3" fmla="*/ 0 h 171"/>
                <a:gd name="T4" fmla="*/ 227 w 227"/>
                <a:gd name="T5" fmla="*/ 171 h 171"/>
                <a:gd name="T6" fmla="*/ 0 w 227"/>
                <a:gd name="T7" fmla="*/ 171 h 171"/>
                <a:gd name="T8" fmla="*/ 0 w 227"/>
                <a:gd name="T9" fmla="*/ 0 h 171"/>
                <a:gd name="T10" fmla="*/ 4 w 227"/>
                <a:gd name="T11" fmla="*/ 3 h 171"/>
                <a:gd name="T12" fmla="*/ 227 w 227"/>
                <a:gd name="T13" fmla="*/ 3 h 171"/>
                <a:gd name="T14" fmla="*/ 227 w 227"/>
                <a:gd name="T15" fmla="*/ 171 h 171"/>
                <a:gd name="T16" fmla="*/ 4 w 227"/>
                <a:gd name="T17" fmla="*/ 171 h 171"/>
                <a:gd name="T18" fmla="*/ 4 w 227"/>
                <a:gd name="T19" fmla="*/ 3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71">
                  <a:moveTo>
                    <a:pt x="0" y="0"/>
                  </a:moveTo>
                  <a:lnTo>
                    <a:pt x="227" y="0"/>
                  </a:lnTo>
                  <a:lnTo>
                    <a:pt x="227" y="171"/>
                  </a:lnTo>
                  <a:lnTo>
                    <a:pt x="0" y="171"/>
                  </a:lnTo>
                  <a:lnTo>
                    <a:pt x="0" y="0"/>
                  </a:lnTo>
                  <a:close/>
                  <a:moveTo>
                    <a:pt x="4" y="3"/>
                  </a:moveTo>
                  <a:lnTo>
                    <a:pt x="227" y="3"/>
                  </a:lnTo>
                  <a:lnTo>
                    <a:pt x="227" y="171"/>
                  </a:lnTo>
                  <a:lnTo>
                    <a:pt x="4" y="171"/>
                  </a:lnTo>
                  <a:lnTo>
                    <a:pt x="4" y="3"/>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23" name="Freeform 815">
              <a:extLst>
                <a:ext uri="{FF2B5EF4-FFF2-40B4-BE49-F238E27FC236}">
                  <a16:creationId xmlns:a16="http://schemas.microsoft.com/office/drawing/2014/main" id="{B1829A60-14FD-5445-829B-35D6020077D1}"/>
                </a:ext>
              </a:extLst>
            </p:cNvPr>
            <p:cNvSpPr>
              <a:spLocks noEditPoints="1"/>
            </p:cNvSpPr>
            <p:nvPr/>
          </p:nvSpPr>
          <p:spPr bwMode="auto">
            <a:xfrm>
              <a:off x="4160" y="2152"/>
              <a:ext cx="223" cy="168"/>
            </a:xfrm>
            <a:custGeom>
              <a:avLst/>
              <a:gdLst>
                <a:gd name="T0" fmla="*/ 0 w 223"/>
                <a:gd name="T1" fmla="*/ 0 h 168"/>
                <a:gd name="T2" fmla="*/ 223 w 223"/>
                <a:gd name="T3" fmla="*/ 0 h 168"/>
                <a:gd name="T4" fmla="*/ 223 w 223"/>
                <a:gd name="T5" fmla="*/ 168 h 168"/>
                <a:gd name="T6" fmla="*/ 0 w 223"/>
                <a:gd name="T7" fmla="*/ 168 h 168"/>
                <a:gd name="T8" fmla="*/ 0 w 223"/>
                <a:gd name="T9" fmla="*/ 0 h 168"/>
                <a:gd name="T10" fmla="*/ 5 w 223"/>
                <a:gd name="T11" fmla="*/ 3 h 168"/>
                <a:gd name="T12" fmla="*/ 223 w 223"/>
                <a:gd name="T13" fmla="*/ 3 h 168"/>
                <a:gd name="T14" fmla="*/ 223 w 223"/>
                <a:gd name="T15" fmla="*/ 168 h 168"/>
                <a:gd name="T16" fmla="*/ 5 w 223"/>
                <a:gd name="T17" fmla="*/ 168 h 168"/>
                <a:gd name="T18" fmla="*/ 5 w 223"/>
                <a:gd name="T19" fmla="*/ 3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3" h="168">
                  <a:moveTo>
                    <a:pt x="0" y="0"/>
                  </a:moveTo>
                  <a:lnTo>
                    <a:pt x="223" y="0"/>
                  </a:lnTo>
                  <a:lnTo>
                    <a:pt x="223" y="168"/>
                  </a:lnTo>
                  <a:lnTo>
                    <a:pt x="0" y="168"/>
                  </a:lnTo>
                  <a:lnTo>
                    <a:pt x="0" y="0"/>
                  </a:lnTo>
                  <a:close/>
                  <a:moveTo>
                    <a:pt x="5" y="3"/>
                  </a:moveTo>
                  <a:lnTo>
                    <a:pt x="223" y="3"/>
                  </a:lnTo>
                  <a:lnTo>
                    <a:pt x="223" y="168"/>
                  </a:lnTo>
                  <a:lnTo>
                    <a:pt x="5" y="168"/>
                  </a:lnTo>
                  <a:lnTo>
                    <a:pt x="5" y="3"/>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24" name="Freeform 816">
              <a:extLst>
                <a:ext uri="{FF2B5EF4-FFF2-40B4-BE49-F238E27FC236}">
                  <a16:creationId xmlns:a16="http://schemas.microsoft.com/office/drawing/2014/main" id="{79EE434B-7680-FC44-8077-ABF3333BE336}"/>
                </a:ext>
              </a:extLst>
            </p:cNvPr>
            <p:cNvSpPr>
              <a:spLocks noEditPoints="1"/>
            </p:cNvSpPr>
            <p:nvPr/>
          </p:nvSpPr>
          <p:spPr bwMode="auto">
            <a:xfrm>
              <a:off x="4165" y="2155"/>
              <a:ext cx="218" cy="165"/>
            </a:xfrm>
            <a:custGeom>
              <a:avLst/>
              <a:gdLst>
                <a:gd name="T0" fmla="*/ 0 w 218"/>
                <a:gd name="T1" fmla="*/ 0 h 165"/>
                <a:gd name="T2" fmla="*/ 218 w 218"/>
                <a:gd name="T3" fmla="*/ 0 h 165"/>
                <a:gd name="T4" fmla="*/ 218 w 218"/>
                <a:gd name="T5" fmla="*/ 165 h 165"/>
                <a:gd name="T6" fmla="*/ 0 w 218"/>
                <a:gd name="T7" fmla="*/ 165 h 165"/>
                <a:gd name="T8" fmla="*/ 0 w 218"/>
                <a:gd name="T9" fmla="*/ 0 h 165"/>
                <a:gd name="T10" fmla="*/ 4 w 218"/>
                <a:gd name="T11" fmla="*/ 4 h 165"/>
                <a:gd name="T12" fmla="*/ 218 w 218"/>
                <a:gd name="T13" fmla="*/ 4 h 165"/>
                <a:gd name="T14" fmla="*/ 218 w 218"/>
                <a:gd name="T15" fmla="*/ 165 h 165"/>
                <a:gd name="T16" fmla="*/ 4 w 218"/>
                <a:gd name="T17" fmla="*/ 165 h 165"/>
                <a:gd name="T18" fmla="*/ 4 w 218"/>
                <a:gd name="T19" fmla="*/ 4 h 1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165">
                  <a:moveTo>
                    <a:pt x="0" y="0"/>
                  </a:moveTo>
                  <a:lnTo>
                    <a:pt x="218" y="0"/>
                  </a:lnTo>
                  <a:lnTo>
                    <a:pt x="218" y="165"/>
                  </a:lnTo>
                  <a:lnTo>
                    <a:pt x="0" y="165"/>
                  </a:lnTo>
                  <a:lnTo>
                    <a:pt x="0" y="0"/>
                  </a:lnTo>
                  <a:close/>
                  <a:moveTo>
                    <a:pt x="4" y="4"/>
                  </a:moveTo>
                  <a:lnTo>
                    <a:pt x="218" y="4"/>
                  </a:lnTo>
                  <a:lnTo>
                    <a:pt x="218" y="165"/>
                  </a:lnTo>
                  <a:lnTo>
                    <a:pt x="4" y="165"/>
                  </a:lnTo>
                  <a:lnTo>
                    <a:pt x="4" y="4"/>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25" name="Freeform 817">
              <a:extLst>
                <a:ext uri="{FF2B5EF4-FFF2-40B4-BE49-F238E27FC236}">
                  <a16:creationId xmlns:a16="http://schemas.microsoft.com/office/drawing/2014/main" id="{D2383131-9D40-814B-90BC-A29E0F52ABCD}"/>
                </a:ext>
              </a:extLst>
            </p:cNvPr>
            <p:cNvSpPr>
              <a:spLocks noEditPoints="1"/>
            </p:cNvSpPr>
            <p:nvPr/>
          </p:nvSpPr>
          <p:spPr bwMode="auto">
            <a:xfrm>
              <a:off x="4169" y="2159"/>
              <a:ext cx="214" cy="161"/>
            </a:xfrm>
            <a:custGeom>
              <a:avLst/>
              <a:gdLst>
                <a:gd name="T0" fmla="*/ 0 w 214"/>
                <a:gd name="T1" fmla="*/ 0 h 161"/>
                <a:gd name="T2" fmla="*/ 214 w 214"/>
                <a:gd name="T3" fmla="*/ 0 h 161"/>
                <a:gd name="T4" fmla="*/ 214 w 214"/>
                <a:gd name="T5" fmla="*/ 161 h 161"/>
                <a:gd name="T6" fmla="*/ 0 w 214"/>
                <a:gd name="T7" fmla="*/ 161 h 161"/>
                <a:gd name="T8" fmla="*/ 0 w 214"/>
                <a:gd name="T9" fmla="*/ 0 h 161"/>
                <a:gd name="T10" fmla="*/ 4 w 214"/>
                <a:gd name="T11" fmla="*/ 3 h 161"/>
                <a:gd name="T12" fmla="*/ 214 w 214"/>
                <a:gd name="T13" fmla="*/ 3 h 161"/>
                <a:gd name="T14" fmla="*/ 214 w 214"/>
                <a:gd name="T15" fmla="*/ 161 h 161"/>
                <a:gd name="T16" fmla="*/ 4 w 214"/>
                <a:gd name="T17" fmla="*/ 161 h 161"/>
                <a:gd name="T18" fmla="*/ 4 w 214"/>
                <a:gd name="T19" fmla="*/ 3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61">
                  <a:moveTo>
                    <a:pt x="0" y="0"/>
                  </a:moveTo>
                  <a:lnTo>
                    <a:pt x="214" y="0"/>
                  </a:lnTo>
                  <a:lnTo>
                    <a:pt x="214" y="161"/>
                  </a:lnTo>
                  <a:lnTo>
                    <a:pt x="0" y="161"/>
                  </a:lnTo>
                  <a:lnTo>
                    <a:pt x="0" y="0"/>
                  </a:lnTo>
                  <a:close/>
                  <a:moveTo>
                    <a:pt x="4" y="3"/>
                  </a:moveTo>
                  <a:lnTo>
                    <a:pt x="214" y="3"/>
                  </a:lnTo>
                  <a:lnTo>
                    <a:pt x="214" y="161"/>
                  </a:lnTo>
                  <a:lnTo>
                    <a:pt x="4" y="161"/>
                  </a:lnTo>
                  <a:lnTo>
                    <a:pt x="4" y="3"/>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26" name="Freeform 818">
              <a:extLst>
                <a:ext uri="{FF2B5EF4-FFF2-40B4-BE49-F238E27FC236}">
                  <a16:creationId xmlns:a16="http://schemas.microsoft.com/office/drawing/2014/main" id="{43D87DC0-C9DD-D848-AEB7-DF5931F3E851}"/>
                </a:ext>
              </a:extLst>
            </p:cNvPr>
            <p:cNvSpPr>
              <a:spLocks noEditPoints="1"/>
            </p:cNvSpPr>
            <p:nvPr/>
          </p:nvSpPr>
          <p:spPr bwMode="auto">
            <a:xfrm>
              <a:off x="4173" y="2162"/>
              <a:ext cx="210" cy="158"/>
            </a:xfrm>
            <a:custGeom>
              <a:avLst/>
              <a:gdLst>
                <a:gd name="T0" fmla="*/ 0 w 210"/>
                <a:gd name="T1" fmla="*/ 0 h 158"/>
                <a:gd name="T2" fmla="*/ 210 w 210"/>
                <a:gd name="T3" fmla="*/ 0 h 158"/>
                <a:gd name="T4" fmla="*/ 210 w 210"/>
                <a:gd name="T5" fmla="*/ 158 h 158"/>
                <a:gd name="T6" fmla="*/ 0 w 210"/>
                <a:gd name="T7" fmla="*/ 158 h 158"/>
                <a:gd name="T8" fmla="*/ 0 w 210"/>
                <a:gd name="T9" fmla="*/ 0 h 158"/>
                <a:gd name="T10" fmla="*/ 4 w 210"/>
                <a:gd name="T11" fmla="*/ 3 h 158"/>
                <a:gd name="T12" fmla="*/ 210 w 210"/>
                <a:gd name="T13" fmla="*/ 3 h 158"/>
                <a:gd name="T14" fmla="*/ 210 w 210"/>
                <a:gd name="T15" fmla="*/ 158 h 158"/>
                <a:gd name="T16" fmla="*/ 4 w 210"/>
                <a:gd name="T17" fmla="*/ 158 h 158"/>
                <a:gd name="T18" fmla="*/ 4 w 210"/>
                <a:gd name="T19" fmla="*/ 3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58">
                  <a:moveTo>
                    <a:pt x="0" y="0"/>
                  </a:moveTo>
                  <a:lnTo>
                    <a:pt x="210" y="0"/>
                  </a:lnTo>
                  <a:lnTo>
                    <a:pt x="210" y="158"/>
                  </a:lnTo>
                  <a:lnTo>
                    <a:pt x="0" y="158"/>
                  </a:lnTo>
                  <a:lnTo>
                    <a:pt x="0" y="0"/>
                  </a:lnTo>
                  <a:close/>
                  <a:moveTo>
                    <a:pt x="4" y="3"/>
                  </a:moveTo>
                  <a:lnTo>
                    <a:pt x="210" y="3"/>
                  </a:lnTo>
                  <a:lnTo>
                    <a:pt x="210" y="158"/>
                  </a:lnTo>
                  <a:lnTo>
                    <a:pt x="4" y="158"/>
                  </a:lnTo>
                  <a:lnTo>
                    <a:pt x="4" y="3"/>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27" name="Freeform 819">
              <a:extLst>
                <a:ext uri="{FF2B5EF4-FFF2-40B4-BE49-F238E27FC236}">
                  <a16:creationId xmlns:a16="http://schemas.microsoft.com/office/drawing/2014/main" id="{E16ABE3F-66BF-EA42-84D5-8755E77B4EBA}"/>
                </a:ext>
              </a:extLst>
            </p:cNvPr>
            <p:cNvSpPr>
              <a:spLocks noEditPoints="1"/>
            </p:cNvSpPr>
            <p:nvPr/>
          </p:nvSpPr>
          <p:spPr bwMode="auto">
            <a:xfrm>
              <a:off x="4177" y="2165"/>
              <a:ext cx="206" cy="155"/>
            </a:xfrm>
            <a:custGeom>
              <a:avLst/>
              <a:gdLst>
                <a:gd name="T0" fmla="*/ 0 w 206"/>
                <a:gd name="T1" fmla="*/ 0 h 155"/>
                <a:gd name="T2" fmla="*/ 206 w 206"/>
                <a:gd name="T3" fmla="*/ 0 h 155"/>
                <a:gd name="T4" fmla="*/ 206 w 206"/>
                <a:gd name="T5" fmla="*/ 155 h 155"/>
                <a:gd name="T6" fmla="*/ 0 w 206"/>
                <a:gd name="T7" fmla="*/ 155 h 155"/>
                <a:gd name="T8" fmla="*/ 0 w 206"/>
                <a:gd name="T9" fmla="*/ 0 h 155"/>
                <a:gd name="T10" fmla="*/ 4 w 206"/>
                <a:gd name="T11" fmla="*/ 3 h 155"/>
                <a:gd name="T12" fmla="*/ 206 w 206"/>
                <a:gd name="T13" fmla="*/ 3 h 155"/>
                <a:gd name="T14" fmla="*/ 206 w 206"/>
                <a:gd name="T15" fmla="*/ 155 h 155"/>
                <a:gd name="T16" fmla="*/ 4 w 206"/>
                <a:gd name="T17" fmla="*/ 155 h 155"/>
                <a:gd name="T18" fmla="*/ 4 w 206"/>
                <a:gd name="T19" fmla="*/ 3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6" h="155">
                  <a:moveTo>
                    <a:pt x="0" y="0"/>
                  </a:moveTo>
                  <a:lnTo>
                    <a:pt x="206" y="0"/>
                  </a:lnTo>
                  <a:lnTo>
                    <a:pt x="206" y="155"/>
                  </a:lnTo>
                  <a:lnTo>
                    <a:pt x="0" y="155"/>
                  </a:lnTo>
                  <a:lnTo>
                    <a:pt x="0" y="0"/>
                  </a:lnTo>
                  <a:close/>
                  <a:moveTo>
                    <a:pt x="4" y="3"/>
                  </a:moveTo>
                  <a:lnTo>
                    <a:pt x="206" y="3"/>
                  </a:lnTo>
                  <a:lnTo>
                    <a:pt x="206" y="155"/>
                  </a:lnTo>
                  <a:lnTo>
                    <a:pt x="4" y="155"/>
                  </a:lnTo>
                  <a:lnTo>
                    <a:pt x="4" y="3"/>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28" name="Freeform 820">
              <a:extLst>
                <a:ext uri="{FF2B5EF4-FFF2-40B4-BE49-F238E27FC236}">
                  <a16:creationId xmlns:a16="http://schemas.microsoft.com/office/drawing/2014/main" id="{FC16D749-97C4-E043-99F0-EB718977FADF}"/>
                </a:ext>
              </a:extLst>
            </p:cNvPr>
            <p:cNvSpPr>
              <a:spLocks noEditPoints="1"/>
            </p:cNvSpPr>
            <p:nvPr/>
          </p:nvSpPr>
          <p:spPr bwMode="auto">
            <a:xfrm>
              <a:off x="4181" y="2168"/>
              <a:ext cx="202" cy="152"/>
            </a:xfrm>
            <a:custGeom>
              <a:avLst/>
              <a:gdLst>
                <a:gd name="T0" fmla="*/ 0 w 202"/>
                <a:gd name="T1" fmla="*/ 0 h 152"/>
                <a:gd name="T2" fmla="*/ 202 w 202"/>
                <a:gd name="T3" fmla="*/ 0 h 152"/>
                <a:gd name="T4" fmla="*/ 202 w 202"/>
                <a:gd name="T5" fmla="*/ 152 h 152"/>
                <a:gd name="T6" fmla="*/ 0 w 202"/>
                <a:gd name="T7" fmla="*/ 152 h 152"/>
                <a:gd name="T8" fmla="*/ 0 w 202"/>
                <a:gd name="T9" fmla="*/ 0 h 152"/>
                <a:gd name="T10" fmla="*/ 5 w 202"/>
                <a:gd name="T11" fmla="*/ 3 h 152"/>
                <a:gd name="T12" fmla="*/ 202 w 202"/>
                <a:gd name="T13" fmla="*/ 3 h 152"/>
                <a:gd name="T14" fmla="*/ 202 w 202"/>
                <a:gd name="T15" fmla="*/ 152 h 152"/>
                <a:gd name="T16" fmla="*/ 5 w 202"/>
                <a:gd name="T17" fmla="*/ 152 h 152"/>
                <a:gd name="T18" fmla="*/ 5 w 202"/>
                <a:gd name="T19" fmla="*/ 3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2" h="152">
                  <a:moveTo>
                    <a:pt x="0" y="0"/>
                  </a:moveTo>
                  <a:lnTo>
                    <a:pt x="202" y="0"/>
                  </a:lnTo>
                  <a:lnTo>
                    <a:pt x="202" y="152"/>
                  </a:lnTo>
                  <a:lnTo>
                    <a:pt x="0" y="152"/>
                  </a:lnTo>
                  <a:lnTo>
                    <a:pt x="0" y="0"/>
                  </a:lnTo>
                  <a:close/>
                  <a:moveTo>
                    <a:pt x="5" y="3"/>
                  </a:moveTo>
                  <a:lnTo>
                    <a:pt x="202" y="3"/>
                  </a:lnTo>
                  <a:lnTo>
                    <a:pt x="202" y="152"/>
                  </a:lnTo>
                  <a:lnTo>
                    <a:pt x="5" y="152"/>
                  </a:lnTo>
                  <a:lnTo>
                    <a:pt x="5"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29" name="Freeform 821">
              <a:extLst>
                <a:ext uri="{FF2B5EF4-FFF2-40B4-BE49-F238E27FC236}">
                  <a16:creationId xmlns:a16="http://schemas.microsoft.com/office/drawing/2014/main" id="{E0EC0DD2-E39F-654F-B7F7-772794FF4A7C}"/>
                </a:ext>
              </a:extLst>
            </p:cNvPr>
            <p:cNvSpPr>
              <a:spLocks noEditPoints="1"/>
            </p:cNvSpPr>
            <p:nvPr/>
          </p:nvSpPr>
          <p:spPr bwMode="auto">
            <a:xfrm>
              <a:off x="4186" y="2171"/>
              <a:ext cx="197" cy="149"/>
            </a:xfrm>
            <a:custGeom>
              <a:avLst/>
              <a:gdLst>
                <a:gd name="T0" fmla="*/ 0 w 197"/>
                <a:gd name="T1" fmla="*/ 0 h 149"/>
                <a:gd name="T2" fmla="*/ 197 w 197"/>
                <a:gd name="T3" fmla="*/ 0 h 149"/>
                <a:gd name="T4" fmla="*/ 197 w 197"/>
                <a:gd name="T5" fmla="*/ 149 h 149"/>
                <a:gd name="T6" fmla="*/ 0 w 197"/>
                <a:gd name="T7" fmla="*/ 149 h 149"/>
                <a:gd name="T8" fmla="*/ 0 w 197"/>
                <a:gd name="T9" fmla="*/ 0 h 149"/>
                <a:gd name="T10" fmla="*/ 4 w 197"/>
                <a:gd name="T11" fmla="*/ 3 h 149"/>
                <a:gd name="T12" fmla="*/ 197 w 197"/>
                <a:gd name="T13" fmla="*/ 3 h 149"/>
                <a:gd name="T14" fmla="*/ 197 w 197"/>
                <a:gd name="T15" fmla="*/ 149 h 149"/>
                <a:gd name="T16" fmla="*/ 4 w 197"/>
                <a:gd name="T17" fmla="*/ 149 h 149"/>
                <a:gd name="T18" fmla="*/ 4 w 197"/>
                <a:gd name="T19" fmla="*/ 3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7" h="149">
                  <a:moveTo>
                    <a:pt x="0" y="0"/>
                  </a:moveTo>
                  <a:lnTo>
                    <a:pt x="197" y="0"/>
                  </a:lnTo>
                  <a:lnTo>
                    <a:pt x="197" y="149"/>
                  </a:lnTo>
                  <a:lnTo>
                    <a:pt x="0" y="149"/>
                  </a:lnTo>
                  <a:lnTo>
                    <a:pt x="0" y="0"/>
                  </a:lnTo>
                  <a:close/>
                  <a:moveTo>
                    <a:pt x="4" y="3"/>
                  </a:moveTo>
                  <a:lnTo>
                    <a:pt x="197" y="3"/>
                  </a:lnTo>
                  <a:lnTo>
                    <a:pt x="197" y="149"/>
                  </a:lnTo>
                  <a:lnTo>
                    <a:pt x="4" y="149"/>
                  </a:lnTo>
                  <a:lnTo>
                    <a:pt x="4" y="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30" name="Freeform 822">
              <a:extLst>
                <a:ext uri="{FF2B5EF4-FFF2-40B4-BE49-F238E27FC236}">
                  <a16:creationId xmlns:a16="http://schemas.microsoft.com/office/drawing/2014/main" id="{9A89A0B6-7E26-2F4C-8E44-AACAC0A10366}"/>
                </a:ext>
              </a:extLst>
            </p:cNvPr>
            <p:cNvSpPr>
              <a:spLocks noEditPoints="1"/>
            </p:cNvSpPr>
            <p:nvPr/>
          </p:nvSpPr>
          <p:spPr bwMode="auto">
            <a:xfrm>
              <a:off x="4190" y="2174"/>
              <a:ext cx="193" cy="146"/>
            </a:xfrm>
            <a:custGeom>
              <a:avLst/>
              <a:gdLst>
                <a:gd name="T0" fmla="*/ 0 w 193"/>
                <a:gd name="T1" fmla="*/ 0 h 146"/>
                <a:gd name="T2" fmla="*/ 193 w 193"/>
                <a:gd name="T3" fmla="*/ 0 h 146"/>
                <a:gd name="T4" fmla="*/ 193 w 193"/>
                <a:gd name="T5" fmla="*/ 146 h 146"/>
                <a:gd name="T6" fmla="*/ 0 w 193"/>
                <a:gd name="T7" fmla="*/ 146 h 146"/>
                <a:gd name="T8" fmla="*/ 0 w 193"/>
                <a:gd name="T9" fmla="*/ 0 h 146"/>
                <a:gd name="T10" fmla="*/ 4 w 193"/>
                <a:gd name="T11" fmla="*/ 4 h 146"/>
                <a:gd name="T12" fmla="*/ 193 w 193"/>
                <a:gd name="T13" fmla="*/ 4 h 146"/>
                <a:gd name="T14" fmla="*/ 193 w 193"/>
                <a:gd name="T15" fmla="*/ 146 h 146"/>
                <a:gd name="T16" fmla="*/ 4 w 193"/>
                <a:gd name="T17" fmla="*/ 146 h 146"/>
                <a:gd name="T18" fmla="*/ 4 w 193"/>
                <a:gd name="T19" fmla="*/ 4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46">
                  <a:moveTo>
                    <a:pt x="0" y="0"/>
                  </a:moveTo>
                  <a:lnTo>
                    <a:pt x="193" y="0"/>
                  </a:lnTo>
                  <a:lnTo>
                    <a:pt x="193" y="146"/>
                  </a:lnTo>
                  <a:lnTo>
                    <a:pt x="0" y="146"/>
                  </a:lnTo>
                  <a:lnTo>
                    <a:pt x="0" y="0"/>
                  </a:lnTo>
                  <a:close/>
                  <a:moveTo>
                    <a:pt x="4" y="4"/>
                  </a:moveTo>
                  <a:lnTo>
                    <a:pt x="193" y="4"/>
                  </a:lnTo>
                  <a:lnTo>
                    <a:pt x="193" y="146"/>
                  </a:lnTo>
                  <a:lnTo>
                    <a:pt x="4" y="146"/>
                  </a:lnTo>
                  <a:lnTo>
                    <a:pt x="4" y="4"/>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31" name="Freeform 823">
              <a:extLst>
                <a:ext uri="{FF2B5EF4-FFF2-40B4-BE49-F238E27FC236}">
                  <a16:creationId xmlns:a16="http://schemas.microsoft.com/office/drawing/2014/main" id="{62689B39-905D-674F-A96B-4095844A7EFF}"/>
                </a:ext>
              </a:extLst>
            </p:cNvPr>
            <p:cNvSpPr>
              <a:spLocks noEditPoints="1"/>
            </p:cNvSpPr>
            <p:nvPr/>
          </p:nvSpPr>
          <p:spPr bwMode="auto">
            <a:xfrm>
              <a:off x="4194" y="2178"/>
              <a:ext cx="189" cy="142"/>
            </a:xfrm>
            <a:custGeom>
              <a:avLst/>
              <a:gdLst>
                <a:gd name="T0" fmla="*/ 0 w 189"/>
                <a:gd name="T1" fmla="*/ 0 h 142"/>
                <a:gd name="T2" fmla="*/ 189 w 189"/>
                <a:gd name="T3" fmla="*/ 0 h 142"/>
                <a:gd name="T4" fmla="*/ 189 w 189"/>
                <a:gd name="T5" fmla="*/ 142 h 142"/>
                <a:gd name="T6" fmla="*/ 0 w 189"/>
                <a:gd name="T7" fmla="*/ 142 h 142"/>
                <a:gd name="T8" fmla="*/ 0 w 189"/>
                <a:gd name="T9" fmla="*/ 0 h 142"/>
                <a:gd name="T10" fmla="*/ 4 w 189"/>
                <a:gd name="T11" fmla="*/ 3 h 142"/>
                <a:gd name="T12" fmla="*/ 189 w 189"/>
                <a:gd name="T13" fmla="*/ 3 h 142"/>
                <a:gd name="T14" fmla="*/ 189 w 189"/>
                <a:gd name="T15" fmla="*/ 142 h 142"/>
                <a:gd name="T16" fmla="*/ 4 w 189"/>
                <a:gd name="T17" fmla="*/ 142 h 142"/>
                <a:gd name="T18" fmla="*/ 4 w 189"/>
                <a:gd name="T19" fmla="*/ 3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142">
                  <a:moveTo>
                    <a:pt x="0" y="0"/>
                  </a:moveTo>
                  <a:lnTo>
                    <a:pt x="189" y="0"/>
                  </a:lnTo>
                  <a:lnTo>
                    <a:pt x="189" y="142"/>
                  </a:lnTo>
                  <a:lnTo>
                    <a:pt x="0" y="142"/>
                  </a:lnTo>
                  <a:lnTo>
                    <a:pt x="0" y="0"/>
                  </a:lnTo>
                  <a:close/>
                  <a:moveTo>
                    <a:pt x="4" y="3"/>
                  </a:moveTo>
                  <a:lnTo>
                    <a:pt x="189" y="3"/>
                  </a:lnTo>
                  <a:lnTo>
                    <a:pt x="189" y="142"/>
                  </a:lnTo>
                  <a:lnTo>
                    <a:pt x="4" y="142"/>
                  </a:lnTo>
                  <a:lnTo>
                    <a:pt x="4" y="3"/>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32" name="Freeform 824">
              <a:extLst>
                <a:ext uri="{FF2B5EF4-FFF2-40B4-BE49-F238E27FC236}">
                  <a16:creationId xmlns:a16="http://schemas.microsoft.com/office/drawing/2014/main" id="{D27207EA-722A-1440-827A-8EA6FAED404D}"/>
                </a:ext>
              </a:extLst>
            </p:cNvPr>
            <p:cNvSpPr>
              <a:spLocks noEditPoints="1"/>
            </p:cNvSpPr>
            <p:nvPr/>
          </p:nvSpPr>
          <p:spPr bwMode="auto">
            <a:xfrm>
              <a:off x="4185" y="2164"/>
              <a:ext cx="185" cy="139"/>
            </a:xfrm>
            <a:custGeom>
              <a:avLst/>
              <a:gdLst>
                <a:gd name="T0" fmla="*/ 0 w 185"/>
                <a:gd name="T1" fmla="*/ 0 h 139"/>
                <a:gd name="T2" fmla="*/ 185 w 185"/>
                <a:gd name="T3" fmla="*/ 0 h 139"/>
                <a:gd name="T4" fmla="*/ 185 w 185"/>
                <a:gd name="T5" fmla="*/ 139 h 139"/>
                <a:gd name="T6" fmla="*/ 0 w 185"/>
                <a:gd name="T7" fmla="*/ 139 h 139"/>
                <a:gd name="T8" fmla="*/ 0 w 185"/>
                <a:gd name="T9" fmla="*/ 0 h 139"/>
                <a:gd name="T10" fmla="*/ 4 w 185"/>
                <a:gd name="T11" fmla="*/ 3 h 139"/>
                <a:gd name="T12" fmla="*/ 185 w 185"/>
                <a:gd name="T13" fmla="*/ 3 h 139"/>
                <a:gd name="T14" fmla="*/ 185 w 185"/>
                <a:gd name="T15" fmla="*/ 139 h 139"/>
                <a:gd name="T16" fmla="*/ 4 w 185"/>
                <a:gd name="T17" fmla="*/ 139 h 139"/>
                <a:gd name="T18" fmla="*/ 4 w 185"/>
                <a:gd name="T19" fmla="*/ 3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5" h="139">
                  <a:moveTo>
                    <a:pt x="0" y="0"/>
                  </a:moveTo>
                  <a:lnTo>
                    <a:pt x="185" y="0"/>
                  </a:lnTo>
                  <a:lnTo>
                    <a:pt x="185" y="139"/>
                  </a:lnTo>
                  <a:lnTo>
                    <a:pt x="0" y="139"/>
                  </a:lnTo>
                  <a:lnTo>
                    <a:pt x="0" y="0"/>
                  </a:lnTo>
                  <a:close/>
                  <a:moveTo>
                    <a:pt x="4" y="3"/>
                  </a:moveTo>
                  <a:lnTo>
                    <a:pt x="185" y="3"/>
                  </a:lnTo>
                  <a:lnTo>
                    <a:pt x="185" y="139"/>
                  </a:lnTo>
                  <a:lnTo>
                    <a:pt x="4" y="139"/>
                  </a:lnTo>
                  <a:lnTo>
                    <a:pt x="4" y="3"/>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33" name="Freeform 825">
              <a:extLst>
                <a:ext uri="{FF2B5EF4-FFF2-40B4-BE49-F238E27FC236}">
                  <a16:creationId xmlns:a16="http://schemas.microsoft.com/office/drawing/2014/main" id="{80D7ECE6-4A24-CF4C-8CC0-92BA30FE58CA}"/>
                </a:ext>
              </a:extLst>
            </p:cNvPr>
            <p:cNvSpPr>
              <a:spLocks noEditPoints="1"/>
            </p:cNvSpPr>
            <p:nvPr/>
          </p:nvSpPr>
          <p:spPr bwMode="auto">
            <a:xfrm>
              <a:off x="4189" y="2167"/>
              <a:ext cx="181" cy="136"/>
            </a:xfrm>
            <a:custGeom>
              <a:avLst/>
              <a:gdLst>
                <a:gd name="T0" fmla="*/ 0 w 181"/>
                <a:gd name="T1" fmla="*/ 0 h 136"/>
                <a:gd name="T2" fmla="*/ 181 w 181"/>
                <a:gd name="T3" fmla="*/ 0 h 136"/>
                <a:gd name="T4" fmla="*/ 181 w 181"/>
                <a:gd name="T5" fmla="*/ 136 h 136"/>
                <a:gd name="T6" fmla="*/ 0 w 181"/>
                <a:gd name="T7" fmla="*/ 136 h 136"/>
                <a:gd name="T8" fmla="*/ 0 w 181"/>
                <a:gd name="T9" fmla="*/ 0 h 136"/>
                <a:gd name="T10" fmla="*/ 4 w 181"/>
                <a:gd name="T11" fmla="*/ 3 h 136"/>
                <a:gd name="T12" fmla="*/ 181 w 181"/>
                <a:gd name="T13" fmla="*/ 3 h 136"/>
                <a:gd name="T14" fmla="*/ 181 w 181"/>
                <a:gd name="T15" fmla="*/ 136 h 136"/>
                <a:gd name="T16" fmla="*/ 4 w 181"/>
                <a:gd name="T17" fmla="*/ 136 h 136"/>
                <a:gd name="T18" fmla="*/ 4 w 181"/>
                <a:gd name="T19" fmla="*/ 3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36">
                  <a:moveTo>
                    <a:pt x="0" y="0"/>
                  </a:moveTo>
                  <a:lnTo>
                    <a:pt x="181" y="0"/>
                  </a:lnTo>
                  <a:lnTo>
                    <a:pt x="181" y="136"/>
                  </a:lnTo>
                  <a:lnTo>
                    <a:pt x="0" y="136"/>
                  </a:lnTo>
                  <a:lnTo>
                    <a:pt x="0" y="0"/>
                  </a:lnTo>
                  <a:close/>
                  <a:moveTo>
                    <a:pt x="4" y="3"/>
                  </a:moveTo>
                  <a:lnTo>
                    <a:pt x="181" y="3"/>
                  </a:lnTo>
                  <a:lnTo>
                    <a:pt x="181" y="136"/>
                  </a:lnTo>
                  <a:lnTo>
                    <a:pt x="4" y="136"/>
                  </a:lnTo>
                  <a:lnTo>
                    <a:pt x="4"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34" name="Freeform 826">
              <a:extLst>
                <a:ext uri="{FF2B5EF4-FFF2-40B4-BE49-F238E27FC236}">
                  <a16:creationId xmlns:a16="http://schemas.microsoft.com/office/drawing/2014/main" id="{AA22060A-E542-4941-9841-00530EE40DAE}"/>
                </a:ext>
              </a:extLst>
            </p:cNvPr>
            <p:cNvSpPr>
              <a:spLocks noEditPoints="1"/>
            </p:cNvSpPr>
            <p:nvPr/>
          </p:nvSpPr>
          <p:spPr bwMode="auto">
            <a:xfrm>
              <a:off x="4193" y="2170"/>
              <a:ext cx="177" cy="133"/>
            </a:xfrm>
            <a:custGeom>
              <a:avLst/>
              <a:gdLst>
                <a:gd name="T0" fmla="*/ 0 w 177"/>
                <a:gd name="T1" fmla="*/ 0 h 133"/>
                <a:gd name="T2" fmla="*/ 177 w 177"/>
                <a:gd name="T3" fmla="*/ 0 h 133"/>
                <a:gd name="T4" fmla="*/ 177 w 177"/>
                <a:gd name="T5" fmla="*/ 133 h 133"/>
                <a:gd name="T6" fmla="*/ 0 w 177"/>
                <a:gd name="T7" fmla="*/ 133 h 133"/>
                <a:gd name="T8" fmla="*/ 0 w 177"/>
                <a:gd name="T9" fmla="*/ 0 h 133"/>
                <a:gd name="T10" fmla="*/ 5 w 177"/>
                <a:gd name="T11" fmla="*/ 3 h 133"/>
                <a:gd name="T12" fmla="*/ 177 w 177"/>
                <a:gd name="T13" fmla="*/ 3 h 133"/>
                <a:gd name="T14" fmla="*/ 177 w 177"/>
                <a:gd name="T15" fmla="*/ 133 h 133"/>
                <a:gd name="T16" fmla="*/ 5 w 177"/>
                <a:gd name="T17" fmla="*/ 133 h 133"/>
                <a:gd name="T18" fmla="*/ 5 w 177"/>
                <a:gd name="T19" fmla="*/ 3 h 1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33">
                  <a:moveTo>
                    <a:pt x="0" y="0"/>
                  </a:moveTo>
                  <a:lnTo>
                    <a:pt x="177" y="0"/>
                  </a:lnTo>
                  <a:lnTo>
                    <a:pt x="177" y="133"/>
                  </a:lnTo>
                  <a:lnTo>
                    <a:pt x="0" y="133"/>
                  </a:lnTo>
                  <a:lnTo>
                    <a:pt x="0" y="0"/>
                  </a:lnTo>
                  <a:close/>
                  <a:moveTo>
                    <a:pt x="5" y="3"/>
                  </a:moveTo>
                  <a:lnTo>
                    <a:pt x="177" y="3"/>
                  </a:lnTo>
                  <a:lnTo>
                    <a:pt x="177" y="133"/>
                  </a:lnTo>
                  <a:lnTo>
                    <a:pt x="5" y="133"/>
                  </a:lnTo>
                  <a:lnTo>
                    <a:pt x="5" y="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35" name="Freeform 827">
              <a:extLst>
                <a:ext uri="{FF2B5EF4-FFF2-40B4-BE49-F238E27FC236}">
                  <a16:creationId xmlns:a16="http://schemas.microsoft.com/office/drawing/2014/main" id="{B14177A2-8856-4C4D-B706-CD2F0C80D8B4}"/>
                </a:ext>
              </a:extLst>
            </p:cNvPr>
            <p:cNvSpPr>
              <a:spLocks noEditPoints="1"/>
            </p:cNvSpPr>
            <p:nvPr/>
          </p:nvSpPr>
          <p:spPr bwMode="auto">
            <a:xfrm>
              <a:off x="4198" y="2173"/>
              <a:ext cx="172" cy="130"/>
            </a:xfrm>
            <a:custGeom>
              <a:avLst/>
              <a:gdLst>
                <a:gd name="T0" fmla="*/ 0 w 172"/>
                <a:gd name="T1" fmla="*/ 0 h 130"/>
                <a:gd name="T2" fmla="*/ 172 w 172"/>
                <a:gd name="T3" fmla="*/ 0 h 130"/>
                <a:gd name="T4" fmla="*/ 172 w 172"/>
                <a:gd name="T5" fmla="*/ 130 h 130"/>
                <a:gd name="T6" fmla="*/ 0 w 172"/>
                <a:gd name="T7" fmla="*/ 130 h 130"/>
                <a:gd name="T8" fmla="*/ 0 w 172"/>
                <a:gd name="T9" fmla="*/ 0 h 130"/>
                <a:gd name="T10" fmla="*/ 4 w 172"/>
                <a:gd name="T11" fmla="*/ 4 h 130"/>
                <a:gd name="T12" fmla="*/ 172 w 172"/>
                <a:gd name="T13" fmla="*/ 4 h 130"/>
                <a:gd name="T14" fmla="*/ 172 w 172"/>
                <a:gd name="T15" fmla="*/ 130 h 130"/>
                <a:gd name="T16" fmla="*/ 4 w 172"/>
                <a:gd name="T17" fmla="*/ 130 h 130"/>
                <a:gd name="T18" fmla="*/ 4 w 172"/>
                <a:gd name="T19" fmla="*/ 4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130">
                  <a:moveTo>
                    <a:pt x="0" y="0"/>
                  </a:moveTo>
                  <a:lnTo>
                    <a:pt x="172" y="0"/>
                  </a:lnTo>
                  <a:lnTo>
                    <a:pt x="172" y="130"/>
                  </a:lnTo>
                  <a:lnTo>
                    <a:pt x="0" y="130"/>
                  </a:lnTo>
                  <a:lnTo>
                    <a:pt x="0" y="0"/>
                  </a:lnTo>
                  <a:close/>
                  <a:moveTo>
                    <a:pt x="4" y="4"/>
                  </a:moveTo>
                  <a:lnTo>
                    <a:pt x="172" y="4"/>
                  </a:lnTo>
                  <a:lnTo>
                    <a:pt x="172" y="130"/>
                  </a:lnTo>
                  <a:lnTo>
                    <a:pt x="4" y="130"/>
                  </a:lnTo>
                  <a:lnTo>
                    <a:pt x="4" y="4"/>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36" name="Freeform 828">
              <a:extLst>
                <a:ext uri="{FF2B5EF4-FFF2-40B4-BE49-F238E27FC236}">
                  <a16:creationId xmlns:a16="http://schemas.microsoft.com/office/drawing/2014/main" id="{A4286781-0911-3444-9D14-2CE2F6778BEA}"/>
                </a:ext>
              </a:extLst>
            </p:cNvPr>
            <p:cNvSpPr>
              <a:spLocks noEditPoints="1"/>
            </p:cNvSpPr>
            <p:nvPr/>
          </p:nvSpPr>
          <p:spPr bwMode="auto">
            <a:xfrm>
              <a:off x="4202" y="2177"/>
              <a:ext cx="168" cy="126"/>
            </a:xfrm>
            <a:custGeom>
              <a:avLst/>
              <a:gdLst>
                <a:gd name="T0" fmla="*/ 0 w 168"/>
                <a:gd name="T1" fmla="*/ 0 h 126"/>
                <a:gd name="T2" fmla="*/ 168 w 168"/>
                <a:gd name="T3" fmla="*/ 0 h 126"/>
                <a:gd name="T4" fmla="*/ 168 w 168"/>
                <a:gd name="T5" fmla="*/ 126 h 126"/>
                <a:gd name="T6" fmla="*/ 0 w 168"/>
                <a:gd name="T7" fmla="*/ 126 h 126"/>
                <a:gd name="T8" fmla="*/ 0 w 168"/>
                <a:gd name="T9" fmla="*/ 0 h 126"/>
                <a:gd name="T10" fmla="*/ 4 w 168"/>
                <a:gd name="T11" fmla="*/ 3 h 126"/>
                <a:gd name="T12" fmla="*/ 168 w 168"/>
                <a:gd name="T13" fmla="*/ 3 h 126"/>
                <a:gd name="T14" fmla="*/ 168 w 168"/>
                <a:gd name="T15" fmla="*/ 126 h 126"/>
                <a:gd name="T16" fmla="*/ 4 w 168"/>
                <a:gd name="T17" fmla="*/ 126 h 126"/>
                <a:gd name="T18" fmla="*/ 4 w 168"/>
                <a:gd name="T19" fmla="*/ 3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8" h="126">
                  <a:moveTo>
                    <a:pt x="0" y="0"/>
                  </a:moveTo>
                  <a:lnTo>
                    <a:pt x="168" y="0"/>
                  </a:lnTo>
                  <a:lnTo>
                    <a:pt x="168" y="126"/>
                  </a:lnTo>
                  <a:lnTo>
                    <a:pt x="0" y="126"/>
                  </a:lnTo>
                  <a:lnTo>
                    <a:pt x="0" y="0"/>
                  </a:lnTo>
                  <a:close/>
                  <a:moveTo>
                    <a:pt x="4" y="3"/>
                  </a:moveTo>
                  <a:lnTo>
                    <a:pt x="168" y="3"/>
                  </a:lnTo>
                  <a:lnTo>
                    <a:pt x="168" y="126"/>
                  </a:lnTo>
                  <a:lnTo>
                    <a:pt x="4" y="126"/>
                  </a:lnTo>
                  <a:lnTo>
                    <a:pt x="4"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37" name="Freeform 829">
              <a:extLst>
                <a:ext uri="{FF2B5EF4-FFF2-40B4-BE49-F238E27FC236}">
                  <a16:creationId xmlns:a16="http://schemas.microsoft.com/office/drawing/2014/main" id="{F920F231-E67A-2D44-9369-CCB33F6D9238}"/>
                </a:ext>
              </a:extLst>
            </p:cNvPr>
            <p:cNvSpPr>
              <a:spLocks noEditPoints="1"/>
            </p:cNvSpPr>
            <p:nvPr/>
          </p:nvSpPr>
          <p:spPr bwMode="auto">
            <a:xfrm>
              <a:off x="4206" y="2180"/>
              <a:ext cx="164" cy="123"/>
            </a:xfrm>
            <a:custGeom>
              <a:avLst/>
              <a:gdLst>
                <a:gd name="T0" fmla="*/ 0 w 164"/>
                <a:gd name="T1" fmla="*/ 0 h 123"/>
                <a:gd name="T2" fmla="*/ 164 w 164"/>
                <a:gd name="T3" fmla="*/ 0 h 123"/>
                <a:gd name="T4" fmla="*/ 164 w 164"/>
                <a:gd name="T5" fmla="*/ 123 h 123"/>
                <a:gd name="T6" fmla="*/ 0 w 164"/>
                <a:gd name="T7" fmla="*/ 123 h 123"/>
                <a:gd name="T8" fmla="*/ 0 w 164"/>
                <a:gd name="T9" fmla="*/ 0 h 123"/>
                <a:gd name="T10" fmla="*/ 4 w 164"/>
                <a:gd name="T11" fmla="*/ 3 h 123"/>
                <a:gd name="T12" fmla="*/ 164 w 164"/>
                <a:gd name="T13" fmla="*/ 3 h 123"/>
                <a:gd name="T14" fmla="*/ 164 w 164"/>
                <a:gd name="T15" fmla="*/ 123 h 123"/>
                <a:gd name="T16" fmla="*/ 4 w 164"/>
                <a:gd name="T17" fmla="*/ 123 h 123"/>
                <a:gd name="T18" fmla="*/ 4 w 164"/>
                <a:gd name="T19" fmla="*/ 3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23">
                  <a:moveTo>
                    <a:pt x="0" y="0"/>
                  </a:moveTo>
                  <a:lnTo>
                    <a:pt x="164" y="0"/>
                  </a:lnTo>
                  <a:lnTo>
                    <a:pt x="164" y="123"/>
                  </a:lnTo>
                  <a:lnTo>
                    <a:pt x="0" y="123"/>
                  </a:lnTo>
                  <a:lnTo>
                    <a:pt x="0" y="0"/>
                  </a:lnTo>
                  <a:close/>
                  <a:moveTo>
                    <a:pt x="4" y="3"/>
                  </a:moveTo>
                  <a:lnTo>
                    <a:pt x="164" y="3"/>
                  </a:lnTo>
                  <a:lnTo>
                    <a:pt x="164" y="123"/>
                  </a:lnTo>
                  <a:lnTo>
                    <a:pt x="4" y="123"/>
                  </a:lnTo>
                  <a:lnTo>
                    <a:pt x="4" y="3"/>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38" name="Freeform 830">
              <a:extLst>
                <a:ext uri="{FF2B5EF4-FFF2-40B4-BE49-F238E27FC236}">
                  <a16:creationId xmlns:a16="http://schemas.microsoft.com/office/drawing/2014/main" id="{0EBB63B6-3D5B-4742-BBF5-B0562D9FA198}"/>
                </a:ext>
              </a:extLst>
            </p:cNvPr>
            <p:cNvSpPr>
              <a:spLocks noEditPoints="1"/>
            </p:cNvSpPr>
            <p:nvPr/>
          </p:nvSpPr>
          <p:spPr bwMode="auto">
            <a:xfrm>
              <a:off x="4210" y="2183"/>
              <a:ext cx="160" cy="120"/>
            </a:xfrm>
            <a:custGeom>
              <a:avLst/>
              <a:gdLst>
                <a:gd name="T0" fmla="*/ 0 w 160"/>
                <a:gd name="T1" fmla="*/ 0 h 120"/>
                <a:gd name="T2" fmla="*/ 160 w 160"/>
                <a:gd name="T3" fmla="*/ 0 h 120"/>
                <a:gd name="T4" fmla="*/ 160 w 160"/>
                <a:gd name="T5" fmla="*/ 120 h 120"/>
                <a:gd name="T6" fmla="*/ 0 w 160"/>
                <a:gd name="T7" fmla="*/ 120 h 120"/>
                <a:gd name="T8" fmla="*/ 0 w 160"/>
                <a:gd name="T9" fmla="*/ 0 h 120"/>
                <a:gd name="T10" fmla="*/ 5 w 160"/>
                <a:gd name="T11" fmla="*/ 3 h 120"/>
                <a:gd name="T12" fmla="*/ 160 w 160"/>
                <a:gd name="T13" fmla="*/ 3 h 120"/>
                <a:gd name="T14" fmla="*/ 160 w 160"/>
                <a:gd name="T15" fmla="*/ 120 h 120"/>
                <a:gd name="T16" fmla="*/ 5 w 160"/>
                <a:gd name="T17" fmla="*/ 120 h 120"/>
                <a:gd name="T18" fmla="*/ 5 w 160"/>
                <a:gd name="T19" fmla="*/ 3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20">
                  <a:moveTo>
                    <a:pt x="0" y="0"/>
                  </a:moveTo>
                  <a:lnTo>
                    <a:pt x="160" y="0"/>
                  </a:lnTo>
                  <a:lnTo>
                    <a:pt x="160" y="120"/>
                  </a:lnTo>
                  <a:lnTo>
                    <a:pt x="0" y="120"/>
                  </a:lnTo>
                  <a:lnTo>
                    <a:pt x="0" y="0"/>
                  </a:lnTo>
                  <a:close/>
                  <a:moveTo>
                    <a:pt x="5" y="3"/>
                  </a:moveTo>
                  <a:lnTo>
                    <a:pt x="160" y="3"/>
                  </a:lnTo>
                  <a:lnTo>
                    <a:pt x="160" y="120"/>
                  </a:lnTo>
                  <a:lnTo>
                    <a:pt x="5" y="120"/>
                  </a:lnTo>
                  <a:lnTo>
                    <a:pt x="5" y="3"/>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39" name="Freeform 831">
              <a:extLst>
                <a:ext uri="{FF2B5EF4-FFF2-40B4-BE49-F238E27FC236}">
                  <a16:creationId xmlns:a16="http://schemas.microsoft.com/office/drawing/2014/main" id="{5294773F-D2D6-9743-9E96-9A5955253777}"/>
                </a:ext>
              </a:extLst>
            </p:cNvPr>
            <p:cNvSpPr>
              <a:spLocks noEditPoints="1"/>
            </p:cNvSpPr>
            <p:nvPr/>
          </p:nvSpPr>
          <p:spPr bwMode="auto">
            <a:xfrm>
              <a:off x="4215" y="2186"/>
              <a:ext cx="155" cy="117"/>
            </a:xfrm>
            <a:custGeom>
              <a:avLst/>
              <a:gdLst>
                <a:gd name="T0" fmla="*/ 0 w 155"/>
                <a:gd name="T1" fmla="*/ 0 h 117"/>
                <a:gd name="T2" fmla="*/ 155 w 155"/>
                <a:gd name="T3" fmla="*/ 0 h 117"/>
                <a:gd name="T4" fmla="*/ 155 w 155"/>
                <a:gd name="T5" fmla="*/ 117 h 117"/>
                <a:gd name="T6" fmla="*/ 0 w 155"/>
                <a:gd name="T7" fmla="*/ 117 h 117"/>
                <a:gd name="T8" fmla="*/ 0 w 155"/>
                <a:gd name="T9" fmla="*/ 0 h 117"/>
                <a:gd name="T10" fmla="*/ 4 w 155"/>
                <a:gd name="T11" fmla="*/ 3 h 117"/>
                <a:gd name="T12" fmla="*/ 155 w 155"/>
                <a:gd name="T13" fmla="*/ 3 h 117"/>
                <a:gd name="T14" fmla="*/ 155 w 155"/>
                <a:gd name="T15" fmla="*/ 117 h 117"/>
                <a:gd name="T16" fmla="*/ 4 w 155"/>
                <a:gd name="T17" fmla="*/ 117 h 117"/>
                <a:gd name="T18" fmla="*/ 4 w 155"/>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7">
                  <a:moveTo>
                    <a:pt x="0" y="0"/>
                  </a:moveTo>
                  <a:lnTo>
                    <a:pt x="155" y="0"/>
                  </a:lnTo>
                  <a:lnTo>
                    <a:pt x="155" y="117"/>
                  </a:lnTo>
                  <a:lnTo>
                    <a:pt x="0" y="117"/>
                  </a:lnTo>
                  <a:lnTo>
                    <a:pt x="0" y="0"/>
                  </a:lnTo>
                  <a:close/>
                  <a:moveTo>
                    <a:pt x="4" y="3"/>
                  </a:moveTo>
                  <a:lnTo>
                    <a:pt x="155" y="3"/>
                  </a:lnTo>
                  <a:lnTo>
                    <a:pt x="155" y="117"/>
                  </a:lnTo>
                  <a:lnTo>
                    <a:pt x="4" y="117"/>
                  </a:lnTo>
                  <a:lnTo>
                    <a:pt x="4" y="3"/>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40" name="Freeform 832">
              <a:extLst>
                <a:ext uri="{FF2B5EF4-FFF2-40B4-BE49-F238E27FC236}">
                  <a16:creationId xmlns:a16="http://schemas.microsoft.com/office/drawing/2014/main" id="{BC6861A9-8AA6-5641-991F-A851E13BA938}"/>
                </a:ext>
              </a:extLst>
            </p:cNvPr>
            <p:cNvSpPr>
              <a:spLocks noEditPoints="1"/>
            </p:cNvSpPr>
            <p:nvPr/>
          </p:nvSpPr>
          <p:spPr bwMode="auto">
            <a:xfrm>
              <a:off x="4219" y="2189"/>
              <a:ext cx="151" cy="114"/>
            </a:xfrm>
            <a:custGeom>
              <a:avLst/>
              <a:gdLst>
                <a:gd name="T0" fmla="*/ 0 w 151"/>
                <a:gd name="T1" fmla="*/ 0 h 114"/>
                <a:gd name="T2" fmla="*/ 151 w 151"/>
                <a:gd name="T3" fmla="*/ 0 h 114"/>
                <a:gd name="T4" fmla="*/ 151 w 151"/>
                <a:gd name="T5" fmla="*/ 114 h 114"/>
                <a:gd name="T6" fmla="*/ 0 w 151"/>
                <a:gd name="T7" fmla="*/ 114 h 114"/>
                <a:gd name="T8" fmla="*/ 0 w 151"/>
                <a:gd name="T9" fmla="*/ 0 h 114"/>
                <a:gd name="T10" fmla="*/ 5 w 151"/>
                <a:gd name="T11" fmla="*/ 3 h 114"/>
                <a:gd name="T12" fmla="*/ 151 w 151"/>
                <a:gd name="T13" fmla="*/ 3 h 114"/>
                <a:gd name="T14" fmla="*/ 151 w 151"/>
                <a:gd name="T15" fmla="*/ 114 h 114"/>
                <a:gd name="T16" fmla="*/ 5 w 151"/>
                <a:gd name="T17" fmla="*/ 114 h 114"/>
                <a:gd name="T18" fmla="*/ 5 w 151"/>
                <a:gd name="T19" fmla="*/ 3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14">
                  <a:moveTo>
                    <a:pt x="0" y="0"/>
                  </a:moveTo>
                  <a:lnTo>
                    <a:pt x="151" y="0"/>
                  </a:lnTo>
                  <a:lnTo>
                    <a:pt x="151" y="114"/>
                  </a:lnTo>
                  <a:lnTo>
                    <a:pt x="0" y="114"/>
                  </a:lnTo>
                  <a:lnTo>
                    <a:pt x="0" y="0"/>
                  </a:lnTo>
                  <a:close/>
                  <a:moveTo>
                    <a:pt x="5" y="3"/>
                  </a:moveTo>
                  <a:lnTo>
                    <a:pt x="151" y="3"/>
                  </a:lnTo>
                  <a:lnTo>
                    <a:pt x="151" y="114"/>
                  </a:lnTo>
                  <a:lnTo>
                    <a:pt x="5" y="114"/>
                  </a:lnTo>
                  <a:lnTo>
                    <a:pt x="5" y="3"/>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41" name="Freeform 833">
              <a:extLst>
                <a:ext uri="{FF2B5EF4-FFF2-40B4-BE49-F238E27FC236}">
                  <a16:creationId xmlns:a16="http://schemas.microsoft.com/office/drawing/2014/main" id="{7C60E648-49C4-674A-811C-4CD74C2B7A9F}"/>
                </a:ext>
              </a:extLst>
            </p:cNvPr>
            <p:cNvSpPr>
              <a:spLocks noEditPoints="1"/>
            </p:cNvSpPr>
            <p:nvPr/>
          </p:nvSpPr>
          <p:spPr bwMode="auto">
            <a:xfrm>
              <a:off x="4224" y="2192"/>
              <a:ext cx="146" cy="111"/>
            </a:xfrm>
            <a:custGeom>
              <a:avLst/>
              <a:gdLst>
                <a:gd name="T0" fmla="*/ 0 w 146"/>
                <a:gd name="T1" fmla="*/ 0 h 111"/>
                <a:gd name="T2" fmla="*/ 146 w 146"/>
                <a:gd name="T3" fmla="*/ 0 h 111"/>
                <a:gd name="T4" fmla="*/ 146 w 146"/>
                <a:gd name="T5" fmla="*/ 111 h 111"/>
                <a:gd name="T6" fmla="*/ 0 w 146"/>
                <a:gd name="T7" fmla="*/ 111 h 111"/>
                <a:gd name="T8" fmla="*/ 0 w 146"/>
                <a:gd name="T9" fmla="*/ 0 h 111"/>
                <a:gd name="T10" fmla="*/ 4 w 146"/>
                <a:gd name="T11" fmla="*/ 4 h 111"/>
                <a:gd name="T12" fmla="*/ 146 w 146"/>
                <a:gd name="T13" fmla="*/ 4 h 111"/>
                <a:gd name="T14" fmla="*/ 146 w 146"/>
                <a:gd name="T15" fmla="*/ 111 h 111"/>
                <a:gd name="T16" fmla="*/ 4 w 146"/>
                <a:gd name="T17" fmla="*/ 111 h 111"/>
                <a:gd name="T18" fmla="*/ 4 w 146"/>
                <a:gd name="T19" fmla="*/ 4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111">
                  <a:moveTo>
                    <a:pt x="0" y="0"/>
                  </a:moveTo>
                  <a:lnTo>
                    <a:pt x="146" y="0"/>
                  </a:lnTo>
                  <a:lnTo>
                    <a:pt x="146" y="111"/>
                  </a:lnTo>
                  <a:lnTo>
                    <a:pt x="0" y="111"/>
                  </a:lnTo>
                  <a:lnTo>
                    <a:pt x="0" y="0"/>
                  </a:lnTo>
                  <a:close/>
                  <a:moveTo>
                    <a:pt x="4" y="4"/>
                  </a:moveTo>
                  <a:lnTo>
                    <a:pt x="146" y="4"/>
                  </a:lnTo>
                  <a:lnTo>
                    <a:pt x="146" y="111"/>
                  </a:lnTo>
                  <a:lnTo>
                    <a:pt x="4" y="111"/>
                  </a:lnTo>
                  <a:lnTo>
                    <a:pt x="4" y="4"/>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42" name="Freeform 834">
              <a:extLst>
                <a:ext uri="{FF2B5EF4-FFF2-40B4-BE49-F238E27FC236}">
                  <a16:creationId xmlns:a16="http://schemas.microsoft.com/office/drawing/2014/main" id="{BD719B51-4B92-0149-AC26-75B9651CD50D}"/>
                </a:ext>
              </a:extLst>
            </p:cNvPr>
            <p:cNvSpPr>
              <a:spLocks noEditPoints="1"/>
            </p:cNvSpPr>
            <p:nvPr/>
          </p:nvSpPr>
          <p:spPr bwMode="auto">
            <a:xfrm>
              <a:off x="4228" y="2196"/>
              <a:ext cx="142" cy="107"/>
            </a:xfrm>
            <a:custGeom>
              <a:avLst/>
              <a:gdLst>
                <a:gd name="T0" fmla="*/ 0 w 142"/>
                <a:gd name="T1" fmla="*/ 0 h 107"/>
                <a:gd name="T2" fmla="*/ 142 w 142"/>
                <a:gd name="T3" fmla="*/ 0 h 107"/>
                <a:gd name="T4" fmla="*/ 142 w 142"/>
                <a:gd name="T5" fmla="*/ 107 h 107"/>
                <a:gd name="T6" fmla="*/ 0 w 142"/>
                <a:gd name="T7" fmla="*/ 107 h 107"/>
                <a:gd name="T8" fmla="*/ 0 w 142"/>
                <a:gd name="T9" fmla="*/ 0 h 107"/>
                <a:gd name="T10" fmla="*/ 4 w 142"/>
                <a:gd name="T11" fmla="*/ 3 h 107"/>
                <a:gd name="T12" fmla="*/ 142 w 142"/>
                <a:gd name="T13" fmla="*/ 3 h 107"/>
                <a:gd name="T14" fmla="*/ 142 w 142"/>
                <a:gd name="T15" fmla="*/ 107 h 107"/>
                <a:gd name="T16" fmla="*/ 4 w 142"/>
                <a:gd name="T17" fmla="*/ 107 h 107"/>
                <a:gd name="T18" fmla="*/ 4 w 142"/>
                <a:gd name="T19" fmla="*/ 3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 h="107">
                  <a:moveTo>
                    <a:pt x="0" y="0"/>
                  </a:moveTo>
                  <a:lnTo>
                    <a:pt x="142" y="0"/>
                  </a:lnTo>
                  <a:lnTo>
                    <a:pt x="142" y="107"/>
                  </a:lnTo>
                  <a:lnTo>
                    <a:pt x="0" y="107"/>
                  </a:lnTo>
                  <a:lnTo>
                    <a:pt x="0" y="0"/>
                  </a:lnTo>
                  <a:close/>
                  <a:moveTo>
                    <a:pt x="4" y="3"/>
                  </a:moveTo>
                  <a:lnTo>
                    <a:pt x="142" y="3"/>
                  </a:lnTo>
                  <a:lnTo>
                    <a:pt x="142" y="107"/>
                  </a:lnTo>
                  <a:lnTo>
                    <a:pt x="4" y="107"/>
                  </a:lnTo>
                  <a:lnTo>
                    <a:pt x="4" y="3"/>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43" name="Freeform 835">
              <a:extLst>
                <a:ext uri="{FF2B5EF4-FFF2-40B4-BE49-F238E27FC236}">
                  <a16:creationId xmlns:a16="http://schemas.microsoft.com/office/drawing/2014/main" id="{4A715294-B568-1346-9D35-E76108F28CC6}"/>
                </a:ext>
              </a:extLst>
            </p:cNvPr>
            <p:cNvSpPr>
              <a:spLocks noEditPoints="1"/>
            </p:cNvSpPr>
            <p:nvPr/>
          </p:nvSpPr>
          <p:spPr bwMode="auto">
            <a:xfrm>
              <a:off x="4232" y="2199"/>
              <a:ext cx="138" cy="104"/>
            </a:xfrm>
            <a:custGeom>
              <a:avLst/>
              <a:gdLst>
                <a:gd name="T0" fmla="*/ 0 w 138"/>
                <a:gd name="T1" fmla="*/ 0 h 104"/>
                <a:gd name="T2" fmla="*/ 138 w 138"/>
                <a:gd name="T3" fmla="*/ 0 h 104"/>
                <a:gd name="T4" fmla="*/ 138 w 138"/>
                <a:gd name="T5" fmla="*/ 104 h 104"/>
                <a:gd name="T6" fmla="*/ 0 w 138"/>
                <a:gd name="T7" fmla="*/ 104 h 104"/>
                <a:gd name="T8" fmla="*/ 0 w 138"/>
                <a:gd name="T9" fmla="*/ 0 h 104"/>
                <a:gd name="T10" fmla="*/ 4 w 138"/>
                <a:gd name="T11" fmla="*/ 3 h 104"/>
                <a:gd name="T12" fmla="*/ 138 w 138"/>
                <a:gd name="T13" fmla="*/ 3 h 104"/>
                <a:gd name="T14" fmla="*/ 138 w 138"/>
                <a:gd name="T15" fmla="*/ 104 h 104"/>
                <a:gd name="T16" fmla="*/ 4 w 138"/>
                <a:gd name="T17" fmla="*/ 104 h 104"/>
                <a:gd name="T18" fmla="*/ 4 w 138"/>
                <a:gd name="T19" fmla="*/ 3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4">
                  <a:moveTo>
                    <a:pt x="0" y="0"/>
                  </a:moveTo>
                  <a:lnTo>
                    <a:pt x="138" y="0"/>
                  </a:lnTo>
                  <a:lnTo>
                    <a:pt x="138" y="104"/>
                  </a:lnTo>
                  <a:lnTo>
                    <a:pt x="0" y="104"/>
                  </a:lnTo>
                  <a:lnTo>
                    <a:pt x="0" y="0"/>
                  </a:lnTo>
                  <a:close/>
                  <a:moveTo>
                    <a:pt x="4" y="3"/>
                  </a:moveTo>
                  <a:lnTo>
                    <a:pt x="138" y="3"/>
                  </a:lnTo>
                  <a:lnTo>
                    <a:pt x="138" y="104"/>
                  </a:lnTo>
                  <a:lnTo>
                    <a:pt x="4" y="104"/>
                  </a:lnTo>
                  <a:lnTo>
                    <a:pt x="4"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44" name="Freeform 836">
              <a:extLst>
                <a:ext uri="{FF2B5EF4-FFF2-40B4-BE49-F238E27FC236}">
                  <a16:creationId xmlns:a16="http://schemas.microsoft.com/office/drawing/2014/main" id="{0B12AC49-B29B-9A4E-87E0-EDDFD560D187}"/>
                </a:ext>
              </a:extLst>
            </p:cNvPr>
            <p:cNvSpPr>
              <a:spLocks noEditPoints="1"/>
            </p:cNvSpPr>
            <p:nvPr/>
          </p:nvSpPr>
          <p:spPr bwMode="auto">
            <a:xfrm>
              <a:off x="4236" y="2202"/>
              <a:ext cx="134" cy="101"/>
            </a:xfrm>
            <a:custGeom>
              <a:avLst/>
              <a:gdLst>
                <a:gd name="T0" fmla="*/ 0 w 134"/>
                <a:gd name="T1" fmla="*/ 0 h 101"/>
                <a:gd name="T2" fmla="*/ 134 w 134"/>
                <a:gd name="T3" fmla="*/ 0 h 101"/>
                <a:gd name="T4" fmla="*/ 134 w 134"/>
                <a:gd name="T5" fmla="*/ 101 h 101"/>
                <a:gd name="T6" fmla="*/ 0 w 134"/>
                <a:gd name="T7" fmla="*/ 101 h 101"/>
                <a:gd name="T8" fmla="*/ 0 w 134"/>
                <a:gd name="T9" fmla="*/ 0 h 101"/>
                <a:gd name="T10" fmla="*/ 4 w 134"/>
                <a:gd name="T11" fmla="*/ 3 h 101"/>
                <a:gd name="T12" fmla="*/ 134 w 134"/>
                <a:gd name="T13" fmla="*/ 3 h 101"/>
                <a:gd name="T14" fmla="*/ 134 w 134"/>
                <a:gd name="T15" fmla="*/ 101 h 101"/>
                <a:gd name="T16" fmla="*/ 4 w 134"/>
                <a:gd name="T17" fmla="*/ 101 h 101"/>
                <a:gd name="T18" fmla="*/ 4 w 134"/>
                <a:gd name="T19" fmla="*/ 3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01">
                  <a:moveTo>
                    <a:pt x="0" y="0"/>
                  </a:moveTo>
                  <a:lnTo>
                    <a:pt x="134" y="0"/>
                  </a:lnTo>
                  <a:lnTo>
                    <a:pt x="134" y="101"/>
                  </a:lnTo>
                  <a:lnTo>
                    <a:pt x="0" y="101"/>
                  </a:lnTo>
                  <a:lnTo>
                    <a:pt x="0" y="0"/>
                  </a:lnTo>
                  <a:close/>
                  <a:moveTo>
                    <a:pt x="4" y="3"/>
                  </a:moveTo>
                  <a:lnTo>
                    <a:pt x="134" y="3"/>
                  </a:lnTo>
                  <a:lnTo>
                    <a:pt x="134" y="101"/>
                  </a:lnTo>
                  <a:lnTo>
                    <a:pt x="4" y="101"/>
                  </a:lnTo>
                  <a:lnTo>
                    <a:pt x="4" y="3"/>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45" name="Freeform 837">
              <a:extLst>
                <a:ext uri="{FF2B5EF4-FFF2-40B4-BE49-F238E27FC236}">
                  <a16:creationId xmlns:a16="http://schemas.microsoft.com/office/drawing/2014/main" id="{747358EF-FB31-B042-9EFF-164C5E93A324}"/>
                </a:ext>
              </a:extLst>
            </p:cNvPr>
            <p:cNvSpPr>
              <a:spLocks noEditPoints="1"/>
            </p:cNvSpPr>
            <p:nvPr/>
          </p:nvSpPr>
          <p:spPr bwMode="auto">
            <a:xfrm>
              <a:off x="4240" y="2205"/>
              <a:ext cx="130" cy="98"/>
            </a:xfrm>
            <a:custGeom>
              <a:avLst/>
              <a:gdLst>
                <a:gd name="T0" fmla="*/ 0 w 130"/>
                <a:gd name="T1" fmla="*/ 0 h 98"/>
                <a:gd name="T2" fmla="*/ 130 w 130"/>
                <a:gd name="T3" fmla="*/ 0 h 98"/>
                <a:gd name="T4" fmla="*/ 130 w 130"/>
                <a:gd name="T5" fmla="*/ 98 h 98"/>
                <a:gd name="T6" fmla="*/ 0 w 130"/>
                <a:gd name="T7" fmla="*/ 98 h 98"/>
                <a:gd name="T8" fmla="*/ 0 w 130"/>
                <a:gd name="T9" fmla="*/ 0 h 98"/>
                <a:gd name="T10" fmla="*/ 5 w 130"/>
                <a:gd name="T11" fmla="*/ 3 h 98"/>
                <a:gd name="T12" fmla="*/ 130 w 130"/>
                <a:gd name="T13" fmla="*/ 3 h 98"/>
                <a:gd name="T14" fmla="*/ 130 w 130"/>
                <a:gd name="T15" fmla="*/ 98 h 98"/>
                <a:gd name="T16" fmla="*/ 5 w 130"/>
                <a:gd name="T17" fmla="*/ 98 h 98"/>
                <a:gd name="T18" fmla="*/ 5 w 130"/>
                <a:gd name="T19" fmla="*/ 3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8">
                  <a:moveTo>
                    <a:pt x="0" y="0"/>
                  </a:moveTo>
                  <a:lnTo>
                    <a:pt x="130" y="0"/>
                  </a:lnTo>
                  <a:lnTo>
                    <a:pt x="130" y="98"/>
                  </a:lnTo>
                  <a:lnTo>
                    <a:pt x="0" y="98"/>
                  </a:lnTo>
                  <a:lnTo>
                    <a:pt x="0" y="0"/>
                  </a:lnTo>
                  <a:close/>
                  <a:moveTo>
                    <a:pt x="5" y="3"/>
                  </a:moveTo>
                  <a:lnTo>
                    <a:pt x="130" y="3"/>
                  </a:lnTo>
                  <a:lnTo>
                    <a:pt x="130" y="98"/>
                  </a:lnTo>
                  <a:lnTo>
                    <a:pt x="5" y="98"/>
                  </a:lnTo>
                  <a:lnTo>
                    <a:pt x="5" y="3"/>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46" name="Freeform 838">
              <a:extLst>
                <a:ext uri="{FF2B5EF4-FFF2-40B4-BE49-F238E27FC236}">
                  <a16:creationId xmlns:a16="http://schemas.microsoft.com/office/drawing/2014/main" id="{CC3F7559-25C3-D440-B6A5-6764638DBBB4}"/>
                </a:ext>
              </a:extLst>
            </p:cNvPr>
            <p:cNvSpPr>
              <a:spLocks noEditPoints="1"/>
            </p:cNvSpPr>
            <p:nvPr/>
          </p:nvSpPr>
          <p:spPr bwMode="auto">
            <a:xfrm>
              <a:off x="4245" y="2208"/>
              <a:ext cx="125" cy="95"/>
            </a:xfrm>
            <a:custGeom>
              <a:avLst/>
              <a:gdLst>
                <a:gd name="T0" fmla="*/ 0 w 125"/>
                <a:gd name="T1" fmla="*/ 0 h 95"/>
                <a:gd name="T2" fmla="*/ 125 w 125"/>
                <a:gd name="T3" fmla="*/ 0 h 95"/>
                <a:gd name="T4" fmla="*/ 125 w 125"/>
                <a:gd name="T5" fmla="*/ 95 h 95"/>
                <a:gd name="T6" fmla="*/ 0 w 125"/>
                <a:gd name="T7" fmla="*/ 95 h 95"/>
                <a:gd name="T8" fmla="*/ 0 w 125"/>
                <a:gd name="T9" fmla="*/ 0 h 95"/>
                <a:gd name="T10" fmla="*/ 4 w 125"/>
                <a:gd name="T11" fmla="*/ 3 h 95"/>
                <a:gd name="T12" fmla="*/ 125 w 125"/>
                <a:gd name="T13" fmla="*/ 3 h 95"/>
                <a:gd name="T14" fmla="*/ 125 w 125"/>
                <a:gd name="T15" fmla="*/ 95 h 95"/>
                <a:gd name="T16" fmla="*/ 4 w 125"/>
                <a:gd name="T17" fmla="*/ 95 h 95"/>
                <a:gd name="T18" fmla="*/ 4 w 125"/>
                <a:gd name="T19" fmla="*/ 3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5">
                  <a:moveTo>
                    <a:pt x="0" y="0"/>
                  </a:moveTo>
                  <a:lnTo>
                    <a:pt x="125" y="0"/>
                  </a:lnTo>
                  <a:lnTo>
                    <a:pt x="125" y="95"/>
                  </a:lnTo>
                  <a:lnTo>
                    <a:pt x="0" y="95"/>
                  </a:lnTo>
                  <a:lnTo>
                    <a:pt x="0" y="0"/>
                  </a:lnTo>
                  <a:close/>
                  <a:moveTo>
                    <a:pt x="4" y="3"/>
                  </a:moveTo>
                  <a:lnTo>
                    <a:pt x="125" y="3"/>
                  </a:lnTo>
                  <a:lnTo>
                    <a:pt x="125" y="95"/>
                  </a:lnTo>
                  <a:lnTo>
                    <a:pt x="4" y="95"/>
                  </a:lnTo>
                  <a:lnTo>
                    <a:pt x="4" y="3"/>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47" name="Freeform 839">
              <a:extLst>
                <a:ext uri="{FF2B5EF4-FFF2-40B4-BE49-F238E27FC236}">
                  <a16:creationId xmlns:a16="http://schemas.microsoft.com/office/drawing/2014/main" id="{83C05D25-2C39-7A4D-945F-278754E5E736}"/>
                </a:ext>
              </a:extLst>
            </p:cNvPr>
            <p:cNvSpPr>
              <a:spLocks noEditPoints="1"/>
            </p:cNvSpPr>
            <p:nvPr/>
          </p:nvSpPr>
          <p:spPr bwMode="auto">
            <a:xfrm>
              <a:off x="4249" y="2211"/>
              <a:ext cx="121" cy="92"/>
            </a:xfrm>
            <a:custGeom>
              <a:avLst/>
              <a:gdLst>
                <a:gd name="T0" fmla="*/ 0 w 121"/>
                <a:gd name="T1" fmla="*/ 0 h 92"/>
                <a:gd name="T2" fmla="*/ 121 w 121"/>
                <a:gd name="T3" fmla="*/ 0 h 92"/>
                <a:gd name="T4" fmla="*/ 121 w 121"/>
                <a:gd name="T5" fmla="*/ 92 h 92"/>
                <a:gd name="T6" fmla="*/ 0 w 121"/>
                <a:gd name="T7" fmla="*/ 92 h 92"/>
                <a:gd name="T8" fmla="*/ 0 w 121"/>
                <a:gd name="T9" fmla="*/ 0 h 92"/>
                <a:gd name="T10" fmla="*/ 4 w 121"/>
                <a:gd name="T11" fmla="*/ 4 h 92"/>
                <a:gd name="T12" fmla="*/ 121 w 121"/>
                <a:gd name="T13" fmla="*/ 4 h 92"/>
                <a:gd name="T14" fmla="*/ 121 w 121"/>
                <a:gd name="T15" fmla="*/ 92 h 92"/>
                <a:gd name="T16" fmla="*/ 4 w 121"/>
                <a:gd name="T17" fmla="*/ 92 h 92"/>
                <a:gd name="T18" fmla="*/ 4 w 121"/>
                <a:gd name="T19" fmla="*/ 4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92">
                  <a:moveTo>
                    <a:pt x="0" y="0"/>
                  </a:moveTo>
                  <a:lnTo>
                    <a:pt x="121" y="0"/>
                  </a:lnTo>
                  <a:lnTo>
                    <a:pt x="121" y="92"/>
                  </a:lnTo>
                  <a:lnTo>
                    <a:pt x="0" y="92"/>
                  </a:lnTo>
                  <a:lnTo>
                    <a:pt x="0" y="0"/>
                  </a:lnTo>
                  <a:close/>
                  <a:moveTo>
                    <a:pt x="4" y="4"/>
                  </a:moveTo>
                  <a:lnTo>
                    <a:pt x="121" y="4"/>
                  </a:lnTo>
                  <a:lnTo>
                    <a:pt x="121" y="92"/>
                  </a:lnTo>
                  <a:lnTo>
                    <a:pt x="4" y="92"/>
                  </a:lnTo>
                  <a:lnTo>
                    <a:pt x="4" y="4"/>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48" name="Freeform 840">
              <a:extLst>
                <a:ext uri="{FF2B5EF4-FFF2-40B4-BE49-F238E27FC236}">
                  <a16:creationId xmlns:a16="http://schemas.microsoft.com/office/drawing/2014/main" id="{B4ACFA39-F347-4C45-9C9B-C5D0524EE4E7}"/>
                </a:ext>
              </a:extLst>
            </p:cNvPr>
            <p:cNvSpPr>
              <a:spLocks noEditPoints="1"/>
            </p:cNvSpPr>
            <p:nvPr/>
          </p:nvSpPr>
          <p:spPr bwMode="auto">
            <a:xfrm>
              <a:off x="4253" y="2215"/>
              <a:ext cx="117" cy="88"/>
            </a:xfrm>
            <a:custGeom>
              <a:avLst/>
              <a:gdLst>
                <a:gd name="T0" fmla="*/ 0 w 117"/>
                <a:gd name="T1" fmla="*/ 0 h 88"/>
                <a:gd name="T2" fmla="*/ 117 w 117"/>
                <a:gd name="T3" fmla="*/ 0 h 88"/>
                <a:gd name="T4" fmla="*/ 117 w 117"/>
                <a:gd name="T5" fmla="*/ 88 h 88"/>
                <a:gd name="T6" fmla="*/ 0 w 117"/>
                <a:gd name="T7" fmla="*/ 88 h 88"/>
                <a:gd name="T8" fmla="*/ 0 w 117"/>
                <a:gd name="T9" fmla="*/ 0 h 88"/>
                <a:gd name="T10" fmla="*/ 4 w 117"/>
                <a:gd name="T11" fmla="*/ 3 h 88"/>
                <a:gd name="T12" fmla="*/ 117 w 117"/>
                <a:gd name="T13" fmla="*/ 3 h 88"/>
                <a:gd name="T14" fmla="*/ 117 w 117"/>
                <a:gd name="T15" fmla="*/ 88 h 88"/>
                <a:gd name="T16" fmla="*/ 4 w 117"/>
                <a:gd name="T17" fmla="*/ 88 h 88"/>
                <a:gd name="T18" fmla="*/ 4 w 117"/>
                <a:gd name="T19" fmla="*/ 3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8">
                  <a:moveTo>
                    <a:pt x="0" y="0"/>
                  </a:moveTo>
                  <a:lnTo>
                    <a:pt x="117" y="0"/>
                  </a:lnTo>
                  <a:lnTo>
                    <a:pt x="117" y="88"/>
                  </a:lnTo>
                  <a:lnTo>
                    <a:pt x="0" y="88"/>
                  </a:lnTo>
                  <a:lnTo>
                    <a:pt x="0" y="0"/>
                  </a:lnTo>
                  <a:close/>
                  <a:moveTo>
                    <a:pt x="4" y="3"/>
                  </a:moveTo>
                  <a:lnTo>
                    <a:pt x="117" y="3"/>
                  </a:lnTo>
                  <a:lnTo>
                    <a:pt x="117" y="88"/>
                  </a:lnTo>
                  <a:lnTo>
                    <a:pt x="4" y="88"/>
                  </a:lnTo>
                  <a:lnTo>
                    <a:pt x="4" y="3"/>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49" name="Freeform 841">
              <a:extLst>
                <a:ext uri="{FF2B5EF4-FFF2-40B4-BE49-F238E27FC236}">
                  <a16:creationId xmlns:a16="http://schemas.microsoft.com/office/drawing/2014/main" id="{5E09C04D-1C60-1049-9987-AE63A815C775}"/>
                </a:ext>
              </a:extLst>
            </p:cNvPr>
            <p:cNvSpPr>
              <a:spLocks noEditPoints="1"/>
            </p:cNvSpPr>
            <p:nvPr/>
          </p:nvSpPr>
          <p:spPr bwMode="auto">
            <a:xfrm>
              <a:off x="4257" y="2218"/>
              <a:ext cx="113" cy="85"/>
            </a:xfrm>
            <a:custGeom>
              <a:avLst/>
              <a:gdLst>
                <a:gd name="T0" fmla="*/ 0 w 113"/>
                <a:gd name="T1" fmla="*/ 0 h 85"/>
                <a:gd name="T2" fmla="*/ 113 w 113"/>
                <a:gd name="T3" fmla="*/ 0 h 85"/>
                <a:gd name="T4" fmla="*/ 113 w 113"/>
                <a:gd name="T5" fmla="*/ 85 h 85"/>
                <a:gd name="T6" fmla="*/ 0 w 113"/>
                <a:gd name="T7" fmla="*/ 85 h 85"/>
                <a:gd name="T8" fmla="*/ 0 w 113"/>
                <a:gd name="T9" fmla="*/ 0 h 85"/>
                <a:gd name="T10" fmla="*/ 4 w 113"/>
                <a:gd name="T11" fmla="*/ 3 h 85"/>
                <a:gd name="T12" fmla="*/ 113 w 113"/>
                <a:gd name="T13" fmla="*/ 3 h 85"/>
                <a:gd name="T14" fmla="*/ 113 w 113"/>
                <a:gd name="T15" fmla="*/ 85 h 85"/>
                <a:gd name="T16" fmla="*/ 4 w 113"/>
                <a:gd name="T17" fmla="*/ 85 h 85"/>
                <a:gd name="T18" fmla="*/ 4 w 113"/>
                <a:gd name="T19" fmla="*/ 3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5">
                  <a:moveTo>
                    <a:pt x="0" y="0"/>
                  </a:moveTo>
                  <a:lnTo>
                    <a:pt x="113" y="0"/>
                  </a:lnTo>
                  <a:lnTo>
                    <a:pt x="113" y="85"/>
                  </a:lnTo>
                  <a:lnTo>
                    <a:pt x="0" y="85"/>
                  </a:lnTo>
                  <a:lnTo>
                    <a:pt x="0" y="0"/>
                  </a:lnTo>
                  <a:close/>
                  <a:moveTo>
                    <a:pt x="4" y="3"/>
                  </a:moveTo>
                  <a:lnTo>
                    <a:pt x="113" y="3"/>
                  </a:lnTo>
                  <a:lnTo>
                    <a:pt x="113" y="85"/>
                  </a:lnTo>
                  <a:lnTo>
                    <a:pt x="4" y="85"/>
                  </a:lnTo>
                  <a:lnTo>
                    <a:pt x="4" y="3"/>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50" name="Freeform 842">
              <a:extLst>
                <a:ext uri="{FF2B5EF4-FFF2-40B4-BE49-F238E27FC236}">
                  <a16:creationId xmlns:a16="http://schemas.microsoft.com/office/drawing/2014/main" id="{9B1871A3-733D-BB46-A8F8-EA7C01444394}"/>
                </a:ext>
              </a:extLst>
            </p:cNvPr>
            <p:cNvSpPr>
              <a:spLocks noEditPoints="1"/>
            </p:cNvSpPr>
            <p:nvPr/>
          </p:nvSpPr>
          <p:spPr bwMode="auto">
            <a:xfrm>
              <a:off x="4261" y="2221"/>
              <a:ext cx="109" cy="82"/>
            </a:xfrm>
            <a:custGeom>
              <a:avLst/>
              <a:gdLst>
                <a:gd name="T0" fmla="*/ 0 w 109"/>
                <a:gd name="T1" fmla="*/ 0 h 82"/>
                <a:gd name="T2" fmla="*/ 109 w 109"/>
                <a:gd name="T3" fmla="*/ 0 h 82"/>
                <a:gd name="T4" fmla="*/ 109 w 109"/>
                <a:gd name="T5" fmla="*/ 82 h 82"/>
                <a:gd name="T6" fmla="*/ 0 w 109"/>
                <a:gd name="T7" fmla="*/ 82 h 82"/>
                <a:gd name="T8" fmla="*/ 0 w 109"/>
                <a:gd name="T9" fmla="*/ 0 h 82"/>
                <a:gd name="T10" fmla="*/ 4 w 109"/>
                <a:gd name="T11" fmla="*/ 3 h 82"/>
                <a:gd name="T12" fmla="*/ 109 w 109"/>
                <a:gd name="T13" fmla="*/ 3 h 82"/>
                <a:gd name="T14" fmla="*/ 109 w 109"/>
                <a:gd name="T15" fmla="*/ 82 h 82"/>
                <a:gd name="T16" fmla="*/ 4 w 109"/>
                <a:gd name="T17" fmla="*/ 82 h 82"/>
                <a:gd name="T18" fmla="*/ 4 w 109"/>
                <a:gd name="T19" fmla="*/ 3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82">
                  <a:moveTo>
                    <a:pt x="0" y="0"/>
                  </a:moveTo>
                  <a:lnTo>
                    <a:pt x="109" y="0"/>
                  </a:lnTo>
                  <a:lnTo>
                    <a:pt x="109" y="82"/>
                  </a:lnTo>
                  <a:lnTo>
                    <a:pt x="0" y="82"/>
                  </a:lnTo>
                  <a:lnTo>
                    <a:pt x="0" y="0"/>
                  </a:lnTo>
                  <a:close/>
                  <a:moveTo>
                    <a:pt x="4" y="3"/>
                  </a:moveTo>
                  <a:lnTo>
                    <a:pt x="109" y="3"/>
                  </a:lnTo>
                  <a:lnTo>
                    <a:pt x="109" y="82"/>
                  </a:lnTo>
                  <a:lnTo>
                    <a:pt x="4" y="82"/>
                  </a:lnTo>
                  <a:lnTo>
                    <a:pt x="4"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51" name="Freeform 843">
              <a:extLst>
                <a:ext uri="{FF2B5EF4-FFF2-40B4-BE49-F238E27FC236}">
                  <a16:creationId xmlns:a16="http://schemas.microsoft.com/office/drawing/2014/main" id="{DCA01F10-19F0-0441-BFEE-AB632FD5420F}"/>
                </a:ext>
              </a:extLst>
            </p:cNvPr>
            <p:cNvSpPr>
              <a:spLocks noEditPoints="1"/>
            </p:cNvSpPr>
            <p:nvPr/>
          </p:nvSpPr>
          <p:spPr bwMode="auto">
            <a:xfrm>
              <a:off x="4265" y="2224"/>
              <a:ext cx="105" cy="79"/>
            </a:xfrm>
            <a:custGeom>
              <a:avLst/>
              <a:gdLst>
                <a:gd name="T0" fmla="*/ 0 w 105"/>
                <a:gd name="T1" fmla="*/ 0 h 79"/>
                <a:gd name="T2" fmla="*/ 105 w 105"/>
                <a:gd name="T3" fmla="*/ 0 h 79"/>
                <a:gd name="T4" fmla="*/ 105 w 105"/>
                <a:gd name="T5" fmla="*/ 79 h 79"/>
                <a:gd name="T6" fmla="*/ 0 w 105"/>
                <a:gd name="T7" fmla="*/ 79 h 79"/>
                <a:gd name="T8" fmla="*/ 0 w 105"/>
                <a:gd name="T9" fmla="*/ 0 h 79"/>
                <a:gd name="T10" fmla="*/ 5 w 105"/>
                <a:gd name="T11" fmla="*/ 3 h 79"/>
                <a:gd name="T12" fmla="*/ 105 w 105"/>
                <a:gd name="T13" fmla="*/ 3 h 79"/>
                <a:gd name="T14" fmla="*/ 105 w 105"/>
                <a:gd name="T15" fmla="*/ 79 h 79"/>
                <a:gd name="T16" fmla="*/ 5 w 105"/>
                <a:gd name="T17" fmla="*/ 79 h 79"/>
                <a:gd name="T18" fmla="*/ 5 w 105"/>
                <a:gd name="T19" fmla="*/ 3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9">
                  <a:moveTo>
                    <a:pt x="0" y="0"/>
                  </a:moveTo>
                  <a:lnTo>
                    <a:pt x="105" y="0"/>
                  </a:lnTo>
                  <a:lnTo>
                    <a:pt x="105" y="79"/>
                  </a:lnTo>
                  <a:lnTo>
                    <a:pt x="0" y="79"/>
                  </a:lnTo>
                  <a:lnTo>
                    <a:pt x="0" y="0"/>
                  </a:lnTo>
                  <a:close/>
                  <a:moveTo>
                    <a:pt x="5" y="3"/>
                  </a:moveTo>
                  <a:lnTo>
                    <a:pt x="105" y="3"/>
                  </a:lnTo>
                  <a:lnTo>
                    <a:pt x="105" y="79"/>
                  </a:lnTo>
                  <a:lnTo>
                    <a:pt x="5" y="79"/>
                  </a:lnTo>
                  <a:lnTo>
                    <a:pt x="5"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52" name="Freeform 844">
              <a:extLst>
                <a:ext uri="{FF2B5EF4-FFF2-40B4-BE49-F238E27FC236}">
                  <a16:creationId xmlns:a16="http://schemas.microsoft.com/office/drawing/2014/main" id="{4F9EE3E8-A8B2-174E-B9FA-FFF76C3CFCD9}"/>
                </a:ext>
              </a:extLst>
            </p:cNvPr>
            <p:cNvSpPr>
              <a:spLocks noEditPoints="1"/>
            </p:cNvSpPr>
            <p:nvPr/>
          </p:nvSpPr>
          <p:spPr bwMode="auto">
            <a:xfrm>
              <a:off x="4270" y="2227"/>
              <a:ext cx="100" cy="76"/>
            </a:xfrm>
            <a:custGeom>
              <a:avLst/>
              <a:gdLst>
                <a:gd name="T0" fmla="*/ 0 w 100"/>
                <a:gd name="T1" fmla="*/ 0 h 76"/>
                <a:gd name="T2" fmla="*/ 100 w 100"/>
                <a:gd name="T3" fmla="*/ 0 h 76"/>
                <a:gd name="T4" fmla="*/ 100 w 100"/>
                <a:gd name="T5" fmla="*/ 76 h 76"/>
                <a:gd name="T6" fmla="*/ 0 w 100"/>
                <a:gd name="T7" fmla="*/ 76 h 76"/>
                <a:gd name="T8" fmla="*/ 0 w 100"/>
                <a:gd name="T9" fmla="*/ 0 h 76"/>
                <a:gd name="T10" fmla="*/ 4 w 100"/>
                <a:gd name="T11" fmla="*/ 3 h 76"/>
                <a:gd name="T12" fmla="*/ 100 w 100"/>
                <a:gd name="T13" fmla="*/ 3 h 76"/>
                <a:gd name="T14" fmla="*/ 100 w 100"/>
                <a:gd name="T15" fmla="*/ 76 h 76"/>
                <a:gd name="T16" fmla="*/ 4 w 100"/>
                <a:gd name="T17" fmla="*/ 76 h 76"/>
                <a:gd name="T18" fmla="*/ 4 w 100"/>
                <a:gd name="T19" fmla="*/ 3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6">
                  <a:moveTo>
                    <a:pt x="0" y="0"/>
                  </a:moveTo>
                  <a:lnTo>
                    <a:pt x="100" y="0"/>
                  </a:lnTo>
                  <a:lnTo>
                    <a:pt x="100" y="76"/>
                  </a:lnTo>
                  <a:lnTo>
                    <a:pt x="0" y="76"/>
                  </a:lnTo>
                  <a:lnTo>
                    <a:pt x="0" y="0"/>
                  </a:lnTo>
                  <a:close/>
                  <a:moveTo>
                    <a:pt x="4" y="3"/>
                  </a:moveTo>
                  <a:lnTo>
                    <a:pt x="100" y="3"/>
                  </a:lnTo>
                  <a:lnTo>
                    <a:pt x="100" y="76"/>
                  </a:lnTo>
                  <a:lnTo>
                    <a:pt x="4" y="76"/>
                  </a:lnTo>
                  <a:lnTo>
                    <a:pt x="4"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53" name="Freeform 845">
              <a:extLst>
                <a:ext uri="{FF2B5EF4-FFF2-40B4-BE49-F238E27FC236}">
                  <a16:creationId xmlns:a16="http://schemas.microsoft.com/office/drawing/2014/main" id="{C304246D-1E59-8645-BFBB-756144C0838A}"/>
                </a:ext>
              </a:extLst>
            </p:cNvPr>
            <p:cNvSpPr>
              <a:spLocks noEditPoints="1"/>
            </p:cNvSpPr>
            <p:nvPr/>
          </p:nvSpPr>
          <p:spPr bwMode="auto">
            <a:xfrm>
              <a:off x="4274" y="2230"/>
              <a:ext cx="96" cy="73"/>
            </a:xfrm>
            <a:custGeom>
              <a:avLst/>
              <a:gdLst>
                <a:gd name="T0" fmla="*/ 0 w 96"/>
                <a:gd name="T1" fmla="*/ 0 h 73"/>
                <a:gd name="T2" fmla="*/ 96 w 96"/>
                <a:gd name="T3" fmla="*/ 0 h 73"/>
                <a:gd name="T4" fmla="*/ 96 w 96"/>
                <a:gd name="T5" fmla="*/ 73 h 73"/>
                <a:gd name="T6" fmla="*/ 0 w 96"/>
                <a:gd name="T7" fmla="*/ 73 h 73"/>
                <a:gd name="T8" fmla="*/ 0 w 96"/>
                <a:gd name="T9" fmla="*/ 0 h 73"/>
                <a:gd name="T10" fmla="*/ 4 w 96"/>
                <a:gd name="T11" fmla="*/ 4 h 73"/>
                <a:gd name="T12" fmla="*/ 96 w 96"/>
                <a:gd name="T13" fmla="*/ 4 h 73"/>
                <a:gd name="T14" fmla="*/ 96 w 96"/>
                <a:gd name="T15" fmla="*/ 73 h 73"/>
                <a:gd name="T16" fmla="*/ 4 w 96"/>
                <a:gd name="T17" fmla="*/ 73 h 73"/>
                <a:gd name="T18" fmla="*/ 4 w 96"/>
                <a:gd name="T19" fmla="*/ 4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73">
                  <a:moveTo>
                    <a:pt x="0" y="0"/>
                  </a:moveTo>
                  <a:lnTo>
                    <a:pt x="96" y="0"/>
                  </a:lnTo>
                  <a:lnTo>
                    <a:pt x="96" y="73"/>
                  </a:lnTo>
                  <a:lnTo>
                    <a:pt x="0" y="73"/>
                  </a:lnTo>
                  <a:lnTo>
                    <a:pt x="0" y="0"/>
                  </a:lnTo>
                  <a:close/>
                  <a:moveTo>
                    <a:pt x="4" y="4"/>
                  </a:moveTo>
                  <a:lnTo>
                    <a:pt x="96" y="4"/>
                  </a:lnTo>
                  <a:lnTo>
                    <a:pt x="96" y="73"/>
                  </a:lnTo>
                  <a:lnTo>
                    <a:pt x="4" y="73"/>
                  </a:lnTo>
                  <a:lnTo>
                    <a:pt x="4" y="4"/>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54" name="Freeform 846">
              <a:extLst>
                <a:ext uri="{FF2B5EF4-FFF2-40B4-BE49-F238E27FC236}">
                  <a16:creationId xmlns:a16="http://schemas.microsoft.com/office/drawing/2014/main" id="{3B93F2DE-0EE6-B044-A4D6-E5FDD7836373}"/>
                </a:ext>
              </a:extLst>
            </p:cNvPr>
            <p:cNvSpPr>
              <a:spLocks noEditPoints="1"/>
            </p:cNvSpPr>
            <p:nvPr/>
          </p:nvSpPr>
          <p:spPr bwMode="auto">
            <a:xfrm>
              <a:off x="4278" y="2234"/>
              <a:ext cx="92" cy="69"/>
            </a:xfrm>
            <a:custGeom>
              <a:avLst/>
              <a:gdLst>
                <a:gd name="T0" fmla="*/ 0 w 92"/>
                <a:gd name="T1" fmla="*/ 0 h 69"/>
                <a:gd name="T2" fmla="*/ 92 w 92"/>
                <a:gd name="T3" fmla="*/ 0 h 69"/>
                <a:gd name="T4" fmla="*/ 92 w 92"/>
                <a:gd name="T5" fmla="*/ 69 h 69"/>
                <a:gd name="T6" fmla="*/ 0 w 92"/>
                <a:gd name="T7" fmla="*/ 69 h 69"/>
                <a:gd name="T8" fmla="*/ 0 w 92"/>
                <a:gd name="T9" fmla="*/ 0 h 69"/>
                <a:gd name="T10" fmla="*/ 4 w 92"/>
                <a:gd name="T11" fmla="*/ 3 h 69"/>
                <a:gd name="T12" fmla="*/ 92 w 92"/>
                <a:gd name="T13" fmla="*/ 3 h 69"/>
                <a:gd name="T14" fmla="*/ 92 w 92"/>
                <a:gd name="T15" fmla="*/ 69 h 69"/>
                <a:gd name="T16" fmla="*/ 4 w 92"/>
                <a:gd name="T17" fmla="*/ 69 h 69"/>
                <a:gd name="T18" fmla="*/ 4 w 92"/>
                <a:gd name="T19" fmla="*/ 3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69">
                  <a:moveTo>
                    <a:pt x="0" y="0"/>
                  </a:moveTo>
                  <a:lnTo>
                    <a:pt x="92" y="0"/>
                  </a:lnTo>
                  <a:lnTo>
                    <a:pt x="92" y="69"/>
                  </a:lnTo>
                  <a:lnTo>
                    <a:pt x="0" y="69"/>
                  </a:lnTo>
                  <a:lnTo>
                    <a:pt x="0" y="0"/>
                  </a:lnTo>
                  <a:close/>
                  <a:moveTo>
                    <a:pt x="4" y="3"/>
                  </a:moveTo>
                  <a:lnTo>
                    <a:pt x="92" y="3"/>
                  </a:lnTo>
                  <a:lnTo>
                    <a:pt x="92" y="69"/>
                  </a:lnTo>
                  <a:lnTo>
                    <a:pt x="4" y="69"/>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55" name="Freeform 847">
              <a:extLst>
                <a:ext uri="{FF2B5EF4-FFF2-40B4-BE49-F238E27FC236}">
                  <a16:creationId xmlns:a16="http://schemas.microsoft.com/office/drawing/2014/main" id="{05391A9C-5C1B-694A-BDAB-58140CA4C7C7}"/>
                </a:ext>
              </a:extLst>
            </p:cNvPr>
            <p:cNvSpPr>
              <a:spLocks noEditPoints="1"/>
            </p:cNvSpPr>
            <p:nvPr/>
          </p:nvSpPr>
          <p:spPr bwMode="auto">
            <a:xfrm>
              <a:off x="4282" y="2237"/>
              <a:ext cx="88" cy="66"/>
            </a:xfrm>
            <a:custGeom>
              <a:avLst/>
              <a:gdLst>
                <a:gd name="T0" fmla="*/ 0 w 88"/>
                <a:gd name="T1" fmla="*/ 0 h 66"/>
                <a:gd name="T2" fmla="*/ 88 w 88"/>
                <a:gd name="T3" fmla="*/ 0 h 66"/>
                <a:gd name="T4" fmla="*/ 88 w 88"/>
                <a:gd name="T5" fmla="*/ 66 h 66"/>
                <a:gd name="T6" fmla="*/ 0 w 88"/>
                <a:gd name="T7" fmla="*/ 66 h 66"/>
                <a:gd name="T8" fmla="*/ 0 w 88"/>
                <a:gd name="T9" fmla="*/ 0 h 66"/>
                <a:gd name="T10" fmla="*/ 4 w 88"/>
                <a:gd name="T11" fmla="*/ 3 h 66"/>
                <a:gd name="T12" fmla="*/ 88 w 88"/>
                <a:gd name="T13" fmla="*/ 3 h 66"/>
                <a:gd name="T14" fmla="*/ 88 w 88"/>
                <a:gd name="T15" fmla="*/ 66 h 66"/>
                <a:gd name="T16" fmla="*/ 4 w 88"/>
                <a:gd name="T17" fmla="*/ 66 h 66"/>
                <a:gd name="T18" fmla="*/ 4 w 88"/>
                <a:gd name="T19" fmla="*/ 3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66">
                  <a:moveTo>
                    <a:pt x="0" y="0"/>
                  </a:moveTo>
                  <a:lnTo>
                    <a:pt x="88" y="0"/>
                  </a:lnTo>
                  <a:lnTo>
                    <a:pt x="88" y="66"/>
                  </a:lnTo>
                  <a:lnTo>
                    <a:pt x="0" y="66"/>
                  </a:lnTo>
                  <a:lnTo>
                    <a:pt x="0" y="0"/>
                  </a:lnTo>
                  <a:close/>
                  <a:moveTo>
                    <a:pt x="4" y="3"/>
                  </a:moveTo>
                  <a:lnTo>
                    <a:pt x="88" y="3"/>
                  </a:lnTo>
                  <a:lnTo>
                    <a:pt x="88" y="66"/>
                  </a:lnTo>
                  <a:lnTo>
                    <a:pt x="4" y="66"/>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56" name="Freeform 848">
              <a:extLst>
                <a:ext uri="{FF2B5EF4-FFF2-40B4-BE49-F238E27FC236}">
                  <a16:creationId xmlns:a16="http://schemas.microsoft.com/office/drawing/2014/main" id="{8FC25941-35BF-D941-98F4-1C4692E7BFEA}"/>
                </a:ext>
              </a:extLst>
            </p:cNvPr>
            <p:cNvSpPr>
              <a:spLocks noEditPoints="1"/>
            </p:cNvSpPr>
            <p:nvPr/>
          </p:nvSpPr>
          <p:spPr bwMode="auto">
            <a:xfrm>
              <a:off x="4286" y="2240"/>
              <a:ext cx="84" cy="63"/>
            </a:xfrm>
            <a:custGeom>
              <a:avLst/>
              <a:gdLst>
                <a:gd name="T0" fmla="*/ 0 w 84"/>
                <a:gd name="T1" fmla="*/ 0 h 63"/>
                <a:gd name="T2" fmla="*/ 84 w 84"/>
                <a:gd name="T3" fmla="*/ 0 h 63"/>
                <a:gd name="T4" fmla="*/ 84 w 84"/>
                <a:gd name="T5" fmla="*/ 63 h 63"/>
                <a:gd name="T6" fmla="*/ 0 w 84"/>
                <a:gd name="T7" fmla="*/ 63 h 63"/>
                <a:gd name="T8" fmla="*/ 0 w 84"/>
                <a:gd name="T9" fmla="*/ 0 h 63"/>
                <a:gd name="T10" fmla="*/ 4 w 84"/>
                <a:gd name="T11" fmla="*/ 3 h 63"/>
                <a:gd name="T12" fmla="*/ 84 w 84"/>
                <a:gd name="T13" fmla="*/ 3 h 63"/>
                <a:gd name="T14" fmla="*/ 84 w 84"/>
                <a:gd name="T15" fmla="*/ 63 h 63"/>
                <a:gd name="T16" fmla="*/ 4 w 84"/>
                <a:gd name="T17" fmla="*/ 63 h 63"/>
                <a:gd name="T18" fmla="*/ 4 w 84"/>
                <a:gd name="T19" fmla="*/ 3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3">
                  <a:moveTo>
                    <a:pt x="0" y="0"/>
                  </a:moveTo>
                  <a:lnTo>
                    <a:pt x="84" y="0"/>
                  </a:lnTo>
                  <a:lnTo>
                    <a:pt x="84" y="63"/>
                  </a:lnTo>
                  <a:lnTo>
                    <a:pt x="0" y="63"/>
                  </a:lnTo>
                  <a:lnTo>
                    <a:pt x="0" y="0"/>
                  </a:lnTo>
                  <a:close/>
                  <a:moveTo>
                    <a:pt x="4" y="3"/>
                  </a:moveTo>
                  <a:lnTo>
                    <a:pt x="84" y="3"/>
                  </a:lnTo>
                  <a:lnTo>
                    <a:pt x="84" y="63"/>
                  </a:lnTo>
                  <a:lnTo>
                    <a:pt x="4" y="63"/>
                  </a:lnTo>
                  <a:lnTo>
                    <a:pt x="4" y="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57" name="Freeform 849">
              <a:extLst>
                <a:ext uri="{FF2B5EF4-FFF2-40B4-BE49-F238E27FC236}">
                  <a16:creationId xmlns:a16="http://schemas.microsoft.com/office/drawing/2014/main" id="{EC8BCAD3-6000-B744-8376-F6B409D4065D}"/>
                </a:ext>
              </a:extLst>
            </p:cNvPr>
            <p:cNvSpPr>
              <a:spLocks noEditPoints="1"/>
            </p:cNvSpPr>
            <p:nvPr/>
          </p:nvSpPr>
          <p:spPr bwMode="auto">
            <a:xfrm>
              <a:off x="4290" y="2243"/>
              <a:ext cx="80" cy="60"/>
            </a:xfrm>
            <a:custGeom>
              <a:avLst/>
              <a:gdLst>
                <a:gd name="T0" fmla="*/ 0 w 80"/>
                <a:gd name="T1" fmla="*/ 0 h 60"/>
                <a:gd name="T2" fmla="*/ 80 w 80"/>
                <a:gd name="T3" fmla="*/ 0 h 60"/>
                <a:gd name="T4" fmla="*/ 80 w 80"/>
                <a:gd name="T5" fmla="*/ 60 h 60"/>
                <a:gd name="T6" fmla="*/ 0 w 80"/>
                <a:gd name="T7" fmla="*/ 60 h 60"/>
                <a:gd name="T8" fmla="*/ 0 w 80"/>
                <a:gd name="T9" fmla="*/ 0 h 60"/>
                <a:gd name="T10" fmla="*/ 5 w 80"/>
                <a:gd name="T11" fmla="*/ 3 h 60"/>
                <a:gd name="T12" fmla="*/ 80 w 80"/>
                <a:gd name="T13" fmla="*/ 3 h 60"/>
                <a:gd name="T14" fmla="*/ 80 w 80"/>
                <a:gd name="T15" fmla="*/ 60 h 60"/>
                <a:gd name="T16" fmla="*/ 5 w 80"/>
                <a:gd name="T17" fmla="*/ 60 h 60"/>
                <a:gd name="T18" fmla="*/ 5 w 80"/>
                <a:gd name="T19" fmla="*/ 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60">
                  <a:moveTo>
                    <a:pt x="0" y="0"/>
                  </a:moveTo>
                  <a:lnTo>
                    <a:pt x="80" y="0"/>
                  </a:lnTo>
                  <a:lnTo>
                    <a:pt x="80" y="60"/>
                  </a:lnTo>
                  <a:lnTo>
                    <a:pt x="0" y="60"/>
                  </a:lnTo>
                  <a:lnTo>
                    <a:pt x="0" y="0"/>
                  </a:lnTo>
                  <a:close/>
                  <a:moveTo>
                    <a:pt x="5" y="3"/>
                  </a:moveTo>
                  <a:lnTo>
                    <a:pt x="80" y="3"/>
                  </a:lnTo>
                  <a:lnTo>
                    <a:pt x="80" y="60"/>
                  </a:lnTo>
                  <a:lnTo>
                    <a:pt x="5" y="60"/>
                  </a:lnTo>
                  <a:lnTo>
                    <a:pt x="5"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58" name="Freeform 850">
              <a:extLst>
                <a:ext uri="{FF2B5EF4-FFF2-40B4-BE49-F238E27FC236}">
                  <a16:creationId xmlns:a16="http://schemas.microsoft.com/office/drawing/2014/main" id="{7A469C4D-7BF3-7142-BD0C-CD4CC92BDECC}"/>
                </a:ext>
              </a:extLst>
            </p:cNvPr>
            <p:cNvSpPr>
              <a:spLocks noEditPoints="1"/>
            </p:cNvSpPr>
            <p:nvPr/>
          </p:nvSpPr>
          <p:spPr bwMode="auto">
            <a:xfrm>
              <a:off x="4295" y="2246"/>
              <a:ext cx="75" cy="57"/>
            </a:xfrm>
            <a:custGeom>
              <a:avLst/>
              <a:gdLst>
                <a:gd name="T0" fmla="*/ 0 w 75"/>
                <a:gd name="T1" fmla="*/ 0 h 57"/>
                <a:gd name="T2" fmla="*/ 75 w 75"/>
                <a:gd name="T3" fmla="*/ 0 h 57"/>
                <a:gd name="T4" fmla="*/ 75 w 75"/>
                <a:gd name="T5" fmla="*/ 57 h 57"/>
                <a:gd name="T6" fmla="*/ 0 w 75"/>
                <a:gd name="T7" fmla="*/ 57 h 57"/>
                <a:gd name="T8" fmla="*/ 0 w 75"/>
                <a:gd name="T9" fmla="*/ 0 h 57"/>
                <a:gd name="T10" fmla="*/ 4 w 75"/>
                <a:gd name="T11" fmla="*/ 3 h 57"/>
                <a:gd name="T12" fmla="*/ 75 w 75"/>
                <a:gd name="T13" fmla="*/ 3 h 57"/>
                <a:gd name="T14" fmla="*/ 75 w 75"/>
                <a:gd name="T15" fmla="*/ 57 h 57"/>
                <a:gd name="T16" fmla="*/ 4 w 75"/>
                <a:gd name="T17" fmla="*/ 57 h 57"/>
                <a:gd name="T18" fmla="*/ 4 w 75"/>
                <a:gd name="T19" fmla="*/ 3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7">
                  <a:moveTo>
                    <a:pt x="0" y="0"/>
                  </a:moveTo>
                  <a:lnTo>
                    <a:pt x="75" y="0"/>
                  </a:lnTo>
                  <a:lnTo>
                    <a:pt x="75" y="57"/>
                  </a:lnTo>
                  <a:lnTo>
                    <a:pt x="0" y="57"/>
                  </a:lnTo>
                  <a:lnTo>
                    <a:pt x="0" y="0"/>
                  </a:lnTo>
                  <a:close/>
                  <a:moveTo>
                    <a:pt x="4" y="3"/>
                  </a:moveTo>
                  <a:lnTo>
                    <a:pt x="75" y="3"/>
                  </a:lnTo>
                  <a:lnTo>
                    <a:pt x="75" y="57"/>
                  </a:lnTo>
                  <a:lnTo>
                    <a:pt x="4" y="57"/>
                  </a:lnTo>
                  <a:lnTo>
                    <a:pt x="4"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59" name="Freeform 851">
              <a:extLst>
                <a:ext uri="{FF2B5EF4-FFF2-40B4-BE49-F238E27FC236}">
                  <a16:creationId xmlns:a16="http://schemas.microsoft.com/office/drawing/2014/main" id="{737C7F12-D574-3340-9A55-86976CB04426}"/>
                </a:ext>
              </a:extLst>
            </p:cNvPr>
            <p:cNvSpPr>
              <a:spLocks noEditPoints="1"/>
            </p:cNvSpPr>
            <p:nvPr/>
          </p:nvSpPr>
          <p:spPr bwMode="auto">
            <a:xfrm>
              <a:off x="4299" y="2249"/>
              <a:ext cx="71" cy="54"/>
            </a:xfrm>
            <a:custGeom>
              <a:avLst/>
              <a:gdLst>
                <a:gd name="T0" fmla="*/ 0 w 71"/>
                <a:gd name="T1" fmla="*/ 0 h 54"/>
                <a:gd name="T2" fmla="*/ 71 w 71"/>
                <a:gd name="T3" fmla="*/ 0 h 54"/>
                <a:gd name="T4" fmla="*/ 71 w 71"/>
                <a:gd name="T5" fmla="*/ 54 h 54"/>
                <a:gd name="T6" fmla="*/ 0 w 71"/>
                <a:gd name="T7" fmla="*/ 54 h 54"/>
                <a:gd name="T8" fmla="*/ 0 w 71"/>
                <a:gd name="T9" fmla="*/ 0 h 54"/>
                <a:gd name="T10" fmla="*/ 4 w 71"/>
                <a:gd name="T11" fmla="*/ 4 h 54"/>
                <a:gd name="T12" fmla="*/ 71 w 71"/>
                <a:gd name="T13" fmla="*/ 4 h 54"/>
                <a:gd name="T14" fmla="*/ 71 w 71"/>
                <a:gd name="T15" fmla="*/ 54 h 54"/>
                <a:gd name="T16" fmla="*/ 4 w 71"/>
                <a:gd name="T17" fmla="*/ 54 h 54"/>
                <a:gd name="T18" fmla="*/ 4 w 71"/>
                <a:gd name="T19" fmla="*/ 4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4">
                  <a:moveTo>
                    <a:pt x="0" y="0"/>
                  </a:moveTo>
                  <a:lnTo>
                    <a:pt x="71" y="0"/>
                  </a:lnTo>
                  <a:lnTo>
                    <a:pt x="71" y="54"/>
                  </a:lnTo>
                  <a:lnTo>
                    <a:pt x="0" y="54"/>
                  </a:lnTo>
                  <a:lnTo>
                    <a:pt x="0" y="0"/>
                  </a:lnTo>
                  <a:close/>
                  <a:moveTo>
                    <a:pt x="4" y="4"/>
                  </a:moveTo>
                  <a:lnTo>
                    <a:pt x="71" y="4"/>
                  </a:lnTo>
                  <a:lnTo>
                    <a:pt x="71" y="54"/>
                  </a:lnTo>
                  <a:lnTo>
                    <a:pt x="4" y="54"/>
                  </a:lnTo>
                  <a:lnTo>
                    <a:pt x="4" y="4"/>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60" name="Freeform 852">
              <a:extLst>
                <a:ext uri="{FF2B5EF4-FFF2-40B4-BE49-F238E27FC236}">
                  <a16:creationId xmlns:a16="http://schemas.microsoft.com/office/drawing/2014/main" id="{38C6CD16-06FF-664F-8BF0-7BFEEF926385}"/>
                </a:ext>
              </a:extLst>
            </p:cNvPr>
            <p:cNvSpPr>
              <a:spLocks noEditPoints="1"/>
            </p:cNvSpPr>
            <p:nvPr/>
          </p:nvSpPr>
          <p:spPr bwMode="auto">
            <a:xfrm>
              <a:off x="4303" y="2253"/>
              <a:ext cx="67" cy="50"/>
            </a:xfrm>
            <a:custGeom>
              <a:avLst/>
              <a:gdLst>
                <a:gd name="T0" fmla="*/ 0 w 67"/>
                <a:gd name="T1" fmla="*/ 0 h 50"/>
                <a:gd name="T2" fmla="*/ 67 w 67"/>
                <a:gd name="T3" fmla="*/ 0 h 50"/>
                <a:gd name="T4" fmla="*/ 67 w 67"/>
                <a:gd name="T5" fmla="*/ 50 h 50"/>
                <a:gd name="T6" fmla="*/ 0 w 67"/>
                <a:gd name="T7" fmla="*/ 50 h 50"/>
                <a:gd name="T8" fmla="*/ 0 w 67"/>
                <a:gd name="T9" fmla="*/ 0 h 50"/>
                <a:gd name="T10" fmla="*/ 4 w 67"/>
                <a:gd name="T11" fmla="*/ 3 h 50"/>
                <a:gd name="T12" fmla="*/ 67 w 67"/>
                <a:gd name="T13" fmla="*/ 3 h 50"/>
                <a:gd name="T14" fmla="*/ 67 w 67"/>
                <a:gd name="T15" fmla="*/ 50 h 50"/>
                <a:gd name="T16" fmla="*/ 4 w 67"/>
                <a:gd name="T17" fmla="*/ 50 h 50"/>
                <a:gd name="T18" fmla="*/ 4 w 67"/>
                <a:gd name="T19" fmla="*/ 3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50">
                  <a:moveTo>
                    <a:pt x="0" y="0"/>
                  </a:moveTo>
                  <a:lnTo>
                    <a:pt x="67" y="0"/>
                  </a:lnTo>
                  <a:lnTo>
                    <a:pt x="67" y="50"/>
                  </a:lnTo>
                  <a:lnTo>
                    <a:pt x="0" y="50"/>
                  </a:lnTo>
                  <a:lnTo>
                    <a:pt x="0" y="0"/>
                  </a:lnTo>
                  <a:close/>
                  <a:moveTo>
                    <a:pt x="4" y="3"/>
                  </a:moveTo>
                  <a:lnTo>
                    <a:pt x="67" y="3"/>
                  </a:lnTo>
                  <a:lnTo>
                    <a:pt x="67" y="50"/>
                  </a:lnTo>
                  <a:lnTo>
                    <a:pt x="4" y="50"/>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61" name="Freeform 853">
              <a:extLst>
                <a:ext uri="{FF2B5EF4-FFF2-40B4-BE49-F238E27FC236}">
                  <a16:creationId xmlns:a16="http://schemas.microsoft.com/office/drawing/2014/main" id="{2A8C78E5-DF4E-A147-B755-6F2566103643}"/>
                </a:ext>
              </a:extLst>
            </p:cNvPr>
            <p:cNvSpPr>
              <a:spLocks noEditPoints="1"/>
            </p:cNvSpPr>
            <p:nvPr/>
          </p:nvSpPr>
          <p:spPr bwMode="auto">
            <a:xfrm>
              <a:off x="4307" y="2256"/>
              <a:ext cx="63" cy="47"/>
            </a:xfrm>
            <a:custGeom>
              <a:avLst/>
              <a:gdLst>
                <a:gd name="T0" fmla="*/ 0 w 63"/>
                <a:gd name="T1" fmla="*/ 0 h 47"/>
                <a:gd name="T2" fmla="*/ 63 w 63"/>
                <a:gd name="T3" fmla="*/ 0 h 47"/>
                <a:gd name="T4" fmla="*/ 63 w 63"/>
                <a:gd name="T5" fmla="*/ 47 h 47"/>
                <a:gd name="T6" fmla="*/ 0 w 63"/>
                <a:gd name="T7" fmla="*/ 47 h 47"/>
                <a:gd name="T8" fmla="*/ 0 w 63"/>
                <a:gd name="T9" fmla="*/ 0 h 47"/>
                <a:gd name="T10" fmla="*/ 4 w 63"/>
                <a:gd name="T11" fmla="*/ 3 h 47"/>
                <a:gd name="T12" fmla="*/ 63 w 63"/>
                <a:gd name="T13" fmla="*/ 3 h 47"/>
                <a:gd name="T14" fmla="*/ 63 w 63"/>
                <a:gd name="T15" fmla="*/ 47 h 47"/>
                <a:gd name="T16" fmla="*/ 4 w 63"/>
                <a:gd name="T17" fmla="*/ 47 h 47"/>
                <a:gd name="T18" fmla="*/ 4 w 63"/>
                <a:gd name="T19" fmla="*/ 3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7">
                  <a:moveTo>
                    <a:pt x="0" y="0"/>
                  </a:moveTo>
                  <a:lnTo>
                    <a:pt x="63" y="0"/>
                  </a:lnTo>
                  <a:lnTo>
                    <a:pt x="63" y="47"/>
                  </a:lnTo>
                  <a:lnTo>
                    <a:pt x="0" y="47"/>
                  </a:lnTo>
                  <a:lnTo>
                    <a:pt x="0" y="0"/>
                  </a:lnTo>
                  <a:close/>
                  <a:moveTo>
                    <a:pt x="4" y="3"/>
                  </a:moveTo>
                  <a:lnTo>
                    <a:pt x="63" y="3"/>
                  </a:lnTo>
                  <a:lnTo>
                    <a:pt x="63" y="47"/>
                  </a:lnTo>
                  <a:lnTo>
                    <a:pt x="4" y="47"/>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62" name="Freeform 854">
              <a:extLst>
                <a:ext uri="{FF2B5EF4-FFF2-40B4-BE49-F238E27FC236}">
                  <a16:creationId xmlns:a16="http://schemas.microsoft.com/office/drawing/2014/main" id="{BB9BF972-EE7E-D049-BCAC-14FD53FC15E0}"/>
                </a:ext>
              </a:extLst>
            </p:cNvPr>
            <p:cNvSpPr>
              <a:spLocks noEditPoints="1"/>
            </p:cNvSpPr>
            <p:nvPr/>
          </p:nvSpPr>
          <p:spPr bwMode="auto">
            <a:xfrm>
              <a:off x="4311" y="2259"/>
              <a:ext cx="59" cy="44"/>
            </a:xfrm>
            <a:custGeom>
              <a:avLst/>
              <a:gdLst>
                <a:gd name="T0" fmla="*/ 0 w 59"/>
                <a:gd name="T1" fmla="*/ 0 h 44"/>
                <a:gd name="T2" fmla="*/ 59 w 59"/>
                <a:gd name="T3" fmla="*/ 0 h 44"/>
                <a:gd name="T4" fmla="*/ 59 w 59"/>
                <a:gd name="T5" fmla="*/ 44 h 44"/>
                <a:gd name="T6" fmla="*/ 0 w 59"/>
                <a:gd name="T7" fmla="*/ 44 h 44"/>
                <a:gd name="T8" fmla="*/ 0 w 59"/>
                <a:gd name="T9" fmla="*/ 0 h 44"/>
                <a:gd name="T10" fmla="*/ 5 w 59"/>
                <a:gd name="T11" fmla="*/ 3 h 44"/>
                <a:gd name="T12" fmla="*/ 59 w 59"/>
                <a:gd name="T13" fmla="*/ 3 h 44"/>
                <a:gd name="T14" fmla="*/ 59 w 59"/>
                <a:gd name="T15" fmla="*/ 44 h 44"/>
                <a:gd name="T16" fmla="*/ 5 w 59"/>
                <a:gd name="T17" fmla="*/ 44 h 44"/>
                <a:gd name="T18" fmla="*/ 5 w 59"/>
                <a:gd name="T19" fmla="*/ 3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4">
                  <a:moveTo>
                    <a:pt x="0" y="0"/>
                  </a:moveTo>
                  <a:lnTo>
                    <a:pt x="59" y="0"/>
                  </a:lnTo>
                  <a:lnTo>
                    <a:pt x="59" y="44"/>
                  </a:lnTo>
                  <a:lnTo>
                    <a:pt x="0" y="44"/>
                  </a:lnTo>
                  <a:lnTo>
                    <a:pt x="0" y="0"/>
                  </a:lnTo>
                  <a:close/>
                  <a:moveTo>
                    <a:pt x="5" y="3"/>
                  </a:moveTo>
                  <a:lnTo>
                    <a:pt x="59" y="3"/>
                  </a:lnTo>
                  <a:lnTo>
                    <a:pt x="59" y="44"/>
                  </a:lnTo>
                  <a:lnTo>
                    <a:pt x="5" y="44"/>
                  </a:lnTo>
                  <a:lnTo>
                    <a:pt x="5"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63" name="Freeform 855">
              <a:extLst>
                <a:ext uri="{FF2B5EF4-FFF2-40B4-BE49-F238E27FC236}">
                  <a16:creationId xmlns:a16="http://schemas.microsoft.com/office/drawing/2014/main" id="{A32A3761-DF60-7248-8C2E-C6E8B3D25DB1}"/>
                </a:ext>
              </a:extLst>
            </p:cNvPr>
            <p:cNvSpPr>
              <a:spLocks noEditPoints="1"/>
            </p:cNvSpPr>
            <p:nvPr/>
          </p:nvSpPr>
          <p:spPr bwMode="auto">
            <a:xfrm>
              <a:off x="4316" y="2262"/>
              <a:ext cx="54" cy="41"/>
            </a:xfrm>
            <a:custGeom>
              <a:avLst/>
              <a:gdLst>
                <a:gd name="T0" fmla="*/ 0 w 54"/>
                <a:gd name="T1" fmla="*/ 0 h 41"/>
                <a:gd name="T2" fmla="*/ 54 w 54"/>
                <a:gd name="T3" fmla="*/ 0 h 41"/>
                <a:gd name="T4" fmla="*/ 54 w 54"/>
                <a:gd name="T5" fmla="*/ 41 h 41"/>
                <a:gd name="T6" fmla="*/ 0 w 54"/>
                <a:gd name="T7" fmla="*/ 41 h 41"/>
                <a:gd name="T8" fmla="*/ 0 w 54"/>
                <a:gd name="T9" fmla="*/ 0 h 41"/>
                <a:gd name="T10" fmla="*/ 4 w 54"/>
                <a:gd name="T11" fmla="*/ 3 h 41"/>
                <a:gd name="T12" fmla="*/ 54 w 54"/>
                <a:gd name="T13" fmla="*/ 3 h 41"/>
                <a:gd name="T14" fmla="*/ 54 w 54"/>
                <a:gd name="T15" fmla="*/ 41 h 41"/>
                <a:gd name="T16" fmla="*/ 4 w 54"/>
                <a:gd name="T17" fmla="*/ 41 h 41"/>
                <a:gd name="T18" fmla="*/ 4 w 54"/>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41">
                  <a:moveTo>
                    <a:pt x="0" y="0"/>
                  </a:moveTo>
                  <a:lnTo>
                    <a:pt x="54" y="0"/>
                  </a:lnTo>
                  <a:lnTo>
                    <a:pt x="54" y="41"/>
                  </a:lnTo>
                  <a:lnTo>
                    <a:pt x="0" y="41"/>
                  </a:lnTo>
                  <a:lnTo>
                    <a:pt x="0" y="0"/>
                  </a:lnTo>
                  <a:close/>
                  <a:moveTo>
                    <a:pt x="4" y="3"/>
                  </a:moveTo>
                  <a:lnTo>
                    <a:pt x="54" y="3"/>
                  </a:lnTo>
                  <a:lnTo>
                    <a:pt x="54" y="41"/>
                  </a:lnTo>
                  <a:lnTo>
                    <a:pt x="4" y="41"/>
                  </a:lnTo>
                  <a:lnTo>
                    <a:pt x="4"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64" name="Freeform 856">
              <a:extLst>
                <a:ext uri="{FF2B5EF4-FFF2-40B4-BE49-F238E27FC236}">
                  <a16:creationId xmlns:a16="http://schemas.microsoft.com/office/drawing/2014/main" id="{C7AAADB0-AFB4-2B4E-8D6D-C70ACDCCB6F4}"/>
                </a:ext>
              </a:extLst>
            </p:cNvPr>
            <p:cNvSpPr>
              <a:spLocks noEditPoints="1"/>
            </p:cNvSpPr>
            <p:nvPr/>
          </p:nvSpPr>
          <p:spPr bwMode="auto">
            <a:xfrm>
              <a:off x="4320" y="2265"/>
              <a:ext cx="50" cy="38"/>
            </a:xfrm>
            <a:custGeom>
              <a:avLst/>
              <a:gdLst>
                <a:gd name="T0" fmla="*/ 0 w 50"/>
                <a:gd name="T1" fmla="*/ 0 h 38"/>
                <a:gd name="T2" fmla="*/ 50 w 50"/>
                <a:gd name="T3" fmla="*/ 0 h 38"/>
                <a:gd name="T4" fmla="*/ 50 w 50"/>
                <a:gd name="T5" fmla="*/ 38 h 38"/>
                <a:gd name="T6" fmla="*/ 0 w 50"/>
                <a:gd name="T7" fmla="*/ 38 h 38"/>
                <a:gd name="T8" fmla="*/ 0 w 50"/>
                <a:gd name="T9" fmla="*/ 0 h 38"/>
                <a:gd name="T10" fmla="*/ 4 w 50"/>
                <a:gd name="T11" fmla="*/ 3 h 38"/>
                <a:gd name="T12" fmla="*/ 50 w 50"/>
                <a:gd name="T13" fmla="*/ 3 h 38"/>
                <a:gd name="T14" fmla="*/ 50 w 50"/>
                <a:gd name="T15" fmla="*/ 38 h 38"/>
                <a:gd name="T16" fmla="*/ 4 w 50"/>
                <a:gd name="T17" fmla="*/ 38 h 38"/>
                <a:gd name="T18" fmla="*/ 4 w 50"/>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8">
                  <a:moveTo>
                    <a:pt x="0" y="0"/>
                  </a:moveTo>
                  <a:lnTo>
                    <a:pt x="50" y="0"/>
                  </a:lnTo>
                  <a:lnTo>
                    <a:pt x="50" y="38"/>
                  </a:lnTo>
                  <a:lnTo>
                    <a:pt x="0" y="38"/>
                  </a:lnTo>
                  <a:lnTo>
                    <a:pt x="0" y="0"/>
                  </a:lnTo>
                  <a:close/>
                  <a:moveTo>
                    <a:pt x="4" y="3"/>
                  </a:moveTo>
                  <a:lnTo>
                    <a:pt x="50" y="3"/>
                  </a:lnTo>
                  <a:lnTo>
                    <a:pt x="50" y="38"/>
                  </a:lnTo>
                  <a:lnTo>
                    <a:pt x="4" y="38"/>
                  </a:lnTo>
                  <a:lnTo>
                    <a:pt x="4" y="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65" name="Freeform 857">
              <a:extLst>
                <a:ext uri="{FF2B5EF4-FFF2-40B4-BE49-F238E27FC236}">
                  <a16:creationId xmlns:a16="http://schemas.microsoft.com/office/drawing/2014/main" id="{092FFD9E-D20F-AA44-92B6-F2E514FF3052}"/>
                </a:ext>
              </a:extLst>
            </p:cNvPr>
            <p:cNvSpPr>
              <a:spLocks noEditPoints="1"/>
            </p:cNvSpPr>
            <p:nvPr/>
          </p:nvSpPr>
          <p:spPr bwMode="auto">
            <a:xfrm>
              <a:off x="4324" y="2268"/>
              <a:ext cx="46" cy="35"/>
            </a:xfrm>
            <a:custGeom>
              <a:avLst/>
              <a:gdLst>
                <a:gd name="T0" fmla="*/ 0 w 46"/>
                <a:gd name="T1" fmla="*/ 0 h 35"/>
                <a:gd name="T2" fmla="*/ 46 w 46"/>
                <a:gd name="T3" fmla="*/ 0 h 35"/>
                <a:gd name="T4" fmla="*/ 46 w 46"/>
                <a:gd name="T5" fmla="*/ 35 h 35"/>
                <a:gd name="T6" fmla="*/ 0 w 46"/>
                <a:gd name="T7" fmla="*/ 35 h 35"/>
                <a:gd name="T8" fmla="*/ 0 w 46"/>
                <a:gd name="T9" fmla="*/ 0 h 35"/>
                <a:gd name="T10" fmla="*/ 4 w 46"/>
                <a:gd name="T11" fmla="*/ 4 h 35"/>
                <a:gd name="T12" fmla="*/ 46 w 46"/>
                <a:gd name="T13" fmla="*/ 4 h 35"/>
                <a:gd name="T14" fmla="*/ 46 w 46"/>
                <a:gd name="T15" fmla="*/ 35 h 35"/>
                <a:gd name="T16" fmla="*/ 4 w 46"/>
                <a:gd name="T17" fmla="*/ 35 h 35"/>
                <a:gd name="T18" fmla="*/ 4 w 46"/>
                <a:gd name="T19" fmla="*/ 4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5">
                  <a:moveTo>
                    <a:pt x="0" y="0"/>
                  </a:moveTo>
                  <a:lnTo>
                    <a:pt x="46" y="0"/>
                  </a:lnTo>
                  <a:lnTo>
                    <a:pt x="46" y="35"/>
                  </a:lnTo>
                  <a:lnTo>
                    <a:pt x="0" y="35"/>
                  </a:lnTo>
                  <a:lnTo>
                    <a:pt x="0" y="0"/>
                  </a:lnTo>
                  <a:close/>
                  <a:moveTo>
                    <a:pt x="4" y="4"/>
                  </a:moveTo>
                  <a:lnTo>
                    <a:pt x="46" y="4"/>
                  </a:lnTo>
                  <a:lnTo>
                    <a:pt x="46" y="35"/>
                  </a:lnTo>
                  <a:lnTo>
                    <a:pt x="4" y="35"/>
                  </a:lnTo>
                  <a:lnTo>
                    <a:pt x="4" y="4"/>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66" name="Freeform 858">
              <a:extLst>
                <a:ext uri="{FF2B5EF4-FFF2-40B4-BE49-F238E27FC236}">
                  <a16:creationId xmlns:a16="http://schemas.microsoft.com/office/drawing/2014/main" id="{D15405A6-DF69-0C43-9C4B-3C94F035CE8B}"/>
                </a:ext>
              </a:extLst>
            </p:cNvPr>
            <p:cNvSpPr>
              <a:spLocks noEditPoints="1"/>
            </p:cNvSpPr>
            <p:nvPr/>
          </p:nvSpPr>
          <p:spPr bwMode="auto">
            <a:xfrm>
              <a:off x="4328" y="2272"/>
              <a:ext cx="42" cy="31"/>
            </a:xfrm>
            <a:custGeom>
              <a:avLst/>
              <a:gdLst>
                <a:gd name="T0" fmla="*/ 0 w 42"/>
                <a:gd name="T1" fmla="*/ 0 h 31"/>
                <a:gd name="T2" fmla="*/ 42 w 42"/>
                <a:gd name="T3" fmla="*/ 0 h 31"/>
                <a:gd name="T4" fmla="*/ 42 w 42"/>
                <a:gd name="T5" fmla="*/ 31 h 31"/>
                <a:gd name="T6" fmla="*/ 0 w 42"/>
                <a:gd name="T7" fmla="*/ 31 h 31"/>
                <a:gd name="T8" fmla="*/ 0 w 42"/>
                <a:gd name="T9" fmla="*/ 0 h 31"/>
                <a:gd name="T10" fmla="*/ 4 w 42"/>
                <a:gd name="T11" fmla="*/ 3 h 31"/>
                <a:gd name="T12" fmla="*/ 42 w 42"/>
                <a:gd name="T13" fmla="*/ 3 h 31"/>
                <a:gd name="T14" fmla="*/ 42 w 42"/>
                <a:gd name="T15" fmla="*/ 31 h 31"/>
                <a:gd name="T16" fmla="*/ 4 w 42"/>
                <a:gd name="T17" fmla="*/ 31 h 31"/>
                <a:gd name="T18" fmla="*/ 4 w 42"/>
                <a:gd name="T19" fmla="*/ 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1">
                  <a:moveTo>
                    <a:pt x="0" y="0"/>
                  </a:moveTo>
                  <a:lnTo>
                    <a:pt x="42" y="0"/>
                  </a:lnTo>
                  <a:lnTo>
                    <a:pt x="42" y="31"/>
                  </a:lnTo>
                  <a:lnTo>
                    <a:pt x="0" y="31"/>
                  </a:lnTo>
                  <a:lnTo>
                    <a:pt x="0" y="0"/>
                  </a:lnTo>
                  <a:close/>
                  <a:moveTo>
                    <a:pt x="4" y="3"/>
                  </a:moveTo>
                  <a:lnTo>
                    <a:pt x="42" y="3"/>
                  </a:lnTo>
                  <a:lnTo>
                    <a:pt x="42" y="31"/>
                  </a:lnTo>
                  <a:lnTo>
                    <a:pt x="4" y="31"/>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67" name="Freeform 859">
              <a:extLst>
                <a:ext uri="{FF2B5EF4-FFF2-40B4-BE49-F238E27FC236}">
                  <a16:creationId xmlns:a16="http://schemas.microsoft.com/office/drawing/2014/main" id="{57E0CC33-69B4-DD4E-8BD3-1CC204524EAF}"/>
                </a:ext>
              </a:extLst>
            </p:cNvPr>
            <p:cNvSpPr>
              <a:spLocks noEditPoints="1"/>
            </p:cNvSpPr>
            <p:nvPr/>
          </p:nvSpPr>
          <p:spPr bwMode="auto">
            <a:xfrm>
              <a:off x="4332" y="2275"/>
              <a:ext cx="38" cy="28"/>
            </a:xfrm>
            <a:custGeom>
              <a:avLst/>
              <a:gdLst>
                <a:gd name="T0" fmla="*/ 0 w 38"/>
                <a:gd name="T1" fmla="*/ 0 h 28"/>
                <a:gd name="T2" fmla="*/ 38 w 38"/>
                <a:gd name="T3" fmla="*/ 0 h 28"/>
                <a:gd name="T4" fmla="*/ 38 w 38"/>
                <a:gd name="T5" fmla="*/ 28 h 28"/>
                <a:gd name="T6" fmla="*/ 0 w 38"/>
                <a:gd name="T7" fmla="*/ 28 h 28"/>
                <a:gd name="T8" fmla="*/ 0 w 38"/>
                <a:gd name="T9" fmla="*/ 0 h 28"/>
                <a:gd name="T10" fmla="*/ 4 w 38"/>
                <a:gd name="T11" fmla="*/ 3 h 28"/>
                <a:gd name="T12" fmla="*/ 38 w 38"/>
                <a:gd name="T13" fmla="*/ 3 h 28"/>
                <a:gd name="T14" fmla="*/ 38 w 38"/>
                <a:gd name="T15" fmla="*/ 28 h 28"/>
                <a:gd name="T16" fmla="*/ 4 w 38"/>
                <a:gd name="T17" fmla="*/ 28 h 28"/>
                <a:gd name="T18" fmla="*/ 4 w 38"/>
                <a:gd name="T19" fmla="*/ 3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8">
                  <a:moveTo>
                    <a:pt x="0" y="0"/>
                  </a:moveTo>
                  <a:lnTo>
                    <a:pt x="38" y="0"/>
                  </a:lnTo>
                  <a:lnTo>
                    <a:pt x="38" y="28"/>
                  </a:lnTo>
                  <a:lnTo>
                    <a:pt x="0" y="28"/>
                  </a:lnTo>
                  <a:lnTo>
                    <a:pt x="0" y="0"/>
                  </a:lnTo>
                  <a:close/>
                  <a:moveTo>
                    <a:pt x="4" y="3"/>
                  </a:moveTo>
                  <a:lnTo>
                    <a:pt x="38" y="3"/>
                  </a:lnTo>
                  <a:lnTo>
                    <a:pt x="38" y="28"/>
                  </a:lnTo>
                  <a:lnTo>
                    <a:pt x="4" y="28"/>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68" name="Freeform 860">
              <a:extLst>
                <a:ext uri="{FF2B5EF4-FFF2-40B4-BE49-F238E27FC236}">
                  <a16:creationId xmlns:a16="http://schemas.microsoft.com/office/drawing/2014/main" id="{48F2DA4C-4A1F-CE4E-85D8-B16320390AFC}"/>
                </a:ext>
              </a:extLst>
            </p:cNvPr>
            <p:cNvSpPr>
              <a:spLocks noEditPoints="1"/>
            </p:cNvSpPr>
            <p:nvPr/>
          </p:nvSpPr>
          <p:spPr bwMode="auto">
            <a:xfrm>
              <a:off x="4336" y="2278"/>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5 w 34"/>
                <a:gd name="T11" fmla="*/ 3 h 25"/>
                <a:gd name="T12" fmla="*/ 34 w 34"/>
                <a:gd name="T13" fmla="*/ 3 h 25"/>
                <a:gd name="T14" fmla="*/ 34 w 34"/>
                <a:gd name="T15" fmla="*/ 25 h 25"/>
                <a:gd name="T16" fmla="*/ 5 w 34"/>
                <a:gd name="T17" fmla="*/ 25 h 25"/>
                <a:gd name="T18" fmla="*/ 5 w 34"/>
                <a:gd name="T19" fmla="*/ 3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5" y="3"/>
                  </a:moveTo>
                  <a:lnTo>
                    <a:pt x="34" y="3"/>
                  </a:lnTo>
                  <a:lnTo>
                    <a:pt x="34" y="25"/>
                  </a:lnTo>
                  <a:lnTo>
                    <a:pt x="5" y="25"/>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69" name="Freeform 861">
              <a:extLst>
                <a:ext uri="{FF2B5EF4-FFF2-40B4-BE49-F238E27FC236}">
                  <a16:creationId xmlns:a16="http://schemas.microsoft.com/office/drawing/2014/main" id="{57F02636-3C07-9145-9B89-393F35A90D6C}"/>
                </a:ext>
              </a:extLst>
            </p:cNvPr>
            <p:cNvSpPr>
              <a:spLocks noEditPoints="1"/>
            </p:cNvSpPr>
            <p:nvPr/>
          </p:nvSpPr>
          <p:spPr bwMode="auto">
            <a:xfrm>
              <a:off x="4341" y="2281"/>
              <a:ext cx="29" cy="22"/>
            </a:xfrm>
            <a:custGeom>
              <a:avLst/>
              <a:gdLst>
                <a:gd name="T0" fmla="*/ 0 w 29"/>
                <a:gd name="T1" fmla="*/ 0 h 22"/>
                <a:gd name="T2" fmla="*/ 29 w 29"/>
                <a:gd name="T3" fmla="*/ 0 h 22"/>
                <a:gd name="T4" fmla="*/ 29 w 29"/>
                <a:gd name="T5" fmla="*/ 22 h 22"/>
                <a:gd name="T6" fmla="*/ 0 w 29"/>
                <a:gd name="T7" fmla="*/ 22 h 22"/>
                <a:gd name="T8" fmla="*/ 0 w 29"/>
                <a:gd name="T9" fmla="*/ 0 h 22"/>
                <a:gd name="T10" fmla="*/ 4 w 29"/>
                <a:gd name="T11" fmla="*/ 3 h 22"/>
                <a:gd name="T12" fmla="*/ 29 w 29"/>
                <a:gd name="T13" fmla="*/ 3 h 22"/>
                <a:gd name="T14" fmla="*/ 29 w 29"/>
                <a:gd name="T15" fmla="*/ 22 h 22"/>
                <a:gd name="T16" fmla="*/ 4 w 29"/>
                <a:gd name="T17" fmla="*/ 22 h 22"/>
                <a:gd name="T18" fmla="*/ 4 w 29"/>
                <a:gd name="T19" fmla="*/ 3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2">
                  <a:moveTo>
                    <a:pt x="0" y="0"/>
                  </a:moveTo>
                  <a:lnTo>
                    <a:pt x="29" y="0"/>
                  </a:lnTo>
                  <a:lnTo>
                    <a:pt x="29" y="22"/>
                  </a:lnTo>
                  <a:lnTo>
                    <a:pt x="0" y="22"/>
                  </a:lnTo>
                  <a:lnTo>
                    <a:pt x="0" y="0"/>
                  </a:lnTo>
                  <a:close/>
                  <a:moveTo>
                    <a:pt x="4" y="3"/>
                  </a:moveTo>
                  <a:lnTo>
                    <a:pt x="29" y="3"/>
                  </a:lnTo>
                  <a:lnTo>
                    <a:pt x="29" y="22"/>
                  </a:lnTo>
                  <a:lnTo>
                    <a:pt x="4" y="2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70" name="Freeform 862">
              <a:extLst>
                <a:ext uri="{FF2B5EF4-FFF2-40B4-BE49-F238E27FC236}">
                  <a16:creationId xmlns:a16="http://schemas.microsoft.com/office/drawing/2014/main" id="{49FC16B7-23F8-7A42-810B-618B6EF3368B}"/>
                </a:ext>
              </a:extLst>
            </p:cNvPr>
            <p:cNvSpPr>
              <a:spLocks noEditPoints="1"/>
            </p:cNvSpPr>
            <p:nvPr/>
          </p:nvSpPr>
          <p:spPr bwMode="auto">
            <a:xfrm>
              <a:off x="4345" y="2284"/>
              <a:ext cx="25" cy="19"/>
            </a:xfrm>
            <a:custGeom>
              <a:avLst/>
              <a:gdLst>
                <a:gd name="T0" fmla="*/ 0 w 25"/>
                <a:gd name="T1" fmla="*/ 0 h 19"/>
                <a:gd name="T2" fmla="*/ 25 w 25"/>
                <a:gd name="T3" fmla="*/ 0 h 19"/>
                <a:gd name="T4" fmla="*/ 25 w 25"/>
                <a:gd name="T5" fmla="*/ 19 h 19"/>
                <a:gd name="T6" fmla="*/ 0 w 25"/>
                <a:gd name="T7" fmla="*/ 19 h 19"/>
                <a:gd name="T8" fmla="*/ 0 w 25"/>
                <a:gd name="T9" fmla="*/ 0 h 19"/>
                <a:gd name="T10" fmla="*/ 4 w 25"/>
                <a:gd name="T11" fmla="*/ 3 h 19"/>
                <a:gd name="T12" fmla="*/ 25 w 25"/>
                <a:gd name="T13" fmla="*/ 3 h 19"/>
                <a:gd name="T14" fmla="*/ 25 w 25"/>
                <a:gd name="T15" fmla="*/ 19 h 19"/>
                <a:gd name="T16" fmla="*/ 4 w 25"/>
                <a:gd name="T17" fmla="*/ 19 h 19"/>
                <a:gd name="T18" fmla="*/ 4 w 25"/>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9">
                  <a:moveTo>
                    <a:pt x="0" y="0"/>
                  </a:moveTo>
                  <a:lnTo>
                    <a:pt x="25" y="0"/>
                  </a:lnTo>
                  <a:lnTo>
                    <a:pt x="25" y="19"/>
                  </a:lnTo>
                  <a:lnTo>
                    <a:pt x="0" y="19"/>
                  </a:lnTo>
                  <a:lnTo>
                    <a:pt x="0" y="0"/>
                  </a:lnTo>
                  <a:close/>
                  <a:moveTo>
                    <a:pt x="4" y="3"/>
                  </a:moveTo>
                  <a:lnTo>
                    <a:pt x="25" y="3"/>
                  </a:lnTo>
                  <a:lnTo>
                    <a:pt x="25" y="19"/>
                  </a:lnTo>
                  <a:lnTo>
                    <a:pt x="4" y="1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71" name="Freeform 863">
              <a:extLst>
                <a:ext uri="{FF2B5EF4-FFF2-40B4-BE49-F238E27FC236}">
                  <a16:creationId xmlns:a16="http://schemas.microsoft.com/office/drawing/2014/main" id="{AF59C0BA-11F9-454A-8F64-C255FCCD6D3C}"/>
                </a:ext>
              </a:extLst>
            </p:cNvPr>
            <p:cNvSpPr>
              <a:spLocks noEditPoints="1"/>
            </p:cNvSpPr>
            <p:nvPr/>
          </p:nvSpPr>
          <p:spPr bwMode="auto">
            <a:xfrm>
              <a:off x="4349" y="2287"/>
              <a:ext cx="21" cy="16"/>
            </a:xfrm>
            <a:custGeom>
              <a:avLst/>
              <a:gdLst>
                <a:gd name="T0" fmla="*/ 0 w 21"/>
                <a:gd name="T1" fmla="*/ 0 h 16"/>
                <a:gd name="T2" fmla="*/ 21 w 21"/>
                <a:gd name="T3" fmla="*/ 0 h 16"/>
                <a:gd name="T4" fmla="*/ 21 w 21"/>
                <a:gd name="T5" fmla="*/ 16 h 16"/>
                <a:gd name="T6" fmla="*/ 0 w 21"/>
                <a:gd name="T7" fmla="*/ 16 h 16"/>
                <a:gd name="T8" fmla="*/ 0 w 21"/>
                <a:gd name="T9" fmla="*/ 0 h 16"/>
                <a:gd name="T10" fmla="*/ 4 w 21"/>
                <a:gd name="T11" fmla="*/ 4 h 16"/>
                <a:gd name="T12" fmla="*/ 21 w 21"/>
                <a:gd name="T13" fmla="*/ 4 h 16"/>
                <a:gd name="T14" fmla="*/ 21 w 21"/>
                <a:gd name="T15" fmla="*/ 16 h 16"/>
                <a:gd name="T16" fmla="*/ 4 w 21"/>
                <a:gd name="T17" fmla="*/ 16 h 16"/>
                <a:gd name="T18" fmla="*/ 4 w 21"/>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6">
                  <a:moveTo>
                    <a:pt x="0" y="0"/>
                  </a:moveTo>
                  <a:lnTo>
                    <a:pt x="21" y="0"/>
                  </a:lnTo>
                  <a:lnTo>
                    <a:pt x="21" y="16"/>
                  </a:lnTo>
                  <a:lnTo>
                    <a:pt x="0" y="16"/>
                  </a:lnTo>
                  <a:lnTo>
                    <a:pt x="0" y="0"/>
                  </a:lnTo>
                  <a:close/>
                  <a:moveTo>
                    <a:pt x="4" y="4"/>
                  </a:moveTo>
                  <a:lnTo>
                    <a:pt x="21" y="4"/>
                  </a:lnTo>
                  <a:lnTo>
                    <a:pt x="21" y="16"/>
                  </a:lnTo>
                  <a:lnTo>
                    <a:pt x="4" y="16"/>
                  </a:lnTo>
                  <a:lnTo>
                    <a:pt x="4" y="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72" name="Freeform 864">
              <a:extLst>
                <a:ext uri="{FF2B5EF4-FFF2-40B4-BE49-F238E27FC236}">
                  <a16:creationId xmlns:a16="http://schemas.microsoft.com/office/drawing/2014/main" id="{655D8514-8C4E-EE46-A765-32E57CD654D7}"/>
                </a:ext>
              </a:extLst>
            </p:cNvPr>
            <p:cNvSpPr>
              <a:spLocks noEditPoints="1"/>
            </p:cNvSpPr>
            <p:nvPr/>
          </p:nvSpPr>
          <p:spPr bwMode="auto">
            <a:xfrm>
              <a:off x="4353" y="2291"/>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4 w 17"/>
                <a:gd name="T11" fmla="*/ 3 h 12"/>
                <a:gd name="T12" fmla="*/ 17 w 17"/>
                <a:gd name="T13" fmla="*/ 3 h 12"/>
                <a:gd name="T14" fmla="*/ 17 w 17"/>
                <a:gd name="T15" fmla="*/ 12 h 12"/>
                <a:gd name="T16" fmla="*/ 4 w 17"/>
                <a:gd name="T17" fmla="*/ 12 h 12"/>
                <a:gd name="T18" fmla="*/ 4 w 17"/>
                <a:gd name="T19" fmla="*/ 3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4" y="3"/>
                  </a:moveTo>
                  <a:lnTo>
                    <a:pt x="17" y="3"/>
                  </a:lnTo>
                  <a:lnTo>
                    <a:pt x="17" y="12"/>
                  </a:lnTo>
                  <a:lnTo>
                    <a:pt x="4" y="1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73" name="Freeform 865">
              <a:extLst>
                <a:ext uri="{FF2B5EF4-FFF2-40B4-BE49-F238E27FC236}">
                  <a16:creationId xmlns:a16="http://schemas.microsoft.com/office/drawing/2014/main" id="{D2CF55C6-B053-4643-BCC2-9B2B3271E5F3}"/>
                </a:ext>
              </a:extLst>
            </p:cNvPr>
            <p:cNvSpPr>
              <a:spLocks noEditPoints="1"/>
            </p:cNvSpPr>
            <p:nvPr/>
          </p:nvSpPr>
          <p:spPr bwMode="auto">
            <a:xfrm>
              <a:off x="4357" y="2294"/>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4 w 13"/>
                <a:gd name="T11" fmla="*/ 3 h 9"/>
                <a:gd name="T12" fmla="*/ 13 w 13"/>
                <a:gd name="T13" fmla="*/ 3 h 9"/>
                <a:gd name="T14" fmla="*/ 13 w 13"/>
                <a:gd name="T15" fmla="*/ 9 h 9"/>
                <a:gd name="T16" fmla="*/ 4 w 13"/>
                <a:gd name="T17" fmla="*/ 9 h 9"/>
                <a:gd name="T18" fmla="*/ 4 w 13"/>
                <a:gd name="T19" fmla="*/ 3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4" y="3"/>
                  </a:moveTo>
                  <a:lnTo>
                    <a:pt x="13" y="3"/>
                  </a:lnTo>
                  <a:lnTo>
                    <a:pt x="13" y="9"/>
                  </a:lnTo>
                  <a:lnTo>
                    <a:pt x="4" y="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74" name="Freeform 866">
              <a:extLst>
                <a:ext uri="{FF2B5EF4-FFF2-40B4-BE49-F238E27FC236}">
                  <a16:creationId xmlns:a16="http://schemas.microsoft.com/office/drawing/2014/main" id="{B1138565-0171-0444-A47C-C88C69F4C2ED}"/>
                </a:ext>
              </a:extLst>
            </p:cNvPr>
            <p:cNvSpPr>
              <a:spLocks noEditPoints="1"/>
            </p:cNvSpPr>
            <p:nvPr/>
          </p:nvSpPr>
          <p:spPr bwMode="auto">
            <a:xfrm>
              <a:off x="4361" y="2297"/>
              <a:ext cx="9" cy="6"/>
            </a:xfrm>
            <a:custGeom>
              <a:avLst/>
              <a:gdLst>
                <a:gd name="T0" fmla="*/ 0 w 9"/>
                <a:gd name="T1" fmla="*/ 0 h 6"/>
                <a:gd name="T2" fmla="*/ 9 w 9"/>
                <a:gd name="T3" fmla="*/ 0 h 6"/>
                <a:gd name="T4" fmla="*/ 9 w 9"/>
                <a:gd name="T5" fmla="*/ 6 h 6"/>
                <a:gd name="T6" fmla="*/ 0 w 9"/>
                <a:gd name="T7" fmla="*/ 6 h 6"/>
                <a:gd name="T8" fmla="*/ 0 w 9"/>
                <a:gd name="T9" fmla="*/ 0 h 6"/>
                <a:gd name="T10" fmla="*/ 5 w 9"/>
                <a:gd name="T11" fmla="*/ 3 h 6"/>
                <a:gd name="T12" fmla="*/ 9 w 9"/>
                <a:gd name="T13" fmla="*/ 3 h 6"/>
                <a:gd name="T14" fmla="*/ 9 w 9"/>
                <a:gd name="T15" fmla="*/ 6 h 6"/>
                <a:gd name="T16" fmla="*/ 5 w 9"/>
                <a:gd name="T17" fmla="*/ 6 h 6"/>
                <a:gd name="T18" fmla="*/ 5 w 9"/>
                <a:gd name="T19" fmla="*/ 3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6">
                  <a:moveTo>
                    <a:pt x="0" y="0"/>
                  </a:moveTo>
                  <a:lnTo>
                    <a:pt x="9" y="0"/>
                  </a:lnTo>
                  <a:lnTo>
                    <a:pt x="9" y="6"/>
                  </a:lnTo>
                  <a:lnTo>
                    <a:pt x="0" y="6"/>
                  </a:lnTo>
                  <a:lnTo>
                    <a:pt x="0" y="0"/>
                  </a:lnTo>
                  <a:close/>
                  <a:moveTo>
                    <a:pt x="5" y="3"/>
                  </a:moveTo>
                  <a:lnTo>
                    <a:pt x="9" y="3"/>
                  </a:lnTo>
                  <a:lnTo>
                    <a:pt x="9" y="6"/>
                  </a:lnTo>
                  <a:lnTo>
                    <a:pt x="5" y="6"/>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75" name="Freeform 867">
              <a:extLst>
                <a:ext uri="{FF2B5EF4-FFF2-40B4-BE49-F238E27FC236}">
                  <a16:creationId xmlns:a16="http://schemas.microsoft.com/office/drawing/2014/main" id="{E3D456D1-D92E-464C-8C35-580106C3925D}"/>
                </a:ext>
              </a:extLst>
            </p:cNvPr>
            <p:cNvSpPr>
              <a:spLocks noEditPoints="1"/>
            </p:cNvSpPr>
            <p:nvPr/>
          </p:nvSpPr>
          <p:spPr bwMode="auto">
            <a:xfrm>
              <a:off x="4366" y="2300"/>
              <a:ext cx="4" cy="3"/>
            </a:xfrm>
            <a:custGeom>
              <a:avLst/>
              <a:gdLst>
                <a:gd name="T0" fmla="*/ 0 w 4"/>
                <a:gd name="T1" fmla="*/ 0 h 3"/>
                <a:gd name="T2" fmla="*/ 4 w 4"/>
                <a:gd name="T3" fmla="*/ 0 h 3"/>
                <a:gd name="T4" fmla="*/ 4 w 4"/>
                <a:gd name="T5" fmla="*/ 3 h 3"/>
                <a:gd name="T6" fmla="*/ 0 w 4"/>
                <a:gd name="T7" fmla="*/ 3 h 3"/>
                <a:gd name="T8" fmla="*/ 0 w 4"/>
                <a:gd name="T9" fmla="*/ 0 h 3"/>
                <a:gd name="T10" fmla="*/ 4 w 4"/>
                <a:gd name="T11" fmla="*/ 3 h 3"/>
                <a:gd name="T12" fmla="*/ 4 w 4"/>
                <a:gd name="T13" fmla="*/ 3 h 3"/>
                <a:gd name="T14" fmla="*/ 4 w 4"/>
                <a:gd name="T15" fmla="*/ 3 h 3"/>
                <a:gd name="T16" fmla="*/ 4 w 4"/>
                <a:gd name="T17" fmla="*/ 3 h 3"/>
                <a:gd name="T18" fmla="*/ 4 w 4"/>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3">
                  <a:moveTo>
                    <a:pt x="0" y="0"/>
                  </a:moveTo>
                  <a:lnTo>
                    <a:pt x="4" y="0"/>
                  </a:lnTo>
                  <a:lnTo>
                    <a:pt x="4" y="3"/>
                  </a:lnTo>
                  <a:lnTo>
                    <a:pt x="0" y="3"/>
                  </a:lnTo>
                  <a:lnTo>
                    <a:pt x="0" y="0"/>
                  </a:lnTo>
                  <a:close/>
                  <a:moveTo>
                    <a:pt x="4" y="3"/>
                  </a:move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76" name="Freeform 868">
              <a:extLst>
                <a:ext uri="{FF2B5EF4-FFF2-40B4-BE49-F238E27FC236}">
                  <a16:creationId xmlns:a16="http://schemas.microsoft.com/office/drawing/2014/main" id="{CDB31F73-C47A-5A4F-B59F-0CDA6AD3834B}"/>
                </a:ext>
              </a:extLst>
            </p:cNvPr>
            <p:cNvSpPr>
              <a:spLocks/>
            </p:cNvSpPr>
            <p:nvPr/>
          </p:nvSpPr>
          <p:spPr bwMode="auto">
            <a:xfrm>
              <a:off x="2880" y="2219"/>
              <a:ext cx="1064" cy="202"/>
            </a:xfrm>
            <a:custGeom>
              <a:avLst/>
              <a:gdLst>
                <a:gd name="T0" fmla="*/ 10 w 1064"/>
                <a:gd name="T1" fmla="*/ 2 h 202"/>
                <a:gd name="T2" fmla="*/ 43 w 1064"/>
                <a:gd name="T3" fmla="*/ 0 h 202"/>
                <a:gd name="T4" fmla="*/ 86 w 1064"/>
                <a:gd name="T5" fmla="*/ 10 h 202"/>
                <a:gd name="T6" fmla="*/ 136 w 1064"/>
                <a:gd name="T7" fmla="*/ 29 h 202"/>
                <a:gd name="T8" fmla="*/ 191 w 1064"/>
                <a:gd name="T9" fmla="*/ 54 h 202"/>
                <a:gd name="T10" fmla="*/ 250 w 1064"/>
                <a:gd name="T11" fmla="*/ 79 h 202"/>
                <a:gd name="T12" fmla="*/ 307 w 1064"/>
                <a:gd name="T13" fmla="*/ 102 h 202"/>
                <a:gd name="T14" fmla="*/ 361 w 1064"/>
                <a:gd name="T15" fmla="*/ 119 h 202"/>
                <a:gd name="T16" fmla="*/ 409 w 1064"/>
                <a:gd name="T17" fmla="*/ 126 h 202"/>
                <a:gd name="T18" fmla="*/ 455 w 1064"/>
                <a:gd name="T19" fmla="*/ 116 h 202"/>
                <a:gd name="T20" fmla="*/ 466 w 1064"/>
                <a:gd name="T21" fmla="*/ 110 h 202"/>
                <a:gd name="T22" fmla="*/ 475 w 1064"/>
                <a:gd name="T23" fmla="*/ 101 h 202"/>
                <a:gd name="T24" fmla="*/ 482 w 1064"/>
                <a:gd name="T25" fmla="*/ 93 h 202"/>
                <a:gd name="T26" fmla="*/ 488 w 1064"/>
                <a:gd name="T27" fmla="*/ 83 h 202"/>
                <a:gd name="T28" fmla="*/ 491 w 1064"/>
                <a:gd name="T29" fmla="*/ 74 h 202"/>
                <a:gd name="T30" fmla="*/ 492 w 1064"/>
                <a:gd name="T31" fmla="*/ 64 h 202"/>
                <a:gd name="T32" fmla="*/ 491 w 1064"/>
                <a:gd name="T33" fmla="*/ 57 h 202"/>
                <a:gd name="T34" fmla="*/ 487 w 1064"/>
                <a:gd name="T35" fmla="*/ 50 h 202"/>
                <a:gd name="T36" fmla="*/ 477 w 1064"/>
                <a:gd name="T37" fmla="*/ 45 h 202"/>
                <a:gd name="T38" fmla="*/ 471 w 1064"/>
                <a:gd name="T39" fmla="*/ 44 h 202"/>
                <a:gd name="T40" fmla="*/ 465 w 1064"/>
                <a:gd name="T41" fmla="*/ 44 h 202"/>
                <a:gd name="T42" fmla="*/ 458 w 1064"/>
                <a:gd name="T43" fmla="*/ 44 h 202"/>
                <a:gd name="T44" fmla="*/ 451 w 1064"/>
                <a:gd name="T45" fmla="*/ 44 h 202"/>
                <a:gd name="T46" fmla="*/ 444 w 1064"/>
                <a:gd name="T47" fmla="*/ 46 h 202"/>
                <a:gd name="T48" fmla="*/ 436 w 1064"/>
                <a:gd name="T49" fmla="*/ 47 h 202"/>
                <a:gd name="T50" fmla="*/ 430 w 1064"/>
                <a:gd name="T51" fmla="*/ 49 h 202"/>
                <a:gd name="T52" fmla="*/ 423 w 1064"/>
                <a:gd name="T53" fmla="*/ 52 h 202"/>
                <a:gd name="T54" fmla="*/ 406 w 1064"/>
                <a:gd name="T55" fmla="*/ 60 h 202"/>
                <a:gd name="T56" fmla="*/ 393 w 1064"/>
                <a:gd name="T57" fmla="*/ 74 h 202"/>
                <a:gd name="T58" fmla="*/ 386 w 1064"/>
                <a:gd name="T59" fmla="*/ 89 h 202"/>
                <a:gd name="T60" fmla="*/ 388 w 1064"/>
                <a:gd name="T61" fmla="*/ 105 h 202"/>
                <a:gd name="T62" fmla="*/ 397 w 1064"/>
                <a:gd name="T63" fmla="*/ 122 h 202"/>
                <a:gd name="T64" fmla="*/ 410 w 1064"/>
                <a:gd name="T65" fmla="*/ 139 h 202"/>
                <a:gd name="T66" fmla="*/ 429 w 1064"/>
                <a:gd name="T67" fmla="*/ 156 h 202"/>
                <a:gd name="T68" fmla="*/ 451 w 1064"/>
                <a:gd name="T69" fmla="*/ 171 h 202"/>
                <a:gd name="T70" fmla="*/ 476 w 1064"/>
                <a:gd name="T71" fmla="*/ 184 h 202"/>
                <a:gd name="T72" fmla="*/ 503 w 1064"/>
                <a:gd name="T73" fmla="*/ 193 h 202"/>
                <a:gd name="T74" fmla="*/ 554 w 1064"/>
                <a:gd name="T75" fmla="*/ 202 h 202"/>
                <a:gd name="T76" fmla="*/ 602 w 1064"/>
                <a:gd name="T77" fmla="*/ 197 h 202"/>
                <a:gd name="T78" fmla="*/ 650 w 1064"/>
                <a:gd name="T79" fmla="*/ 184 h 202"/>
                <a:gd name="T80" fmla="*/ 698 w 1064"/>
                <a:gd name="T81" fmla="*/ 164 h 202"/>
                <a:gd name="T82" fmla="*/ 748 w 1064"/>
                <a:gd name="T83" fmla="*/ 139 h 202"/>
                <a:gd name="T84" fmla="*/ 798 w 1064"/>
                <a:gd name="T85" fmla="*/ 112 h 202"/>
                <a:gd name="T86" fmla="*/ 849 w 1064"/>
                <a:gd name="T87" fmla="*/ 85 h 202"/>
                <a:gd name="T88" fmla="*/ 900 w 1064"/>
                <a:gd name="T89" fmla="*/ 61 h 202"/>
                <a:gd name="T90" fmla="*/ 953 w 1064"/>
                <a:gd name="T91" fmla="*/ 42 h 202"/>
                <a:gd name="T92" fmla="*/ 1009 w 1064"/>
                <a:gd name="T93" fmla="*/ 29 h 202"/>
                <a:gd name="T94" fmla="*/ 1064 w 1064"/>
                <a:gd name="T95" fmla="*/ 27 h 2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64" h="202">
                  <a:moveTo>
                    <a:pt x="0" y="9"/>
                  </a:moveTo>
                  <a:lnTo>
                    <a:pt x="10" y="2"/>
                  </a:lnTo>
                  <a:lnTo>
                    <a:pt x="25" y="0"/>
                  </a:lnTo>
                  <a:lnTo>
                    <a:pt x="43" y="0"/>
                  </a:lnTo>
                  <a:lnTo>
                    <a:pt x="64" y="4"/>
                  </a:lnTo>
                  <a:lnTo>
                    <a:pt x="86" y="10"/>
                  </a:lnTo>
                  <a:lnTo>
                    <a:pt x="110" y="19"/>
                  </a:lnTo>
                  <a:lnTo>
                    <a:pt x="136" y="29"/>
                  </a:lnTo>
                  <a:lnTo>
                    <a:pt x="163" y="41"/>
                  </a:lnTo>
                  <a:lnTo>
                    <a:pt x="191" y="54"/>
                  </a:lnTo>
                  <a:lnTo>
                    <a:pt x="220" y="66"/>
                  </a:lnTo>
                  <a:lnTo>
                    <a:pt x="250" y="79"/>
                  </a:lnTo>
                  <a:lnTo>
                    <a:pt x="278" y="91"/>
                  </a:lnTo>
                  <a:lnTo>
                    <a:pt x="307" y="102"/>
                  </a:lnTo>
                  <a:lnTo>
                    <a:pt x="334" y="112"/>
                  </a:lnTo>
                  <a:lnTo>
                    <a:pt x="361" y="119"/>
                  </a:lnTo>
                  <a:lnTo>
                    <a:pt x="386" y="123"/>
                  </a:lnTo>
                  <a:lnTo>
                    <a:pt x="409" y="126"/>
                  </a:lnTo>
                  <a:lnTo>
                    <a:pt x="431" y="124"/>
                  </a:lnTo>
                  <a:lnTo>
                    <a:pt x="455" y="116"/>
                  </a:lnTo>
                  <a:lnTo>
                    <a:pt x="460" y="113"/>
                  </a:lnTo>
                  <a:lnTo>
                    <a:pt x="466" y="110"/>
                  </a:lnTo>
                  <a:lnTo>
                    <a:pt x="471" y="105"/>
                  </a:lnTo>
                  <a:lnTo>
                    <a:pt x="475" y="101"/>
                  </a:lnTo>
                  <a:lnTo>
                    <a:pt x="479" y="97"/>
                  </a:lnTo>
                  <a:lnTo>
                    <a:pt x="482" y="93"/>
                  </a:lnTo>
                  <a:lnTo>
                    <a:pt x="485" y="87"/>
                  </a:lnTo>
                  <a:lnTo>
                    <a:pt x="488" y="83"/>
                  </a:lnTo>
                  <a:lnTo>
                    <a:pt x="490" y="78"/>
                  </a:lnTo>
                  <a:lnTo>
                    <a:pt x="491" y="74"/>
                  </a:lnTo>
                  <a:lnTo>
                    <a:pt x="492" y="70"/>
                  </a:lnTo>
                  <a:lnTo>
                    <a:pt x="492" y="64"/>
                  </a:lnTo>
                  <a:lnTo>
                    <a:pt x="492" y="61"/>
                  </a:lnTo>
                  <a:lnTo>
                    <a:pt x="491" y="57"/>
                  </a:lnTo>
                  <a:lnTo>
                    <a:pt x="489" y="54"/>
                  </a:lnTo>
                  <a:lnTo>
                    <a:pt x="487" y="50"/>
                  </a:lnTo>
                  <a:lnTo>
                    <a:pt x="483" y="48"/>
                  </a:lnTo>
                  <a:lnTo>
                    <a:pt x="477" y="45"/>
                  </a:lnTo>
                  <a:lnTo>
                    <a:pt x="474" y="44"/>
                  </a:lnTo>
                  <a:lnTo>
                    <a:pt x="471" y="44"/>
                  </a:lnTo>
                  <a:lnTo>
                    <a:pt x="468" y="44"/>
                  </a:lnTo>
                  <a:lnTo>
                    <a:pt x="465" y="44"/>
                  </a:lnTo>
                  <a:lnTo>
                    <a:pt x="461" y="44"/>
                  </a:lnTo>
                  <a:lnTo>
                    <a:pt x="458" y="44"/>
                  </a:lnTo>
                  <a:lnTo>
                    <a:pt x="455" y="44"/>
                  </a:lnTo>
                  <a:lnTo>
                    <a:pt x="451" y="44"/>
                  </a:lnTo>
                  <a:lnTo>
                    <a:pt x="448" y="45"/>
                  </a:lnTo>
                  <a:lnTo>
                    <a:pt x="444" y="46"/>
                  </a:lnTo>
                  <a:lnTo>
                    <a:pt x="441" y="46"/>
                  </a:lnTo>
                  <a:lnTo>
                    <a:pt x="436" y="47"/>
                  </a:lnTo>
                  <a:lnTo>
                    <a:pt x="433" y="48"/>
                  </a:lnTo>
                  <a:lnTo>
                    <a:pt x="430" y="49"/>
                  </a:lnTo>
                  <a:lnTo>
                    <a:pt x="426" y="50"/>
                  </a:lnTo>
                  <a:lnTo>
                    <a:pt x="423" y="52"/>
                  </a:lnTo>
                  <a:lnTo>
                    <a:pt x="420" y="53"/>
                  </a:lnTo>
                  <a:lnTo>
                    <a:pt x="406" y="60"/>
                  </a:lnTo>
                  <a:lnTo>
                    <a:pt x="398" y="66"/>
                  </a:lnTo>
                  <a:lnTo>
                    <a:pt x="393" y="74"/>
                  </a:lnTo>
                  <a:lnTo>
                    <a:pt x="388" y="81"/>
                  </a:lnTo>
                  <a:lnTo>
                    <a:pt x="386" y="89"/>
                  </a:lnTo>
                  <a:lnTo>
                    <a:pt x="386" y="97"/>
                  </a:lnTo>
                  <a:lnTo>
                    <a:pt x="388" y="105"/>
                  </a:lnTo>
                  <a:lnTo>
                    <a:pt x="392" y="114"/>
                  </a:lnTo>
                  <a:lnTo>
                    <a:pt x="397" y="122"/>
                  </a:lnTo>
                  <a:lnTo>
                    <a:pt x="403" y="131"/>
                  </a:lnTo>
                  <a:lnTo>
                    <a:pt x="410" y="139"/>
                  </a:lnTo>
                  <a:lnTo>
                    <a:pt x="419" y="148"/>
                  </a:lnTo>
                  <a:lnTo>
                    <a:pt x="429" y="156"/>
                  </a:lnTo>
                  <a:lnTo>
                    <a:pt x="440" y="164"/>
                  </a:lnTo>
                  <a:lnTo>
                    <a:pt x="451" y="171"/>
                  </a:lnTo>
                  <a:lnTo>
                    <a:pt x="464" y="177"/>
                  </a:lnTo>
                  <a:lnTo>
                    <a:pt x="476" y="184"/>
                  </a:lnTo>
                  <a:lnTo>
                    <a:pt x="490" y="189"/>
                  </a:lnTo>
                  <a:lnTo>
                    <a:pt x="503" y="193"/>
                  </a:lnTo>
                  <a:lnTo>
                    <a:pt x="517" y="197"/>
                  </a:lnTo>
                  <a:lnTo>
                    <a:pt x="554" y="202"/>
                  </a:lnTo>
                  <a:lnTo>
                    <a:pt x="578" y="201"/>
                  </a:lnTo>
                  <a:lnTo>
                    <a:pt x="602" y="197"/>
                  </a:lnTo>
                  <a:lnTo>
                    <a:pt x="626" y="192"/>
                  </a:lnTo>
                  <a:lnTo>
                    <a:pt x="650" y="184"/>
                  </a:lnTo>
                  <a:lnTo>
                    <a:pt x="674" y="174"/>
                  </a:lnTo>
                  <a:lnTo>
                    <a:pt x="698" y="164"/>
                  </a:lnTo>
                  <a:lnTo>
                    <a:pt x="724" y="152"/>
                  </a:lnTo>
                  <a:lnTo>
                    <a:pt x="748" y="139"/>
                  </a:lnTo>
                  <a:lnTo>
                    <a:pt x="773" y="126"/>
                  </a:lnTo>
                  <a:lnTo>
                    <a:pt x="798" y="112"/>
                  </a:lnTo>
                  <a:lnTo>
                    <a:pt x="823" y="98"/>
                  </a:lnTo>
                  <a:lnTo>
                    <a:pt x="849" y="85"/>
                  </a:lnTo>
                  <a:lnTo>
                    <a:pt x="874" y="73"/>
                  </a:lnTo>
                  <a:lnTo>
                    <a:pt x="900" y="61"/>
                  </a:lnTo>
                  <a:lnTo>
                    <a:pt x="927" y="50"/>
                  </a:lnTo>
                  <a:lnTo>
                    <a:pt x="953" y="42"/>
                  </a:lnTo>
                  <a:lnTo>
                    <a:pt x="980" y="35"/>
                  </a:lnTo>
                  <a:lnTo>
                    <a:pt x="1009" y="29"/>
                  </a:lnTo>
                  <a:lnTo>
                    <a:pt x="1036" y="27"/>
                  </a:lnTo>
                  <a:lnTo>
                    <a:pt x="1064" y="27"/>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77" name="Freeform 869">
              <a:extLst>
                <a:ext uri="{FF2B5EF4-FFF2-40B4-BE49-F238E27FC236}">
                  <a16:creationId xmlns:a16="http://schemas.microsoft.com/office/drawing/2014/main" id="{E673D018-A773-4745-823E-BFE83145DFF6}"/>
                </a:ext>
              </a:extLst>
            </p:cNvPr>
            <p:cNvSpPr>
              <a:spLocks/>
            </p:cNvSpPr>
            <p:nvPr/>
          </p:nvSpPr>
          <p:spPr bwMode="auto">
            <a:xfrm>
              <a:off x="3927" y="2204"/>
              <a:ext cx="88" cy="81"/>
            </a:xfrm>
            <a:custGeom>
              <a:avLst/>
              <a:gdLst>
                <a:gd name="T0" fmla="*/ 15 w 88"/>
                <a:gd name="T1" fmla="*/ 0 h 81"/>
                <a:gd name="T2" fmla="*/ 88 w 88"/>
                <a:gd name="T3" fmla="*/ 56 h 81"/>
                <a:gd name="T4" fmla="*/ 0 w 88"/>
                <a:gd name="T5" fmla="*/ 81 h 81"/>
                <a:gd name="T6" fmla="*/ 15 w 88"/>
                <a:gd name="T7" fmla="*/ 0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 h="81">
                  <a:moveTo>
                    <a:pt x="15" y="0"/>
                  </a:moveTo>
                  <a:lnTo>
                    <a:pt x="88" y="56"/>
                  </a:lnTo>
                  <a:lnTo>
                    <a:pt x="0" y="81"/>
                  </a:lnTo>
                  <a:lnTo>
                    <a:pt x="15"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78" name="Rectangle 870">
              <a:extLst>
                <a:ext uri="{FF2B5EF4-FFF2-40B4-BE49-F238E27FC236}">
                  <a16:creationId xmlns:a16="http://schemas.microsoft.com/office/drawing/2014/main" id="{61B8FF8E-E24A-7A41-8700-08DEC3266768}"/>
                </a:ext>
              </a:extLst>
            </p:cNvPr>
            <p:cNvSpPr>
              <a:spLocks noChangeArrowheads="1"/>
            </p:cNvSpPr>
            <p:nvPr/>
          </p:nvSpPr>
          <p:spPr bwMode="auto">
            <a:xfrm>
              <a:off x="2013" y="912"/>
              <a:ext cx="66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975" b="1">
                  <a:solidFill>
                    <a:srgbClr val="000000"/>
                  </a:solidFill>
                  <a:cs typeface="Arial" panose="020B0604020202020204" pitchFamily="34" charset="0"/>
                </a:rPr>
                <a:t>         Memory</a:t>
              </a:r>
              <a:endParaRPr lang="en-US" altLang="en-CN" sz="1800">
                <a:solidFill>
                  <a:srgbClr val="000000"/>
                </a:solidFill>
              </a:endParaRPr>
            </a:p>
          </p:txBody>
        </p:sp>
        <p:sp>
          <p:nvSpPr>
            <p:cNvPr id="32979" name="Freeform 871">
              <a:extLst>
                <a:ext uri="{FF2B5EF4-FFF2-40B4-BE49-F238E27FC236}">
                  <a16:creationId xmlns:a16="http://schemas.microsoft.com/office/drawing/2014/main" id="{BB44BFDB-3B3B-F047-930C-91D3283DCDBD}"/>
                </a:ext>
              </a:extLst>
            </p:cNvPr>
            <p:cNvSpPr>
              <a:spLocks noEditPoints="1"/>
            </p:cNvSpPr>
            <p:nvPr/>
          </p:nvSpPr>
          <p:spPr bwMode="auto">
            <a:xfrm>
              <a:off x="3767" y="2571"/>
              <a:ext cx="861" cy="145"/>
            </a:xfrm>
            <a:custGeom>
              <a:avLst/>
              <a:gdLst>
                <a:gd name="T0" fmla="*/ 0 w 861"/>
                <a:gd name="T1" fmla="*/ 0 h 145"/>
                <a:gd name="T2" fmla="*/ 861 w 861"/>
                <a:gd name="T3" fmla="*/ 0 h 145"/>
                <a:gd name="T4" fmla="*/ 861 w 861"/>
                <a:gd name="T5" fmla="*/ 145 h 145"/>
                <a:gd name="T6" fmla="*/ 0 w 861"/>
                <a:gd name="T7" fmla="*/ 145 h 145"/>
                <a:gd name="T8" fmla="*/ 0 w 861"/>
                <a:gd name="T9" fmla="*/ 0 h 145"/>
                <a:gd name="T10" fmla="*/ 0 w 861"/>
                <a:gd name="T11" fmla="*/ 0 h 145"/>
                <a:gd name="T12" fmla="*/ 861 w 861"/>
                <a:gd name="T13" fmla="*/ 0 h 145"/>
                <a:gd name="T14" fmla="*/ 861 w 861"/>
                <a:gd name="T15" fmla="*/ 139 h 145"/>
                <a:gd name="T16" fmla="*/ 0 w 861"/>
                <a:gd name="T17" fmla="*/ 139 h 145"/>
                <a:gd name="T18" fmla="*/ 0 w 861"/>
                <a:gd name="T19" fmla="*/ 0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45">
                  <a:moveTo>
                    <a:pt x="0" y="0"/>
                  </a:moveTo>
                  <a:lnTo>
                    <a:pt x="861" y="0"/>
                  </a:lnTo>
                  <a:lnTo>
                    <a:pt x="861" y="145"/>
                  </a:lnTo>
                  <a:lnTo>
                    <a:pt x="0" y="145"/>
                  </a:lnTo>
                  <a:lnTo>
                    <a:pt x="0" y="0"/>
                  </a:lnTo>
                  <a:close/>
                  <a:moveTo>
                    <a:pt x="0" y="0"/>
                  </a:moveTo>
                  <a:lnTo>
                    <a:pt x="861" y="0"/>
                  </a:lnTo>
                  <a:lnTo>
                    <a:pt x="861" y="139"/>
                  </a:lnTo>
                  <a:lnTo>
                    <a:pt x="0" y="13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80" name="Freeform 872">
              <a:extLst>
                <a:ext uri="{FF2B5EF4-FFF2-40B4-BE49-F238E27FC236}">
                  <a16:creationId xmlns:a16="http://schemas.microsoft.com/office/drawing/2014/main" id="{7DAECE81-F9B6-4949-822C-A4423A6E3773}"/>
                </a:ext>
              </a:extLst>
            </p:cNvPr>
            <p:cNvSpPr>
              <a:spLocks noEditPoints="1"/>
            </p:cNvSpPr>
            <p:nvPr/>
          </p:nvSpPr>
          <p:spPr bwMode="auto">
            <a:xfrm>
              <a:off x="3767" y="2571"/>
              <a:ext cx="861" cy="139"/>
            </a:xfrm>
            <a:custGeom>
              <a:avLst/>
              <a:gdLst>
                <a:gd name="T0" fmla="*/ 0 w 861"/>
                <a:gd name="T1" fmla="*/ 0 h 139"/>
                <a:gd name="T2" fmla="*/ 861 w 861"/>
                <a:gd name="T3" fmla="*/ 0 h 139"/>
                <a:gd name="T4" fmla="*/ 861 w 861"/>
                <a:gd name="T5" fmla="*/ 139 h 139"/>
                <a:gd name="T6" fmla="*/ 0 w 861"/>
                <a:gd name="T7" fmla="*/ 139 h 139"/>
                <a:gd name="T8" fmla="*/ 0 w 861"/>
                <a:gd name="T9" fmla="*/ 0 h 139"/>
                <a:gd name="T10" fmla="*/ 0 w 861"/>
                <a:gd name="T11" fmla="*/ 0 h 139"/>
                <a:gd name="T12" fmla="*/ 861 w 861"/>
                <a:gd name="T13" fmla="*/ 0 h 139"/>
                <a:gd name="T14" fmla="*/ 861 w 861"/>
                <a:gd name="T15" fmla="*/ 134 h 139"/>
                <a:gd name="T16" fmla="*/ 0 w 861"/>
                <a:gd name="T17" fmla="*/ 134 h 139"/>
                <a:gd name="T18" fmla="*/ 0 w 861"/>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9">
                  <a:moveTo>
                    <a:pt x="0" y="0"/>
                  </a:moveTo>
                  <a:lnTo>
                    <a:pt x="861" y="0"/>
                  </a:lnTo>
                  <a:lnTo>
                    <a:pt x="861" y="139"/>
                  </a:lnTo>
                  <a:lnTo>
                    <a:pt x="0" y="139"/>
                  </a:lnTo>
                  <a:lnTo>
                    <a:pt x="0" y="0"/>
                  </a:lnTo>
                  <a:close/>
                  <a:moveTo>
                    <a:pt x="0" y="0"/>
                  </a:moveTo>
                  <a:lnTo>
                    <a:pt x="861" y="0"/>
                  </a:lnTo>
                  <a:lnTo>
                    <a:pt x="861" y="134"/>
                  </a:lnTo>
                  <a:lnTo>
                    <a:pt x="0" y="134"/>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81" name="Freeform 873">
              <a:extLst>
                <a:ext uri="{FF2B5EF4-FFF2-40B4-BE49-F238E27FC236}">
                  <a16:creationId xmlns:a16="http://schemas.microsoft.com/office/drawing/2014/main" id="{C2D8C3C8-7AC2-FA41-BE00-1BAB41191CCE}"/>
                </a:ext>
              </a:extLst>
            </p:cNvPr>
            <p:cNvSpPr>
              <a:spLocks noEditPoints="1"/>
            </p:cNvSpPr>
            <p:nvPr/>
          </p:nvSpPr>
          <p:spPr bwMode="auto">
            <a:xfrm>
              <a:off x="3767" y="2571"/>
              <a:ext cx="861" cy="134"/>
            </a:xfrm>
            <a:custGeom>
              <a:avLst/>
              <a:gdLst>
                <a:gd name="T0" fmla="*/ 0 w 861"/>
                <a:gd name="T1" fmla="*/ 0 h 134"/>
                <a:gd name="T2" fmla="*/ 861 w 861"/>
                <a:gd name="T3" fmla="*/ 0 h 134"/>
                <a:gd name="T4" fmla="*/ 861 w 861"/>
                <a:gd name="T5" fmla="*/ 134 h 134"/>
                <a:gd name="T6" fmla="*/ 0 w 861"/>
                <a:gd name="T7" fmla="*/ 134 h 134"/>
                <a:gd name="T8" fmla="*/ 0 w 861"/>
                <a:gd name="T9" fmla="*/ 0 h 134"/>
                <a:gd name="T10" fmla="*/ 0 w 861"/>
                <a:gd name="T11" fmla="*/ 0 h 134"/>
                <a:gd name="T12" fmla="*/ 861 w 861"/>
                <a:gd name="T13" fmla="*/ 0 h 134"/>
                <a:gd name="T14" fmla="*/ 861 w 861"/>
                <a:gd name="T15" fmla="*/ 127 h 134"/>
                <a:gd name="T16" fmla="*/ 0 w 861"/>
                <a:gd name="T17" fmla="*/ 127 h 134"/>
                <a:gd name="T18" fmla="*/ 0 w 861"/>
                <a:gd name="T19" fmla="*/ 0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4">
                  <a:moveTo>
                    <a:pt x="0" y="0"/>
                  </a:moveTo>
                  <a:lnTo>
                    <a:pt x="861" y="0"/>
                  </a:lnTo>
                  <a:lnTo>
                    <a:pt x="861" y="134"/>
                  </a:lnTo>
                  <a:lnTo>
                    <a:pt x="0" y="134"/>
                  </a:lnTo>
                  <a:lnTo>
                    <a:pt x="0" y="0"/>
                  </a:lnTo>
                  <a:close/>
                  <a:moveTo>
                    <a:pt x="0" y="0"/>
                  </a:moveTo>
                  <a:lnTo>
                    <a:pt x="861" y="0"/>
                  </a:lnTo>
                  <a:lnTo>
                    <a:pt x="861" y="127"/>
                  </a:lnTo>
                  <a:lnTo>
                    <a:pt x="0" y="127"/>
                  </a:lnTo>
                  <a:lnTo>
                    <a:pt x="0" y="0"/>
                  </a:ln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82" name="Freeform 874">
              <a:extLst>
                <a:ext uri="{FF2B5EF4-FFF2-40B4-BE49-F238E27FC236}">
                  <a16:creationId xmlns:a16="http://schemas.microsoft.com/office/drawing/2014/main" id="{695A9190-ECB2-6841-AED3-BD91807C1B13}"/>
                </a:ext>
              </a:extLst>
            </p:cNvPr>
            <p:cNvSpPr>
              <a:spLocks noEditPoints="1"/>
            </p:cNvSpPr>
            <p:nvPr/>
          </p:nvSpPr>
          <p:spPr bwMode="auto">
            <a:xfrm>
              <a:off x="3767" y="2571"/>
              <a:ext cx="861" cy="127"/>
            </a:xfrm>
            <a:custGeom>
              <a:avLst/>
              <a:gdLst>
                <a:gd name="T0" fmla="*/ 0 w 861"/>
                <a:gd name="T1" fmla="*/ 0 h 127"/>
                <a:gd name="T2" fmla="*/ 861 w 861"/>
                <a:gd name="T3" fmla="*/ 0 h 127"/>
                <a:gd name="T4" fmla="*/ 861 w 861"/>
                <a:gd name="T5" fmla="*/ 127 h 127"/>
                <a:gd name="T6" fmla="*/ 0 w 861"/>
                <a:gd name="T7" fmla="*/ 127 h 127"/>
                <a:gd name="T8" fmla="*/ 0 w 861"/>
                <a:gd name="T9" fmla="*/ 0 h 127"/>
                <a:gd name="T10" fmla="*/ 0 w 861"/>
                <a:gd name="T11" fmla="*/ 0 h 127"/>
                <a:gd name="T12" fmla="*/ 861 w 861"/>
                <a:gd name="T13" fmla="*/ 0 h 127"/>
                <a:gd name="T14" fmla="*/ 861 w 861"/>
                <a:gd name="T15" fmla="*/ 122 h 127"/>
                <a:gd name="T16" fmla="*/ 0 w 861"/>
                <a:gd name="T17" fmla="*/ 122 h 127"/>
                <a:gd name="T18" fmla="*/ 0 w 861"/>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7">
                  <a:moveTo>
                    <a:pt x="0" y="0"/>
                  </a:moveTo>
                  <a:lnTo>
                    <a:pt x="861" y="0"/>
                  </a:lnTo>
                  <a:lnTo>
                    <a:pt x="861" y="127"/>
                  </a:lnTo>
                  <a:lnTo>
                    <a:pt x="0" y="127"/>
                  </a:lnTo>
                  <a:lnTo>
                    <a:pt x="0" y="0"/>
                  </a:lnTo>
                  <a:close/>
                  <a:moveTo>
                    <a:pt x="0" y="0"/>
                  </a:moveTo>
                  <a:lnTo>
                    <a:pt x="861" y="0"/>
                  </a:lnTo>
                  <a:lnTo>
                    <a:pt x="861" y="122"/>
                  </a:lnTo>
                  <a:lnTo>
                    <a:pt x="0" y="122"/>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83" name="Freeform 875">
              <a:extLst>
                <a:ext uri="{FF2B5EF4-FFF2-40B4-BE49-F238E27FC236}">
                  <a16:creationId xmlns:a16="http://schemas.microsoft.com/office/drawing/2014/main" id="{FBC006A5-6E86-3240-85F9-7B9CCE113E47}"/>
                </a:ext>
              </a:extLst>
            </p:cNvPr>
            <p:cNvSpPr>
              <a:spLocks noEditPoints="1"/>
            </p:cNvSpPr>
            <p:nvPr/>
          </p:nvSpPr>
          <p:spPr bwMode="auto">
            <a:xfrm>
              <a:off x="3767" y="2571"/>
              <a:ext cx="861" cy="122"/>
            </a:xfrm>
            <a:custGeom>
              <a:avLst/>
              <a:gdLst>
                <a:gd name="T0" fmla="*/ 0 w 861"/>
                <a:gd name="T1" fmla="*/ 0 h 122"/>
                <a:gd name="T2" fmla="*/ 861 w 861"/>
                <a:gd name="T3" fmla="*/ 0 h 122"/>
                <a:gd name="T4" fmla="*/ 861 w 861"/>
                <a:gd name="T5" fmla="*/ 122 h 122"/>
                <a:gd name="T6" fmla="*/ 0 w 861"/>
                <a:gd name="T7" fmla="*/ 122 h 122"/>
                <a:gd name="T8" fmla="*/ 0 w 861"/>
                <a:gd name="T9" fmla="*/ 0 h 122"/>
                <a:gd name="T10" fmla="*/ 0 w 861"/>
                <a:gd name="T11" fmla="*/ 0 h 122"/>
                <a:gd name="T12" fmla="*/ 861 w 861"/>
                <a:gd name="T13" fmla="*/ 0 h 122"/>
                <a:gd name="T14" fmla="*/ 861 w 861"/>
                <a:gd name="T15" fmla="*/ 116 h 122"/>
                <a:gd name="T16" fmla="*/ 0 w 861"/>
                <a:gd name="T17" fmla="*/ 116 h 122"/>
                <a:gd name="T18" fmla="*/ 0 w 86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2">
                  <a:moveTo>
                    <a:pt x="0" y="0"/>
                  </a:moveTo>
                  <a:lnTo>
                    <a:pt x="861" y="0"/>
                  </a:lnTo>
                  <a:lnTo>
                    <a:pt x="861" y="122"/>
                  </a:lnTo>
                  <a:lnTo>
                    <a:pt x="0" y="122"/>
                  </a:lnTo>
                  <a:lnTo>
                    <a:pt x="0" y="0"/>
                  </a:lnTo>
                  <a:close/>
                  <a:moveTo>
                    <a:pt x="0" y="0"/>
                  </a:moveTo>
                  <a:lnTo>
                    <a:pt x="861" y="0"/>
                  </a:lnTo>
                  <a:lnTo>
                    <a:pt x="861" y="116"/>
                  </a:lnTo>
                  <a:lnTo>
                    <a:pt x="0" y="116"/>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84" name="Freeform 876">
              <a:extLst>
                <a:ext uri="{FF2B5EF4-FFF2-40B4-BE49-F238E27FC236}">
                  <a16:creationId xmlns:a16="http://schemas.microsoft.com/office/drawing/2014/main" id="{09A52A13-CDB1-644E-A6B3-2025E32CADB2}"/>
                </a:ext>
              </a:extLst>
            </p:cNvPr>
            <p:cNvSpPr>
              <a:spLocks noEditPoints="1"/>
            </p:cNvSpPr>
            <p:nvPr/>
          </p:nvSpPr>
          <p:spPr bwMode="auto">
            <a:xfrm>
              <a:off x="3767" y="2571"/>
              <a:ext cx="861" cy="116"/>
            </a:xfrm>
            <a:custGeom>
              <a:avLst/>
              <a:gdLst>
                <a:gd name="T0" fmla="*/ 0 w 861"/>
                <a:gd name="T1" fmla="*/ 0 h 116"/>
                <a:gd name="T2" fmla="*/ 861 w 861"/>
                <a:gd name="T3" fmla="*/ 0 h 116"/>
                <a:gd name="T4" fmla="*/ 861 w 861"/>
                <a:gd name="T5" fmla="*/ 116 h 116"/>
                <a:gd name="T6" fmla="*/ 0 w 861"/>
                <a:gd name="T7" fmla="*/ 116 h 116"/>
                <a:gd name="T8" fmla="*/ 0 w 861"/>
                <a:gd name="T9" fmla="*/ 0 h 116"/>
                <a:gd name="T10" fmla="*/ 0 w 861"/>
                <a:gd name="T11" fmla="*/ 0 h 116"/>
                <a:gd name="T12" fmla="*/ 861 w 861"/>
                <a:gd name="T13" fmla="*/ 0 h 116"/>
                <a:gd name="T14" fmla="*/ 861 w 861"/>
                <a:gd name="T15" fmla="*/ 111 h 116"/>
                <a:gd name="T16" fmla="*/ 0 w 861"/>
                <a:gd name="T17" fmla="*/ 111 h 116"/>
                <a:gd name="T18" fmla="*/ 0 w 861"/>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6">
                  <a:moveTo>
                    <a:pt x="0" y="0"/>
                  </a:moveTo>
                  <a:lnTo>
                    <a:pt x="861" y="0"/>
                  </a:lnTo>
                  <a:lnTo>
                    <a:pt x="861" y="116"/>
                  </a:lnTo>
                  <a:lnTo>
                    <a:pt x="0" y="116"/>
                  </a:lnTo>
                  <a:lnTo>
                    <a:pt x="0" y="0"/>
                  </a:lnTo>
                  <a:close/>
                  <a:moveTo>
                    <a:pt x="0" y="0"/>
                  </a:moveTo>
                  <a:lnTo>
                    <a:pt x="861" y="0"/>
                  </a:lnTo>
                  <a:lnTo>
                    <a:pt x="861" y="111"/>
                  </a:lnTo>
                  <a:lnTo>
                    <a:pt x="0" y="111"/>
                  </a:lnTo>
                  <a:lnTo>
                    <a:pt x="0" y="0"/>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85" name="Freeform 877">
              <a:extLst>
                <a:ext uri="{FF2B5EF4-FFF2-40B4-BE49-F238E27FC236}">
                  <a16:creationId xmlns:a16="http://schemas.microsoft.com/office/drawing/2014/main" id="{9DC120C1-9B42-5A4E-80D3-9AC8DE4B502C}"/>
                </a:ext>
              </a:extLst>
            </p:cNvPr>
            <p:cNvSpPr>
              <a:spLocks noEditPoints="1"/>
            </p:cNvSpPr>
            <p:nvPr/>
          </p:nvSpPr>
          <p:spPr bwMode="auto">
            <a:xfrm>
              <a:off x="3767" y="2571"/>
              <a:ext cx="861" cy="111"/>
            </a:xfrm>
            <a:custGeom>
              <a:avLst/>
              <a:gdLst>
                <a:gd name="T0" fmla="*/ 0 w 861"/>
                <a:gd name="T1" fmla="*/ 0 h 111"/>
                <a:gd name="T2" fmla="*/ 861 w 861"/>
                <a:gd name="T3" fmla="*/ 0 h 111"/>
                <a:gd name="T4" fmla="*/ 861 w 861"/>
                <a:gd name="T5" fmla="*/ 111 h 111"/>
                <a:gd name="T6" fmla="*/ 0 w 861"/>
                <a:gd name="T7" fmla="*/ 111 h 111"/>
                <a:gd name="T8" fmla="*/ 0 w 861"/>
                <a:gd name="T9" fmla="*/ 0 h 111"/>
                <a:gd name="T10" fmla="*/ 0 w 861"/>
                <a:gd name="T11" fmla="*/ 0 h 111"/>
                <a:gd name="T12" fmla="*/ 861 w 861"/>
                <a:gd name="T13" fmla="*/ 0 h 111"/>
                <a:gd name="T14" fmla="*/ 861 w 861"/>
                <a:gd name="T15" fmla="*/ 104 h 111"/>
                <a:gd name="T16" fmla="*/ 0 w 861"/>
                <a:gd name="T17" fmla="*/ 104 h 111"/>
                <a:gd name="T18" fmla="*/ 0 w 861"/>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1">
                  <a:moveTo>
                    <a:pt x="0" y="0"/>
                  </a:moveTo>
                  <a:lnTo>
                    <a:pt x="861" y="0"/>
                  </a:lnTo>
                  <a:lnTo>
                    <a:pt x="861" y="111"/>
                  </a:lnTo>
                  <a:lnTo>
                    <a:pt x="0" y="111"/>
                  </a:lnTo>
                  <a:lnTo>
                    <a:pt x="0" y="0"/>
                  </a:lnTo>
                  <a:close/>
                  <a:moveTo>
                    <a:pt x="0" y="0"/>
                  </a:moveTo>
                  <a:lnTo>
                    <a:pt x="861" y="0"/>
                  </a:lnTo>
                  <a:lnTo>
                    <a:pt x="861" y="104"/>
                  </a:lnTo>
                  <a:lnTo>
                    <a:pt x="0" y="104"/>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86" name="Freeform 878">
              <a:extLst>
                <a:ext uri="{FF2B5EF4-FFF2-40B4-BE49-F238E27FC236}">
                  <a16:creationId xmlns:a16="http://schemas.microsoft.com/office/drawing/2014/main" id="{49D63DF0-33C1-EF4A-9371-901D94215EB3}"/>
                </a:ext>
              </a:extLst>
            </p:cNvPr>
            <p:cNvSpPr>
              <a:spLocks noEditPoints="1"/>
            </p:cNvSpPr>
            <p:nvPr/>
          </p:nvSpPr>
          <p:spPr bwMode="auto">
            <a:xfrm>
              <a:off x="3767" y="2571"/>
              <a:ext cx="861" cy="104"/>
            </a:xfrm>
            <a:custGeom>
              <a:avLst/>
              <a:gdLst>
                <a:gd name="T0" fmla="*/ 0 w 861"/>
                <a:gd name="T1" fmla="*/ 0 h 104"/>
                <a:gd name="T2" fmla="*/ 861 w 861"/>
                <a:gd name="T3" fmla="*/ 0 h 104"/>
                <a:gd name="T4" fmla="*/ 861 w 861"/>
                <a:gd name="T5" fmla="*/ 104 h 104"/>
                <a:gd name="T6" fmla="*/ 0 w 861"/>
                <a:gd name="T7" fmla="*/ 104 h 104"/>
                <a:gd name="T8" fmla="*/ 0 w 861"/>
                <a:gd name="T9" fmla="*/ 0 h 104"/>
                <a:gd name="T10" fmla="*/ 0 w 861"/>
                <a:gd name="T11" fmla="*/ 0 h 104"/>
                <a:gd name="T12" fmla="*/ 861 w 861"/>
                <a:gd name="T13" fmla="*/ 0 h 104"/>
                <a:gd name="T14" fmla="*/ 861 w 861"/>
                <a:gd name="T15" fmla="*/ 99 h 104"/>
                <a:gd name="T16" fmla="*/ 0 w 861"/>
                <a:gd name="T17" fmla="*/ 99 h 104"/>
                <a:gd name="T18" fmla="*/ 0 w 861"/>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04">
                  <a:moveTo>
                    <a:pt x="0" y="0"/>
                  </a:moveTo>
                  <a:lnTo>
                    <a:pt x="861" y="0"/>
                  </a:lnTo>
                  <a:lnTo>
                    <a:pt x="861" y="104"/>
                  </a:lnTo>
                  <a:lnTo>
                    <a:pt x="0" y="104"/>
                  </a:lnTo>
                  <a:lnTo>
                    <a:pt x="0" y="0"/>
                  </a:lnTo>
                  <a:close/>
                  <a:moveTo>
                    <a:pt x="0" y="0"/>
                  </a:moveTo>
                  <a:lnTo>
                    <a:pt x="861" y="0"/>
                  </a:lnTo>
                  <a:lnTo>
                    <a:pt x="861" y="99"/>
                  </a:lnTo>
                  <a:lnTo>
                    <a:pt x="0" y="99"/>
                  </a:lnTo>
                  <a:lnTo>
                    <a:pt x="0" y="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87" name="Freeform 879">
              <a:extLst>
                <a:ext uri="{FF2B5EF4-FFF2-40B4-BE49-F238E27FC236}">
                  <a16:creationId xmlns:a16="http://schemas.microsoft.com/office/drawing/2014/main" id="{B5916D6F-4BA1-D043-A19B-86EC9D3A4557}"/>
                </a:ext>
              </a:extLst>
            </p:cNvPr>
            <p:cNvSpPr>
              <a:spLocks noEditPoints="1"/>
            </p:cNvSpPr>
            <p:nvPr/>
          </p:nvSpPr>
          <p:spPr bwMode="auto">
            <a:xfrm>
              <a:off x="3767" y="2571"/>
              <a:ext cx="861" cy="99"/>
            </a:xfrm>
            <a:custGeom>
              <a:avLst/>
              <a:gdLst>
                <a:gd name="T0" fmla="*/ 0 w 861"/>
                <a:gd name="T1" fmla="*/ 0 h 99"/>
                <a:gd name="T2" fmla="*/ 861 w 861"/>
                <a:gd name="T3" fmla="*/ 0 h 99"/>
                <a:gd name="T4" fmla="*/ 861 w 861"/>
                <a:gd name="T5" fmla="*/ 99 h 99"/>
                <a:gd name="T6" fmla="*/ 0 w 861"/>
                <a:gd name="T7" fmla="*/ 99 h 99"/>
                <a:gd name="T8" fmla="*/ 0 w 861"/>
                <a:gd name="T9" fmla="*/ 0 h 99"/>
                <a:gd name="T10" fmla="*/ 0 w 861"/>
                <a:gd name="T11" fmla="*/ 0 h 99"/>
                <a:gd name="T12" fmla="*/ 861 w 861"/>
                <a:gd name="T13" fmla="*/ 0 h 99"/>
                <a:gd name="T14" fmla="*/ 861 w 861"/>
                <a:gd name="T15" fmla="*/ 93 h 99"/>
                <a:gd name="T16" fmla="*/ 0 w 861"/>
                <a:gd name="T17" fmla="*/ 93 h 99"/>
                <a:gd name="T18" fmla="*/ 0 w 861"/>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9">
                  <a:moveTo>
                    <a:pt x="0" y="0"/>
                  </a:moveTo>
                  <a:lnTo>
                    <a:pt x="861" y="0"/>
                  </a:lnTo>
                  <a:lnTo>
                    <a:pt x="861" y="99"/>
                  </a:lnTo>
                  <a:lnTo>
                    <a:pt x="0" y="99"/>
                  </a:lnTo>
                  <a:lnTo>
                    <a:pt x="0" y="0"/>
                  </a:lnTo>
                  <a:close/>
                  <a:moveTo>
                    <a:pt x="0" y="0"/>
                  </a:moveTo>
                  <a:lnTo>
                    <a:pt x="861" y="0"/>
                  </a:lnTo>
                  <a:lnTo>
                    <a:pt x="861" y="93"/>
                  </a:lnTo>
                  <a:lnTo>
                    <a:pt x="0" y="93"/>
                  </a:lnTo>
                  <a:lnTo>
                    <a:pt x="0"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88" name="Freeform 880">
              <a:extLst>
                <a:ext uri="{FF2B5EF4-FFF2-40B4-BE49-F238E27FC236}">
                  <a16:creationId xmlns:a16="http://schemas.microsoft.com/office/drawing/2014/main" id="{A93A6E60-8935-664B-92BE-99D394F3F74B}"/>
                </a:ext>
              </a:extLst>
            </p:cNvPr>
            <p:cNvSpPr>
              <a:spLocks noEditPoints="1"/>
            </p:cNvSpPr>
            <p:nvPr/>
          </p:nvSpPr>
          <p:spPr bwMode="auto">
            <a:xfrm>
              <a:off x="3767" y="2571"/>
              <a:ext cx="861" cy="93"/>
            </a:xfrm>
            <a:custGeom>
              <a:avLst/>
              <a:gdLst>
                <a:gd name="T0" fmla="*/ 0 w 861"/>
                <a:gd name="T1" fmla="*/ 0 h 93"/>
                <a:gd name="T2" fmla="*/ 861 w 861"/>
                <a:gd name="T3" fmla="*/ 0 h 93"/>
                <a:gd name="T4" fmla="*/ 861 w 861"/>
                <a:gd name="T5" fmla="*/ 93 h 93"/>
                <a:gd name="T6" fmla="*/ 0 w 861"/>
                <a:gd name="T7" fmla="*/ 93 h 93"/>
                <a:gd name="T8" fmla="*/ 0 w 861"/>
                <a:gd name="T9" fmla="*/ 0 h 93"/>
                <a:gd name="T10" fmla="*/ 0 w 861"/>
                <a:gd name="T11" fmla="*/ 0 h 93"/>
                <a:gd name="T12" fmla="*/ 861 w 861"/>
                <a:gd name="T13" fmla="*/ 0 h 93"/>
                <a:gd name="T14" fmla="*/ 861 w 861"/>
                <a:gd name="T15" fmla="*/ 87 h 93"/>
                <a:gd name="T16" fmla="*/ 0 w 861"/>
                <a:gd name="T17" fmla="*/ 87 h 93"/>
                <a:gd name="T18" fmla="*/ 0 w 861"/>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3">
                  <a:moveTo>
                    <a:pt x="0" y="0"/>
                  </a:moveTo>
                  <a:lnTo>
                    <a:pt x="861" y="0"/>
                  </a:lnTo>
                  <a:lnTo>
                    <a:pt x="861" y="93"/>
                  </a:lnTo>
                  <a:lnTo>
                    <a:pt x="0" y="93"/>
                  </a:lnTo>
                  <a:lnTo>
                    <a:pt x="0" y="0"/>
                  </a:lnTo>
                  <a:close/>
                  <a:moveTo>
                    <a:pt x="0" y="0"/>
                  </a:moveTo>
                  <a:lnTo>
                    <a:pt x="861" y="0"/>
                  </a:lnTo>
                  <a:lnTo>
                    <a:pt x="861" y="87"/>
                  </a:lnTo>
                  <a:lnTo>
                    <a:pt x="0" y="87"/>
                  </a:lnTo>
                  <a:lnTo>
                    <a:pt x="0"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89" name="Freeform 881">
              <a:extLst>
                <a:ext uri="{FF2B5EF4-FFF2-40B4-BE49-F238E27FC236}">
                  <a16:creationId xmlns:a16="http://schemas.microsoft.com/office/drawing/2014/main" id="{6AB1282E-EF9B-7E4D-BF19-4C00D68D5672}"/>
                </a:ext>
              </a:extLst>
            </p:cNvPr>
            <p:cNvSpPr>
              <a:spLocks noEditPoints="1"/>
            </p:cNvSpPr>
            <p:nvPr/>
          </p:nvSpPr>
          <p:spPr bwMode="auto">
            <a:xfrm>
              <a:off x="3767" y="2571"/>
              <a:ext cx="861" cy="87"/>
            </a:xfrm>
            <a:custGeom>
              <a:avLst/>
              <a:gdLst>
                <a:gd name="T0" fmla="*/ 0 w 861"/>
                <a:gd name="T1" fmla="*/ 0 h 87"/>
                <a:gd name="T2" fmla="*/ 861 w 861"/>
                <a:gd name="T3" fmla="*/ 0 h 87"/>
                <a:gd name="T4" fmla="*/ 861 w 861"/>
                <a:gd name="T5" fmla="*/ 87 h 87"/>
                <a:gd name="T6" fmla="*/ 0 w 861"/>
                <a:gd name="T7" fmla="*/ 87 h 87"/>
                <a:gd name="T8" fmla="*/ 0 w 861"/>
                <a:gd name="T9" fmla="*/ 0 h 87"/>
                <a:gd name="T10" fmla="*/ 0 w 861"/>
                <a:gd name="T11" fmla="*/ 0 h 87"/>
                <a:gd name="T12" fmla="*/ 861 w 861"/>
                <a:gd name="T13" fmla="*/ 0 h 87"/>
                <a:gd name="T14" fmla="*/ 861 w 861"/>
                <a:gd name="T15" fmla="*/ 81 h 87"/>
                <a:gd name="T16" fmla="*/ 0 w 861"/>
                <a:gd name="T17" fmla="*/ 81 h 87"/>
                <a:gd name="T18" fmla="*/ 0 w 86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7">
                  <a:moveTo>
                    <a:pt x="0" y="0"/>
                  </a:moveTo>
                  <a:lnTo>
                    <a:pt x="861" y="0"/>
                  </a:lnTo>
                  <a:lnTo>
                    <a:pt x="861" y="87"/>
                  </a:lnTo>
                  <a:lnTo>
                    <a:pt x="0" y="87"/>
                  </a:lnTo>
                  <a:lnTo>
                    <a:pt x="0" y="0"/>
                  </a:lnTo>
                  <a:close/>
                  <a:moveTo>
                    <a:pt x="0" y="0"/>
                  </a:moveTo>
                  <a:lnTo>
                    <a:pt x="861" y="0"/>
                  </a:lnTo>
                  <a:lnTo>
                    <a:pt x="861" y="81"/>
                  </a:lnTo>
                  <a:lnTo>
                    <a:pt x="0" y="81"/>
                  </a:ln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90" name="Freeform 882">
              <a:extLst>
                <a:ext uri="{FF2B5EF4-FFF2-40B4-BE49-F238E27FC236}">
                  <a16:creationId xmlns:a16="http://schemas.microsoft.com/office/drawing/2014/main" id="{DA3CC1AA-D29C-4743-BAC4-33CF87AD3312}"/>
                </a:ext>
              </a:extLst>
            </p:cNvPr>
            <p:cNvSpPr>
              <a:spLocks noEditPoints="1"/>
            </p:cNvSpPr>
            <p:nvPr/>
          </p:nvSpPr>
          <p:spPr bwMode="auto">
            <a:xfrm>
              <a:off x="3767" y="2571"/>
              <a:ext cx="861" cy="81"/>
            </a:xfrm>
            <a:custGeom>
              <a:avLst/>
              <a:gdLst>
                <a:gd name="T0" fmla="*/ 0 w 861"/>
                <a:gd name="T1" fmla="*/ 0 h 81"/>
                <a:gd name="T2" fmla="*/ 861 w 861"/>
                <a:gd name="T3" fmla="*/ 0 h 81"/>
                <a:gd name="T4" fmla="*/ 861 w 861"/>
                <a:gd name="T5" fmla="*/ 81 h 81"/>
                <a:gd name="T6" fmla="*/ 0 w 861"/>
                <a:gd name="T7" fmla="*/ 81 h 81"/>
                <a:gd name="T8" fmla="*/ 0 w 861"/>
                <a:gd name="T9" fmla="*/ 0 h 81"/>
                <a:gd name="T10" fmla="*/ 0 w 861"/>
                <a:gd name="T11" fmla="*/ 0 h 81"/>
                <a:gd name="T12" fmla="*/ 861 w 861"/>
                <a:gd name="T13" fmla="*/ 0 h 81"/>
                <a:gd name="T14" fmla="*/ 861 w 861"/>
                <a:gd name="T15" fmla="*/ 76 h 81"/>
                <a:gd name="T16" fmla="*/ 0 w 861"/>
                <a:gd name="T17" fmla="*/ 76 h 81"/>
                <a:gd name="T18" fmla="*/ 0 w 861"/>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1">
                  <a:moveTo>
                    <a:pt x="0" y="0"/>
                  </a:moveTo>
                  <a:lnTo>
                    <a:pt x="861" y="0"/>
                  </a:lnTo>
                  <a:lnTo>
                    <a:pt x="861" y="81"/>
                  </a:lnTo>
                  <a:lnTo>
                    <a:pt x="0" y="81"/>
                  </a:lnTo>
                  <a:lnTo>
                    <a:pt x="0" y="0"/>
                  </a:lnTo>
                  <a:close/>
                  <a:moveTo>
                    <a:pt x="0" y="0"/>
                  </a:moveTo>
                  <a:lnTo>
                    <a:pt x="861" y="0"/>
                  </a:lnTo>
                  <a:lnTo>
                    <a:pt x="861" y="76"/>
                  </a:lnTo>
                  <a:lnTo>
                    <a:pt x="0" y="76"/>
                  </a:lnTo>
                  <a:lnTo>
                    <a:pt x="0"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91" name="Freeform 883">
              <a:extLst>
                <a:ext uri="{FF2B5EF4-FFF2-40B4-BE49-F238E27FC236}">
                  <a16:creationId xmlns:a16="http://schemas.microsoft.com/office/drawing/2014/main" id="{5DB1152C-D5A0-9E49-B0AA-AF8B01C9B322}"/>
                </a:ext>
              </a:extLst>
            </p:cNvPr>
            <p:cNvSpPr>
              <a:spLocks noEditPoints="1"/>
            </p:cNvSpPr>
            <p:nvPr/>
          </p:nvSpPr>
          <p:spPr bwMode="auto">
            <a:xfrm>
              <a:off x="3767" y="2571"/>
              <a:ext cx="861" cy="76"/>
            </a:xfrm>
            <a:custGeom>
              <a:avLst/>
              <a:gdLst>
                <a:gd name="T0" fmla="*/ 0 w 861"/>
                <a:gd name="T1" fmla="*/ 0 h 76"/>
                <a:gd name="T2" fmla="*/ 861 w 861"/>
                <a:gd name="T3" fmla="*/ 0 h 76"/>
                <a:gd name="T4" fmla="*/ 861 w 861"/>
                <a:gd name="T5" fmla="*/ 76 h 76"/>
                <a:gd name="T6" fmla="*/ 0 w 861"/>
                <a:gd name="T7" fmla="*/ 76 h 76"/>
                <a:gd name="T8" fmla="*/ 0 w 861"/>
                <a:gd name="T9" fmla="*/ 0 h 76"/>
                <a:gd name="T10" fmla="*/ 0 w 861"/>
                <a:gd name="T11" fmla="*/ 0 h 76"/>
                <a:gd name="T12" fmla="*/ 861 w 861"/>
                <a:gd name="T13" fmla="*/ 0 h 76"/>
                <a:gd name="T14" fmla="*/ 861 w 861"/>
                <a:gd name="T15" fmla="*/ 69 h 76"/>
                <a:gd name="T16" fmla="*/ 0 w 861"/>
                <a:gd name="T17" fmla="*/ 69 h 76"/>
                <a:gd name="T18" fmla="*/ 0 w 861"/>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76">
                  <a:moveTo>
                    <a:pt x="0" y="0"/>
                  </a:moveTo>
                  <a:lnTo>
                    <a:pt x="861" y="0"/>
                  </a:lnTo>
                  <a:lnTo>
                    <a:pt x="861" y="76"/>
                  </a:lnTo>
                  <a:lnTo>
                    <a:pt x="0" y="76"/>
                  </a:lnTo>
                  <a:lnTo>
                    <a:pt x="0" y="0"/>
                  </a:lnTo>
                  <a:close/>
                  <a:moveTo>
                    <a:pt x="0" y="0"/>
                  </a:moveTo>
                  <a:lnTo>
                    <a:pt x="861" y="0"/>
                  </a:lnTo>
                  <a:lnTo>
                    <a:pt x="861" y="69"/>
                  </a:lnTo>
                  <a:lnTo>
                    <a:pt x="0" y="69"/>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92" name="Freeform 884">
              <a:extLst>
                <a:ext uri="{FF2B5EF4-FFF2-40B4-BE49-F238E27FC236}">
                  <a16:creationId xmlns:a16="http://schemas.microsoft.com/office/drawing/2014/main" id="{B272D5B2-BCB7-4046-9A8E-11F2E151FDB1}"/>
                </a:ext>
              </a:extLst>
            </p:cNvPr>
            <p:cNvSpPr>
              <a:spLocks noEditPoints="1"/>
            </p:cNvSpPr>
            <p:nvPr/>
          </p:nvSpPr>
          <p:spPr bwMode="auto">
            <a:xfrm>
              <a:off x="3767" y="2571"/>
              <a:ext cx="861" cy="69"/>
            </a:xfrm>
            <a:custGeom>
              <a:avLst/>
              <a:gdLst>
                <a:gd name="T0" fmla="*/ 0 w 861"/>
                <a:gd name="T1" fmla="*/ 0 h 69"/>
                <a:gd name="T2" fmla="*/ 861 w 861"/>
                <a:gd name="T3" fmla="*/ 0 h 69"/>
                <a:gd name="T4" fmla="*/ 861 w 861"/>
                <a:gd name="T5" fmla="*/ 69 h 69"/>
                <a:gd name="T6" fmla="*/ 0 w 861"/>
                <a:gd name="T7" fmla="*/ 69 h 69"/>
                <a:gd name="T8" fmla="*/ 0 w 861"/>
                <a:gd name="T9" fmla="*/ 0 h 69"/>
                <a:gd name="T10" fmla="*/ 0 w 861"/>
                <a:gd name="T11" fmla="*/ 0 h 69"/>
                <a:gd name="T12" fmla="*/ 861 w 861"/>
                <a:gd name="T13" fmla="*/ 0 h 69"/>
                <a:gd name="T14" fmla="*/ 861 w 861"/>
                <a:gd name="T15" fmla="*/ 64 h 69"/>
                <a:gd name="T16" fmla="*/ 0 w 861"/>
                <a:gd name="T17" fmla="*/ 64 h 69"/>
                <a:gd name="T18" fmla="*/ 0 w 861"/>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9">
                  <a:moveTo>
                    <a:pt x="0" y="0"/>
                  </a:moveTo>
                  <a:lnTo>
                    <a:pt x="861" y="0"/>
                  </a:lnTo>
                  <a:lnTo>
                    <a:pt x="861" y="69"/>
                  </a:lnTo>
                  <a:lnTo>
                    <a:pt x="0" y="69"/>
                  </a:lnTo>
                  <a:lnTo>
                    <a:pt x="0" y="0"/>
                  </a:lnTo>
                  <a:close/>
                  <a:moveTo>
                    <a:pt x="0" y="0"/>
                  </a:moveTo>
                  <a:lnTo>
                    <a:pt x="861" y="0"/>
                  </a:lnTo>
                  <a:lnTo>
                    <a:pt x="861" y="64"/>
                  </a:lnTo>
                  <a:lnTo>
                    <a:pt x="0" y="64"/>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93" name="Freeform 885">
              <a:extLst>
                <a:ext uri="{FF2B5EF4-FFF2-40B4-BE49-F238E27FC236}">
                  <a16:creationId xmlns:a16="http://schemas.microsoft.com/office/drawing/2014/main" id="{755B06E8-8BC7-F745-ACC9-017C3E6DA8B8}"/>
                </a:ext>
              </a:extLst>
            </p:cNvPr>
            <p:cNvSpPr>
              <a:spLocks noEditPoints="1"/>
            </p:cNvSpPr>
            <p:nvPr/>
          </p:nvSpPr>
          <p:spPr bwMode="auto">
            <a:xfrm>
              <a:off x="3767" y="2571"/>
              <a:ext cx="861" cy="64"/>
            </a:xfrm>
            <a:custGeom>
              <a:avLst/>
              <a:gdLst>
                <a:gd name="T0" fmla="*/ 0 w 861"/>
                <a:gd name="T1" fmla="*/ 0 h 64"/>
                <a:gd name="T2" fmla="*/ 861 w 861"/>
                <a:gd name="T3" fmla="*/ 0 h 64"/>
                <a:gd name="T4" fmla="*/ 861 w 861"/>
                <a:gd name="T5" fmla="*/ 64 h 64"/>
                <a:gd name="T6" fmla="*/ 0 w 861"/>
                <a:gd name="T7" fmla="*/ 64 h 64"/>
                <a:gd name="T8" fmla="*/ 0 w 861"/>
                <a:gd name="T9" fmla="*/ 0 h 64"/>
                <a:gd name="T10" fmla="*/ 0 w 861"/>
                <a:gd name="T11" fmla="*/ 0 h 64"/>
                <a:gd name="T12" fmla="*/ 861 w 861"/>
                <a:gd name="T13" fmla="*/ 0 h 64"/>
                <a:gd name="T14" fmla="*/ 861 w 861"/>
                <a:gd name="T15" fmla="*/ 58 h 64"/>
                <a:gd name="T16" fmla="*/ 0 w 861"/>
                <a:gd name="T17" fmla="*/ 58 h 64"/>
                <a:gd name="T18" fmla="*/ 0 w 86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4">
                  <a:moveTo>
                    <a:pt x="0" y="0"/>
                  </a:moveTo>
                  <a:lnTo>
                    <a:pt x="861" y="0"/>
                  </a:lnTo>
                  <a:lnTo>
                    <a:pt x="861" y="64"/>
                  </a:lnTo>
                  <a:lnTo>
                    <a:pt x="0" y="64"/>
                  </a:lnTo>
                  <a:lnTo>
                    <a:pt x="0" y="0"/>
                  </a:lnTo>
                  <a:close/>
                  <a:moveTo>
                    <a:pt x="0" y="0"/>
                  </a:moveTo>
                  <a:lnTo>
                    <a:pt x="861" y="0"/>
                  </a:lnTo>
                  <a:lnTo>
                    <a:pt x="861" y="58"/>
                  </a:lnTo>
                  <a:lnTo>
                    <a:pt x="0" y="58"/>
                  </a:lnTo>
                  <a:lnTo>
                    <a:pt x="0"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94" name="Freeform 886">
              <a:extLst>
                <a:ext uri="{FF2B5EF4-FFF2-40B4-BE49-F238E27FC236}">
                  <a16:creationId xmlns:a16="http://schemas.microsoft.com/office/drawing/2014/main" id="{014E9081-BCF0-3842-A585-BDFD5C30A60E}"/>
                </a:ext>
              </a:extLst>
            </p:cNvPr>
            <p:cNvSpPr>
              <a:spLocks noEditPoints="1"/>
            </p:cNvSpPr>
            <p:nvPr/>
          </p:nvSpPr>
          <p:spPr bwMode="auto">
            <a:xfrm>
              <a:off x="3767" y="2571"/>
              <a:ext cx="861" cy="58"/>
            </a:xfrm>
            <a:custGeom>
              <a:avLst/>
              <a:gdLst>
                <a:gd name="T0" fmla="*/ 0 w 861"/>
                <a:gd name="T1" fmla="*/ 0 h 58"/>
                <a:gd name="T2" fmla="*/ 861 w 861"/>
                <a:gd name="T3" fmla="*/ 0 h 58"/>
                <a:gd name="T4" fmla="*/ 861 w 861"/>
                <a:gd name="T5" fmla="*/ 58 h 58"/>
                <a:gd name="T6" fmla="*/ 0 w 861"/>
                <a:gd name="T7" fmla="*/ 58 h 58"/>
                <a:gd name="T8" fmla="*/ 0 w 861"/>
                <a:gd name="T9" fmla="*/ 0 h 58"/>
                <a:gd name="T10" fmla="*/ 0 w 861"/>
                <a:gd name="T11" fmla="*/ 0 h 58"/>
                <a:gd name="T12" fmla="*/ 861 w 861"/>
                <a:gd name="T13" fmla="*/ 0 h 58"/>
                <a:gd name="T14" fmla="*/ 861 w 861"/>
                <a:gd name="T15" fmla="*/ 52 h 58"/>
                <a:gd name="T16" fmla="*/ 0 w 861"/>
                <a:gd name="T17" fmla="*/ 52 h 58"/>
                <a:gd name="T18" fmla="*/ 0 w 861"/>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8">
                  <a:moveTo>
                    <a:pt x="0" y="0"/>
                  </a:moveTo>
                  <a:lnTo>
                    <a:pt x="861" y="0"/>
                  </a:lnTo>
                  <a:lnTo>
                    <a:pt x="861" y="58"/>
                  </a:lnTo>
                  <a:lnTo>
                    <a:pt x="0" y="58"/>
                  </a:lnTo>
                  <a:lnTo>
                    <a:pt x="0" y="0"/>
                  </a:lnTo>
                  <a:close/>
                  <a:moveTo>
                    <a:pt x="0" y="0"/>
                  </a:moveTo>
                  <a:lnTo>
                    <a:pt x="861" y="0"/>
                  </a:lnTo>
                  <a:lnTo>
                    <a:pt x="861" y="52"/>
                  </a:lnTo>
                  <a:lnTo>
                    <a:pt x="0" y="52"/>
                  </a:lnTo>
                  <a:lnTo>
                    <a:pt x="0"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95" name="Freeform 887">
              <a:extLst>
                <a:ext uri="{FF2B5EF4-FFF2-40B4-BE49-F238E27FC236}">
                  <a16:creationId xmlns:a16="http://schemas.microsoft.com/office/drawing/2014/main" id="{CCAA5031-F347-E44A-80DF-34392BBBCB3E}"/>
                </a:ext>
              </a:extLst>
            </p:cNvPr>
            <p:cNvSpPr>
              <a:spLocks noEditPoints="1"/>
            </p:cNvSpPr>
            <p:nvPr/>
          </p:nvSpPr>
          <p:spPr bwMode="auto">
            <a:xfrm>
              <a:off x="3767" y="2571"/>
              <a:ext cx="861" cy="52"/>
            </a:xfrm>
            <a:custGeom>
              <a:avLst/>
              <a:gdLst>
                <a:gd name="T0" fmla="*/ 0 w 861"/>
                <a:gd name="T1" fmla="*/ 0 h 52"/>
                <a:gd name="T2" fmla="*/ 861 w 861"/>
                <a:gd name="T3" fmla="*/ 0 h 52"/>
                <a:gd name="T4" fmla="*/ 861 w 861"/>
                <a:gd name="T5" fmla="*/ 52 h 52"/>
                <a:gd name="T6" fmla="*/ 0 w 861"/>
                <a:gd name="T7" fmla="*/ 52 h 52"/>
                <a:gd name="T8" fmla="*/ 0 w 861"/>
                <a:gd name="T9" fmla="*/ 0 h 52"/>
                <a:gd name="T10" fmla="*/ 0 w 861"/>
                <a:gd name="T11" fmla="*/ 0 h 52"/>
                <a:gd name="T12" fmla="*/ 861 w 861"/>
                <a:gd name="T13" fmla="*/ 0 h 52"/>
                <a:gd name="T14" fmla="*/ 861 w 861"/>
                <a:gd name="T15" fmla="*/ 46 h 52"/>
                <a:gd name="T16" fmla="*/ 0 w 861"/>
                <a:gd name="T17" fmla="*/ 46 h 52"/>
                <a:gd name="T18" fmla="*/ 0 w 861"/>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2">
                  <a:moveTo>
                    <a:pt x="0" y="0"/>
                  </a:moveTo>
                  <a:lnTo>
                    <a:pt x="861" y="0"/>
                  </a:lnTo>
                  <a:lnTo>
                    <a:pt x="861" y="52"/>
                  </a:lnTo>
                  <a:lnTo>
                    <a:pt x="0" y="52"/>
                  </a:lnTo>
                  <a:lnTo>
                    <a:pt x="0" y="0"/>
                  </a:lnTo>
                  <a:close/>
                  <a:moveTo>
                    <a:pt x="0" y="0"/>
                  </a:moveTo>
                  <a:lnTo>
                    <a:pt x="861" y="0"/>
                  </a:lnTo>
                  <a:lnTo>
                    <a:pt x="861" y="46"/>
                  </a:lnTo>
                  <a:lnTo>
                    <a:pt x="0" y="46"/>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96" name="Freeform 888">
              <a:extLst>
                <a:ext uri="{FF2B5EF4-FFF2-40B4-BE49-F238E27FC236}">
                  <a16:creationId xmlns:a16="http://schemas.microsoft.com/office/drawing/2014/main" id="{4BD580FE-3033-F343-90B6-FDC9B618EBC8}"/>
                </a:ext>
              </a:extLst>
            </p:cNvPr>
            <p:cNvSpPr>
              <a:spLocks noEditPoints="1"/>
            </p:cNvSpPr>
            <p:nvPr/>
          </p:nvSpPr>
          <p:spPr bwMode="auto">
            <a:xfrm>
              <a:off x="3767" y="2571"/>
              <a:ext cx="861" cy="46"/>
            </a:xfrm>
            <a:custGeom>
              <a:avLst/>
              <a:gdLst>
                <a:gd name="T0" fmla="*/ 0 w 861"/>
                <a:gd name="T1" fmla="*/ 0 h 46"/>
                <a:gd name="T2" fmla="*/ 861 w 861"/>
                <a:gd name="T3" fmla="*/ 0 h 46"/>
                <a:gd name="T4" fmla="*/ 861 w 861"/>
                <a:gd name="T5" fmla="*/ 46 h 46"/>
                <a:gd name="T6" fmla="*/ 0 w 861"/>
                <a:gd name="T7" fmla="*/ 46 h 46"/>
                <a:gd name="T8" fmla="*/ 0 w 861"/>
                <a:gd name="T9" fmla="*/ 0 h 46"/>
                <a:gd name="T10" fmla="*/ 0 w 861"/>
                <a:gd name="T11" fmla="*/ 0 h 46"/>
                <a:gd name="T12" fmla="*/ 861 w 861"/>
                <a:gd name="T13" fmla="*/ 0 h 46"/>
                <a:gd name="T14" fmla="*/ 861 w 861"/>
                <a:gd name="T15" fmla="*/ 41 h 46"/>
                <a:gd name="T16" fmla="*/ 0 w 861"/>
                <a:gd name="T17" fmla="*/ 41 h 46"/>
                <a:gd name="T18" fmla="*/ 0 w 861"/>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6">
                  <a:moveTo>
                    <a:pt x="0" y="0"/>
                  </a:moveTo>
                  <a:lnTo>
                    <a:pt x="861" y="0"/>
                  </a:lnTo>
                  <a:lnTo>
                    <a:pt x="861" y="46"/>
                  </a:lnTo>
                  <a:lnTo>
                    <a:pt x="0" y="46"/>
                  </a:lnTo>
                  <a:lnTo>
                    <a:pt x="0" y="0"/>
                  </a:lnTo>
                  <a:close/>
                  <a:moveTo>
                    <a:pt x="0" y="0"/>
                  </a:moveTo>
                  <a:lnTo>
                    <a:pt x="861" y="0"/>
                  </a:lnTo>
                  <a:lnTo>
                    <a:pt x="861" y="41"/>
                  </a:lnTo>
                  <a:lnTo>
                    <a:pt x="0" y="41"/>
                  </a:ln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97" name="Freeform 889">
              <a:extLst>
                <a:ext uri="{FF2B5EF4-FFF2-40B4-BE49-F238E27FC236}">
                  <a16:creationId xmlns:a16="http://schemas.microsoft.com/office/drawing/2014/main" id="{87D723D7-65ED-A946-BF00-B699A95EE10E}"/>
                </a:ext>
              </a:extLst>
            </p:cNvPr>
            <p:cNvSpPr>
              <a:spLocks noEditPoints="1"/>
            </p:cNvSpPr>
            <p:nvPr/>
          </p:nvSpPr>
          <p:spPr bwMode="auto">
            <a:xfrm>
              <a:off x="3767" y="2571"/>
              <a:ext cx="861" cy="41"/>
            </a:xfrm>
            <a:custGeom>
              <a:avLst/>
              <a:gdLst>
                <a:gd name="T0" fmla="*/ 0 w 861"/>
                <a:gd name="T1" fmla="*/ 0 h 41"/>
                <a:gd name="T2" fmla="*/ 861 w 861"/>
                <a:gd name="T3" fmla="*/ 0 h 41"/>
                <a:gd name="T4" fmla="*/ 861 w 861"/>
                <a:gd name="T5" fmla="*/ 41 h 41"/>
                <a:gd name="T6" fmla="*/ 0 w 861"/>
                <a:gd name="T7" fmla="*/ 41 h 41"/>
                <a:gd name="T8" fmla="*/ 0 w 861"/>
                <a:gd name="T9" fmla="*/ 0 h 41"/>
                <a:gd name="T10" fmla="*/ 0 w 861"/>
                <a:gd name="T11" fmla="*/ 0 h 41"/>
                <a:gd name="T12" fmla="*/ 861 w 861"/>
                <a:gd name="T13" fmla="*/ 0 h 41"/>
                <a:gd name="T14" fmla="*/ 861 w 861"/>
                <a:gd name="T15" fmla="*/ 35 h 41"/>
                <a:gd name="T16" fmla="*/ 0 w 861"/>
                <a:gd name="T17" fmla="*/ 35 h 41"/>
                <a:gd name="T18" fmla="*/ 0 w 86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1">
                  <a:moveTo>
                    <a:pt x="0" y="0"/>
                  </a:moveTo>
                  <a:lnTo>
                    <a:pt x="861" y="0"/>
                  </a:lnTo>
                  <a:lnTo>
                    <a:pt x="861" y="41"/>
                  </a:lnTo>
                  <a:lnTo>
                    <a:pt x="0" y="41"/>
                  </a:lnTo>
                  <a:lnTo>
                    <a:pt x="0" y="0"/>
                  </a:lnTo>
                  <a:close/>
                  <a:moveTo>
                    <a:pt x="0" y="0"/>
                  </a:moveTo>
                  <a:lnTo>
                    <a:pt x="861" y="0"/>
                  </a:lnTo>
                  <a:lnTo>
                    <a:pt x="861" y="35"/>
                  </a:lnTo>
                  <a:lnTo>
                    <a:pt x="0" y="35"/>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98" name="Freeform 890">
              <a:extLst>
                <a:ext uri="{FF2B5EF4-FFF2-40B4-BE49-F238E27FC236}">
                  <a16:creationId xmlns:a16="http://schemas.microsoft.com/office/drawing/2014/main" id="{ECFFFA18-01D2-DF45-9212-D70BBCFA44A2}"/>
                </a:ext>
              </a:extLst>
            </p:cNvPr>
            <p:cNvSpPr>
              <a:spLocks noEditPoints="1"/>
            </p:cNvSpPr>
            <p:nvPr/>
          </p:nvSpPr>
          <p:spPr bwMode="auto">
            <a:xfrm>
              <a:off x="3767" y="2571"/>
              <a:ext cx="861" cy="35"/>
            </a:xfrm>
            <a:custGeom>
              <a:avLst/>
              <a:gdLst>
                <a:gd name="T0" fmla="*/ 0 w 861"/>
                <a:gd name="T1" fmla="*/ 0 h 35"/>
                <a:gd name="T2" fmla="*/ 861 w 861"/>
                <a:gd name="T3" fmla="*/ 0 h 35"/>
                <a:gd name="T4" fmla="*/ 861 w 861"/>
                <a:gd name="T5" fmla="*/ 35 h 35"/>
                <a:gd name="T6" fmla="*/ 0 w 861"/>
                <a:gd name="T7" fmla="*/ 35 h 35"/>
                <a:gd name="T8" fmla="*/ 0 w 861"/>
                <a:gd name="T9" fmla="*/ 0 h 35"/>
                <a:gd name="T10" fmla="*/ 0 w 861"/>
                <a:gd name="T11" fmla="*/ 0 h 35"/>
                <a:gd name="T12" fmla="*/ 861 w 861"/>
                <a:gd name="T13" fmla="*/ 0 h 35"/>
                <a:gd name="T14" fmla="*/ 861 w 861"/>
                <a:gd name="T15" fmla="*/ 29 h 35"/>
                <a:gd name="T16" fmla="*/ 0 w 861"/>
                <a:gd name="T17" fmla="*/ 29 h 35"/>
                <a:gd name="T18" fmla="*/ 0 w 861"/>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35">
                  <a:moveTo>
                    <a:pt x="0" y="0"/>
                  </a:moveTo>
                  <a:lnTo>
                    <a:pt x="861" y="0"/>
                  </a:lnTo>
                  <a:lnTo>
                    <a:pt x="861" y="35"/>
                  </a:lnTo>
                  <a:lnTo>
                    <a:pt x="0" y="35"/>
                  </a:lnTo>
                  <a:lnTo>
                    <a:pt x="0" y="0"/>
                  </a:lnTo>
                  <a:close/>
                  <a:moveTo>
                    <a:pt x="0" y="0"/>
                  </a:moveTo>
                  <a:lnTo>
                    <a:pt x="861" y="0"/>
                  </a:lnTo>
                  <a:lnTo>
                    <a:pt x="861" y="29"/>
                  </a:lnTo>
                  <a:lnTo>
                    <a:pt x="0" y="29"/>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2999" name="Freeform 891">
              <a:extLst>
                <a:ext uri="{FF2B5EF4-FFF2-40B4-BE49-F238E27FC236}">
                  <a16:creationId xmlns:a16="http://schemas.microsoft.com/office/drawing/2014/main" id="{336072B3-7514-3E4F-A8BD-FD8C5DBAD07F}"/>
                </a:ext>
              </a:extLst>
            </p:cNvPr>
            <p:cNvSpPr>
              <a:spLocks noEditPoints="1"/>
            </p:cNvSpPr>
            <p:nvPr/>
          </p:nvSpPr>
          <p:spPr bwMode="auto">
            <a:xfrm>
              <a:off x="3767" y="2571"/>
              <a:ext cx="861" cy="29"/>
            </a:xfrm>
            <a:custGeom>
              <a:avLst/>
              <a:gdLst>
                <a:gd name="T0" fmla="*/ 0 w 861"/>
                <a:gd name="T1" fmla="*/ 0 h 29"/>
                <a:gd name="T2" fmla="*/ 861 w 861"/>
                <a:gd name="T3" fmla="*/ 0 h 29"/>
                <a:gd name="T4" fmla="*/ 861 w 861"/>
                <a:gd name="T5" fmla="*/ 29 h 29"/>
                <a:gd name="T6" fmla="*/ 0 w 861"/>
                <a:gd name="T7" fmla="*/ 29 h 29"/>
                <a:gd name="T8" fmla="*/ 0 w 861"/>
                <a:gd name="T9" fmla="*/ 0 h 29"/>
                <a:gd name="T10" fmla="*/ 0 w 861"/>
                <a:gd name="T11" fmla="*/ 0 h 29"/>
                <a:gd name="T12" fmla="*/ 861 w 861"/>
                <a:gd name="T13" fmla="*/ 0 h 29"/>
                <a:gd name="T14" fmla="*/ 861 w 861"/>
                <a:gd name="T15" fmla="*/ 23 h 29"/>
                <a:gd name="T16" fmla="*/ 0 w 861"/>
                <a:gd name="T17" fmla="*/ 23 h 29"/>
                <a:gd name="T18" fmla="*/ 0 w 86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9">
                  <a:moveTo>
                    <a:pt x="0" y="0"/>
                  </a:moveTo>
                  <a:lnTo>
                    <a:pt x="861" y="0"/>
                  </a:lnTo>
                  <a:lnTo>
                    <a:pt x="861" y="29"/>
                  </a:lnTo>
                  <a:lnTo>
                    <a:pt x="0" y="29"/>
                  </a:lnTo>
                  <a:lnTo>
                    <a:pt x="0" y="0"/>
                  </a:lnTo>
                  <a:close/>
                  <a:moveTo>
                    <a:pt x="0" y="0"/>
                  </a:moveTo>
                  <a:lnTo>
                    <a:pt x="861" y="0"/>
                  </a:lnTo>
                  <a:lnTo>
                    <a:pt x="861" y="23"/>
                  </a:lnTo>
                  <a:lnTo>
                    <a:pt x="0" y="23"/>
                  </a:lnTo>
                  <a:lnTo>
                    <a:pt x="0"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00" name="Freeform 892">
              <a:extLst>
                <a:ext uri="{FF2B5EF4-FFF2-40B4-BE49-F238E27FC236}">
                  <a16:creationId xmlns:a16="http://schemas.microsoft.com/office/drawing/2014/main" id="{6F5764A5-BCA9-AE49-ACBD-80F69AE0874B}"/>
                </a:ext>
              </a:extLst>
            </p:cNvPr>
            <p:cNvSpPr>
              <a:spLocks noEditPoints="1"/>
            </p:cNvSpPr>
            <p:nvPr/>
          </p:nvSpPr>
          <p:spPr bwMode="auto">
            <a:xfrm>
              <a:off x="3767" y="2571"/>
              <a:ext cx="861" cy="23"/>
            </a:xfrm>
            <a:custGeom>
              <a:avLst/>
              <a:gdLst>
                <a:gd name="T0" fmla="*/ 0 w 861"/>
                <a:gd name="T1" fmla="*/ 0 h 23"/>
                <a:gd name="T2" fmla="*/ 861 w 861"/>
                <a:gd name="T3" fmla="*/ 0 h 23"/>
                <a:gd name="T4" fmla="*/ 861 w 861"/>
                <a:gd name="T5" fmla="*/ 23 h 23"/>
                <a:gd name="T6" fmla="*/ 0 w 861"/>
                <a:gd name="T7" fmla="*/ 23 h 23"/>
                <a:gd name="T8" fmla="*/ 0 w 861"/>
                <a:gd name="T9" fmla="*/ 0 h 23"/>
                <a:gd name="T10" fmla="*/ 0 w 861"/>
                <a:gd name="T11" fmla="*/ 0 h 23"/>
                <a:gd name="T12" fmla="*/ 861 w 861"/>
                <a:gd name="T13" fmla="*/ 0 h 23"/>
                <a:gd name="T14" fmla="*/ 861 w 861"/>
                <a:gd name="T15" fmla="*/ 18 h 23"/>
                <a:gd name="T16" fmla="*/ 0 w 861"/>
                <a:gd name="T17" fmla="*/ 18 h 23"/>
                <a:gd name="T18" fmla="*/ 0 w 861"/>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3">
                  <a:moveTo>
                    <a:pt x="0" y="0"/>
                  </a:moveTo>
                  <a:lnTo>
                    <a:pt x="861" y="0"/>
                  </a:lnTo>
                  <a:lnTo>
                    <a:pt x="861" y="23"/>
                  </a:lnTo>
                  <a:lnTo>
                    <a:pt x="0" y="23"/>
                  </a:lnTo>
                  <a:lnTo>
                    <a:pt x="0" y="0"/>
                  </a:lnTo>
                  <a:close/>
                  <a:moveTo>
                    <a:pt x="0" y="0"/>
                  </a:moveTo>
                  <a:lnTo>
                    <a:pt x="861" y="0"/>
                  </a:lnTo>
                  <a:lnTo>
                    <a:pt x="861" y="18"/>
                  </a:lnTo>
                  <a:lnTo>
                    <a:pt x="0" y="18"/>
                  </a:ln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01" name="Freeform 893">
              <a:extLst>
                <a:ext uri="{FF2B5EF4-FFF2-40B4-BE49-F238E27FC236}">
                  <a16:creationId xmlns:a16="http://schemas.microsoft.com/office/drawing/2014/main" id="{3F354E06-2435-0A44-BC15-1493631DB562}"/>
                </a:ext>
              </a:extLst>
            </p:cNvPr>
            <p:cNvSpPr>
              <a:spLocks noEditPoints="1"/>
            </p:cNvSpPr>
            <p:nvPr/>
          </p:nvSpPr>
          <p:spPr bwMode="auto">
            <a:xfrm>
              <a:off x="3767" y="2571"/>
              <a:ext cx="861" cy="18"/>
            </a:xfrm>
            <a:custGeom>
              <a:avLst/>
              <a:gdLst>
                <a:gd name="T0" fmla="*/ 0 w 861"/>
                <a:gd name="T1" fmla="*/ 0 h 18"/>
                <a:gd name="T2" fmla="*/ 861 w 861"/>
                <a:gd name="T3" fmla="*/ 0 h 18"/>
                <a:gd name="T4" fmla="*/ 861 w 861"/>
                <a:gd name="T5" fmla="*/ 18 h 18"/>
                <a:gd name="T6" fmla="*/ 0 w 861"/>
                <a:gd name="T7" fmla="*/ 18 h 18"/>
                <a:gd name="T8" fmla="*/ 0 w 861"/>
                <a:gd name="T9" fmla="*/ 0 h 18"/>
                <a:gd name="T10" fmla="*/ 0 w 861"/>
                <a:gd name="T11" fmla="*/ 0 h 18"/>
                <a:gd name="T12" fmla="*/ 861 w 861"/>
                <a:gd name="T13" fmla="*/ 0 h 18"/>
                <a:gd name="T14" fmla="*/ 861 w 861"/>
                <a:gd name="T15" fmla="*/ 11 h 18"/>
                <a:gd name="T16" fmla="*/ 0 w 861"/>
                <a:gd name="T17" fmla="*/ 11 h 18"/>
                <a:gd name="T18" fmla="*/ 0 w 861"/>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8">
                  <a:moveTo>
                    <a:pt x="0" y="0"/>
                  </a:moveTo>
                  <a:lnTo>
                    <a:pt x="861" y="0"/>
                  </a:lnTo>
                  <a:lnTo>
                    <a:pt x="861" y="18"/>
                  </a:lnTo>
                  <a:lnTo>
                    <a:pt x="0" y="18"/>
                  </a:lnTo>
                  <a:lnTo>
                    <a:pt x="0" y="0"/>
                  </a:lnTo>
                  <a:close/>
                  <a:moveTo>
                    <a:pt x="0" y="0"/>
                  </a:moveTo>
                  <a:lnTo>
                    <a:pt x="861" y="0"/>
                  </a:lnTo>
                  <a:lnTo>
                    <a:pt x="861" y="11"/>
                  </a:lnTo>
                  <a:lnTo>
                    <a:pt x="0" y="11"/>
                  </a:lnTo>
                  <a:lnTo>
                    <a:pt x="0"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02" name="Freeform 894">
              <a:extLst>
                <a:ext uri="{FF2B5EF4-FFF2-40B4-BE49-F238E27FC236}">
                  <a16:creationId xmlns:a16="http://schemas.microsoft.com/office/drawing/2014/main" id="{04A0B585-8475-9B4D-B2EE-B83B14C30B65}"/>
                </a:ext>
              </a:extLst>
            </p:cNvPr>
            <p:cNvSpPr>
              <a:spLocks noEditPoints="1"/>
            </p:cNvSpPr>
            <p:nvPr/>
          </p:nvSpPr>
          <p:spPr bwMode="auto">
            <a:xfrm>
              <a:off x="3767" y="2571"/>
              <a:ext cx="861" cy="11"/>
            </a:xfrm>
            <a:custGeom>
              <a:avLst/>
              <a:gdLst>
                <a:gd name="T0" fmla="*/ 0 w 861"/>
                <a:gd name="T1" fmla="*/ 0 h 11"/>
                <a:gd name="T2" fmla="*/ 861 w 861"/>
                <a:gd name="T3" fmla="*/ 0 h 11"/>
                <a:gd name="T4" fmla="*/ 861 w 861"/>
                <a:gd name="T5" fmla="*/ 11 h 11"/>
                <a:gd name="T6" fmla="*/ 0 w 861"/>
                <a:gd name="T7" fmla="*/ 11 h 11"/>
                <a:gd name="T8" fmla="*/ 0 w 861"/>
                <a:gd name="T9" fmla="*/ 0 h 11"/>
                <a:gd name="T10" fmla="*/ 0 w 861"/>
                <a:gd name="T11" fmla="*/ 0 h 11"/>
                <a:gd name="T12" fmla="*/ 861 w 861"/>
                <a:gd name="T13" fmla="*/ 0 h 11"/>
                <a:gd name="T14" fmla="*/ 861 w 861"/>
                <a:gd name="T15" fmla="*/ 6 h 11"/>
                <a:gd name="T16" fmla="*/ 0 w 861"/>
                <a:gd name="T17" fmla="*/ 6 h 11"/>
                <a:gd name="T18" fmla="*/ 0 w 861"/>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
                  <a:moveTo>
                    <a:pt x="0" y="0"/>
                  </a:moveTo>
                  <a:lnTo>
                    <a:pt x="861" y="0"/>
                  </a:lnTo>
                  <a:lnTo>
                    <a:pt x="861" y="11"/>
                  </a:lnTo>
                  <a:lnTo>
                    <a:pt x="0" y="11"/>
                  </a:lnTo>
                  <a:lnTo>
                    <a:pt x="0" y="0"/>
                  </a:lnTo>
                  <a:close/>
                  <a:moveTo>
                    <a:pt x="0" y="0"/>
                  </a:moveTo>
                  <a:lnTo>
                    <a:pt x="861" y="0"/>
                  </a:lnTo>
                  <a:lnTo>
                    <a:pt x="861" y="6"/>
                  </a:lnTo>
                  <a:lnTo>
                    <a:pt x="0" y="6"/>
                  </a:lnTo>
                  <a:lnTo>
                    <a:pt x="0" y="0"/>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03" name="Freeform 895">
              <a:extLst>
                <a:ext uri="{FF2B5EF4-FFF2-40B4-BE49-F238E27FC236}">
                  <a16:creationId xmlns:a16="http://schemas.microsoft.com/office/drawing/2014/main" id="{26AAC176-570D-BC4C-951F-44D605423EF7}"/>
                </a:ext>
              </a:extLst>
            </p:cNvPr>
            <p:cNvSpPr>
              <a:spLocks noEditPoints="1"/>
            </p:cNvSpPr>
            <p:nvPr/>
          </p:nvSpPr>
          <p:spPr bwMode="auto">
            <a:xfrm>
              <a:off x="3767" y="2571"/>
              <a:ext cx="861" cy="6"/>
            </a:xfrm>
            <a:custGeom>
              <a:avLst/>
              <a:gdLst>
                <a:gd name="T0" fmla="*/ 0 w 861"/>
                <a:gd name="T1" fmla="*/ 0 h 6"/>
                <a:gd name="T2" fmla="*/ 861 w 861"/>
                <a:gd name="T3" fmla="*/ 0 h 6"/>
                <a:gd name="T4" fmla="*/ 861 w 861"/>
                <a:gd name="T5" fmla="*/ 6 h 6"/>
                <a:gd name="T6" fmla="*/ 0 w 861"/>
                <a:gd name="T7" fmla="*/ 6 h 6"/>
                <a:gd name="T8" fmla="*/ 0 w 861"/>
                <a:gd name="T9" fmla="*/ 0 h 6"/>
                <a:gd name="T10" fmla="*/ 0 w 861"/>
                <a:gd name="T11" fmla="*/ 0 h 6"/>
                <a:gd name="T12" fmla="*/ 861 w 861"/>
                <a:gd name="T13" fmla="*/ 0 h 6"/>
                <a:gd name="T14" fmla="*/ 861 w 861"/>
                <a:gd name="T15" fmla="*/ 0 h 6"/>
                <a:gd name="T16" fmla="*/ 0 w 861"/>
                <a:gd name="T17" fmla="*/ 0 h 6"/>
                <a:gd name="T18" fmla="*/ 0 w 86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
                  <a:moveTo>
                    <a:pt x="0" y="0"/>
                  </a:moveTo>
                  <a:lnTo>
                    <a:pt x="861" y="0"/>
                  </a:lnTo>
                  <a:lnTo>
                    <a:pt x="861" y="6"/>
                  </a:lnTo>
                  <a:lnTo>
                    <a:pt x="0" y="6"/>
                  </a:lnTo>
                  <a:lnTo>
                    <a:pt x="0" y="0"/>
                  </a:lnTo>
                  <a:close/>
                  <a:moveTo>
                    <a:pt x="0" y="0"/>
                  </a:moveTo>
                  <a:lnTo>
                    <a:pt x="861"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04" name="Freeform 896">
              <a:extLst>
                <a:ext uri="{FF2B5EF4-FFF2-40B4-BE49-F238E27FC236}">
                  <a16:creationId xmlns:a16="http://schemas.microsoft.com/office/drawing/2014/main" id="{2AA4ACF0-15E0-9248-9BF2-E19F04935338}"/>
                </a:ext>
              </a:extLst>
            </p:cNvPr>
            <p:cNvSpPr>
              <a:spLocks/>
            </p:cNvSpPr>
            <p:nvPr/>
          </p:nvSpPr>
          <p:spPr bwMode="auto">
            <a:xfrm>
              <a:off x="4533" y="2571"/>
              <a:ext cx="95" cy="194"/>
            </a:xfrm>
            <a:custGeom>
              <a:avLst/>
              <a:gdLst>
                <a:gd name="T0" fmla="*/ 0 w 95"/>
                <a:gd name="T1" fmla="*/ 194 h 194"/>
                <a:gd name="T2" fmla="*/ 95 w 95"/>
                <a:gd name="T3" fmla="*/ 97 h 194"/>
                <a:gd name="T4" fmla="*/ 95 w 95"/>
                <a:gd name="T5" fmla="*/ 0 h 194"/>
                <a:gd name="T6" fmla="*/ 85 w 95"/>
                <a:gd name="T7" fmla="*/ 28 h 194"/>
                <a:gd name="T8" fmla="*/ 74 w 95"/>
                <a:gd name="T9" fmla="*/ 55 h 194"/>
                <a:gd name="T10" fmla="*/ 59 w 95"/>
                <a:gd name="T11" fmla="*/ 81 h 194"/>
                <a:gd name="T12" fmla="*/ 41 w 95"/>
                <a:gd name="T13" fmla="*/ 104 h 194"/>
                <a:gd name="T14" fmla="*/ 22 w 95"/>
                <a:gd name="T15" fmla="*/ 125 h 194"/>
                <a:gd name="T16" fmla="*/ 0 w 95"/>
                <a:gd name="T17" fmla="*/ 145 h 194"/>
                <a:gd name="T18" fmla="*/ 0 w 95"/>
                <a:gd name="T19" fmla="*/ 194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194">
                  <a:moveTo>
                    <a:pt x="0" y="194"/>
                  </a:moveTo>
                  <a:lnTo>
                    <a:pt x="95" y="97"/>
                  </a:lnTo>
                  <a:lnTo>
                    <a:pt x="95" y="0"/>
                  </a:lnTo>
                  <a:lnTo>
                    <a:pt x="85" y="28"/>
                  </a:lnTo>
                  <a:lnTo>
                    <a:pt x="74" y="55"/>
                  </a:lnTo>
                  <a:lnTo>
                    <a:pt x="59" y="81"/>
                  </a:lnTo>
                  <a:lnTo>
                    <a:pt x="41" y="104"/>
                  </a:lnTo>
                  <a:lnTo>
                    <a:pt x="22" y="125"/>
                  </a:lnTo>
                  <a:lnTo>
                    <a:pt x="0" y="145"/>
                  </a:lnTo>
                  <a:lnTo>
                    <a:pt x="0" y="19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05" name="Freeform 897">
              <a:extLst>
                <a:ext uri="{FF2B5EF4-FFF2-40B4-BE49-F238E27FC236}">
                  <a16:creationId xmlns:a16="http://schemas.microsoft.com/office/drawing/2014/main" id="{DFECA18E-E25D-EB49-BA58-B64BB549679A}"/>
                </a:ext>
              </a:extLst>
            </p:cNvPr>
            <p:cNvSpPr>
              <a:spLocks/>
            </p:cNvSpPr>
            <p:nvPr/>
          </p:nvSpPr>
          <p:spPr bwMode="auto">
            <a:xfrm>
              <a:off x="4562" y="2590"/>
              <a:ext cx="33" cy="10"/>
            </a:xfrm>
            <a:custGeom>
              <a:avLst/>
              <a:gdLst>
                <a:gd name="T0" fmla="*/ 5 w 33"/>
                <a:gd name="T1" fmla="*/ 0 h 10"/>
                <a:gd name="T2" fmla="*/ 33 w 33"/>
                <a:gd name="T3" fmla="*/ 0 h 10"/>
                <a:gd name="T4" fmla="*/ 31 w 33"/>
                <a:gd name="T5" fmla="*/ 5 h 10"/>
                <a:gd name="T6" fmla="*/ 28 w 33"/>
                <a:gd name="T7" fmla="*/ 10 h 10"/>
                <a:gd name="T8" fmla="*/ 0 w 33"/>
                <a:gd name="T9" fmla="*/ 10 h 10"/>
                <a:gd name="T10" fmla="*/ 3 w 33"/>
                <a:gd name="T11" fmla="*/ 5 h 10"/>
                <a:gd name="T12" fmla="*/ 5 w 33"/>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10">
                  <a:moveTo>
                    <a:pt x="5" y="0"/>
                  </a:moveTo>
                  <a:lnTo>
                    <a:pt x="33"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06" name="Freeform 898">
              <a:extLst>
                <a:ext uri="{FF2B5EF4-FFF2-40B4-BE49-F238E27FC236}">
                  <a16:creationId xmlns:a16="http://schemas.microsoft.com/office/drawing/2014/main" id="{40AECD29-C302-884E-A773-F0E6BA1D44B8}"/>
                </a:ext>
              </a:extLst>
            </p:cNvPr>
            <p:cNvSpPr>
              <a:spLocks/>
            </p:cNvSpPr>
            <p:nvPr/>
          </p:nvSpPr>
          <p:spPr bwMode="auto">
            <a:xfrm>
              <a:off x="4520" y="2590"/>
              <a:ext cx="34" cy="10"/>
            </a:xfrm>
            <a:custGeom>
              <a:avLst/>
              <a:gdLst>
                <a:gd name="T0" fmla="*/ 5 w 34"/>
                <a:gd name="T1" fmla="*/ 0 h 10"/>
                <a:gd name="T2" fmla="*/ 34 w 34"/>
                <a:gd name="T3" fmla="*/ 0 h 10"/>
                <a:gd name="T4" fmla="*/ 31 w 34"/>
                <a:gd name="T5" fmla="*/ 5 h 10"/>
                <a:gd name="T6" fmla="*/ 28 w 34"/>
                <a:gd name="T7" fmla="*/ 10 h 10"/>
                <a:gd name="T8" fmla="*/ 0 w 34"/>
                <a:gd name="T9" fmla="*/ 10 h 10"/>
                <a:gd name="T10" fmla="*/ 3 w 34"/>
                <a:gd name="T11" fmla="*/ 5 h 10"/>
                <a:gd name="T12" fmla="*/ 5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5" y="0"/>
                  </a:moveTo>
                  <a:lnTo>
                    <a:pt x="34"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07" name="Freeform 899">
              <a:extLst>
                <a:ext uri="{FF2B5EF4-FFF2-40B4-BE49-F238E27FC236}">
                  <a16:creationId xmlns:a16="http://schemas.microsoft.com/office/drawing/2014/main" id="{46C9BB07-F498-E046-A134-5A85FABD13F5}"/>
                </a:ext>
              </a:extLst>
            </p:cNvPr>
            <p:cNvSpPr>
              <a:spLocks/>
            </p:cNvSpPr>
            <p:nvPr/>
          </p:nvSpPr>
          <p:spPr bwMode="auto">
            <a:xfrm>
              <a:off x="4475" y="2590"/>
              <a:ext cx="34" cy="10"/>
            </a:xfrm>
            <a:custGeom>
              <a:avLst/>
              <a:gdLst>
                <a:gd name="T0" fmla="*/ 6 w 34"/>
                <a:gd name="T1" fmla="*/ 0 h 10"/>
                <a:gd name="T2" fmla="*/ 34 w 34"/>
                <a:gd name="T3" fmla="*/ 0 h 10"/>
                <a:gd name="T4" fmla="*/ 32 w 34"/>
                <a:gd name="T5" fmla="*/ 5 h 10"/>
                <a:gd name="T6" fmla="*/ 28 w 34"/>
                <a:gd name="T7" fmla="*/ 10 h 10"/>
                <a:gd name="T8" fmla="*/ 0 w 34"/>
                <a:gd name="T9" fmla="*/ 10 h 10"/>
                <a:gd name="T10" fmla="*/ 3 w 34"/>
                <a:gd name="T11" fmla="*/ 5 h 10"/>
                <a:gd name="T12" fmla="*/ 6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6" y="0"/>
                  </a:moveTo>
                  <a:lnTo>
                    <a:pt x="34" y="0"/>
                  </a:lnTo>
                  <a:lnTo>
                    <a:pt x="32" y="5"/>
                  </a:lnTo>
                  <a:lnTo>
                    <a:pt x="28" y="10"/>
                  </a:lnTo>
                  <a:lnTo>
                    <a:pt x="0" y="10"/>
                  </a:lnTo>
                  <a:lnTo>
                    <a:pt x="3" y="5"/>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08" name="Rectangle 900">
              <a:extLst>
                <a:ext uri="{FF2B5EF4-FFF2-40B4-BE49-F238E27FC236}">
                  <a16:creationId xmlns:a16="http://schemas.microsoft.com/office/drawing/2014/main" id="{F0ADF960-A1E1-9146-A15E-49E743205989}"/>
                </a:ext>
              </a:extLst>
            </p:cNvPr>
            <p:cNvSpPr>
              <a:spLocks noChangeArrowheads="1"/>
            </p:cNvSpPr>
            <p:nvPr/>
          </p:nvSpPr>
          <p:spPr bwMode="auto">
            <a:xfrm>
              <a:off x="3767" y="2716"/>
              <a:ext cx="766" cy="49"/>
            </a:xfrm>
            <a:prstGeom prst="rect">
              <a:avLst/>
            </a:prstGeom>
            <a:solidFill>
              <a:srgbClr val="C0C0C0"/>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33009" name="Freeform 901">
              <a:extLst>
                <a:ext uri="{FF2B5EF4-FFF2-40B4-BE49-F238E27FC236}">
                  <a16:creationId xmlns:a16="http://schemas.microsoft.com/office/drawing/2014/main" id="{565062EA-1A8D-E14D-8871-0E1FC3402773}"/>
                </a:ext>
              </a:extLst>
            </p:cNvPr>
            <p:cNvSpPr>
              <a:spLocks/>
            </p:cNvSpPr>
            <p:nvPr/>
          </p:nvSpPr>
          <p:spPr bwMode="auto">
            <a:xfrm>
              <a:off x="3767" y="2571"/>
              <a:ext cx="861" cy="194"/>
            </a:xfrm>
            <a:custGeom>
              <a:avLst/>
              <a:gdLst>
                <a:gd name="T0" fmla="*/ 0 w 861"/>
                <a:gd name="T1" fmla="*/ 145 h 194"/>
                <a:gd name="T2" fmla="*/ 0 w 861"/>
                <a:gd name="T3" fmla="*/ 194 h 194"/>
                <a:gd name="T4" fmla="*/ 766 w 861"/>
                <a:gd name="T5" fmla="*/ 194 h 194"/>
                <a:gd name="T6" fmla="*/ 861 w 861"/>
                <a:gd name="T7" fmla="*/ 97 h 194"/>
                <a:gd name="T8" fmla="*/ 861 w 861"/>
                <a:gd name="T9" fmla="*/ 0 h 194"/>
                <a:gd name="T10" fmla="*/ 96 w 861"/>
                <a:gd name="T11" fmla="*/ 0 h 194"/>
                <a:gd name="T12" fmla="*/ 87 w 861"/>
                <a:gd name="T13" fmla="*/ 28 h 194"/>
                <a:gd name="T14" fmla="*/ 75 w 861"/>
                <a:gd name="T15" fmla="*/ 55 h 194"/>
                <a:gd name="T16" fmla="*/ 60 w 861"/>
                <a:gd name="T17" fmla="*/ 81 h 194"/>
                <a:gd name="T18" fmla="*/ 42 w 861"/>
                <a:gd name="T19" fmla="*/ 104 h 194"/>
                <a:gd name="T20" fmla="*/ 22 w 861"/>
                <a:gd name="T21" fmla="*/ 125 h 194"/>
                <a:gd name="T22" fmla="*/ 0 w 861"/>
                <a:gd name="T23" fmla="*/ 145 h 1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1" h="194">
                  <a:moveTo>
                    <a:pt x="0" y="145"/>
                  </a:moveTo>
                  <a:lnTo>
                    <a:pt x="0" y="194"/>
                  </a:lnTo>
                  <a:lnTo>
                    <a:pt x="766" y="194"/>
                  </a:lnTo>
                  <a:lnTo>
                    <a:pt x="861" y="97"/>
                  </a:lnTo>
                  <a:lnTo>
                    <a:pt x="861" y="0"/>
                  </a:lnTo>
                  <a:lnTo>
                    <a:pt x="96" y="0"/>
                  </a:lnTo>
                  <a:lnTo>
                    <a:pt x="87" y="28"/>
                  </a:lnTo>
                  <a:lnTo>
                    <a:pt x="75" y="55"/>
                  </a:lnTo>
                  <a:lnTo>
                    <a:pt x="60" y="81"/>
                  </a:lnTo>
                  <a:lnTo>
                    <a:pt x="42" y="104"/>
                  </a:lnTo>
                  <a:lnTo>
                    <a:pt x="22" y="125"/>
                  </a:lnTo>
                  <a:lnTo>
                    <a:pt x="0" y="145"/>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10" name="Freeform 902">
              <a:extLst>
                <a:ext uri="{FF2B5EF4-FFF2-40B4-BE49-F238E27FC236}">
                  <a16:creationId xmlns:a16="http://schemas.microsoft.com/office/drawing/2014/main" id="{38EC3310-A570-FC45-88FF-61D023F71488}"/>
                </a:ext>
              </a:extLst>
            </p:cNvPr>
            <p:cNvSpPr>
              <a:spLocks noEditPoints="1"/>
            </p:cNvSpPr>
            <p:nvPr/>
          </p:nvSpPr>
          <p:spPr bwMode="auto">
            <a:xfrm>
              <a:off x="3812" y="2584"/>
              <a:ext cx="777" cy="119"/>
            </a:xfrm>
            <a:custGeom>
              <a:avLst/>
              <a:gdLst>
                <a:gd name="T0" fmla="*/ 0 w 777"/>
                <a:gd name="T1" fmla="*/ 0 h 119"/>
                <a:gd name="T2" fmla="*/ 777 w 777"/>
                <a:gd name="T3" fmla="*/ 0 h 119"/>
                <a:gd name="T4" fmla="*/ 777 w 777"/>
                <a:gd name="T5" fmla="*/ 119 h 119"/>
                <a:gd name="T6" fmla="*/ 0 w 777"/>
                <a:gd name="T7" fmla="*/ 119 h 119"/>
                <a:gd name="T8" fmla="*/ 0 w 777"/>
                <a:gd name="T9" fmla="*/ 0 h 119"/>
                <a:gd name="T10" fmla="*/ 0 w 777"/>
                <a:gd name="T11" fmla="*/ 2 h 119"/>
                <a:gd name="T12" fmla="*/ 777 w 777"/>
                <a:gd name="T13" fmla="*/ 2 h 119"/>
                <a:gd name="T14" fmla="*/ 777 w 777"/>
                <a:gd name="T15" fmla="*/ 119 h 119"/>
                <a:gd name="T16" fmla="*/ 0 w 777"/>
                <a:gd name="T17" fmla="*/ 119 h 119"/>
                <a:gd name="T18" fmla="*/ 0 w 777"/>
                <a:gd name="T19" fmla="*/ 2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9">
                  <a:moveTo>
                    <a:pt x="0" y="0"/>
                  </a:moveTo>
                  <a:lnTo>
                    <a:pt x="777" y="0"/>
                  </a:lnTo>
                  <a:lnTo>
                    <a:pt x="777" y="119"/>
                  </a:lnTo>
                  <a:lnTo>
                    <a:pt x="0" y="119"/>
                  </a:lnTo>
                  <a:lnTo>
                    <a:pt x="0" y="0"/>
                  </a:lnTo>
                  <a:close/>
                  <a:moveTo>
                    <a:pt x="0" y="2"/>
                  </a:moveTo>
                  <a:lnTo>
                    <a:pt x="777" y="2"/>
                  </a:lnTo>
                  <a:lnTo>
                    <a:pt x="777" y="119"/>
                  </a:lnTo>
                  <a:lnTo>
                    <a:pt x="0" y="119"/>
                  </a:lnTo>
                  <a:lnTo>
                    <a:pt x="0"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11" name="Freeform 903">
              <a:extLst>
                <a:ext uri="{FF2B5EF4-FFF2-40B4-BE49-F238E27FC236}">
                  <a16:creationId xmlns:a16="http://schemas.microsoft.com/office/drawing/2014/main" id="{B73F5CC1-CA2F-D246-BBFB-8DB592B1509E}"/>
                </a:ext>
              </a:extLst>
            </p:cNvPr>
            <p:cNvSpPr>
              <a:spLocks noEditPoints="1"/>
            </p:cNvSpPr>
            <p:nvPr/>
          </p:nvSpPr>
          <p:spPr bwMode="auto">
            <a:xfrm>
              <a:off x="3812" y="2586"/>
              <a:ext cx="777" cy="117"/>
            </a:xfrm>
            <a:custGeom>
              <a:avLst/>
              <a:gdLst>
                <a:gd name="T0" fmla="*/ 0 w 777"/>
                <a:gd name="T1" fmla="*/ 0 h 117"/>
                <a:gd name="T2" fmla="*/ 777 w 777"/>
                <a:gd name="T3" fmla="*/ 0 h 117"/>
                <a:gd name="T4" fmla="*/ 777 w 777"/>
                <a:gd name="T5" fmla="*/ 117 h 117"/>
                <a:gd name="T6" fmla="*/ 0 w 777"/>
                <a:gd name="T7" fmla="*/ 117 h 117"/>
                <a:gd name="T8" fmla="*/ 0 w 777"/>
                <a:gd name="T9" fmla="*/ 0 h 117"/>
                <a:gd name="T10" fmla="*/ 0 w 777"/>
                <a:gd name="T11" fmla="*/ 3 h 117"/>
                <a:gd name="T12" fmla="*/ 777 w 777"/>
                <a:gd name="T13" fmla="*/ 3 h 117"/>
                <a:gd name="T14" fmla="*/ 777 w 777"/>
                <a:gd name="T15" fmla="*/ 117 h 117"/>
                <a:gd name="T16" fmla="*/ 0 w 777"/>
                <a:gd name="T17" fmla="*/ 117 h 117"/>
                <a:gd name="T18" fmla="*/ 0 w 777"/>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7">
                  <a:moveTo>
                    <a:pt x="0" y="0"/>
                  </a:moveTo>
                  <a:lnTo>
                    <a:pt x="777" y="0"/>
                  </a:lnTo>
                  <a:lnTo>
                    <a:pt x="777" y="117"/>
                  </a:lnTo>
                  <a:lnTo>
                    <a:pt x="0" y="117"/>
                  </a:lnTo>
                  <a:lnTo>
                    <a:pt x="0" y="0"/>
                  </a:lnTo>
                  <a:close/>
                  <a:moveTo>
                    <a:pt x="0" y="3"/>
                  </a:moveTo>
                  <a:lnTo>
                    <a:pt x="777" y="3"/>
                  </a:lnTo>
                  <a:lnTo>
                    <a:pt x="777" y="117"/>
                  </a:lnTo>
                  <a:lnTo>
                    <a:pt x="0" y="117"/>
                  </a:lnTo>
                  <a:lnTo>
                    <a:pt x="0"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12" name="Freeform 904">
              <a:extLst>
                <a:ext uri="{FF2B5EF4-FFF2-40B4-BE49-F238E27FC236}">
                  <a16:creationId xmlns:a16="http://schemas.microsoft.com/office/drawing/2014/main" id="{B61E1017-A8C8-4744-8107-8A39DD67B657}"/>
                </a:ext>
              </a:extLst>
            </p:cNvPr>
            <p:cNvSpPr>
              <a:spLocks noEditPoints="1"/>
            </p:cNvSpPr>
            <p:nvPr/>
          </p:nvSpPr>
          <p:spPr bwMode="auto">
            <a:xfrm>
              <a:off x="3812" y="2589"/>
              <a:ext cx="777" cy="114"/>
            </a:xfrm>
            <a:custGeom>
              <a:avLst/>
              <a:gdLst>
                <a:gd name="T0" fmla="*/ 0 w 777"/>
                <a:gd name="T1" fmla="*/ 0 h 114"/>
                <a:gd name="T2" fmla="*/ 777 w 777"/>
                <a:gd name="T3" fmla="*/ 0 h 114"/>
                <a:gd name="T4" fmla="*/ 777 w 777"/>
                <a:gd name="T5" fmla="*/ 114 h 114"/>
                <a:gd name="T6" fmla="*/ 0 w 777"/>
                <a:gd name="T7" fmla="*/ 114 h 114"/>
                <a:gd name="T8" fmla="*/ 0 w 777"/>
                <a:gd name="T9" fmla="*/ 0 h 114"/>
                <a:gd name="T10" fmla="*/ 0 w 777"/>
                <a:gd name="T11" fmla="*/ 2 h 114"/>
                <a:gd name="T12" fmla="*/ 777 w 777"/>
                <a:gd name="T13" fmla="*/ 2 h 114"/>
                <a:gd name="T14" fmla="*/ 777 w 777"/>
                <a:gd name="T15" fmla="*/ 114 h 114"/>
                <a:gd name="T16" fmla="*/ 0 w 777"/>
                <a:gd name="T17" fmla="*/ 114 h 114"/>
                <a:gd name="T18" fmla="*/ 0 w 777"/>
                <a:gd name="T19" fmla="*/ 2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4">
                  <a:moveTo>
                    <a:pt x="0" y="0"/>
                  </a:moveTo>
                  <a:lnTo>
                    <a:pt x="777" y="0"/>
                  </a:lnTo>
                  <a:lnTo>
                    <a:pt x="777" y="114"/>
                  </a:lnTo>
                  <a:lnTo>
                    <a:pt x="0" y="114"/>
                  </a:lnTo>
                  <a:lnTo>
                    <a:pt x="0" y="0"/>
                  </a:lnTo>
                  <a:close/>
                  <a:moveTo>
                    <a:pt x="0" y="2"/>
                  </a:moveTo>
                  <a:lnTo>
                    <a:pt x="777" y="2"/>
                  </a:lnTo>
                  <a:lnTo>
                    <a:pt x="777" y="114"/>
                  </a:lnTo>
                  <a:lnTo>
                    <a:pt x="0" y="114"/>
                  </a:lnTo>
                  <a:lnTo>
                    <a:pt x="0"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13" name="Freeform 905">
              <a:extLst>
                <a:ext uri="{FF2B5EF4-FFF2-40B4-BE49-F238E27FC236}">
                  <a16:creationId xmlns:a16="http://schemas.microsoft.com/office/drawing/2014/main" id="{28982DFD-0C26-6247-9D3F-55FACC1AE05B}"/>
                </a:ext>
              </a:extLst>
            </p:cNvPr>
            <p:cNvSpPr>
              <a:spLocks noEditPoints="1"/>
            </p:cNvSpPr>
            <p:nvPr/>
          </p:nvSpPr>
          <p:spPr bwMode="auto">
            <a:xfrm>
              <a:off x="3812" y="2591"/>
              <a:ext cx="777" cy="112"/>
            </a:xfrm>
            <a:custGeom>
              <a:avLst/>
              <a:gdLst>
                <a:gd name="T0" fmla="*/ 0 w 777"/>
                <a:gd name="T1" fmla="*/ 0 h 112"/>
                <a:gd name="T2" fmla="*/ 777 w 777"/>
                <a:gd name="T3" fmla="*/ 0 h 112"/>
                <a:gd name="T4" fmla="*/ 777 w 777"/>
                <a:gd name="T5" fmla="*/ 112 h 112"/>
                <a:gd name="T6" fmla="*/ 0 w 777"/>
                <a:gd name="T7" fmla="*/ 112 h 112"/>
                <a:gd name="T8" fmla="*/ 0 w 777"/>
                <a:gd name="T9" fmla="*/ 0 h 112"/>
                <a:gd name="T10" fmla="*/ 0 w 777"/>
                <a:gd name="T11" fmla="*/ 2 h 112"/>
                <a:gd name="T12" fmla="*/ 777 w 777"/>
                <a:gd name="T13" fmla="*/ 2 h 112"/>
                <a:gd name="T14" fmla="*/ 777 w 777"/>
                <a:gd name="T15" fmla="*/ 112 h 112"/>
                <a:gd name="T16" fmla="*/ 0 w 777"/>
                <a:gd name="T17" fmla="*/ 112 h 112"/>
                <a:gd name="T18" fmla="*/ 0 w 777"/>
                <a:gd name="T19" fmla="*/ 2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2">
                  <a:moveTo>
                    <a:pt x="0" y="0"/>
                  </a:moveTo>
                  <a:lnTo>
                    <a:pt x="777" y="0"/>
                  </a:lnTo>
                  <a:lnTo>
                    <a:pt x="777" y="112"/>
                  </a:lnTo>
                  <a:lnTo>
                    <a:pt x="0" y="112"/>
                  </a:lnTo>
                  <a:lnTo>
                    <a:pt x="0" y="0"/>
                  </a:lnTo>
                  <a:close/>
                  <a:moveTo>
                    <a:pt x="0" y="2"/>
                  </a:moveTo>
                  <a:lnTo>
                    <a:pt x="777" y="2"/>
                  </a:lnTo>
                  <a:lnTo>
                    <a:pt x="777" y="112"/>
                  </a:lnTo>
                  <a:lnTo>
                    <a:pt x="0" y="112"/>
                  </a:lnTo>
                  <a:lnTo>
                    <a:pt x="0" y="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14" name="Freeform 906">
              <a:extLst>
                <a:ext uri="{FF2B5EF4-FFF2-40B4-BE49-F238E27FC236}">
                  <a16:creationId xmlns:a16="http://schemas.microsoft.com/office/drawing/2014/main" id="{8F96CD9D-0055-194A-AD33-DD85EB8DC6DD}"/>
                </a:ext>
              </a:extLst>
            </p:cNvPr>
            <p:cNvSpPr>
              <a:spLocks noEditPoints="1"/>
            </p:cNvSpPr>
            <p:nvPr/>
          </p:nvSpPr>
          <p:spPr bwMode="auto">
            <a:xfrm>
              <a:off x="3812" y="2593"/>
              <a:ext cx="777" cy="110"/>
            </a:xfrm>
            <a:custGeom>
              <a:avLst/>
              <a:gdLst>
                <a:gd name="T0" fmla="*/ 0 w 777"/>
                <a:gd name="T1" fmla="*/ 0 h 110"/>
                <a:gd name="T2" fmla="*/ 777 w 777"/>
                <a:gd name="T3" fmla="*/ 0 h 110"/>
                <a:gd name="T4" fmla="*/ 777 w 777"/>
                <a:gd name="T5" fmla="*/ 110 h 110"/>
                <a:gd name="T6" fmla="*/ 0 w 777"/>
                <a:gd name="T7" fmla="*/ 110 h 110"/>
                <a:gd name="T8" fmla="*/ 0 w 777"/>
                <a:gd name="T9" fmla="*/ 0 h 110"/>
                <a:gd name="T10" fmla="*/ 0 w 777"/>
                <a:gd name="T11" fmla="*/ 2 h 110"/>
                <a:gd name="T12" fmla="*/ 777 w 777"/>
                <a:gd name="T13" fmla="*/ 2 h 110"/>
                <a:gd name="T14" fmla="*/ 777 w 777"/>
                <a:gd name="T15" fmla="*/ 110 h 110"/>
                <a:gd name="T16" fmla="*/ 0 w 777"/>
                <a:gd name="T17" fmla="*/ 110 h 110"/>
                <a:gd name="T18" fmla="*/ 0 w 777"/>
                <a:gd name="T19" fmla="*/ 2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0">
                  <a:moveTo>
                    <a:pt x="0" y="0"/>
                  </a:moveTo>
                  <a:lnTo>
                    <a:pt x="777" y="0"/>
                  </a:lnTo>
                  <a:lnTo>
                    <a:pt x="777" y="110"/>
                  </a:lnTo>
                  <a:lnTo>
                    <a:pt x="0" y="110"/>
                  </a:lnTo>
                  <a:lnTo>
                    <a:pt x="0" y="0"/>
                  </a:lnTo>
                  <a:close/>
                  <a:moveTo>
                    <a:pt x="0" y="2"/>
                  </a:moveTo>
                  <a:lnTo>
                    <a:pt x="777" y="2"/>
                  </a:lnTo>
                  <a:lnTo>
                    <a:pt x="777" y="110"/>
                  </a:lnTo>
                  <a:lnTo>
                    <a:pt x="0" y="110"/>
                  </a:lnTo>
                  <a:lnTo>
                    <a:pt x="0"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15" name="Freeform 907">
              <a:extLst>
                <a:ext uri="{FF2B5EF4-FFF2-40B4-BE49-F238E27FC236}">
                  <a16:creationId xmlns:a16="http://schemas.microsoft.com/office/drawing/2014/main" id="{664E6F18-81BF-664B-A5F9-48038186EBD9}"/>
                </a:ext>
              </a:extLst>
            </p:cNvPr>
            <p:cNvSpPr>
              <a:spLocks noEditPoints="1"/>
            </p:cNvSpPr>
            <p:nvPr/>
          </p:nvSpPr>
          <p:spPr bwMode="auto">
            <a:xfrm>
              <a:off x="3812" y="2595"/>
              <a:ext cx="777" cy="108"/>
            </a:xfrm>
            <a:custGeom>
              <a:avLst/>
              <a:gdLst>
                <a:gd name="T0" fmla="*/ 0 w 777"/>
                <a:gd name="T1" fmla="*/ 0 h 108"/>
                <a:gd name="T2" fmla="*/ 777 w 777"/>
                <a:gd name="T3" fmla="*/ 0 h 108"/>
                <a:gd name="T4" fmla="*/ 777 w 777"/>
                <a:gd name="T5" fmla="*/ 108 h 108"/>
                <a:gd name="T6" fmla="*/ 0 w 777"/>
                <a:gd name="T7" fmla="*/ 108 h 108"/>
                <a:gd name="T8" fmla="*/ 0 w 777"/>
                <a:gd name="T9" fmla="*/ 0 h 108"/>
                <a:gd name="T10" fmla="*/ 0 w 777"/>
                <a:gd name="T11" fmla="*/ 2 h 108"/>
                <a:gd name="T12" fmla="*/ 777 w 777"/>
                <a:gd name="T13" fmla="*/ 2 h 108"/>
                <a:gd name="T14" fmla="*/ 777 w 777"/>
                <a:gd name="T15" fmla="*/ 108 h 108"/>
                <a:gd name="T16" fmla="*/ 0 w 777"/>
                <a:gd name="T17" fmla="*/ 108 h 108"/>
                <a:gd name="T18" fmla="*/ 0 w 777"/>
                <a:gd name="T19" fmla="*/ 2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8">
                  <a:moveTo>
                    <a:pt x="0" y="0"/>
                  </a:moveTo>
                  <a:lnTo>
                    <a:pt x="777" y="0"/>
                  </a:lnTo>
                  <a:lnTo>
                    <a:pt x="777" y="108"/>
                  </a:lnTo>
                  <a:lnTo>
                    <a:pt x="0" y="108"/>
                  </a:lnTo>
                  <a:lnTo>
                    <a:pt x="0" y="0"/>
                  </a:lnTo>
                  <a:close/>
                  <a:moveTo>
                    <a:pt x="0" y="2"/>
                  </a:moveTo>
                  <a:lnTo>
                    <a:pt x="777" y="2"/>
                  </a:lnTo>
                  <a:lnTo>
                    <a:pt x="777" y="108"/>
                  </a:lnTo>
                  <a:lnTo>
                    <a:pt x="0" y="108"/>
                  </a:lnTo>
                  <a:lnTo>
                    <a:pt x="0" y="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16" name="Freeform 908">
              <a:extLst>
                <a:ext uri="{FF2B5EF4-FFF2-40B4-BE49-F238E27FC236}">
                  <a16:creationId xmlns:a16="http://schemas.microsoft.com/office/drawing/2014/main" id="{69FEC460-E681-DB44-B158-DBB69A9CF938}"/>
                </a:ext>
              </a:extLst>
            </p:cNvPr>
            <p:cNvSpPr>
              <a:spLocks noEditPoints="1"/>
            </p:cNvSpPr>
            <p:nvPr/>
          </p:nvSpPr>
          <p:spPr bwMode="auto">
            <a:xfrm>
              <a:off x="3812" y="2597"/>
              <a:ext cx="777" cy="106"/>
            </a:xfrm>
            <a:custGeom>
              <a:avLst/>
              <a:gdLst>
                <a:gd name="T0" fmla="*/ 0 w 777"/>
                <a:gd name="T1" fmla="*/ 0 h 106"/>
                <a:gd name="T2" fmla="*/ 777 w 777"/>
                <a:gd name="T3" fmla="*/ 0 h 106"/>
                <a:gd name="T4" fmla="*/ 777 w 777"/>
                <a:gd name="T5" fmla="*/ 106 h 106"/>
                <a:gd name="T6" fmla="*/ 0 w 777"/>
                <a:gd name="T7" fmla="*/ 106 h 106"/>
                <a:gd name="T8" fmla="*/ 0 w 777"/>
                <a:gd name="T9" fmla="*/ 0 h 106"/>
                <a:gd name="T10" fmla="*/ 0 w 777"/>
                <a:gd name="T11" fmla="*/ 2 h 106"/>
                <a:gd name="T12" fmla="*/ 777 w 777"/>
                <a:gd name="T13" fmla="*/ 2 h 106"/>
                <a:gd name="T14" fmla="*/ 777 w 777"/>
                <a:gd name="T15" fmla="*/ 106 h 106"/>
                <a:gd name="T16" fmla="*/ 0 w 777"/>
                <a:gd name="T17" fmla="*/ 106 h 106"/>
                <a:gd name="T18" fmla="*/ 0 w 777"/>
                <a:gd name="T19" fmla="*/ 2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6">
                  <a:moveTo>
                    <a:pt x="0" y="0"/>
                  </a:moveTo>
                  <a:lnTo>
                    <a:pt x="777" y="0"/>
                  </a:lnTo>
                  <a:lnTo>
                    <a:pt x="777" y="106"/>
                  </a:lnTo>
                  <a:lnTo>
                    <a:pt x="0" y="106"/>
                  </a:lnTo>
                  <a:lnTo>
                    <a:pt x="0" y="0"/>
                  </a:lnTo>
                  <a:close/>
                  <a:moveTo>
                    <a:pt x="0" y="2"/>
                  </a:moveTo>
                  <a:lnTo>
                    <a:pt x="777" y="2"/>
                  </a:lnTo>
                  <a:lnTo>
                    <a:pt x="777" y="106"/>
                  </a:lnTo>
                  <a:lnTo>
                    <a:pt x="0" y="106"/>
                  </a:lnTo>
                  <a:lnTo>
                    <a:pt x="0"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17" name="Freeform 909">
              <a:extLst>
                <a:ext uri="{FF2B5EF4-FFF2-40B4-BE49-F238E27FC236}">
                  <a16:creationId xmlns:a16="http://schemas.microsoft.com/office/drawing/2014/main" id="{89686295-8DAF-E743-A521-BE545E4818B6}"/>
                </a:ext>
              </a:extLst>
            </p:cNvPr>
            <p:cNvSpPr>
              <a:spLocks noEditPoints="1"/>
            </p:cNvSpPr>
            <p:nvPr/>
          </p:nvSpPr>
          <p:spPr bwMode="auto">
            <a:xfrm>
              <a:off x="3812" y="2599"/>
              <a:ext cx="777" cy="104"/>
            </a:xfrm>
            <a:custGeom>
              <a:avLst/>
              <a:gdLst>
                <a:gd name="T0" fmla="*/ 0 w 777"/>
                <a:gd name="T1" fmla="*/ 0 h 104"/>
                <a:gd name="T2" fmla="*/ 777 w 777"/>
                <a:gd name="T3" fmla="*/ 0 h 104"/>
                <a:gd name="T4" fmla="*/ 777 w 777"/>
                <a:gd name="T5" fmla="*/ 104 h 104"/>
                <a:gd name="T6" fmla="*/ 0 w 777"/>
                <a:gd name="T7" fmla="*/ 104 h 104"/>
                <a:gd name="T8" fmla="*/ 0 w 777"/>
                <a:gd name="T9" fmla="*/ 0 h 104"/>
                <a:gd name="T10" fmla="*/ 0 w 777"/>
                <a:gd name="T11" fmla="*/ 2 h 104"/>
                <a:gd name="T12" fmla="*/ 777 w 777"/>
                <a:gd name="T13" fmla="*/ 2 h 104"/>
                <a:gd name="T14" fmla="*/ 777 w 777"/>
                <a:gd name="T15" fmla="*/ 104 h 104"/>
                <a:gd name="T16" fmla="*/ 0 w 777"/>
                <a:gd name="T17" fmla="*/ 104 h 104"/>
                <a:gd name="T18" fmla="*/ 0 w 777"/>
                <a:gd name="T19" fmla="*/ 2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4">
                  <a:moveTo>
                    <a:pt x="0" y="0"/>
                  </a:moveTo>
                  <a:lnTo>
                    <a:pt x="777" y="0"/>
                  </a:lnTo>
                  <a:lnTo>
                    <a:pt x="777" y="104"/>
                  </a:lnTo>
                  <a:lnTo>
                    <a:pt x="0" y="104"/>
                  </a:lnTo>
                  <a:lnTo>
                    <a:pt x="0" y="0"/>
                  </a:lnTo>
                  <a:close/>
                  <a:moveTo>
                    <a:pt x="0" y="2"/>
                  </a:moveTo>
                  <a:lnTo>
                    <a:pt x="777" y="2"/>
                  </a:lnTo>
                  <a:lnTo>
                    <a:pt x="777" y="104"/>
                  </a:lnTo>
                  <a:lnTo>
                    <a:pt x="0" y="104"/>
                  </a:lnTo>
                  <a:lnTo>
                    <a:pt x="0" y="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18" name="Freeform 910">
              <a:extLst>
                <a:ext uri="{FF2B5EF4-FFF2-40B4-BE49-F238E27FC236}">
                  <a16:creationId xmlns:a16="http://schemas.microsoft.com/office/drawing/2014/main" id="{A1859B92-24DD-DE45-8ECC-FDA3281D252D}"/>
                </a:ext>
              </a:extLst>
            </p:cNvPr>
            <p:cNvSpPr>
              <a:spLocks noEditPoints="1"/>
            </p:cNvSpPr>
            <p:nvPr/>
          </p:nvSpPr>
          <p:spPr bwMode="auto">
            <a:xfrm>
              <a:off x="3812" y="2601"/>
              <a:ext cx="777" cy="102"/>
            </a:xfrm>
            <a:custGeom>
              <a:avLst/>
              <a:gdLst>
                <a:gd name="T0" fmla="*/ 0 w 777"/>
                <a:gd name="T1" fmla="*/ 0 h 102"/>
                <a:gd name="T2" fmla="*/ 777 w 777"/>
                <a:gd name="T3" fmla="*/ 0 h 102"/>
                <a:gd name="T4" fmla="*/ 777 w 777"/>
                <a:gd name="T5" fmla="*/ 102 h 102"/>
                <a:gd name="T6" fmla="*/ 0 w 777"/>
                <a:gd name="T7" fmla="*/ 102 h 102"/>
                <a:gd name="T8" fmla="*/ 0 w 777"/>
                <a:gd name="T9" fmla="*/ 0 h 102"/>
                <a:gd name="T10" fmla="*/ 0 w 777"/>
                <a:gd name="T11" fmla="*/ 2 h 102"/>
                <a:gd name="T12" fmla="*/ 777 w 777"/>
                <a:gd name="T13" fmla="*/ 2 h 102"/>
                <a:gd name="T14" fmla="*/ 777 w 777"/>
                <a:gd name="T15" fmla="*/ 102 h 102"/>
                <a:gd name="T16" fmla="*/ 0 w 777"/>
                <a:gd name="T17" fmla="*/ 102 h 102"/>
                <a:gd name="T18" fmla="*/ 0 w 777"/>
                <a:gd name="T19" fmla="*/ 2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2">
                  <a:moveTo>
                    <a:pt x="0" y="0"/>
                  </a:moveTo>
                  <a:lnTo>
                    <a:pt x="777" y="0"/>
                  </a:lnTo>
                  <a:lnTo>
                    <a:pt x="777" y="102"/>
                  </a:lnTo>
                  <a:lnTo>
                    <a:pt x="0" y="102"/>
                  </a:lnTo>
                  <a:lnTo>
                    <a:pt x="0" y="0"/>
                  </a:lnTo>
                  <a:close/>
                  <a:moveTo>
                    <a:pt x="0" y="2"/>
                  </a:moveTo>
                  <a:lnTo>
                    <a:pt x="777" y="2"/>
                  </a:lnTo>
                  <a:lnTo>
                    <a:pt x="777" y="102"/>
                  </a:lnTo>
                  <a:lnTo>
                    <a:pt x="0" y="102"/>
                  </a:lnTo>
                  <a:lnTo>
                    <a:pt x="0" y="2"/>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19" name="Freeform 911">
              <a:extLst>
                <a:ext uri="{FF2B5EF4-FFF2-40B4-BE49-F238E27FC236}">
                  <a16:creationId xmlns:a16="http://schemas.microsoft.com/office/drawing/2014/main" id="{93E73C2A-6755-944D-A364-91A5F217BC1F}"/>
                </a:ext>
              </a:extLst>
            </p:cNvPr>
            <p:cNvSpPr>
              <a:spLocks noEditPoints="1"/>
            </p:cNvSpPr>
            <p:nvPr/>
          </p:nvSpPr>
          <p:spPr bwMode="auto">
            <a:xfrm>
              <a:off x="3812" y="2603"/>
              <a:ext cx="777" cy="100"/>
            </a:xfrm>
            <a:custGeom>
              <a:avLst/>
              <a:gdLst>
                <a:gd name="T0" fmla="*/ 0 w 777"/>
                <a:gd name="T1" fmla="*/ 0 h 100"/>
                <a:gd name="T2" fmla="*/ 777 w 777"/>
                <a:gd name="T3" fmla="*/ 0 h 100"/>
                <a:gd name="T4" fmla="*/ 777 w 777"/>
                <a:gd name="T5" fmla="*/ 100 h 100"/>
                <a:gd name="T6" fmla="*/ 0 w 777"/>
                <a:gd name="T7" fmla="*/ 100 h 100"/>
                <a:gd name="T8" fmla="*/ 0 w 777"/>
                <a:gd name="T9" fmla="*/ 0 h 100"/>
                <a:gd name="T10" fmla="*/ 0 w 777"/>
                <a:gd name="T11" fmla="*/ 3 h 100"/>
                <a:gd name="T12" fmla="*/ 777 w 777"/>
                <a:gd name="T13" fmla="*/ 3 h 100"/>
                <a:gd name="T14" fmla="*/ 777 w 777"/>
                <a:gd name="T15" fmla="*/ 100 h 100"/>
                <a:gd name="T16" fmla="*/ 0 w 777"/>
                <a:gd name="T17" fmla="*/ 100 h 100"/>
                <a:gd name="T18" fmla="*/ 0 w 777"/>
                <a:gd name="T19" fmla="*/ 3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0">
                  <a:moveTo>
                    <a:pt x="0" y="0"/>
                  </a:moveTo>
                  <a:lnTo>
                    <a:pt x="777" y="0"/>
                  </a:lnTo>
                  <a:lnTo>
                    <a:pt x="777" y="100"/>
                  </a:lnTo>
                  <a:lnTo>
                    <a:pt x="0" y="100"/>
                  </a:lnTo>
                  <a:lnTo>
                    <a:pt x="0" y="0"/>
                  </a:lnTo>
                  <a:close/>
                  <a:moveTo>
                    <a:pt x="0" y="3"/>
                  </a:moveTo>
                  <a:lnTo>
                    <a:pt x="777" y="3"/>
                  </a:lnTo>
                  <a:lnTo>
                    <a:pt x="777" y="100"/>
                  </a:lnTo>
                  <a:lnTo>
                    <a:pt x="0" y="100"/>
                  </a:lnTo>
                  <a:lnTo>
                    <a:pt x="0"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20" name="Freeform 912">
              <a:extLst>
                <a:ext uri="{FF2B5EF4-FFF2-40B4-BE49-F238E27FC236}">
                  <a16:creationId xmlns:a16="http://schemas.microsoft.com/office/drawing/2014/main" id="{E8518E7D-91C9-7842-95BF-2240E4DC1363}"/>
                </a:ext>
              </a:extLst>
            </p:cNvPr>
            <p:cNvSpPr>
              <a:spLocks noEditPoints="1"/>
            </p:cNvSpPr>
            <p:nvPr/>
          </p:nvSpPr>
          <p:spPr bwMode="auto">
            <a:xfrm>
              <a:off x="3812" y="2606"/>
              <a:ext cx="777" cy="97"/>
            </a:xfrm>
            <a:custGeom>
              <a:avLst/>
              <a:gdLst>
                <a:gd name="T0" fmla="*/ 0 w 777"/>
                <a:gd name="T1" fmla="*/ 0 h 97"/>
                <a:gd name="T2" fmla="*/ 777 w 777"/>
                <a:gd name="T3" fmla="*/ 0 h 97"/>
                <a:gd name="T4" fmla="*/ 777 w 777"/>
                <a:gd name="T5" fmla="*/ 97 h 97"/>
                <a:gd name="T6" fmla="*/ 0 w 777"/>
                <a:gd name="T7" fmla="*/ 97 h 97"/>
                <a:gd name="T8" fmla="*/ 0 w 777"/>
                <a:gd name="T9" fmla="*/ 0 h 97"/>
                <a:gd name="T10" fmla="*/ 0 w 777"/>
                <a:gd name="T11" fmla="*/ 2 h 97"/>
                <a:gd name="T12" fmla="*/ 777 w 777"/>
                <a:gd name="T13" fmla="*/ 2 h 97"/>
                <a:gd name="T14" fmla="*/ 777 w 777"/>
                <a:gd name="T15" fmla="*/ 97 h 97"/>
                <a:gd name="T16" fmla="*/ 0 w 777"/>
                <a:gd name="T17" fmla="*/ 97 h 97"/>
                <a:gd name="T18" fmla="*/ 0 w 777"/>
                <a:gd name="T19" fmla="*/ 2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7">
                  <a:moveTo>
                    <a:pt x="0" y="0"/>
                  </a:moveTo>
                  <a:lnTo>
                    <a:pt x="777" y="0"/>
                  </a:lnTo>
                  <a:lnTo>
                    <a:pt x="777" y="97"/>
                  </a:lnTo>
                  <a:lnTo>
                    <a:pt x="0" y="97"/>
                  </a:lnTo>
                  <a:lnTo>
                    <a:pt x="0" y="0"/>
                  </a:lnTo>
                  <a:close/>
                  <a:moveTo>
                    <a:pt x="0" y="2"/>
                  </a:moveTo>
                  <a:lnTo>
                    <a:pt x="777" y="2"/>
                  </a:lnTo>
                  <a:lnTo>
                    <a:pt x="777" y="97"/>
                  </a:lnTo>
                  <a:lnTo>
                    <a:pt x="0" y="97"/>
                  </a:lnTo>
                  <a:lnTo>
                    <a:pt x="0"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21" name="Freeform 913">
              <a:extLst>
                <a:ext uri="{FF2B5EF4-FFF2-40B4-BE49-F238E27FC236}">
                  <a16:creationId xmlns:a16="http://schemas.microsoft.com/office/drawing/2014/main" id="{2A365CF6-CE3C-984E-B30B-C2A42A753211}"/>
                </a:ext>
              </a:extLst>
            </p:cNvPr>
            <p:cNvSpPr>
              <a:spLocks noEditPoints="1"/>
            </p:cNvSpPr>
            <p:nvPr/>
          </p:nvSpPr>
          <p:spPr bwMode="auto">
            <a:xfrm>
              <a:off x="3812" y="2608"/>
              <a:ext cx="777" cy="95"/>
            </a:xfrm>
            <a:custGeom>
              <a:avLst/>
              <a:gdLst>
                <a:gd name="T0" fmla="*/ 0 w 777"/>
                <a:gd name="T1" fmla="*/ 0 h 95"/>
                <a:gd name="T2" fmla="*/ 777 w 777"/>
                <a:gd name="T3" fmla="*/ 0 h 95"/>
                <a:gd name="T4" fmla="*/ 777 w 777"/>
                <a:gd name="T5" fmla="*/ 95 h 95"/>
                <a:gd name="T6" fmla="*/ 0 w 777"/>
                <a:gd name="T7" fmla="*/ 95 h 95"/>
                <a:gd name="T8" fmla="*/ 0 w 777"/>
                <a:gd name="T9" fmla="*/ 0 h 95"/>
                <a:gd name="T10" fmla="*/ 0 w 777"/>
                <a:gd name="T11" fmla="*/ 2 h 95"/>
                <a:gd name="T12" fmla="*/ 777 w 777"/>
                <a:gd name="T13" fmla="*/ 2 h 95"/>
                <a:gd name="T14" fmla="*/ 777 w 777"/>
                <a:gd name="T15" fmla="*/ 95 h 95"/>
                <a:gd name="T16" fmla="*/ 0 w 777"/>
                <a:gd name="T17" fmla="*/ 95 h 95"/>
                <a:gd name="T18" fmla="*/ 0 w 777"/>
                <a:gd name="T19" fmla="*/ 2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5">
                  <a:moveTo>
                    <a:pt x="0" y="0"/>
                  </a:moveTo>
                  <a:lnTo>
                    <a:pt x="777" y="0"/>
                  </a:lnTo>
                  <a:lnTo>
                    <a:pt x="777" y="95"/>
                  </a:lnTo>
                  <a:lnTo>
                    <a:pt x="0" y="95"/>
                  </a:lnTo>
                  <a:lnTo>
                    <a:pt x="0" y="0"/>
                  </a:lnTo>
                  <a:close/>
                  <a:moveTo>
                    <a:pt x="0" y="2"/>
                  </a:moveTo>
                  <a:lnTo>
                    <a:pt x="777" y="2"/>
                  </a:lnTo>
                  <a:lnTo>
                    <a:pt x="777" y="95"/>
                  </a:lnTo>
                  <a:lnTo>
                    <a:pt x="0" y="95"/>
                  </a:lnTo>
                  <a:lnTo>
                    <a:pt x="0" y="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22" name="Freeform 914">
              <a:extLst>
                <a:ext uri="{FF2B5EF4-FFF2-40B4-BE49-F238E27FC236}">
                  <a16:creationId xmlns:a16="http://schemas.microsoft.com/office/drawing/2014/main" id="{F2894046-1E7D-3141-9EAD-DB91DED8112E}"/>
                </a:ext>
              </a:extLst>
            </p:cNvPr>
            <p:cNvSpPr>
              <a:spLocks noEditPoints="1"/>
            </p:cNvSpPr>
            <p:nvPr/>
          </p:nvSpPr>
          <p:spPr bwMode="auto">
            <a:xfrm>
              <a:off x="3812" y="2610"/>
              <a:ext cx="777" cy="93"/>
            </a:xfrm>
            <a:custGeom>
              <a:avLst/>
              <a:gdLst>
                <a:gd name="T0" fmla="*/ 0 w 777"/>
                <a:gd name="T1" fmla="*/ 0 h 93"/>
                <a:gd name="T2" fmla="*/ 777 w 777"/>
                <a:gd name="T3" fmla="*/ 0 h 93"/>
                <a:gd name="T4" fmla="*/ 777 w 777"/>
                <a:gd name="T5" fmla="*/ 93 h 93"/>
                <a:gd name="T6" fmla="*/ 0 w 777"/>
                <a:gd name="T7" fmla="*/ 93 h 93"/>
                <a:gd name="T8" fmla="*/ 0 w 777"/>
                <a:gd name="T9" fmla="*/ 0 h 93"/>
                <a:gd name="T10" fmla="*/ 0 w 777"/>
                <a:gd name="T11" fmla="*/ 2 h 93"/>
                <a:gd name="T12" fmla="*/ 777 w 777"/>
                <a:gd name="T13" fmla="*/ 2 h 93"/>
                <a:gd name="T14" fmla="*/ 777 w 777"/>
                <a:gd name="T15" fmla="*/ 93 h 93"/>
                <a:gd name="T16" fmla="*/ 0 w 777"/>
                <a:gd name="T17" fmla="*/ 93 h 93"/>
                <a:gd name="T18" fmla="*/ 0 w 777"/>
                <a:gd name="T19" fmla="*/ 2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3">
                  <a:moveTo>
                    <a:pt x="0" y="0"/>
                  </a:moveTo>
                  <a:lnTo>
                    <a:pt x="777" y="0"/>
                  </a:lnTo>
                  <a:lnTo>
                    <a:pt x="777" y="93"/>
                  </a:lnTo>
                  <a:lnTo>
                    <a:pt x="0" y="93"/>
                  </a:lnTo>
                  <a:lnTo>
                    <a:pt x="0" y="0"/>
                  </a:lnTo>
                  <a:close/>
                  <a:moveTo>
                    <a:pt x="0" y="2"/>
                  </a:moveTo>
                  <a:lnTo>
                    <a:pt x="777" y="2"/>
                  </a:lnTo>
                  <a:lnTo>
                    <a:pt x="777" y="93"/>
                  </a:lnTo>
                  <a:lnTo>
                    <a:pt x="0" y="93"/>
                  </a:lnTo>
                  <a:lnTo>
                    <a:pt x="0"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23" name="Freeform 915">
              <a:extLst>
                <a:ext uri="{FF2B5EF4-FFF2-40B4-BE49-F238E27FC236}">
                  <a16:creationId xmlns:a16="http://schemas.microsoft.com/office/drawing/2014/main" id="{D2EE7608-FC06-A548-8048-30331F5D38B1}"/>
                </a:ext>
              </a:extLst>
            </p:cNvPr>
            <p:cNvSpPr>
              <a:spLocks noEditPoints="1"/>
            </p:cNvSpPr>
            <p:nvPr/>
          </p:nvSpPr>
          <p:spPr bwMode="auto">
            <a:xfrm>
              <a:off x="3812" y="2612"/>
              <a:ext cx="777" cy="91"/>
            </a:xfrm>
            <a:custGeom>
              <a:avLst/>
              <a:gdLst>
                <a:gd name="T0" fmla="*/ 0 w 777"/>
                <a:gd name="T1" fmla="*/ 0 h 91"/>
                <a:gd name="T2" fmla="*/ 777 w 777"/>
                <a:gd name="T3" fmla="*/ 0 h 91"/>
                <a:gd name="T4" fmla="*/ 777 w 777"/>
                <a:gd name="T5" fmla="*/ 91 h 91"/>
                <a:gd name="T6" fmla="*/ 0 w 777"/>
                <a:gd name="T7" fmla="*/ 91 h 91"/>
                <a:gd name="T8" fmla="*/ 0 w 777"/>
                <a:gd name="T9" fmla="*/ 0 h 91"/>
                <a:gd name="T10" fmla="*/ 0 w 777"/>
                <a:gd name="T11" fmla="*/ 2 h 91"/>
                <a:gd name="T12" fmla="*/ 777 w 777"/>
                <a:gd name="T13" fmla="*/ 2 h 91"/>
                <a:gd name="T14" fmla="*/ 777 w 777"/>
                <a:gd name="T15" fmla="*/ 91 h 91"/>
                <a:gd name="T16" fmla="*/ 0 w 777"/>
                <a:gd name="T17" fmla="*/ 91 h 91"/>
                <a:gd name="T18" fmla="*/ 0 w 777"/>
                <a:gd name="T19" fmla="*/ 2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1">
                  <a:moveTo>
                    <a:pt x="0" y="0"/>
                  </a:moveTo>
                  <a:lnTo>
                    <a:pt x="777" y="0"/>
                  </a:lnTo>
                  <a:lnTo>
                    <a:pt x="777" y="91"/>
                  </a:lnTo>
                  <a:lnTo>
                    <a:pt x="0" y="91"/>
                  </a:lnTo>
                  <a:lnTo>
                    <a:pt x="0" y="0"/>
                  </a:lnTo>
                  <a:close/>
                  <a:moveTo>
                    <a:pt x="0" y="2"/>
                  </a:moveTo>
                  <a:lnTo>
                    <a:pt x="777" y="2"/>
                  </a:lnTo>
                  <a:lnTo>
                    <a:pt x="777" y="91"/>
                  </a:lnTo>
                  <a:lnTo>
                    <a:pt x="0" y="91"/>
                  </a:lnTo>
                  <a:lnTo>
                    <a:pt x="0" y="2"/>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24" name="Freeform 916">
              <a:extLst>
                <a:ext uri="{FF2B5EF4-FFF2-40B4-BE49-F238E27FC236}">
                  <a16:creationId xmlns:a16="http://schemas.microsoft.com/office/drawing/2014/main" id="{4116FABE-BADA-6A4F-A57C-2BD584E29239}"/>
                </a:ext>
              </a:extLst>
            </p:cNvPr>
            <p:cNvSpPr>
              <a:spLocks noEditPoints="1"/>
            </p:cNvSpPr>
            <p:nvPr/>
          </p:nvSpPr>
          <p:spPr bwMode="auto">
            <a:xfrm>
              <a:off x="3812" y="2614"/>
              <a:ext cx="777" cy="89"/>
            </a:xfrm>
            <a:custGeom>
              <a:avLst/>
              <a:gdLst>
                <a:gd name="T0" fmla="*/ 0 w 777"/>
                <a:gd name="T1" fmla="*/ 0 h 89"/>
                <a:gd name="T2" fmla="*/ 777 w 777"/>
                <a:gd name="T3" fmla="*/ 0 h 89"/>
                <a:gd name="T4" fmla="*/ 777 w 777"/>
                <a:gd name="T5" fmla="*/ 89 h 89"/>
                <a:gd name="T6" fmla="*/ 0 w 777"/>
                <a:gd name="T7" fmla="*/ 89 h 89"/>
                <a:gd name="T8" fmla="*/ 0 w 777"/>
                <a:gd name="T9" fmla="*/ 0 h 89"/>
                <a:gd name="T10" fmla="*/ 0 w 777"/>
                <a:gd name="T11" fmla="*/ 2 h 89"/>
                <a:gd name="T12" fmla="*/ 777 w 777"/>
                <a:gd name="T13" fmla="*/ 2 h 89"/>
                <a:gd name="T14" fmla="*/ 777 w 777"/>
                <a:gd name="T15" fmla="*/ 89 h 89"/>
                <a:gd name="T16" fmla="*/ 0 w 777"/>
                <a:gd name="T17" fmla="*/ 89 h 89"/>
                <a:gd name="T18" fmla="*/ 0 w 777"/>
                <a:gd name="T19" fmla="*/ 2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9">
                  <a:moveTo>
                    <a:pt x="0" y="0"/>
                  </a:moveTo>
                  <a:lnTo>
                    <a:pt x="777" y="0"/>
                  </a:lnTo>
                  <a:lnTo>
                    <a:pt x="777" y="89"/>
                  </a:lnTo>
                  <a:lnTo>
                    <a:pt x="0" y="89"/>
                  </a:lnTo>
                  <a:lnTo>
                    <a:pt x="0" y="0"/>
                  </a:lnTo>
                  <a:close/>
                  <a:moveTo>
                    <a:pt x="0" y="2"/>
                  </a:moveTo>
                  <a:lnTo>
                    <a:pt x="777" y="2"/>
                  </a:lnTo>
                  <a:lnTo>
                    <a:pt x="777" y="89"/>
                  </a:lnTo>
                  <a:lnTo>
                    <a:pt x="0" y="89"/>
                  </a:lnTo>
                  <a:lnTo>
                    <a:pt x="0" y="2"/>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25" name="Freeform 917">
              <a:extLst>
                <a:ext uri="{FF2B5EF4-FFF2-40B4-BE49-F238E27FC236}">
                  <a16:creationId xmlns:a16="http://schemas.microsoft.com/office/drawing/2014/main" id="{4E0A0CB1-6235-8341-93A5-855E612C2D2A}"/>
                </a:ext>
              </a:extLst>
            </p:cNvPr>
            <p:cNvSpPr>
              <a:spLocks noEditPoints="1"/>
            </p:cNvSpPr>
            <p:nvPr/>
          </p:nvSpPr>
          <p:spPr bwMode="auto">
            <a:xfrm>
              <a:off x="3812" y="2616"/>
              <a:ext cx="777" cy="87"/>
            </a:xfrm>
            <a:custGeom>
              <a:avLst/>
              <a:gdLst>
                <a:gd name="T0" fmla="*/ 0 w 777"/>
                <a:gd name="T1" fmla="*/ 0 h 87"/>
                <a:gd name="T2" fmla="*/ 777 w 777"/>
                <a:gd name="T3" fmla="*/ 0 h 87"/>
                <a:gd name="T4" fmla="*/ 777 w 777"/>
                <a:gd name="T5" fmla="*/ 87 h 87"/>
                <a:gd name="T6" fmla="*/ 0 w 777"/>
                <a:gd name="T7" fmla="*/ 87 h 87"/>
                <a:gd name="T8" fmla="*/ 0 w 777"/>
                <a:gd name="T9" fmla="*/ 0 h 87"/>
                <a:gd name="T10" fmla="*/ 0 w 777"/>
                <a:gd name="T11" fmla="*/ 2 h 87"/>
                <a:gd name="T12" fmla="*/ 777 w 777"/>
                <a:gd name="T13" fmla="*/ 2 h 87"/>
                <a:gd name="T14" fmla="*/ 777 w 777"/>
                <a:gd name="T15" fmla="*/ 87 h 87"/>
                <a:gd name="T16" fmla="*/ 0 w 777"/>
                <a:gd name="T17" fmla="*/ 87 h 87"/>
                <a:gd name="T18" fmla="*/ 0 w 777"/>
                <a:gd name="T19" fmla="*/ 2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7">
                  <a:moveTo>
                    <a:pt x="0" y="0"/>
                  </a:moveTo>
                  <a:lnTo>
                    <a:pt x="777" y="0"/>
                  </a:lnTo>
                  <a:lnTo>
                    <a:pt x="777" y="87"/>
                  </a:lnTo>
                  <a:lnTo>
                    <a:pt x="0" y="87"/>
                  </a:lnTo>
                  <a:lnTo>
                    <a:pt x="0" y="0"/>
                  </a:lnTo>
                  <a:close/>
                  <a:moveTo>
                    <a:pt x="0" y="2"/>
                  </a:moveTo>
                  <a:lnTo>
                    <a:pt x="777" y="2"/>
                  </a:lnTo>
                  <a:lnTo>
                    <a:pt x="777" y="87"/>
                  </a:lnTo>
                  <a:lnTo>
                    <a:pt x="0" y="87"/>
                  </a:lnTo>
                  <a:lnTo>
                    <a:pt x="0"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26" name="Freeform 918">
              <a:extLst>
                <a:ext uri="{FF2B5EF4-FFF2-40B4-BE49-F238E27FC236}">
                  <a16:creationId xmlns:a16="http://schemas.microsoft.com/office/drawing/2014/main" id="{EADAC38A-91DE-3843-8797-32364CC29F74}"/>
                </a:ext>
              </a:extLst>
            </p:cNvPr>
            <p:cNvSpPr>
              <a:spLocks noEditPoints="1"/>
            </p:cNvSpPr>
            <p:nvPr/>
          </p:nvSpPr>
          <p:spPr bwMode="auto">
            <a:xfrm>
              <a:off x="3812" y="2618"/>
              <a:ext cx="777" cy="85"/>
            </a:xfrm>
            <a:custGeom>
              <a:avLst/>
              <a:gdLst>
                <a:gd name="T0" fmla="*/ 0 w 777"/>
                <a:gd name="T1" fmla="*/ 0 h 85"/>
                <a:gd name="T2" fmla="*/ 777 w 777"/>
                <a:gd name="T3" fmla="*/ 0 h 85"/>
                <a:gd name="T4" fmla="*/ 777 w 777"/>
                <a:gd name="T5" fmla="*/ 85 h 85"/>
                <a:gd name="T6" fmla="*/ 0 w 777"/>
                <a:gd name="T7" fmla="*/ 85 h 85"/>
                <a:gd name="T8" fmla="*/ 0 w 777"/>
                <a:gd name="T9" fmla="*/ 0 h 85"/>
                <a:gd name="T10" fmla="*/ 0 w 777"/>
                <a:gd name="T11" fmla="*/ 2 h 85"/>
                <a:gd name="T12" fmla="*/ 777 w 777"/>
                <a:gd name="T13" fmla="*/ 2 h 85"/>
                <a:gd name="T14" fmla="*/ 777 w 777"/>
                <a:gd name="T15" fmla="*/ 85 h 85"/>
                <a:gd name="T16" fmla="*/ 0 w 777"/>
                <a:gd name="T17" fmla="*/ 85 h 85"/>
                <a:gd name="T18" fmla="*/ 0 w 777"/>
                <a:gd name="T19" fmla="*/ 2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5">
                  <a:moveTo>
                    <a:pt x="0" y="0"/>
                  </a:moveTo>
                  <a:lnTo>
                    <a:pt x="777" y="0"/>
                  </a:lnTo>
                  <a:lnTo>
                    <a:pt x="777" y="85"/>
                  </a:lnTo>
                  <a:lnTo>
                    <a:pt x="0" y="85"/>
                  </a:lnTo>
                  <a:lnTo>
                    <a:pt x="0" y="0"/>
                  </a:lnTo>
                  <a:close/>
                  <a:moveTo>
                    <a:pt x="0" y="2"/>
                  </a:moveTo>
                  <a:lnTo>
                    <a:pt x="777" y="2"/>
                  </a:lnTo>
                  <a:lnTo>
                    <a:pt x="777" y="85"/>
                  </a:lnTo>
                  <a:lnTo>
                    <a:pt x="0" y="85"/>
                  </a:lnTo>
                  <a:lnTo>
                    <a:pt x="0" y="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27" name="Freeform 919">
              <a:extLst>
                <a:ext uri="{FF2B5EF4-FFF2-40B4-BE49-F238E27FC236}">
                  <a16:creationId xmlns:a16="http://schemas.microsoft.com/office/drawing/2014/main" id="{2CD9A3F5-0C4B-2643-9535-ED8117A2C180}"/>
                </a:ext>
              </a:extLst>
            </p:cNvPr>
            <p:cNvSpPr>
              <a:spLocks noEditPoints="1"/>
            </p:cNvSpPr>
            <p:nvPr/>
          </p:nvSpPr>
          <p:spPr bwMode="auto">
            <a:xfrm>
              <a:off x="3812" y="2620"/>
              <a:ext cx="777" cy="83"/>
            </a:xfrm>
            <a:custGeom>
              <a:avLst/>
              <a:gdLst>
                <a:gd name="T0" fmla="*/ 0 w 777"/>
                <a:gd name="T1" fmla="*/ 0 h 83"/>
                <a:gd name="T2" fmla="*/ 777 w 777"/>
                <a:gd name="T3" fmla="*/ 0 h 83"/>
                <a:gd name="T4" fmla="*/ 777 w 777"/>
                <a:gd name="T5" fmla="*/ 83 h 83"/>
                <a:gd name="T6" fmla="*/ 0 w 777"/>
                <a:gd name="T7" fmla="*/ 83 h 83"/>
                <a:gd name="T8" fmla="*/ 0 w 777"/>
                <a:gd name="T9" fmla="*/ 0 h 83"/>
                <a:gd name="T10" fmla="*/ 0 w 777"/>
                <a:gd name="T11" fmla="*/ 2 h 83"/>
                <a:gd name="T12" fmla="*/ 777 w 777"/>
                <a:gd name="T13" fmla="*/ 2 h 83"/>
                <a:gd name="T14" fmla="*/ 777 w 777"/>
                <a:gd name="T15" fmla="*/ 83 h 83"/>
                <a:gd name="T16" fmla="*/ 0 w 777"/>
                <a:gd name="T17" fmla="*/ 83 h 83"/>
                <a:gd name="T18" fmla="*/ 0 w 777"/>
                <a:gd name="T19" fmla="*/ 2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3">
                  <a:moveTo>
                    <a:pt x="0" y="0"/>
                  </a:moveTo>
                  <a:lnTo>
                    <a:pt x="777" y="0"/>
                  </a:lnTo>
                  <a:lnTo>
                    <a:pt x="777" y="83"/>
                  </a:lnTo>
                  <a:lnTo>
                    <a:pt x="0" y="83"/>
                  </a:lnTo>
                  <a:lnTo>
                    <a:pt x="0" y="0"/>
                  </a:lnTo>
                  <a:close/>
                  <a:moveTo>
                    <a:pt x="0" y="2"/>
                  </a:moveTo>
                  <a:lnTo>
                    <a:pt x="777" y="2"/>
                  </a:lnTo>
                  <a:lnTo>
                    <a:pt x="777" y="83"/>
                  </a:lnTo>
                  <a:lnTo>
                    <a:pt x="0" y="83"/>
                  </a:lnTo>
                  <a:lnTo>
                    <a:pt x="0" y="2"/>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28" name="Freeform 920">
              <a:extLst>
                <a:ext uri="{FF2B5EF4-FFF2-40B4-BE49-F238E27FC236}">
                  <a16:creationId xmlns:a16="http://schemas.microsoft.com/office/drawing/2014/main" id="{79FD7BBA-1491-E24A-B6F0-A5280FF3AC50}"/>
                </a:ext>
              </a:extLst>
            </p:cNvPr>
            <p:cNvSpPr>
              <a:spLocks noEditPoints="1"/>
            </p:cNvSpPr>
            <p:nvPr/>
          </p:nvSpPr>
          <p:spPr bwMode="auto">
            <a:xfrm>
              <a:off x="3812" y="2622"/>
              <a:ext cx="777" cy="81"/>
            </a:xfrm>
            <a:custGeom>
              <a:avLst/>
              <a:gdLst>
                <a:gd name="T0" fmla="*/ 0 w 777"/>
                <a:gd name="T1" fmla="*/ 0 h 81"/>
                <a:gd name="T2" fmla="*/ 777 w 777"/>
                <a:gd name="T3" fmla="*/ 0 h 81"/>
                <a:gd name="T4" fmla="*/ 777 w 777"/>
                <a:gd name="T5" fmla="*/ 81 h 81"/>
                <a:gd name="T6" fmla="*/ 0 w 777"/>
                <a:gd name="T7" fmla="*/ 81 h 81"/>
                <a:gd name="T8" fmla="*/ 0 w 777"/>
                <a:gd name="T9" fmla="*/ 0 h 81"/>
                <a:gd name="T10" fmla="*/ 0 w 777"/>
                <a:gd name="T11" fmla="*/ 3 h 81"/>
                <a:gd name="T12" fmla="*/ 777 w 777"/>
                <a:gd name="T13" fmla="*/ 3 h 81"/>
                <a:gd name="T14" fmla="*/ 777 w 777"/>
                <a:gd name="T15" fmla="*/ 81 h 81"/>
                <a:gd name="T16" fmla="*/ 0 w 777"/>
                <a:gd name="T17" fmla="*/ 81 h 81"/>
                <a:gd name="T18" fmla="*/ 0 w 777"/>
                <a:gd name="T19" fmla="*/ 3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1">
                  <a:moveTo>
                    <a:pt x="0" y="0"/>
                  </a:moveTo>
                  <a:lnTo>
                    <a:pt x="777" y="0"/>
                  </a:lnTo>
                  <a:lnTo>
                    <a:pt x="777" y="81"/>
                  </a:lnTo>
                  <a:lnTo>
                    <a:pt x="0" y="81"/>
                  </a:lnTo>
                  <a:lnTo>
                    <a:pt x="0" y="0"/>
                  </a:lnTo>
                  <a:close/>
                  <a:moveTo>
                    <a:pt x="0" y="3"/>
                  </a:moveTo>
                  <a:lnTo>
                    <a:pt x="777" y="3"/>
                  </a:lnTo>
                  <a:lnTo>
                    <a:pt x="777" y="81"/>
                  </a:lnTo>
                  <a:lnTo>
                    <a:pt x="0" y="81"/>
                  </a:lnTo>
                  <a:lnTo>
                    <a:pt x="0" y="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29" name="Freeform 921">
              <a:extLst>
                <a:ext uri="{FF2B5EF4-FFF2-40B4-BE49-F238E27FC236}">
                  <a16:creationId xmlns:a16="http://schemas.microsoft.com/office/drawing/2014/main" id="{ED8D3A83-833C-DC4C-B3C4-B81705073FBF}"/>
                </a:ext>
              </a:extLst>
            </p:cNvPr>
            <p:cNvSpPr>
              <a:spLocks noEditPoints="1"/>
            </p:cNvSpPr>
            <p:nvPr/>
          </p:nvSpPr>
          <p:spPr bwMode="auto">
            <a:xfrm>
              <a:off x="3812" y="2625"/>
              <a:ext cx="777" cy="78"/>
            </a:xfrm>
            <a:custGeom>
              <a:avLst/>
              <a:gdLst>
                <a:gd name="T0" fmla="*/ 0 w 777"/>
                <a:gd name="T1" fmla="*/ 0 h 78"/>
                <a:gd name="T2" fmla="*/ 777 w 777"/>
                <a:gd name="T3" fmla="*/ 0 h 78"/>
                <a:gd name="T4" fmla="*/ 777 w 777"/>
                <a:gd name="T5" fmla="*/ 78 h 78"/>
                <a:gd name="T6" fmla="*/ 0 w 777"/>
                <a:gd name="T7" fmla="*/ 78 h 78"/>
                <a:gd name="T8" fmla="*/ 0 w 777"/>
                <a:gd name="T9" fmla="*/ 0 h 78"/>
                <a:gd name="T10" fmla="*/ 0 w 777"/>
                <a:gd name="T11" fmla="*/ 2 h 78"/>
                <a:gd name="T12" fmla="*/ 777 w 777"/>
                <a:gd name="T13" fmla="*/ 2 h 78"/>
                <a:gd name="T14" fmla="*/ 777 w 777"/>
                <a:gd name="T15" fmla="*/ 78 h 78"/>
                <a:gd name="T16" fmla="*/ 0 w 777"/>
                <a:gd name="T17" fmla="*/ 78 h 78"/>
                <a:gd name="T18" fmla="*/ 0 w 777"/>
                <a:gd name="T19" fmla="*/ 2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8">
                  <a:moveTo>
                    <a:pt x="0" y="0"/>
                  </a:moveTo>
                  <a:lnTo>
                    <a:pt x="777" y="0"/>
                  </a:lnTo>
                  <a:lnTo>
                    <a:pt x="777" y="78"/>
                  </a:lnTo>
                  <a:lnTo>
                    <a:pt x="0" y="78"/>
                  </a:lnTo>
                  <a:lnTo>
                    <a:pt x="0" y="0"/>
                  </a:lnTo>
                  <a:close/>
                  <a:moveTo>
                    <a:pt x="0" y="2"/>
                  </a:moveTo>
                  <a:lnTo>
                    <a:pt x="777" y="2"/>
                  </a:lnTo>
                  <a:lnTo>
                    <a:pt x="777" y="78"/>
                  </a:lnTo>
                  <a:lnTo>
                    <a:pt x="0" y="78"/>
                  </a:lnTo>
                  <a:lnTo>
                    <a:pt x="0"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30" name="Freeform 922">
              <a:extLst>
                <a:ext uri="{FF2B5EF4-FFF2-40B4-BE49-F238E27FC236}">
                  <a16:creationId xmlns:a16="http://schemas.microsoft.com/office/drawing/2014/main" id="{13D29AA9-0F50-E448-B561-7065B4D695C8}"/>
                </a:ext>
              </a:extLst>
            </p:cNvPr>
            <p:cNvSpPr>
              <a:spLocks noEditPoints="1"/>
            </p:cNvSpPr>
            <p:nvPr/>
          </p:nvSpPr>
          <p:spPr bwMode="auto">
            <a:xfrm>
              <a:off x="3812" y="2627"/>
              <a:ext cx="777" cy="76"/>
            </a:xfrm>
            <a:custGeom>
              <a:avLst/>
              <a:gdLst>
                <a:gd name="T0" fmla="*/ 0 w 777"/>
                <a:gd name="T1" fmla="*/ 0 h 76"/>
                <a:gd name="T2" fmla="*/ 777 w 777"/>
                <a:gd name="T3" fmla="*/ 0 h 76"/>
                <a:gd name="T4" fmla="*/ 777 w 777"/>
                <a:gd name="T5" fmla="*/ 76 h 76"/>
                <a:gd name="T6" fmla="*/ 0 w 777"/>
                <a:gd name="T7" fmla="*/ 76 h 76"/>
                <a:gd name="T8" fmla="*/ 0 w 777"/>
                <a:gd name="T9" fmla="*/ 0 h 76"/>
                <a:gd name="T10" fmla="*/ 0 w 777"/>
                <a:gd name="T11" fmla="*/ 2 h 76"/>
                <a:gd name="T12" fmla="*/ 777 w 777"/>
                <a:gd name="T13" fmla="*/ 2 h 76"/>
                <a:gd name="T14" fmla="*/ 777 w 777"/>
                <a:gd name="T15" fmla="*/ 76 h 76"/>
                <a:gd name="T16" fmla="*/ 0 w 777"/>
                <a:gd name="T17" fmla="*/ 76 h 76"/>
                <a:gd name="T18" fmla="*/ 0 w 777"/>
                <a:gd name="T19" fmla="*/ 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6">
                  <a:moveTo>
                    <a:pt x="0" y="0"/>
                  </a:moveTo>
                  <a:lnTo>
                    <a:pt x="777" y="0"/>
                  </a:lnTo>
                  <a:lnTo>
                    <a:pt x="777" y="76"/>
                  </a:lnTo>
                  <a:lnTo>
                    <a:pt x="0" y="76"/>
                  </a:lnTo>
                  <a:lnTo>
                    <a:pt x="0" y="0"/>
                  </a:lnTo>
                  <a:close/>
                  <a:moveTo>
                    <a:pt x="0" y="2"/>
                  </a:moveTo>
                  <a:lnTo>
                    <a:pt x="777" y="2"/>
                  </a:lnTo>
                  <a:lnTo>
                    <a:pt x="777" y="76"/>
                  </a:lnTo>
                  <a:lnTo>
                    <a:pt x="0" y="76"/>
                  </a:lnTo>
                  <a:lnTo>
                    <a:pt x="0" y="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31" name="Freeform 923">
              <a:extLst>
                <a:ext uri="{FF2B5EF4-FFF2-40B4-BE49-F238E27FC236}">
                  <a16:creationId xmlns:a16="http://schemas.microsoft.com/office/drawing/2014/main" id="{7C21ED3A-F7BC-E94E-9DD7-CB7923C8830C}"/>
                </a:ext>
              </a:extLst>
            </p:cNvPr>
            <p:cNvSpPr>
              <a:spLocks noEditPoints="1"/>
            </p:cNvSpPr>
            <p:nvPr/>
          </p:nvSpPr>
          <p:spPr bwMode="auto">
            <a:xfrm>
              <a:off x="3812" y="2629"/>
              <a:ext cx="777" cy="74"/>
            </a:xfrm>
            <a:custGeom>
              <a:avLst/>
              <a:gdLst>
                <a:gd name="T0" fmla="*/ 0 w 777"/>
                <a:gd name="T1" fmla="*/ 0 h 74"/>
                <a:gd name="T2" fmla="*/ 777 w 777"/>
                <a:gd name="T3" fmla="*/ 0 h 74"/>
                <a:gd name="T4" fmla="*/ 777 w 777"/>
                <a:gd name="T5" fmla="*/ 74 h 74"/>
                <a:gd name="T6" fmla="*/ 0 w 777"/>
                <a:gd name="T7" fmla="*/ 74 h 74"/>
                <a:gd name="T8" fmla="*/ 0 w 777"/>
                <a:gd name="T9" fmla="*/ 0 h 74"/>
                <a:gd name="T10" fmla="*/ 0 w 777"/>
                <a:gd name="T11" fmla="*/ 2 h 74"/>
                <a:gd name="T12" fmla="*/ 777 w 777"/>
                <a:gd name="T13" fmla="*/ 2 h 74"/>
                <a:gd name="T14" fmla="*/ 777 w 777"/>
                <a:gd name="T15" fmla="*/ 74 h 74"/>
                <a:gd name="T16" fmla="*/ 0 w 777"/>
                <a:gd name="T17" fmla="*/ 74 h 74"/>
                <a:gd name="T18" fmla="*/ 0 w 777"/>
                <a:gd name="T19" fmla="*/ 2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4">
                  <a:moveTo>
                    <a:pt x="0" y="0"/>
                  </a:moveTo>
                  <a:lnTo>
                    <a:pt x="777" y="0"/>
                  </a:lnTo>
                  <a:lnTo>
                    <a:pt x="777" y="74"/>
                  </a:lnTo>
                  <a:lnTo>
                    <a:pt x="0" y="74"/>
                  </a:lnTo>
                  <a:lnTo>
                    <a:pt x="0" y="0"/>
                  </a:lnTo>
                  <a:close/>
                  <a:moveTo>
                    <a:pt x="0" y="2"/>
                  </a:moveTo>
                  <a:lnTo>
                    <a:pt x="777" y="2"/>
                  </a:lnTo>
                  <a:lnTo>
                    <a:pt x="777" y="74"/>
                  </a:lnTo>
                  <a:lnTo>
                    <a:pt x="0" y="74"/>
                  </a:lnTo>
                  <a:lnTo>
                    <a:pt x="0" y="2"/>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32" name="Freeform 924">
              <a:extLst>
                <a:ext uri="{FF2B5EF4-FFF2-40B4-BE49-F238E27FC236}">
                  <a16:creationId xmlns:a16="http://schemas.microsoft.com/office/drawing/2014/main" id="{C6FFF1D8-FCE4-014F-A539-AC39EDC901CC}"/>
                </a:ext>
              </a:extLst>
            </p:cNvPr>
            <p:cNvSpPr>
              <a:spLocks noEditPoints="1"/>
            </p:cNvSpPr>
            <p:nvPr/>
          </p:nvSpPr>
          <p:spPr bwMode="auto">
            <a:xfrm>
              <a:off x="3812" y="2631"/>
              <a:ext cx="777" cy="72"/>
            </a:xfrm>
            <a:custGeom>
              <a:avLst/>
              <a:gdLst>
                <a:gd name="T0" fmla="*/ 0 w 777"/>
                <a:gd name="T1" fmla="*/ 0 h 72"/>
                <a:gd name="T2" fmla="*/ 777 w 777"/>
                <a:gd name="T3" fmla="*/ 0 h 72"/>
                <a:gd name="T4" fmla="*/ 777 w 777"/>
                <a:gd name="T5" fmla="*/ 72 h 72"/>
                <a:gd name="T6" fmla="*/ 0 w 777"/>
                <a:gd name="T7" fmla="*/ 72 h 72"/>
                <a:gd name="T8" fmla="*/ 0 w 777"/>
                <a:gd name="T9" fmla="*/ 0 h 72"/>
                <a:gd name="T10" fmla="*/ 0 w 777"/>
                <a:gd name="T11" fmla="*/ 2 h 72"/>
                <a:gd name="T12" fmla="*/ 777 w 777"/>
                <a:gd name="T13" fmla="*/ 2 h 72"/>
                <a:gd name="T14" fmla="*/ 777 w 777"/>
                <a:gd name="T15" fmla="*/ 72 h 72"/>
                <a:gd name="T16" fmla="*/ 0 w 777"/>
                <a:gd name="T17" fmla="*/ 72 h 72"/>
                <a:gd name="T18" fmla="*/ 0 w 777"/>
                <a:gd name="T19" fmla="*/ 2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2">
                  <a:moveTo>
                    <a:pt x="0" y="0"/>
                  </a:moveTo>
                  <a:lnTo>
                    <a:pt x="777" y="0"/>
                  </a:lnTo>
                  <a:lnTo>
                    <a:pt x="777" y="72"/>
                  </a:lnTo>
                  <a:lnTo>
                    <a:pt x="0" y="72"/>
                  </a:lnTo>
                  <a:lnTo>
                    <a:pt x="0" y="0"/>
                  </a:lnTo>
                  <a:close/>
                  <a:moveTo>
                    <a:pt x="0" y="2"/>
                  </a:moveTo>
                  <a:lnTo>
                    <a:pt x="777" y="2"/>
                  </a:lnTo>
                  <a:lnTo>
                    <a:pt x="777" y="72"/>
                  </a:lnTo>
                  <a:lnTo>
                    <a:pt x="0" y="72"/>
                  </a:lnTo>
                  <a:lnTo>
                    <a:pt x="0"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33" name="Freeform 925">
              <a:extLst>
                <a:ext uri="{FF2B5EF4-FFF2-40B4-BE49-F238E27FC236}">
                  <a16:creationId xmlns:a16="http://schemas.microsoft.com/office/drawing/2014/main" id="{C62C6C0C-72DE-D044-9520-A7BEDFCC27A4}"/>
                </a:ext>
              </a:extLst>
            </p:cNvPr>
            <p:cNvSpPr>
              <a:spLocks noEditPoints="1"/>
            </p:cNvSpPr>
            <p:nvPr/>
          </p:nvSpPr>
          <p:spPr bwMode="auto">
            <a:xfrm>
              <a:off x="3812" y="2633"/>
              <a:ext cx="777" cy="70"/>
            </a:xfrm>
            <a:custGeom>
              <a:avLst/>
              <a:gdLst>
                <a:gd name="T0" fmla="*/ 0 w 777"/>
                <a:gd name="T1" fmla="*/ 0 h 70"/>
                <a:gd name="T2" fmla="*/ 777 w 777"/>
                <a:gd name="T3" fmla="*/ 0 h 70"/>
                <a:gd name="T4" fmla="*/ 777 w 777"/>
                <a:gd name="T5" fmla="*/ 70 h 70"/>
                <a:gd name="T6" fmla="*/ 0 w 777"/>
                <a:gd name="T7" fmla="*/ 70 h 70"/>
                <a:gd name="T8" fmla="*/ 0 w 777"/>
                <a:gd name="T9" fmla="*/ 0 h 70"/>
                <a:gd name="T10" fmla="*/ 0 w 777"/>
                <a:gd name="T11" fmla="*/ 2 h 70"/>
                <a:gd name="T12" fmla="*/ 777 w 777"/>
                <a:gd name="T13" fmla="*/ 2 h 70"/>
                <a:gd name="T14" fmla="*/ 777 w 777"/>
                <a:gd name="T15" fmla="*/ 70 h 70"/>
                <a:gd name="T16" fmla="*/ 0 w 777"/>
                <a:gd name="T17" fmla="*/ 70 h 70"/>
                <a:gd name="T18" fmla="*/ 0 w 777"/>
                <a:gd name="T19" fmla="*/ 2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0">
                  <a:moveTo>
                    <a:pt x="0" y="0"/>
                  </a:moveTo>
                  <a:lnTo>
                    <a:pt x="777" y="0"/>
                  </a:lnTo>
                  <a:lnTo>
                    <a:pt x="777" y="70"/>
                  </a:lnTo>
                  <a:lnTo>
                    <a:pt x="0" y="70"/>
                  </a:lnTo>
                  <a:lnTo>
                    <a:pt x="0" y="0"/>
                  </a:lnTo>
                  <a:close/>
                  <a:moveTo>
                    <a:pt x="0" y="2"/>
                  </a:moveTo>
                  <a:lnTo>
                    <a:pt x="777" y="2"/>
                  </a:lnTo>
                  <a:lnTo>
                    <a:pt x="777" y="70"/>
                  </a:lnTo>
                  <a:lnTo>
                    <a:pt x="0" y="70"/>
                  </a:lnTo>
                  <a:lnTo>
                    <a:pt x="0" y="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34" name="Freeform 926">
              <a:extLst>
                <a:ext uri="{FF2B5EF4-FFF2-40B4-BE49-F238E27FC236}">
                  <a16:creationId xmlns:a16="http://schemas.microsoft.com/office/drawing/2014/main" id="{58DC5B43-69C7-3D43-A023-4B68DEBDE1A2}"/>
                </a:ext>
              </a:extLst>
            </p:cNvPr>
            <p:cNvSpPr>
              <a:spLocks noEditPoints="1"/>
            </p:cNvSpPr>
            <p:nvPr/>
          </p:nvSpPr>
          <p:spPr bwMode="auto">
            <a:xfrm>
              <a:off x="3812" y="2635"/>
              <a:ext cx="777" cy="68"/>
            </a:xfrm>
            <a:custGeom>
              <a:avLst/>
              <a:gdLst>
                <a:gd name="T0" fmla="*/ 0 w 777"/>
                <a:gd name="T1" fmla="*/ 0 h 68"/>
                <a:gd name="T2" fmla="*/ 777 w 777"/>
                <a:gd name="T3" fmla="*/ 0 h 68"/>
                <a:gd name="T4" fmla="*/ 777 w 777"/>
                <a:gd name="T5" fmla="*/ 68 h 68"/>
                <a:gd name="T6" fmla="*/ 0 w 777"/>
                <a:gd name="T7" fmla="*/ 68 h 68"/>
                <a:gd name="T8" fmla="*/ 0 w 777"/>
                <a:gd name="T9" fmla="*/ 0 h 68"/>
                <a:gd name="T10" fmla="*/ 0 w 777"/>
                <a:gd name="T11" fmla="*/ 2 h 68"/>
                <a:gd name="T12" fmla="*/ 777 w 777"/>
                <a:gd name="T13" fmla="*/ 2 h 68"/>
                <a:gd name="T14" fmla="*/ 777 w 777"/>
                <a:gd name="T15" fmla="*/ 68 h 68"/>
                <a:gd name="T16" fmla="*/ 0 w 777"/>
                <a:gd name="T17" fmla="*/ 68 h 68"/>
                <a:gd name="T18" fmla="*/ 0 w 777"/>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8">
                  <a:moveTo>
                    <a:pt x="0" y="0"/>
                  </a:moveTo>
                  <a:lnTo>
                    <a:pt x="777" y="0"/>
                  </a:lnTo>
                  <a:lnTo>
                    <a:pt x="777" y="68"/>
                  </a:lnTo>
                  <a:lnTo>
                    <a:pt x="0" y="68"/>
                  </a:lnTo>
                  <a:lnTo>
                    <a:pt x="0" y="0"/>
                  </a:lnTo>
                  <a:close/>
                  <a:moveTo>
                    <a:pt x="0" y="2"/>
                  </a:moveTo>
                  <a:lnTo>
                    <a:pt x="777" y="2"/>
                  </a:lnTo>
                  <a:lnTo>
                    <a:pt x="777" y="68"/>
                  </a:lnTo>
                  <a:lnTo>
                    <a:pt x="0" y="68"/>
                  </a:lnTo>
                  <a:lnTo>
                    <a:pt x="0" y="2"/>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35" name="Freeform 927">
              <a:extLst>
                <a:ext uri="{FF2B5EF4-FFF2-40B4-BE49-F238E27FC236}">
                  <a16:creationId xmlns:a16="http://schemas.microsoft.com/office/drawing/2014/main" id="{AE28784C-0B98-324C-AAA4-8D86F7712E97}"/>
                </a:ext>
              </a:extLst>
            </p:cNvPr>
            <p:cNvSpPr>
              <a:spLocks noEditPoints="1"/>
            </p:cNvSpPr>
            <p:nvPr/>
          </p:nvSpPr>
          <p:spPr bwMode="auto">
            <a:xfrm>
              <a:off x="3812" y="2637"/>
              <a:ext cx="777" cy="66"/>
            </a:xfrm>
            <a:custGeom>
              <a:avLst/>
              <a:gdLst>
                <a:gd name="T0" fmla="*/ 0 w 777"/>
                <a:gd name="T1" fmla="*/ 0 h 66"/>
                <a:gd name="T2" fmla="*/ 777 w 777"/>
                <a:gd name="T3" fmla="*/ 0 h 66"/>
                <a:gd name="T4" fmla="*/ 777 w 777"/>
                <a:gd name="T5" fmla="*/ 66 h 66"/>
                <a:gd name="T6" fmla="*/ 0 w 777"/>
                <a:gd name="T7" fmla="*/ 66 h 66"/>
                <a:gd name="T8" fmla="*/ 0 w 777"/>
                <a:gd name="T9" fmla="*/ 0 h 66"/>
                <a:gd name="T10" fmla="*/ 0 w 777"/>
                <a:gd name="T11" fmla="*/ 2 h 66"/>
                <a:gd name="T12" fmla="*/ 777 w 777"/>
                <a:gd name="T13" fmla="*/ 2 h 66"/>
                <a:gd name="T14" fmla="*/ 777 w 777"/>
                <a:gd name="T15" fmla="*/ 66 h 66"/>
                <a:gd name="T16" fmla="*/ 0 w 777"/>
                <a:gd name="T17" fmla="*/ 66 h 66"/>
                <a:gd name="T18" fmla="*/ 0 w 777"/>
                <a:gd name="T19" fmla="*/ 2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6">
                  <a:moveTo>
                    <a:pt x="0" y="0"/>
                  </a:moveTo>
                  <a:lnTo>
                    <a:pt x="777" y="0"/>
                  </a:lnTo>
                  <a:lnTo>
                    <a:pt x="777" y="66"/>
                  </a:lnTo>
                  <a:lnTo>
                    <a:pt x="0" y="66"/>
                  </a:lnTo>
                  <a:lnTo>
                    <a:pt x="0" y="0"/>
                  </a:lnTo>
                  <a:close/>
                  <a:moveTo>
                    <a:pt x="0" y="2"/>
                  </a:moveTo>
                  <a:lnTo>
                    <a:pt x="777" y="2"/>
                  </a:lnTo>
                  <a:lnTo>
                    <a:pt x="777" y="66"/>
                  </a:lnTo>
                  <a:lnTo>
                    <a:pt x="0" y="66"/>
                  </a:lnTo>
                  <a:lnTo>
                    <a:pt x="0" y="2"/>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36" name="Freeform 928">
              <a:extLst>
                <a:ext uri="{FF2B5EF4-FFF2-40B4-BE49-F238E27FC236}">
                  <a16:creationId xmlns:a16="http://schemas.microsoft.com/office/drawing/2014/main" id="{CE858629-9226-F440-8E94-8854BA7FC178}"/>
                </a:ext>
              </a:extLst>
            </p:cNvPr>
            <p:cNvSpPr>
              <a:spLocks noEditPoints="1"/>
            </p:cNvSpPr>
            <p:nvPr/>
          </p:nvSpPr>
          <p:spPr bwMode="auto">
            <a:xfrm>
              <a:off x="3812" y="2639"/>
              <a:ext cx="777" cy="64"/>
            </a:xfrm>
            <a:custGeom>
              <a:avLst/>
              <a:gdLst>
                <a:gd name="T0" fmla="*/ 0 w 777"/>
                <a:gd name="T1" fmla="*/ 0 h 64"/>
                <a:gd name="T2" fmla="*/ 777 w 777"/>
                <a:gd name="T3" fmla="*/ 0 h 64"/>
                <a:gd name="T4" fmla="*/ 777 w 777"/>
                <a:gd name="T5" fmla="*/ 64 h 64"/>
                <a:gd name="T6" fmla="*/ 0 w 777"/>
                <a:gd name="T7" fmla="*/ 64 h 64"/>
                <a:gd name="T8" fmla="*/ 0 w 777"/>
                <a:gd name="T9" fmla="*/ 0 h 64"/>
                <a:gd name="T10" fmla="*/ 0 w 777"/>
                <a:gd name="T11" fmla="*/ 2 h 64"/>
                <a:gd name="T12" fmla="*/ 777 w 777"/>
                <a:gd name="T13" fmla="*/ 2 h 64"/>
                <a:gd name="T14" fmla="*/ 777 w 777"/>
                <a:gd name="T15" fmla="*/ 64 h 64"/>
                <a:gd name="T16" fmla="*/ 0 w 777"/>
                <a:gd name="T17" fmla="*/ 64 h 64"/>
                <a:gd name="T18" fmla="*/ 0 w 777"/>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4">
                  <a:moveTo>
                    <a:pt x="0" y="0"/>
                  </a:moveTo>
                  <a:lnTo>
                    <a:pt x="777" y="0"/>
                  </a:lnTo>
                  <a:lnTo>
                    <a:pt x="777" y="64"/>
                  </a:lnTo>
                  <a:lnTo>
                    <a:pt x="0" y="64"/>
                  </a:lnTo>
                  <a:lnTo>
                    <a:pt x="0" y="0"/>
                  </a:lnTo>
                  <a:close/>
                  <a:moveTo>
                    <a:pt x="0" y="2"/>
                  </a:moveTo>
                  <a:lnTo>
                    <a:pt x="777" y="2"/>
                  </a:lnTo>
                  <a:lnTo>
                    <a:pt x="777" y="64"/>
                  </a:lnTo>
                  <a:lnTo>
                    <a:pt x="0" y="64"/>
                  </a:lnTo>
                  <a:lnTo>
                    <a:pt x="0" y="2"/>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37" name="Freeform 929">
              <a:extLst>
                <a:ext uri="{FF2B5EF4-FFF2-40B4-BE49-F238E27FC236}">
                  <a16:creationId xmlns:a16="http://schemas.microsoft.com/office/drawing/2014/main" id="{6EAFDA71-1E15-1E4D-AFFC-49021EC9B04C}"/>
                </a:ext>
              </a:extLst>
            </p:cNvPr>
            <p:cNvSpPr>
              <a:spLocks noEditPoints="1"/>
            </p:cNvSpPr>
            <p:nvPr/>
          </p:nvSpPr>
          <p:spPr bwMode="auto">
            <a:xfrm>
              <a:off x="3812" y="2641"/>
              <a:ext cx="777" cy="62"/>
            </a:xfrm>
            <a:custGeom>
              <a:avLst/>
              <a:gdLst>
                <a:gd name="T0" fmla="*/ 0 w 777"/>
                <a:gd name="T1" fmla="*/ 0 h 62"/>
                <a:gd name="T2" fmla="*/ 777 w 777"/>
                <a:gd name="T3" fmla="*/ 0 h 62"/>
                <a:gd name="T4" fmla="*/ 777 w 777"/>
                <a:gd name="T5" fmla="*/ 62 h 62"/>
                <a:gd name="T6" fmla="*/ 0 w 777"/>
                <a:gd name="T7" fmla="*/ 62 h 62"/>
                <a:gd name="T8" fmla="*/ 0 w 777"/>
                <a:gd name="T9" fmla="*/ 0 h 62"/>
                <a:gd name="T10" fmla="*/ 0 w 777"/>
                <a:gd name="T11" fmla="*/ 3 h 62"/>
                <a:gd name="T12" fmla="*/ 777 w 777"/>
                <a:gd name="T13" fmla="*/ 3 h 62"/>
                <a:gd name="T14" fmla="*/ 777 w 777"/>
                <a:gd name="T15" fmla="*/ 62 h 62"/>
                <a:gd name="T16" fmla="*/ 0 w 777"/>
                <a:gd name="T17" fmla="*/ 62 h 62"/>
                <a:gd name="T18" fmla="*/ 0 w 777"/>
                <a:gd name="T19" fmla="*/ 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2">
                  <a:moveTo>
                    <a:pt x="0" y="0"/>
                  </a:moveTo>
                  <a:lnTo>
                    <a:pt x="777" y="0"/>
                  </a:lnTo>
                  <a:lnTo>
                    <a:pt x="777" y="62"/>
                  </a:lnTo>
                  <a:lnTo>
                    <a:pt x="0" y="62"/>
                  </a:lnTo>
                  <a:lnTo>
                    <a:pt x="0" y="0"/>
                  </a:lnTo>
                  <a:close/>
                  <a:moveTo>
                    <a:pt x="0" y="3"/>
                  </a:moveTo>
                  <a:lnTo>
                    <a:pt x="777" y="3"/>
                  </a:lnTo>
                  <a:lnTo>
                    <a:pt x="777" y="62"/>
                  </a:lnTo>
                  <a:lnTo>
                    <a:pt x="0" y="62"/>
                  </a:lnTo>
                  <a:lnTo>
                    <a:pt x="0"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38" name="Freeform 930">
              <a:extLst>
                <a:ext uri="{FF2B5EF4-FFF2-40B4-BE49-F238E27FC236}">
                  <a16:creationId xmlns:a16="http://schemas.microsoft.com/office/drawing/2014/main" id="{B735BACF-D2CF-A346-AF12-2F6957112971}"/>
                </a:ext>
              </a:extLst>
            </p:cNvPr>
            <p:cNvSpPr>
              <a:spLocks noEditPoints="1"/>
            </p:cNvSpPr>
            <p:nvPr/>
          </p:nvSpPr>
          <p:spPr bwMode="auto">
            <a:xfrm>
              <a:off x="3812" y="2644"/>
              <a:ext cx="777" cy="59"/>
            </a:xfrm>
            <a:custGeom>
              <a:avLst/>
              <a:gdLst>
                <a:gd name="T0" fmla="*/ 0 w 777"/>
                <a:gd name="T1" fmla="*/ 0 h 59"/>
                <a:gd name="T2" fmla="*/ 777 w 777"/>
                <a:gd name="T3" fmla="*/ 0 h 59"/>
                <a:gd name="T4" fmla="*/ 777 w 777"/>
                <a:gd name="T5" fmla="*/ 59 h 59"/>
                <a:gd name="T6" fmla="*/ 0 w 777"/>
                <a:gd name="T7" fmla="*/ 59 h 59"/>
                <a:gd name="T8" fmla="*/ 0 w 777"/>
                <a:gd name="T9" fmla="*/ 0 h 59"/>
                <a:gd name="T10" fmla="*/ 0 w 777"/>
                <a:gd name="T11" fmla="*/ 2 h 59"/>
                <a:gd name="T12" fmla="*/ 777 w 777"/>
                <a:gd name="T13" fmla="*/ 2 h 59"/>
                <a:gd name="T14" fmla="*/ 777 w 777"/>
                <a:gd name="T15" fmla="*/ 59 h 59"/>
                <a:gd name="T16" fmla="*/ 0 w 777"/>
                <a:gd name="T17" fmla="*/ 59 h 59"/>
                <a:gd name="T18" fmla="*/ 0 w 777"/>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9">
                  <a:moveTo>
                    <a:pt x="0" y="0"/>
                  </a:moveTo>
                  <a:lnTo>
                    <a:pt x="777" y="0"/>
                  </a:lnTo>
                  <a:lnTo>
                    <a:pt x="777" y="59"/>
                  </a:lnTo>
                  <a:lnTo>
                    <a:pt x="0" y="59"/>
                  </a:lnTo>
                  <a:lnTo>
                    <a:pt x="0" y="0"/>
                  </a:lnTo>
                  <a:close/>
                  <a:moveTo>
                    <a:pt x="0" y="2"/>
                  </a:moveTo>
                  <a:lnTo>
                    <a:pt x="777" y="2"/>
                  </a:lnTo>
                  <a:lnTo>
                    <a:pt x="777" y="59"/>
                  </a:lnTo>
                  <a:lnTo>
                    <a:pt x="0" y="59"/>
                  </a:lnTo>
                  <a:lnTo>
                    <a:pt x="0" y="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39" name="Freeform 931">
              <a:extLst>
                <a:ext uri="{FF2B5EF4-FFF2-40B4-BE49-F238E27FC236}">
                  <a16:creationId xmlns:a16="http://schemas.microsoft.com/office/drawing/2014/main" id="{A199C585-FBAE-2E48-83D6-1982697D08DC}"/>
                </a:ext>
              </a:extLst>
            </p:cNvPr>
            <p:cNvSpPr>
              <a:spLocks noEditPoints="1"/>
            </p:cNvSpPr>
            <p:nvPr/>
          </p:nvSpPr>
          <p:spPr bwMode="auto">
            <a:xfrm>
              <a:off x="3812" y="2646"/>
              <a:ext cx="777" cy="57"/>
            </a:xfrm>
            <a:custGeom>
              <a:avLst/>
              <a:gdLst>
                <a:gd name="T0" fmla="*/ 0 w 777"/>
                <a:gd name="T1" fmla="*/ 0 h 57"/>
                <a:gd name="T2" fmla="*/ 777 w 777"/>
                <a:gd name="T3" fmla="*/ 0 h 57"/>
                <a:gd name="T4" fmla="*/ 777 w 777"/>
                <a:gd name="T5" fmla="*/ 57 h 57"/>
                <a:gd name="T6" fmla="*/ 0 w 777"/>
                <a:gd name="T7" fmla="*/ 57 h 57"/>
                <a:gd name="T8" fmla="*/ 0 w 777"/>
                <a:gd name="T9" fmla="*/ 0 h 57"/>
                <a:gd name="T10" fmla="*/ 0 w 777"/>
                <a:gd name="T11" fmla="*/ 2 h 57"/>
                <a:gd name="T12" fmla="*/ 777 w 777"/>
                <a:gd name="T13" fmla="*/ 2 h 57"/>
                <a:gd name="T14" fmla="*/ 777 w 777"/>
                <a:gd name="T15" fmla="*/ 57 h 57"/>
                <a:gd name="T16" fmla="*/ 0 w 777"/>
                <a:gd name="T17" fmla="*/ 57 h 57"/>
                <a:gd name="T18" fmla="*/ 0 w 777"/>
                <a:gd name="T19" fmla="*/ 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7">
                  <a:moveTo>
                    <a:pt x="0" y="0"/>
                  </a:moveTo>
                  <a:lnTo>
                    <a:pt x="777" y="0"/>
                  </a:lnTo>
                  <a:lnTo>
                    <a:pt x="777" y="57"/>
                  </a:lnTo>
                  <a:lnTo>
                    <a:pt x="0" y="57"/>
                  </a:lnTo>
                  <a:lnTo>
                    <a:pt x="0" y="0"/>
                  </a:lnTo>
                  <a:close/>
                  <a:moveTo>
                    <a:pt x="0" y="2"/>
                  </a:moveTo>
                  <a:lnTo>
                    <a:pt x="777" y="2"/>
                  </a:lnTo>
                  <a:lnTo>
                    <a:pt x="777" y="57"/>
                  </a:lnTo>
                  <a:lnTo>
                    <a:pt x="0" y="57"/>
                  </a:lnTo>
                  <a:lnTo>
                    <a:pt x="0" y="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40" name="Freeform 932">
              <a:extLst>
                <a:ext uri="{FF2B5EF4-FFF2-40B4-BE49-F238E27FC236}">
                  <a16:creationId xmlns:a16="http://schemas.microsoft.com/office/drawing/2014/main" id="{BEFB940A-B9CD-0345-8AC4-5D364A648DAE}"/>
                </a:ext>
              </a:extLst>
            </p:cNvPr>
            <p:cNvSpPr>
              <a:spLocks noEditPoints="1"/>
            </p:cNvSpPr>
            <p:nvPr/>
          </p:nvSpPr>
          <p:spPr bwMode="auto">
            <a:xfrm>
              <a:off x="3812" y="2648"/>
              <a:ext cx="777" cy="55"/>
            </a:xfrm>
            <a:custGeom>
              <a:avLst/>
              <a:gdLst>
                <a:gd name="T0" fmla="*/ 0 w 777"/>
                <a:gd name="T1" fmla="*/ 0 h 55"/>
                <a:gd name="T2" fmla="*/ 777 w 777"/>
                <a:gd name="T3" fmla="*/ 0 h 55"/>
                <a:gd name="T4" fmla="*/ 777 w 777"/>
                <a:gd name="T5" fmla="*/ 55 h 55"/>
                <a:gd name="T6" fmla="*/ 0 w 777"/>
                <a:gd name="T7" fmla="*/ 55 h 55"/>
                <a:gd name="T8" fmla="*/ 0 w 777"/>
                <a:gd name="T9" fmla="*/ 0 h 55"/>
                <a:gd name="T10" fmla="*/ 0 w 777"/>
                <a:gd name="T11" fmla="*/ 2 h 55"/>
                <a:gd name="T12" fmla="*/ 777 w 777"/>
                <a:gd name="T13" fmla="*/ 2 h 55"/>
                <a:gd name="T14" fmla="*/ 777 w 777"/>
                <a:gd name="T15" fmla="*/ 55 h 55"/>
                <a:gd name="T16" fmla="*/ 0 w 777"/>
                <a:gd name="T17" fmla="*/ 55 h 55"/>
                <a:gd name="T18" fmla="*/ 0 w 777"/>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5">
                  <a:moveTo>
                    <a:pt x="0" y="0"/>
                  </a:moveTo>
                  <a:lnTo>
                    <a:pt x="777" y="0"/>
                  </a:lnTo>
                  <a:lnTo>
                    <a:pt x="777" y="55"/>
                  </a:lnTo>
                  <a:lnTo>
                    <a:pt x="0" y="55"/>
                  </a:lnTo>
                  <a:lnTo>
                    <a:pt x="0" y="0"/>
                  </a:lnTo>
                  <a:close/>
                  <a:moveTo>
                    <a:pt x="0" y="2"/>
                  </a:moveTo>
                  <a:lnTo>
                    <a:pt x="777" y="2"/>
                  </a:lnTo>
                  <a:lnTo>
                    <a:pt x="777" y="55"/>
                  </a:lnTo>
                  <a:lnTo>
                    <a:pt x="0" y="55"/>
                  </a:lnTo>
                  <a:lnTo>
                    <a:pt x="0"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41" name="Freeform 933">
              <a:extLst>
                <a:ext uri="{FF2B5EF4-FFF2-40B4-BE49-F238E27FC236}">
                  <a16:creationId xmlns:a16="http://schemas.microsoft.com/office/drawing/2014/main" id="{CA4607CB-5F52-7040-96B1-5A250F439329}"/>
                </a:ext>
              </a:extLst>
            </p:cNvPr>
            <p:cNvSpPr>
              <a:spLocks noEditPoints="1"/>
            </p:cNvSpPr>
            <p:nvPr/>
          </p:nvSpPr>
          <p:spPr bwMode="auto">
            <a:xfrm>
              <a:off x="3812" y="2650"/>
              <a:ext cx="777" cy="53"/>
            </a:xfrm>
            <a:custGeom>
              <a:avLst/>
              <a:gdLst>
                <a:gd name="T0" fmla="*/ 0 w 777"/>
                <a:gd name="T1" fmla="*/ 0 h 53"/>
                <a:gd name="T2" fmla="*/ 777 w 777"/>
                <a:gd name="T3" fmla="*/ 0 h 53"/>
                <a:gd name="T4" fmla="*/ 777 w 777"/>
                <a:gd name="T5" fmla="*/ 53 h 53"/>
                <a:gd name="T6" fmla="*/ 0 w 777"/>
                <a:gd name="T7" fmla="*/ 53 h 53"/>
                <a:gd name="T8" fmla="*/ 0 w 777"/>
                <a:gd name="T9" fmla="*/ 0 h 53"/>
                <a:gd name="T10" fmla="*/ 0 w 777"/>
                <a:gd name="T11" fmla="*/ 2 h 53"/>
                <a:gd name="T12" fmla="*/ 777 w 777"/>
                <a:gd name="T13" fmla="*/ 2 h 53"/>
                <a:gd name="T14" fmla="*/ 777 w 777"/>
                <a:gd name="T15" fmla="*/ 53 h 53"/>
                <a:gd name="T16" fmla="*/ 0 w 777"/>
                <a:gd name="T17" fmla="*/ 53 h 53"/>
                <a:gd name="T18" fmla="*/ 0 w 777"/>
                <a:gd name="T19" fmla="*/ 2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3">
                  <a:moveTo>
                    <a:pt x="0" y="0"/>
                  </a:moveTo>
                  <a:lnTo>
                    <a:pt x="777" y="0"/>
                  </a:lnTo>
                  <a:lnTo>
                    <a:pt x="777" y="53"/>
                  </a:lnTo>
                  <a:lnTo>
                    <a:pt x="0" y="53"/>
                  </a:lnTo>
                  <a:lnTo>
                    <a:pt x="0" y="0"/>
                  </a:lnTo>
                  <a:close/>
                  <a:moveTo>
                    <a:pt x="0" y="2"/>
                  </a:moveTo>
                  <a:lnTo>
                    <a:pt x="777" y="2"/>
                  </a:lnTo>
                  <a:lnTo>
                    <a:pt x="777" y="53"/>
                  </a:lnTo>
                  <a:lnTo>
                    <a:pt x="0" y="53"/>
                  </a:lnTo>
                  <a:lnTo>
                    <a:pt x="0"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42" name="Freeform 934">
              <a:extLst>
                <a:ext uri="{FF2B5EF4-FFF2-40B4-BE49-F238E27FC236}">
                  <a16:creationId xmlns:a16="http://schemas.microsoft.com/office/drawing/2014/main" id="{13101029-86F6-DF45-8767-1343E8D53139}"/>
                </a:ext>
              </a:extLst>
            </p:cNvPr>
            <p:cNvSpPr>
              <a:spLocks noEditPoints="1"/>
            </p:cNvSpPr>
            <p:nvPr/>
          </p:nvSpPr>
          <p:spPr bwMode="auto">
            <a:xfrm>
              <a:off x="3812" y="2652"/>
              <a:ext cx="777" cy="51"/>
            </a:xfrm>
            <a:custGeom>
              <a:avLst/>
              <a:gdLst>
                <a:gd name="T0" fmla="*/ 0 w 777"/>
                <a:gd name="T1" fmla="*/ 0 h 51"/>
                <a:gd name="T2" fmla="*/ 777 w 777"/>
                <a:gd name="T3" fmla="*/ 0 h 51"/>
                <a:gd name="T4" fmla="*/ 777 w 777"/>
                <a:gd name="T5" fmla="*/ 51 h 51"/>
                <a:gd name="T6" fmla="*/ 0 w 777"/>
                <a:gd name="T7" fmla="*/ 51 h 51"/>
                <a:gd name="T8" fmla="*/ 0 w 777"/>
                <a:gd name="T9" fmla="*/ 0 h 51"/>
                <a:gd name="T10" fmla="*/ 0 w 777"/>
                <a:gd name="T11" fmla="*/ 2 h 51"/>
                <a:gd name="T12" fmla="*/ 777 w 777"/>
                <a:gd name="T13" fmla="*/ 2 h 51"/>
                <a:gd name="T14" fmla="*/ 777 w 777"/>
                <a:gd name="T15" fmla="*/ 51 h 51"/>
                <a:gd name="T16" fmla="*/ 0 w 777"/>
                <a:gd name="T17" fmla="*/ 51 h 51"/>
                <a:gd name="T18" fmla="*/ 0 w 777"/>
                <a:gd name="T19" fmla="*/ 2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1">
                  <a:moveTo>
                    <a:pt x="0" y="0"/>
                  </a:moveTo>
                  <a:lnTo>
                    <a:pt x="777" y="0"/>
                  </a:lnTo>
                  <a:lnTo>
                    <a:pt x="777" y="51"/>
                  </a:lnTo>
                  <a:lnTo>
                    <a:pt x="0" y="51"/>
                  </a:lnTo>
                  <a:lnTo>
                    <a:pt x="0" y="0"/>
                  </a:lnTo>
                  <a:close/>
                  <a:moveTo>
                    <a:pt x="0" y="2"/>
                  </a:moveTo>
                  <a:lnTo>
                    <a:pt x="777" y="2"/>
                  </a:lnTo>
                  <a:lnTo>
                    <a:pt x="777" y="51"/>
                  </a:lnTo>
                  <a:lnTo>
                    <a:pt x="0" y="51"/>
                  </a:lnTo>
                  <a:lnTo>
                    <a:pt x="0" y="2"/>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43" name="Freeform 935">
              <a:extLst>
                <a:ext uri="{FF2B5EF4-FFF2-40B4-BE49-F238E27FC236}">
                  <a16:creationId xmlns:a16="http://schemas.microsoft.com/office/drawing/2014/main" id="{319519A1-F856-8C40-AFB5-FBE3EE88C617}"/>
                </a:ext>
              </a:extLst>
            </p:cNvPr>
            <p:cNvSpPr>
              <a:spLocks noEditPoints="1"/>
            </p:cNvSpPr>
            <p:nvPr/>
          </p:nvSpPr>
          <p:spPr bwMode="auto">
            <a:xfrm>
              <a:off x="3812" y="2654"/>
              <a:ext cx="777" cy="49"/>
            </a:xfrm>
            <a:custGeom>
              <a:avLst/>
              <a:gdLst>
                <a:gd name="T0" fmla="*/ 0 w 777"/>
                <a:gd name="T1" fmla="*/ 0 h 49"/>
                <a:gd name="T2" fmla="*/ 777 w 777"/>
                <a:gd name="T3" fmla="*/ 0 h 49"/>
                <a:gd name="T4" fmla="*/ 777 w 777"/>
                <a:gd name="T5" fmla="*/ 49 h 49"/>
                <a:gd name="T6" fmla="*/ 0 w 777"/>
                <a:gd name="T7" fmla="*/ 49 h 49"/>
                <a:gd name="T8" fmla="*/ 0 w 777"/>
                <a:gd name="T9" fmla="*/ 0 h 49"/>
                <a:gd name="T10" fmla="*/ 0 w 777"/>
                <a:gd name="T11" fmla="*/ 2 h 49"/>
                <a:gd name="T12" fmla="*/ 777 w 777"/>
                <a:gd name="T13" fmla="*/ 2 h 49"/>
                <a:gd name="T14" fmla="*/ 777 w 777"/>
                <a:gd name="T15" fmla="*/ 49 h 49"/>
                <a:gd name="T16" fmla="*/ 0 w 777"/>
                <a:gd name="T17" fmla="*/ 49 h 49"/>
                <a:gd name="T18" fmla="*/ 0 w 777"/>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9">
                  <a:moveTo>
                    <a:pt x="0" y="0"/>
                  </a:moveTo>
                  <a:lnTo>
                    <a:pt x="777" y="0"/>
                  </a:lnTo>
                  <a:lnTo>
                    <a:pt x="777" y="49"/>
                  </a:lnTo>
                  <a:lnTo>
                    <a:pt x="0" y="49"/>
                  </a:lnTo>
                  <a:lnTo>
                    <a:pt x="0" y="0"/>
                  </a:lnTo>
                  <a:close/>
                  <a:moveTo>
                    <a:pt x="0" y="2"/>
                  </a:moveTo>
                  <a:lnTo>
                    <a:pt x="777" y="2"/>
                  </a:lnTo>
                  <a:lnTo>
                    <a:pt x="777" y="49"/>
                  </a:lnTo>
                  <a:lnTo>
                    <a:pt x="0" y="49"/>
                  </a:lnTo>
                  <a:lnTo>
                    <a:pt x="0" y="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44" name="Freeform 936">
              <a:extLst>
                <a:ext uri="{FF2B5EF4-FFF2-40B4-BE49-F238E27FC236}">
                  <a16:creationId xmlns:a16="http://schemas.microsoft.com/office/drawing/2014/main" id="{DD93C2B3-E255-0E41-B816-8F0BB8D1C9A3}"/>
                </a:ext>
              </a:extLst>
            </p:cNvPr>
            <p:cNvSpPr>
              <a:spLocks noEditPoints="1"/>
            </p:cNvSpPr>
            <p:nvPr/>
          </p:nvSpPr>
          <p:spPr bwMode="auto">
            <a:xfrm>
              <a:off x="3812" y="2656"/>
              <a:ext cx="777" cy="47"/>
            </a:xfrm>
            <a:custGeom>
              <a:avLst/>
              <a:gdLst>
                <a:gd name="T0" fmla="*/ 0 w 777"/>
                <a:gd name="T1" fmla="*/ 0 h 47"/>
                <a:gd name="T2" fmla="*/ 777 w 777"/>
                <a:gd name="T3" fmla="*/ 0 h 47"/>
                <a:gd name="T4" fmla="*/ 777 w 777"/>
                <a:gd name="T5" fmla="*/ 47 h 47"/>
                <a:gd name="T6" fmla="*/ 0 w 777"/>
                <a:gd name="T7" fmla="*/ 47 h 47"/>
                <a:gd name="T8" fmla="*/ 0 w 777"/>
                <a:gd name="T9" fmla="*/ 0 h 47"/>
                <a:gd name="T10" fmla="*/ 0 w 777"/>
                <a:gd name="T11" fmla="*/ 2 h 47"/>
                <a:gd name="T12" fmla="*/ 777 w 777"/>
                <a:gd name="T13" fmla="*/ 2 h 47"/>
                <a:gd name="T14" fmla="*/ 777 w 777"/>
                <a:gd name="T15" fmla="*/ 47 h 47"/>
                <a:gd name="T16" fmla="*/ 0 w 777"/>
                <a:gd name="T17" fmla="*/ 47 h 47"/>
                <a:gd name="T18" fmla="*/ 0 w 777"/>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7">
                  <a:moveTo>
                    <a:pt x="0" y="0"/>
                  </a:moveTo>
                  <a:lnTo>
                    <a:pt x="777" y="0"/>
                  </a:lnTo>
                  <a:lnTo>
                    <a:pt x="777" y="47"/>
                  </a:lnTo>
                  <a:lnTo>
                    <a:pt x="0" y="47"/>
                  </a:lnTo>
                  <a:lnTo>
                    <a:pt x="0" y="0"/>
                  </a:lnTo>
                  <a:close/>
                  <a:moveTo>
                    <a:pt x="0" y="2"/>
                  </a:moveTo>
                  <a:lnTo>
                    <a:pt x="777" y="2"/>
                  </a:lnTo>
                  <a:lnTo>
                    <a:pt x="777" y="47"/>
                  </a:lnTo>
                  <a:lnTo>
                    <a:pt x="0" y="47"/>
                  </a:lnTo>
                  <a:lnTo>
                    <a:pt x="0"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45" name="Freeform 937">
              <a:extLst>
                <a:ext uri="{FF2B5EF4-FFF2-40B4-BE49-F238E27FC236}">
                  <a16:creationId xmlns:a16="http://schemas.microsoft.com/office/drawing/2014/main" id="{BB71971D-1BE1-0F43-ACBB-4E113ADDA083}"/>
                </a:ext>
              </a:extLst>
            </p:cNvPr>
            <p:cNvSpPr>
              <a:spLocks noEditPoints="1"/>
            </p:cNvSpPr>
            <p:nvPr/>
          </p:nvSpPr>
          <p:spPr bwMode="auto">
            <a:xfrm>
              <a:off x="3812" y="2658"/>
              <a:ext cx="777" cy="45"/>
            </a:xfrm>
            <a:custGeom>
              <a:avLst/>
              <a:gdLst>
                <a:gd name="T0" fmla="*/ 0 w 777"/>
                <a:gd name="T1" fmla="*/ 0 h 45"/>
                <a:gd name="T2" fmla="*/ 777 w 777"/>
                <a:gd name="T3" fmla="*/ 0 h 45"/>
                <a:gd name="T4" fmla="*/ 777 w 777"/>
                <a:gd name="T5" fmla="*/ 45 h 45"/>
                <a:gd name="T6" fmla="*/ 0 w 777"/>
                <a:gd name="T7" fmla="*/ 45 h 45"/>
                <a:gd name="T8" fmla="*/ 0 w 777"/>
                <a:gd name="T9" fmla="*/ 0 h 45"/>
                <a:gd name="T10" fmla="*/ 0 w 777"/>
                <a:gd name="T11" fmla="*/ 2 h 45"/>
                <a:gd name="T12" fmla="*/ 777 w 777"/>
                <a:gd name="T13" fmla="*/ 2 h 45"/>
                <a:gd name="T14" fmla="*/ 777 w 777"/>
                <a:gd name="T15" fmla="*/ 45 h 45"/>
                <a:gd name="T16" fmla="*/ 0 w 777"/>
                <a:gd name="T17" fmla="*/ 45 h 45"/>
                <a:gd name="T18" fmla="*/ 0 w 777"/>
                <a:gd name="T19" fmla="*/ 2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5">
                  <a:moveTo>
                    <a:pt x="0" y="0"/>
                  </a:moveTo>
                  <a:lnTo>
                    <a:pt x="777" y="0"/>
                  </a:lnTo>
                  <a:lnTo>
                    <a:pt x="777" y="45"/>
                  </a:lnTo>
                  <a:lnTo>
                    <a:pt x="0" y="45"/>
                  </a:lnTo>
                  <a:lnTo>
                    <a:pt x="0" y="0"/>
                  </a:lnTo>
                  <a:close/>
                  <a:moveTo>
                    <a:pt x="0" y="2"/>
                  </a:moveTo>
                  <a:lnTo>
                    <a:pt x="777" y="2"/>
                  </a:lnTo>
                  <a:lnTo>
                    <a:pt x="777" y="45"/>
                  </a:lnTo>
                  <a:lnTo>
                    <a:pt x="0" y="45"/>
                  </a:lnTo>
                  <a:lnTo>
                    <a:pt x="0"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46" name="Freeform 938">
              <a:extLst>
                <a:ext uri="{FF2B5EF4-FFF2-40B4-BE49-F238E27FC236}">
                  <a16:creationId xmlns:a16="http://schemas.microsoft.com/office/drawing/2014/main" id="{10F89E3E-111A-4045-BFE9-D995EC59D42D}"/>
                </a:ext>
              </a:extLst>
            </p:cNvPr>
            <p:cNvSpPr>
              <a:spLocks noEditPoints="1"/>
            </p:cNvSpPr>
            <p:nvPr/>
          </p:nvSpPr>
          <p:spPr bwMode="auto">
            <a:xfrm>
              <a:off x="3812" y="2660"/>
              <a:ext cx="777" cy="43"/>
            </a:xfrm>
            <a:custGeom>
              <a:avLst/>
              <a:gdLst>
                <a:gd name="T0" fmla="*/ 0 w 777"/>
                <a:gd name="T1" fmla="*/ 0 h 43"/>
                <a:gd name="T2" fmla="*/ 777 w 777"/>
                <a:gd name="T3" fmla="*/ 0 h 43"/>
                <a:gd name="T4" fmla="*/ 777 w 777"/>
                <a:gd name="T5" fmla="*/ 43 h 43"/>
                <a:gd name="T6" fmla="*/ 0 w 777"/>
                <a:gd name="T7" fmla="*/ 43 h 43"/>
                <a:gd name="T8" fmla="*/ 0 w 777"/>
                <a:gd name="T9" fmla="*/ 0 h 43"/>
                <a:gd name="T10" fmla="*/ 0 w 777"/>
                <a:gd name="T11" fmla="*/ 3 h 43"/>
                <a:gd name="T12" fmla="*/ 777 w 777"/>
                <a:gd name="T13" fmla="*/ 3 h 43"/>
                <a:gd name="T14" fmla="*/ 777 w 777"/>
                <a:gd name="T15" fmla="*/ 43 h 43"/>
                <a:gd name="T16" fmla="*/ 0 w 777"/>
                <a:gd name="T17" fmla="*/ 43 h 43"/>
                <a:gd name="T18" fmla="*/ 0 w 777"/>
                <a:gd name="T19" fmla="*/ 3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3">
                  <a:moveTo>
                    <a:pt x="0" y="0"/>
                  </a:moveTo>
                  <a:lnTo>
                    <a:pt x="777" y="0"/>
                  </a:lnTo>
                  <a:lnTo>
                    <a:pt x="777" y="43"/>
                  </a:lnTo>
                  <a:lnTo>
                    <a:pt x="0" y="43"/>
                  </a:lnTo>
                  <a:lnTo>
                    <a:pt x="0" y="0"/>
                  </a:lnTo>
                  <a:close/>
                  <a:moveTo>
                    <a:pt x="0" y="3"/>
                  </a:moveTo>
                  <a:lnTo>
                    <a:pt x="777" y="3"/>
                  </a:lnTo>
                  <a:lnTo>
                    <a:pt x="777" y="43"/>
                  </a:lnTo>
                  <a:lnTo>
                    <a:pt x="0" y="43"/>
                  </a:lnTo>
                  <a:lnTo>
                    <a:pt x="0" y="3"/>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47" name="Freeform 939">
              <a:extLst>
                <a:ext uri="{FF2B5EF4-FFF2-40B4-BE49-F238E27FC236}">
                  <a16:creationId xmlns:a16="http://schemas.microsoft.com/office/drawing/2014/main" id="{3F3C6BD0-A6F2-2443-9CAA-49D60667E198}"/>
                </a:ext>
              </a:extLst>
            </p:cNvPr>
            <p:cNvSpPr>
              <a:spLocks noEditPoints="1"/>
            </p:cNvSpPr>
            <p:nvPr/>
          </p:nvSpPr>
          <p:spPr bwMode="auto">
            <a:xfrm>
              <a:off x="3812" y="2663"/>
              <a:ext cx="777" cy="40"/>
            </a:xfrm>
            <a:custGeom>
              <a:avLst/>
              <a:gdLst>
                <a:gd name="T0" fmla="*/ 0 w 777"/>
                <a:gd name="T1" fmla="*/ 0 h 40"/>
                <a:gd name="T2" fmla="*/ 777 w 777"/>
                <a:gd name="T3" fmla="*/ 0 h 40"/>
                <a:gd name="T4" fmla="*/ 777 w 777"/>
                <a:gd name="T5" fmla="*/ 40 h 40"/>
                <a:gd name="T6" fmla="*/ 0 w 777"/>
                <a:gd name="T7" fmla="*/ 40 h 40"/>
                <a:gd name="T8" fmla="*/ 0 w 777"/>
                <a:gd name="T9" fmla="*/ 0 h 40"/>
                <a:gd name="T10" fmla="*/ 0 w 777"/>
                <a:gd name="T11" fmla="*/ 2 h 40"/>
                <a:gd name="T12" fmla="*/ 777 w 777"/>
                <a:gd name="T13" fmla="*/ 2 h 40"/>
                <a:gd name="T14" fmla="*/ 777 w 777"/>
                <a:gd name="T15" fmla="*/ 40 h 40"/>
                <a:gd name="T16" fmla="*/ 0 w 777"/>
                <a:gd name="T17" fmla="*/ 40 h 40"/>
                <a:gd name="T18" fmla="*/ 0 w 777"/>
                <a:gd name="T19" fmla="*/ 2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0">
                  <a:moveTo>
                    <a:pt x="0" y="0"/>
                  </a:moveTo>
                  <a:lnTo>
                    <a:pt x="777" y="0"/>
                  </a:lnTo>
                  <a:lnTo>
                    <a:pt x="777" y="40"/>
                  </a:lnTo>
                  <a:lnTo>
                    <a:pt x="0" y="40"/>
                  </a:lnTo>
                  <a:lnTo>
                    <a:pt x="0" y="0"/>
                  </a:lnTo>
                  <a:close/>
                  <a:moveTo>
                    <a:pt x="0" y="2"/>
                  </a:moveTo>
                  <a:lnTo>
                    <a:pt x="777" y="2"/>
                  </a:lnTo>
                  <a:lnTo>
                    <a:pt x="777" y="40"/>
                  </a:lnTo>
                  <a:lnTo>
                    <a:pt x="0" y="40"/>
                  </a:lnTo>
                  <a:lnTo>
                    <a:pt x="0" y="2"/>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48" name="Freeform 940">
              <a:extLst>
                <a:ext uri="{FF2B5EF4-FFF2-40B4-BE49-F238E27FC236}">
                  <a16:creationId xmlns:a16="http://schemas.microsoft.com/office/drawing/2014/main" id="{F45E82A2-C811-FC45-B747-FFFD7EF5094C}"/>
                </a:ext>
              </a:extLst>
            </p:cNvPr>
            <p:cNvSpPr>
              <a:spLocks noEditPoints="1"/>
            </p:cNvSpPr>
            <p:nvPr/>
          </p:nvSpPr>
          <p:spPr bwMode="auto">
            <a:xfrm>
              <a:off x="3812" y="2665"/>
              <a:ext cx="777" cy="38"/>
            </a:xfrm>
            <a:custGeom>
              <a:avLst/>
              <a:gdLst>
                <a:gd name="T0" fmla="*/ 0 w 777"/>
                <a:gd name="T1" fmla="*/ 0 h 38"/>
                <a:gd name="T2" fmla="*/ 777 w 777"/>
                <a:gd name="T3" fmla="*/ 0 h 38"/>
                <a:gd name="T4" fmla="*/ 777 w 777"/>
                <a:gd name="T5" fmla="*/ 38 h 38"/>
                <a:gd name="T6" fmla="*/ 0 w 777"/>
                <a:gd name="T7" fmla="*/ 38 h 38"/>
                <a:gd name="T8" fmla="*/ 0 w 777"/>
                <a:gd name="T9" fmla="*/ 0 h 38"/>
                <a:gd name="T10" fmla="*/ 0 w 777"/>
                <a:gd name="T11" fmla="*/ 2 h 38"/>
                <a:gd name="T12" fmla="*/ 777 w 777"/>
                <a:gd name="T13" fmla="*/ 2 h 38"/>
                <a:gd name="T14" fmla="*/ 777 w 777"/>
                <a:gd name="T15" fmla="*/ 38 h 38"/>
                <a:gd name="T16" fmla="*/ 0 w 777"/>
                <a:gd name="T17" fmla="*/ 38 h 38"/>
                <a:gd name="T18" fmla="*/ 0 w 777"/>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8">
                  <a:moveTo>
                    <a:pt x="0" y="0"/>
                  </a:moveTo>
                  <a:lnTo>
                    <a:pt x="777" y="0"/>
                  </a:lnTo>
                  <a:lnTo>
                    <a:pt x="777" y="38"/>
                  </a:lnTo>
                  <a:lnTo>
                    <a:pt x="0" y="38"/>
                  </a:lnTo>
                  <a:lnTo>
                    <a:pt x="0" y="0"/>
                  </a:lnTo>
                  <a:close/>
                  <a:moveTo>
                    <a:pt x="0" y="2"/>
                  </a:moveTo>
                  <a:lnTo>
                    <a:pt x="777" y="2"/>
                  </a:lnTo>
                  <a:lnTo>
                    <a:pt x="777" y="38"/>
                  </a:lnTo>
                  <a:lnTo>
                    <a:pt x="0" y="38"/>
                  </a:lnTo>
                  <a:lnTo>
                    <a:pt x="0"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49" name="Freeform 941">
              <a:extLst>
                <a:ext uri="{FF2B5EF4-FFF2-40B4-BE49-F238E27FC236}">
                  <a16:creationId xmlns:a16="http://schemas.microsoft.com/office/drawing/2014/main" id="{BFDD532C-D99B-664A-93A3-99639FB68493}"/>
                </a:ext>
              </a:extLst>
            </p:cNvPr>
            <p:cNvSpPr>
              <a:spLocks noEditPoints="1"/>
            </p:cNvSpPr>
            <p:nvPr/>
          </p:nvSpPr>
          <p:spPr bwMode="auto">
            <a:xfrm>
              <a:off x="3812" y="2667"/>
              <a:ext cx="777" cy="36"/>
            </a:xfrm>
            <a:custGeom>
              <a:avLst/>
              <a:gdLst>
                <a:gd name="T0" fmla="*/ 0 w 777"/>
                <a:gd name="T1" fmla="*/ 0 h 36"/>
                <a:gd name="T2" fmla="*/ 777 w 777"/>
                <a:gd name="T3" fmla="*/ 0 h 36"/>
                <a:gd name="T4" fmla="*/ 777 w 777"/>
                <a:gd name="T5" fmla="*/ 36 h 36"/>
                <a:gd name="T6" fmla="*/ 0 w 777"/>
                <a:gd name="T7" fmla="*/ 36 h 36"/>
                <a:gd name="T8" fmla="*/ 0 w 777"/>
                <a:gd name="T9" fmla="*/ 0 h 36"/>
                <a:gd name="T10" fmla="*/ 0 w 777"/>
                <a:gd name="T11" fmla="*/ 2 h 36"/>
                <a:gd name="T12" fmla="*/ 777 w 777"/>
                <a:gd name="T13" fmla="*/ 2 h 36"/>
                <a:gd name="T14" fmla="*/ 777 w 777"/>
                <a:gd name="T15" fmla="*/ 36 h 36"/>
                <a:gd name="T16" fmla="*/ 0 w 777"/>
                <a:gd name="T17" fmla="*/ 36 h 36"/>
                <a:gd name="T18" fmla="*/ 0 w 777"/>
                <a:gd name="T19" fmla="*/ 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6">
                  <a:moveTo>
                    <a:pt x="0" y="0"/>
                  </a:moveTo>
                  <a:lnTo>
                    <a:pt x="777" y="0"/>
                  </a:lnTo>
                  <a:lnTo>
                    <a:pt x="777" y="36"/>
                  </a:lnTo>
                  <a:lnTo>
                    <a:pt x="0" y="36"/>
                  </a:lnTo>
                  <a:lnTo>
                    <a:pt x="0" y="0"/>
                  </a:lnTo>
                  <a:close/>
                  <a:moveTo>
                    <a:pt x="0" y="2"/>
                  </a:moveTo>
                  <a:lnTo>
                    <a:pt x="777" y="2"/>
                  </a:lnTo>
                  <a:lnTo>
                    <a:pt x="777" y="36"/>
                  </a:lnTo>
                  <a:lnTo>
                    <a:pt x="0" y="36"/>
                  </a:lnTo>
                  <a:lnTo>
                    <a:pt x="0"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50" name="Freeform 942">
              <a:extLst>
                <a:ext uri="{FF2B5EF4-FFF2-40B4-BE49-F238E27FC236}">
                  <a16:creationId xmlns:a16="http://schemas.microsoft.com/office/drawing/2014/main" id="{5CA4CF51-2F90-324D-9F36-C74C1363306A}"/>
                </a:ext>
              </a:extLst>
            </p:cNvPr>
            <p:cNvSpPr>
              <a:spLocks noEditPoints="1"/>
            </p:cNvSpPr>
            <p:nvPr/>
          </p:nvSpPr>
          <p:spPr bwMode="auto">
            <a:xfrm>
              <a:off x="3812" y="2669"/>
              <a:ext cx="777" cy="34"/>
            </a:xfrm>
            <a:custGeom>
              <a:avLst/>
              <a:gdLst>
                <a:gd name="T0" fmla="*/ 0 w 777"/>
                <a:gd name="T1" fmla="*/ 0 h 34"/>
                <a:gd name="T2" fmla="*/ 777 w 777"/>
                <a:gd name="T3" fmla="*/ 0 h 34"/>
                <a:gd name="T4" fmla="*/ 777 w 777"/>
                <a:gd name="T5" fmla="*/ 34 h 34"/>
                <a:gd name="T6" fmla="*/ 0 w 777"/>
                <a:gd name="T7" fmla="*/ 34 h 34"/>
                <a:gd name="T8" fmla="*/ 0 w 777"/>
                <a:gd name="T9" fmla="*/ 0 h 34"/>
                <a:gd name="T10" fmla="*/ 0 w 777"/>
                <a:gd name="T11" fmla="*/ 2 h 34"/>
                <a:gd name="T12" fmla="*/ 777 w 777"/>
                <a:gd name="T13" fmla="*/ 2 h 34"/>
                <a:gd name="T14" fmla="*/ 777 w 777"/>
                <a:gd name="T15" fmla="*/ 34 h 34"/>
                <a:gd name="T16" fmla="*/ 0 w 777"/>
                <a:gd name="T17" fmla="*/ 34 h 34"/>
                <a:gd name="T18" fmla="*/ 0 w 777"/>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4">
                  <a:moveTo>
                    <a:pt x="0" y="0"/>
                  </a:moveTo>
                  <a:lnTo>
                    <a:pt x="777" y="0"/>
                  </a:lnTo>
                  <a:lnTo>
                    <a:pt x="777" y="34"/>
                  </a:lnTo>
                  <a:lnTo>
                    <a:pt x="0" y="34"/>
                  </a:lnTo>
                  <a:lnTo>
                    <a:pt x="0" y="0"/>
                  </a:lnTo>
                  <a:close/>
                  <a:moveTo>
                    <a:pt x="0" y="2"/>
                  </a:moveTo>
                  <a:lnTo>
                    <a:pt x="777" y="2"/>
                  </a:lnTo>
                  <a:lnTo>
                    <a:pt x="777" y="34"/>
                  </a:lnTo>
                  <a:lnTo>
                    <a:pt x="0" y="34"/>
                  </a:lnTo>
                  <a:lnTo>
                    <a:pt x="0" y="2"/>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51" name="Freeform 943">
              <a:extLst>
                <a:ext uri="{FF2B5EF4-FFF2-40B4-BE49-F238E27FC236}">
                  <a16:creationId xmlns:a16="http://schemas.microsoft.com/office/drawing/2014/main" id="{8C2F20AF-4778-074F-B9BA-59034D1CAF00}"/>
                </a:ext>
              </a:extLst>
            </p:cNvPr>
            <p:cNvSpPr>
              <a:spLocks noEditPoints="1"/>
            </p:cNvSpPr>
            <p:nvPr/>
          </p:nvSpPr>
          <p:spPr bwMode="auto">
            <a:xfrm>
              <a:off x="3812" y="2671"/>
              <a:ext cx="777" cy="32"/>
            </a:xfrm>
            <a:custGeom>
              <a:avLst/>
              <a:gdLst>
                <a:gd name="T0" fmla="*/ 0 w 777"/>
                <a:gd name="T1" fmla="*/ 0 h 32"/>
                <a:gd name="T2" fmla="*/ 777 w 777"/>
                <a:gd name="T3" fmla="*/ 0 h 32"/>
                <a:gd name="T4" fmla="*/ 777 w 777"/>
                <a:gd name="T5" fmla="*/ 32 h 32"/>
                <a:gd name="T6" fmla="*/ 0 w 777"/>
                <a:gd name="T7" fmla="*/ 32 h 32"/>
                <a:gd name="T8" fmla="*/ 0 w 777"/>
                <a:gd name="T9" fmla="*/ 0 h 32"/>
                <a:gd name="T10" fmla="*/ 0 w 777"/>
                <a:gd name="T11" fmla="*/ 2 h 32"/>
                <a:gd name="T12" fmla="*/ 777 w 777"/>
                <a:gd name="T13" fmla="*/ 2 h 32"/>
                <a:gd name="T14" fmla="*/ 777 w 777"/>
                <a:gd name="T15" fmla="*/ 32 h 32"/>
                <a:gd name="T16" fmla="*/ 0 w 777"/>
                <a:gd name="T17" fmla="*/ 32 h 32"/>
                <a:gd name="T18" fmla="*/ 0 w 777"/>
                <a:gd name="T19" fmla="*/ 2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2">
                  <a:moveTo>
                    <a:pt x="0" y="0"/>
                  </a:moveTo>
                  <a:lnTo>
                    <a:pt x="777" y="0"/>
                  </a:lnTo>
                  <a:lnTo>
                    <a:pt x="777" y="32"/>
                  </a:lnTo>
                  <a:lnTo>
                    <a:pt x="0" y="32"/>
                  </a:lnTo>
                  <a:lnTo>
                    <a:pt x="0" y="0"/>
                  </a:lnTo>
                  <a:close/>
                  <a:moveTo>
                    <a:pt x="0" y="2"/>
                  </a:moveTo>
                  <a:lnTo>
                    <a:pt x="777" y="2"/>
                  </a:lnTo>
                  <a:lnTo>
                    <a:pt x="777" y="32"/>
                  </a:lnTo>
                  <a:lnTo>
                    <a:pt x="0" y="32"/>
                  </a:lnTo>
                  <a:lnTo>
                    <a:pt x="0" y="2"/>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52" name="Freeform 944">
              <a:extLst>
                <a:ext uri="{FF2B5EF4-FFF2-40B4-BE49-F238E27FC236}">
                  <a16:creationId xmlns:a16="http://schemas.microsoft.com/office/drawing/2014/main" id="{27CE75BF-9210-3442-BE0B-9197D2F056F0}"/>
                </a:ext>
              </a:extLst>
            </p:cNvPr>
            <p:cNvSpPr>
              <a:spLocks noEditPoints="1"/>
            </p:cNvSpPr>
            <p:nvPr/>
          </p:nvSpPr>
          <p:spPr bwMode="auto">
            <a:xfrm>
              <a:off x="3812" y="2673"/>
              <a:ext cx="777" cy="30"/>
            </a:xfrm>
            <a:custGeom>
              <a:avLst/>
              <a:gdLst>
                <a:gd name="T0" fmla="*/ 0 w 777"/>
                <a:gd name="T1" fmla="*/ 0 h 30"/>
                <a:gd name="T2" fmla="*/ 777 w 777"/>
                <a:gd name="T3" fmla="*/ 0 h 30"/>
                <a:gd name="T4" fmla="*/ 777 w 777"/>
                <a:gd name="T5" fmla="*/ 30 h 30"/>
                <a:gd name="T6" fmla="*/ 0 w 777"/>
                <a:gd name="T7" fmla="*/ 30 h 30"/>
                <a:gd name="T8" fmla="*/ 0 w 777"/>
                <a:gd name="T9" fmla="*/ 0 h 30"/>
                <a:gd name="T10" fmla="*/ 0 w 777"/>
                <a:gd name="T11" fmla="*/ 2 h 30"/>
                <a:gd name="T12" fmla="*/ 777 w 777"/>
                <a:gd name="T13" fmla="*/ 2 h 30"/>
                <a:gd name="T14" fmla="*/ 777 w 777"/>
                <a:gd name="T15" fmla="*/ 30 h 30"/>
                <a:gd name="T16" fmla="*/ 0 w 777"/>
                <a:gd name="T17" fmla="*/ 30 h 30"/>
                <a:gd name="T18" fmla="*/ 0 w 777"/>
                <a:gd name="T19" fmla="*/ 2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0">
                  <a:moveTo>
                    <a:pt x="0" y="0"/>
                  </a:moveTo>
                  <a:lnTo>
                    <a:pt x="777" y="0"/>
                  </a:lnTo>
                  <a:lnTo>
                    <a:pt x="777" y="30"/>
                  </a:lnTo>
                  <a:lnTo>
                    <a:pt x="0" y="30"/>
                  </a:lnTo>
                  <a:lnTo>
                    <a:pt x="0" y="0"/>
                  </a:lnTo>
                  <a:close/>
                  <a:moveTo>
                    <a:pt x="0" y="2"/>
                  </a:moveTo>
                  <a:lnTo>
                    <a:pt x="777" y="2"/>
                  </a:lnTo>
                  <a:lnTo>
                    <a:pt x="777" y="30"/>
                  </a:lnTo>
                  <a:lnTo>
                    <a:pt x="0" y="30"/>
                  </a:lnTo>
                  <a:lnTo>
                    <a:pt x="0"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53" name="Freeform 945">
              <a:extLst>
                <a:ext uri="{FF2B5EF4-FFF2-40B4-BE49-F238E27FC236}">
                  <a16:creationId xmlns:a16="http://schemas.microsoft.com/office/drawing/2014/main" id="{0E65E2B2-3E76-AA42-99DF-20E9F029F622}"/>
                </a:ext>
              </a:extLst>
            </p:cNvPr>
            <p:cNvSpPr>
              <a:spLocks noEditPoints="1"/>
            </p:cNvSpPr>
            <p:nvPr/>
          </p:nvSpPr>
          <p:spPr bwMode="auto">
            <a:xfrm>
              <a:off x="3812" y="2675"/>
              <a:ext cx="777" cy="28"/>
            </a:xfrm>
            <a:custGeom>
              <a:avLst/>
              <a:gdLst>
                <a:gd name="T0" fmla="*/ 0 w 777"/>
                <a:gd name="T1" fmla="*/ 0 h 28"/>
                <a:gd name="T2" fmla="*/ 777 w 777"/>
                <a:gd name="T3" fmla="*/ 0 h 28"/>
                <a:gd name="T4" fmla="*/ 777 w 777"/>
                <a:gd name="T5" fmla="*/ 28 h 28"/>
                <a:gd name="T6" fmla="*/ 0 w 777"/>
                <a:gd name="T7" fmla="*/ 28 h 28"/>
                <a:gd name="T8" fmla="*/ 0 w 777"/>
                <a:gd name="T9" fmla="*/ 0 h 28"/>
                <a:gd name="T10" fmla="*/ 0 w 777"/>
                <a:gd name="T11" fmla="*/ 2 h 28"/>
                <a:gd name="T12" fmla="*/ 777 w 777"/>
                <a:gd name="T13" fmla="*/ 2 h 28"/>
                <a:gd name="T14" fmla="*/ 777 w 777"/>
                <a:gd name="T15" fmla="*/ 28 h 28"/>
                <a:gd name="T16" fmla="*/ 0 w 777"/>
                <a:gd name="T17" fmla="*/ 28 h 28"/>
                <a:gd name="T18" fmla="*/ 0 w 777"/>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8">
                  <a:moveTo>
                    <a:pt x="0" y="0"/>
                  </a:moveTo>
                  <a:lnTo>
                    <a:pt x="777" y="0"/>
                  </a:lnTo>
                  <a:lnTo>
                    <a:pt x="777" y="28"/>
                  </a:lnTo>
                  <a:lnTo>
                    <a:pt x="0" y="28"/>
                  </a:lnTo>
                  <a:lnTo>
                    <a:pt x="0" y="0"/>
                  </a:lnTo>
                  <a:close/>
                  <a:moveTo>
                    <a:pt x="0" y="2"/>
                  </a:moveTo>
                  <a:lnTo>
                    <a:pt x="777" y="2"/>
                  </a:lnTo>
                  <a:lnTo>
                    <a:pt x="777" y="28"/>
                  </a:lnTo>
                  <a:lnTo>
                    <a:pt x="0" y="28"/>
                  </a:lnTo>
                  <a:lnTo>
                    <a:pt x="0" y="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54" name="Freeform 946">
              <a:extLst>
                <a:ext uri="{FF2B5EF4-FFF2-40B4-BE49-F238E27FC236}">
                  <a16:creationId xmlns:a16="http://schemas.microsoft.com/office/drawing/2014/main" id="{3A4E834A-3D22-3949-96A9-359243F07732}"/>
                </a:ext>
              </a:extLst>
            </p:cNvPr>
            <p:cNvSpPr>
              <a:spLocks noEditPoints="1"/>
            </p:cNvSpPr>
            <p:nvPr/>
          </p:nvSpPr>
          <p:spPr bwMode="auto">
            <a:xfrm>
              <a:off x="3812" y="2677"/>
              <a:ext cx="777" cy="26"/>
            </a:xfrm>
            <a:custGeom>
              <a:avLst/>
              <a:gdLst>
                <a:gd name="T0" fmla="*/ 0 w 777"/>
                <a:gd name="T1" fmla="*/ 0 h 26"/>
                <a:gd name="T2" fmla="*/ 777 w 777"/>
                <a:gd name="T3" fmla="*/ 0 h 26"/>
                <a:gd name="T4" fmla="*/ 777 w 777"/>
                <a:gd name="T5" fmla="*/ 26 h 26"/>
                <a:gd name="T6" fmla="*/ 0 w 777"/>
                <a:gd name="T7" fmla="*/ 26 h 26"/>
                <a:gd name="T8" fmla="*/ 0 w 777"/>
                <a:gd name="T9" fmla="*/ 0 h 26"/>
                <a:gd name="T10" fmla="*/ 0 w 777"/>
                <a:gd name="T11" fmla="*/ 2 h 26"/>
                <a:gd name="T12" fmla="*/ 777 w 777"/>
                <a:gd name="T13" fmla="*/ 2 h 26"/>
                <a:gd name="T14" fmla="*/ 777 w 777"/>
                <a:gd name="T15" fmla="*/ 26 h 26"/>
                <a:gd name="T16" fmla="*/ 0 w 777"/>
                <a:gd name="T17" fmla="*/ 26 h 26"/>
                <a:gd name="T18" fmla="*/ 0 w 777"/>
                <a:gd name="T19" fmla="*/ 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6">
                  <a:moveTo>
                    <a:pt x="0" y="0"/>
                  </a:moveTo>
                  <a:lnTo>
                    <a:pt x="777" y="0"/>
                  </a:lnTo>
                  <a:lnTo>
                    <a:pt x="777" y="26"/>
                  </a:lnTo>
                  <a:lnTo>
                    <a:pt x="0" y="26"/>
                  </a:lnTo>
                  <a:lnTo>
                    <a:pt x="0" y="0"/>
                  </a:lnTo>
                  <a:close/>
                  <a:moveTo>
                    <a:pt x="0" y="2"/>
                  </a:moveTo>
                  <a:lnTo>
                    <a:pt x="777" y="2"/>
                  </a:lnTo>
                  <a:lnTo>
                    <a:pt x="777" y="26"/>
                  </a:lnTo>
                  <a:lnTo>
                    <a:pt x="0" y="26"/>
                  </a:lnTo>
                  <a:lnTo>
                    <a:pt x="0" y="2"/>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55" name="Freeform 947">
              <a:extLst>
                <a:ext uri="{FF2B5EF4-FFF2-40B4-BE49-F238E27FC236}">
                  <a16:creationId xmlns:a16="http://schemas.microsoft.com/office/drawing/2014/main" id="{9676F365-6068-5245-8A8A-D2BB5685A5B8}"/>
                </a:ext>
              </a:extLst>
            </p:cNvPr>
            <p:cNvSpPr>
              <a:spLocks noEditPoints="1"/>
            </p:cNvSpPr>
            <p:nvPr/>
          </p:nvSpPr>
          <p:spPr bwMode="auto">
            <a:xfrm>
              <a:off x="3812" y="2679"/>
              <a:ext cx="777" cy="24"/>
            </a:xfrm>
            <a:custGeom>
              <a:avLst/>
              <a:gdLst>
                <a:gd name="T0" fmla="*/ 0 w 777"/>
                <a:gd name="T1" fmla="*/ 0 h 24"/>
                <a:gd name="T2" fmla="*/ 777 w 777"/>
                <a:gd name="T3" fmla="*/ 0 h 24"/>
                <a:gd name="T4" fmla="*/ 777 w 777"/>
                <a:gd name="T5" fmla="*/ 24 h 24"/>
                <a:gd name="T6" fmla="*/ 0 w 777"/>
                <a:gd name="T7" fmla="*/ 24 h 24"/>
                <a:gd name="T8" fmla="*/ 0 w 777"/>
                <a:gd name="T9" fmla="*/ 0 h 24"/>
                <a:gd name="T10" fmla="*/ 0 w 777"/>
                <a:gd name="T11" fmla="*/ 3 h 24"/>
                <a:gd name="T12" fmla="*/ 777 w 777"/>
                <a:gd name="T13" fmla="*/ 3 h 24"/>
                <a:gd name="T14" fmla="*/ 777 w 777"/>
                <a:gd name="T15" fmla="*/ 24 h 24"/>
                <a:gd name="T16" fmla="*/ 0 w 777"/>
                <a:gd name="T17" fmla="*/ 24 h 24"/>
                <a:gd name="T18" fmla="*/ 0 w 777"/>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4">
                  <a:moveTo>
                    <a:pt x="0" y="0"/>
                  </a:moveTo>
                  <a:lnTo>
                    <a:pt x="777" y="0"/>
                  </a:lnTo>
                  <a:lnTo>
                    <a:pt x="777" y="24"/>
                  </a:lnTo>
                  <a:lnTo>
                    <a:pt x="0" y="24"/>
                  </a:lnTo>
                  <a:lnTo>
                    <a:pt x="0" y="0"/>
                  </a:lnTo>
                  <a:close/>
                  <a:moveTo>
                    <a:pt x="0" y="3"/>
                  </a:moveTo>
                  <a:lnTo>
                    <a:pt x="777" y="3"/>
                  </a:lnTo>
                  <a:lnTo>
                    <a:pt x="777" y="24"/>
                  </a:lnTo>
                  <a:lnTo>
                    <a:pt x="0" y="24"/>
                  </a:lnTo>
                  <a:lnTo>
                    <a:pt x="0"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56" name="Freeform 948">
              <a:extLst>
                <a:ext uri="{FF2B5EF4-FFF2-40B4-BE49-F238E27FC236}">
                  <a16:creationId xmlns:a16="http://schemas.microsoft.com/office/drawing/2014/main" id="{64B4F2F2-714D-1B45-9ADA-C9EE3D43EDC6}"/>
                </a:ext>
              </a:extLst>
            </p:cNvPr>
            <p:cNvSpPr>
              <a:spLocks noEditPoints="1"/>
            </p:cNvSpPr>
            <p:nvPr/>
          </p:nvSpPr>
          <p:spPr bwMode="auto">
            <a:xfrm>
              <a:off x="3812" y="2682"/>
              <a:ext cx="777" cy="21"/>
            </a:xfrm>
            <a:custGeom>
              <a:avLst/>
              <a:gdLst>
                <a:gd name="T0" fmla="*/ 0 w 777"/>
                <a:gd name="T1" fmla="*/ 0 h 21"/>
                <a:gd name="T2" fmla="*/ 777 w 777"/>
                <a:gd name="T3" fmla="*/ 0 h 21"/>
                <a:gd name="T4" fmla="*/ 777 w 777"/>
                <a:gd name="T5" fmla="*/ 21 h 21"/>
                <a:gd name="T6" fmla="*/ 0 w 777"/>
                <a:gd name="T7" fmla="*/ 21 h 21"/>
                <a:gd name="T8" fmla="*/ 0 w 777"/>
                <a:gd name="T9" fmla="*/ 0 h 21"/>
                <a:gd name="T10" fmla="*/ 0 w 777"/>
                <a:gd name="T11" fmla="*/ 2 h 21"/>
                <a:gd name="T12" fmla="*/ 777 w 777"/>
                <a:gd name="T13" fmla="*/ 2 h 21"/>
                <a:gd name="T14" fmla="*/ 777 w 777"/>
                <a:gd name="T15" fmla="*/ 21 h 21"/>
                <a:gd name="T16" fmla="*/ 0 w 777"/>
                <a:gd name="T17" fmla="*/ 21 h 21"/>
                <a:gd name="T18" fmla="*/ 0 w 777"/>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1">
                  <a:moveTo>
                    <a:pt x="0" y="0"/>
                  </a:moveTo>
                  <a:lnTo>
                    <a:pt x="777" y="0"/>
                  </a:lnTo>
                  <a:lnTo>
                    <a:pt x="777" y="21"/>
                  </a:lnTo>
                  <a:lnTo>
                    <a:pt x="0" y="21"/>
                  </a:lnTo>
                  <a:lnTo>
                    <a:pt x="0" y="0"/>
                  </a:lnTo>
                  <a:close/>
                  <a:moveTo>
                    <a:pt x="0" y="2"/>
                  </a:moveTo>
                  <a:lnTo>
                    <a:pt x="777" y="2"/>
                  </a:lnTo>
                  <a:lnTo>
                    <a:pt x="777" y="21"/>
                  </a:lnTo>
                  <a:lnTo>
                    <a:pt x="0" y="21"/>
                  </a:lnTo>
                  <a:lnTo>
                    <a:pt x="0" y="2"/>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57" name="Freeform 949">
              <a:extLst>
                <a:ext uri="{FF2B5EF4-FFF2-40B4-BE49-F238E27FC236}">
                  <a16:creationId xmlns:a16="http://schemas.microsoft.com/office/drawing/2014/main" id="{0E18FADC-FAAF-C54C-8CC1-3B5527029FFD}"/>
                </a:ext>
              </a:extLst>
            </p:cNvPr>
            <p:cNvSpPr>
              <a:spLocks noEditPoints="1"/>
            </p:cNvSpPr>
            <p:nvPr/>
          </p:nvSpPr>
          <p:spPr bwMode="auto">
            <a:xfrm>
              <a:off x="3812" y="2684"/>
              <a:ext cx="777" cy="19"/>
            </a:xfrm>
            <a:custGeom>
              <a:avLst/>
              <a:gdLst>
                <a:gd name="T0" fmla="*/ 0 w 777"/>
                <a:gd name="T1" fmla="*/ 0 h 19"/>
                <a:gd name="T2" fmla="*/ 777 w 777"/>
                <a:gd name="T3" fmla="*/ 0 h 19"/>
                <a:gd name="T4" fmla="*/ 777 w 777"/>
                <a:gd name="T5" fmla="*/ 19 h 19"/>
                <a:gd name="T6" fmla="*/ 0 w 777"/>
                <a:gd name="T7" fmla="*/ 19 h 19"/>
                <a:gd name="T8" fmla="*/ 0 w 777"/>
                <a:gd name="T9" fmla="*/ 0 h 19"/>
                <a:gd name="T10" fmla="*/ 0 w 777"/>
                <a:gd name="T11" fmla="*/ 2 h 19"/>
                <a:gd name="T12" fmla="*/ 777 w 777"/>
                <a:gd name="T13" fmla="*/ 2 h 19"/>
                <a:gd name="T14" fmla="*/ 777 w 777"/>
                <a:gd name="T15" fmla="*/ 19 h 19"/>
                <a:gd name="T16" fmla="*/ 0 w 777"/>
                <a:gd name="T17" fmla="*/ 19 h 19"/>
                <a:gd name="T18" fmla="*/ 0 w 777"/>
                <a:gd name="T19" fmla="*/ 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9">
                  <a:moveTo>
                    <a:pt x="0" y="0"/>
                  </a:moveTo>
                  <a:lnTo>
                    <a:pt x="777" y="0"/>
                  </a:lnTo>
                  <a:lnTo>
                    <a:pt x="777" y="19"/>
                  </a:lnTo>
                  <a:lnTo>
                    <a:pt x="0" y="19"/>
                  </a:lnTo>
                  <a:lnTo>
                    <a:pt x="0" y="0"/>
                  </a:lnTo>
                  <a:close/>
                  <a:moveTo>
                    <a:pt x="0" y="2"/>
                  </a:moveTo>
                  <a:lnTo>
                    <a:pt x="777" y="2"/>
                  </a:lnTo>
                  <a:lnTo>
                    <a:pt x="777" y="19"/>
                  </a:lnTo>
                  <a:lnTo>
                    <a:pt x="0" y="19"/>
                  </a:lnTo>
                  <a:lnTo>
                    <a:pt x="0" y="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58" name="Freeform 950">
              <a:extLst>
                <a:ext uri="{FF2B5EF4-FFF2-40B4-BE49-F238E27FC236}">
                  <a16:creationId xmlns:a16="http://schemas.microsoft.com/office/drawing/2014/main" id="{16C1757F-2EB1-014B-97FF-0ECD6F560E4D}"/>
                </a:ext>
              </a:extLst>
            </p:cNvPr>
            <p:cNvSpPr>
              <a:spLocks noEditPoints="1"/>
            </p:cNvSpPr>
            <p:nvPr/>
          </p:nvSpPr>
          <p:spPr bwMode="auto">
            <a:xfrm>
              <a:off x="3812" y="2686"/>
              <a:ext cx="777" cy="17"/>
            </a:xfrm>
            <a:custGeom>
              <a:avLst/>
              <a:gdLst>
                <a:gd name="T0" fmla="*/ 0 w 777"/>
                <a:gd name="T1" fmla="*/ 0 h 17"/>
                <a:gd name="T2" fmla="*/ 777 w 777"/>
                <a:gd name="T3" fmla="*/ 0 h 17"/>
                <a:gd name="T4" fmla="*/ 777 w 777"/>
                <a:gd name="T5" fmla="*/ 17 h 17"/>
                <a:gd name="T6" fmla="*/ 0 w 777"/>
                <a:gd name="T7" fmla="*/ 17 h 17"/>
                <a:gd name="T8" fmla="*/ 0 w 777"/>
                <a:gd name="T9" fmla="*/ 0 h 17"/>
                <a:gd name="T10" fmla="*/ 0 w 777"/>
                <a:gd name="T11" fmla="*/ 2 h 17"/>
                <a:gd name="T12" fmla="*/ 777 w 777"/>
                <a:gd name="T13" fmla="*/ 2 h 17"/>
                <a:gd name="T14" fmla="*/ 777 w 777"/>
                <a:gd name="T15" fmla="*/ 17 h 17"/>
                <a:gd name="T16" fmla="*/ 0 w 777"/>
                <a:gd name="T17" fmla="*/ 17 h 17"/>
                <a:gd name="T18" fmla="*/ 0 w 777"/>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7">
                  <a:moveTo>
                    <a:pt x="0" y="0"/>
                  </a:moveTo>
                  <a:lnTo>
                    <a:pt x="777" y="0"/>
                  </a:lnTo>
                  <a:lnTo>
                    <a:pt x="777" y="17"/>
                  </a:lnTo>
                  <a:lnTo>
                    <a:pt x="0" y="17"/>
                  </a:lnTo>
                  <a:lnTo>
                    <a:pt x="0" y="0"/>
                  </a:lnTo>
                  <a:close/>
                  <a:moveTo>
                    <a:pt x="0" y="2"/>
                  </a:moveTo>
                  <a:lnTo>
                    <a:pt x="777" y="2"/>
                  </a:lnTo>
                  <a:lnTo>
                    <a:pt x="777" y="17"/>
                  </a:lnTo>
                  <a:lnTo>
                    <a:pt x="0" y="17"/>
                  </a:lnTo>
                  <a:lnTo>
                    <a:pt x="0"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59" name="Freeform 951">
              <a:extLst>
                <a:ext uri="{FF2B5EF4-FFF2-40B4-BE49-F238E27FC236}">
                  <a16:creationId xmlns:a16="http://schemas.microsoft.com/office/drawing/2014/main" id="{24B466E1-A438-F74B-A56D-E0F98CC82FE7}"/>
                </a:ext>
              </a:extLst>
            </p:cNvPr>
            <p:cNvSpPr>
              <a:spLocks noEditPoints="1"/>
            </p:cNvSpPr>
            <p:nvPr/>
          </p:nvSpPr>
          <p:spPr bwMode="auto">
            <a:xfrm>
              <a:off x="3812" y="2688"/>
              <a:ext cx="777" cy="15"/>
            </a:xfrm>
            <a:custGeom>
              <a:avLst/>
              <a:gdLst>
                <a:gd name="T0" fmla="*/ 0 w 777"/>
                <a:gd name="T1" fmla="*/ 0 h 15"/>
                <a:gd name="T2" fmla="*/ 777 w 777"/>
                <a:gd name="T3" fmla="*/ 0 h 15"/>
                <a:gd name="T4" fmla="*/ 777 w 777"/>
                <a:gd name="T5" fmla="*/ 15 h 15"/>
                <a:gd name="T6" fmla="*/ 0 w 777"/>
                <a:gd name="T7" fmla="*/ 15 h 15"/>
                <a:gd name="T8" fmla="*/ 0 w 777"/>
                <a:gd name="T9" fmla="*/ 0 h 15"/>
                <a:gd name="T10" fmla="*/ 0 w 777"/>
                <a:gd name="T11" fmla="*/ 2 h 15"/>
                <a:gd name="T12" fmla="*/ 777 w 777"/>
                <a:gd name="T13" fmla="*/ 2 h 15"/>
                <a:gd name="T14" fmla="*/ 777 w 777"/>
                <a:gd name="T15" fmla="*/ 15 h 15"/>
                <a:gd name="T16" fmla="*/ 0 w 777"/>
                <a:gd name="T17" fmla="*/ 15 h 15"/>
                <a:gd name="T18" fmla="*/ 0 w 777"/>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5">
                  <a:moveTo>
                    <a:pt x="0" y="0"/>
                  </a:moveTo>
                  <a:lnTo>
                    <a:pt x="777" y="0"/>
                  </a:lnTo>
                  <a:lnTo>
                    <a:pt x="777" y="15"/>
                  </a:lnTo>
                  <a:lnTo>
                    <a:pt x="0" y="15"/>
                  </a:lnTo>
                  <a:lnTo>
                    <a:pt x="0" y="0"/>
                  </a:lnTo>
                  <a:close/>
                  <a:moveTo>
                    <a:pt x="0" y="2"/>
                  </a:moveTo>
                  <a:lnTo>
                    <a:pt x="777" y="2"/>
                  </a:lnTo>
                  <a:lnTo>
                    <a:pt x="777" y="15"/>
                  </a:lnTo>
                  <a:lnTo>
                    <a:pt x="0" y="15"/>
                  </a:lnTo>
                  <a:lnTo>
                    <a:pt x="0" y="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60" name="Freeform 952">
              <a:extLst>
                <a:ext uri="{FF2B5EF4-FFF2-40B4-BE49-F238E27FC236}">
                  <a16:creationId xmlns:a16="http://schemas.microsoft.com/office/drawing/2014/main" id="{E5FED3D6-64FE-794B-A9C6-31D75A677F27}"/>
                </a:ext>
              </a:extLst>
            </p:cNvPr>
            <p:cNvSpPr>
              <a:spLocks noEditPoints="1"/>
            </p:cNvSpPr>
            <p:nvPr/>
          </p:nvSpPr>
          <p:spPr bwMode="auto">
            <a:xfrm>
              <a:off x="3812" y="2690"/>
              <a:ext cx="777" cy="13"/>
            </a:xfrm>
            <a:custGeom>
              <a:avLst/>
              <a:gdLst>
                <a:gd name="T0" fmla="*/ 0 w 777"/>
                <a:gd name="T1" fmla="*/ 0 h 13"/>
                <a:gd name="T2" fmla="*/ 777 w 777"/>
                <a:gd name="T3" fmla="*/ 0 h 13"/>
                <a:gd name="T4" fmla="*/ 777 w 777"/>
                <a:gd name="T5" fmla="*/ 13 h 13"/>
                <a:gd name="T6" fmla="*/ 0 w 777"/>
                <a:gd name="T7" fmla="*/ 13 h 13"/>
                <a:gd name="T8" fmla="*/ 0 w 777"/>
                <a:gd name="T9" fmla="*/ 0 h 13"/>
                <a:gd name="T10" fmla="*/ 0 w 777"/>
                <a:gd name="T11" fmla="*/ 2 h 13"/>
                <a:gd name="T12" fmla="*/ 777 w 777"/>
                <a:gd name="T13" fmla="*/ 2 h 13"/>
                <a:gd name="T14" fmla="*/ 777 w 777"/>
                <a:gd name="T15" fmla="*/ 13 h 13"/>
                <a:gd name="T16" fmla="*/ 0 w 777"/>
                <a:gd name="T17" fmla="*/ 13 h 13"/>
                <a:gd name="T18" fmla="*/ 0 w 777"/>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3">
                  <a:moveTo>
                    <a:pt x="0" y="0"/>
                  </a:moveTo>
                  <a:lnTo>
                    <a:pt x="777" y="0"/>
                  </a:lnTo>
                  <a:lnTo>
                    <a:pt x="777" y="13"/>
                  </a:lnTo>
                  <a:lnTo>
                    <a:pt x="0" y="13"/>
                  </a:lnTo>
                  <a:lnTo>
                    <a:pt x="0" y="0"/>
                  </a:lnTo>
                  <a:close/>
                  <a:moveTo>
                    <a:pt x="0" y="2"/>
                  </a:moveTo>
                  <a:lnTo>
                    <a:pt x="777" y="2"/>
                  </a:lnTo>
                  <a:lnTo>
                    <a:pt x="777" y="13"/>
                  </a:lnTo>
                  <a:lnTo>
                    <a:pt x="0" y="13"/>
                  </a:lnTo>
                  <a:lnTo>
                    <a:pt x="0"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61" name="Freeform 953">
              <a:extLst>
                <a:ext uri="{FF2B5EF4-FFF2-40B4-BE49-F238E27FC236}">
                  <a16:creationId xmlns:a16="http://schemas.microsoft.com/office/drawing/2014/main" id="{DEB20A1A-C43C-4F49-B1E6-D9F95471FF6B}"/>
                </a:ext>
              </a:extLst>
            </p:cNvPr>
            <p:cNvSpPr>
              <a:spLocks noEditPoints="1"/>
            </p:cNvSpPr>
            <p:nvPr/>
          </p:nvSpPr>
          <p:spPr bwMode="auto">
            <a:xfrm>
              <a:off x="3812" y="2692"/>
              <a:ext cx="777" cy="11"/>
            </a:xfrm>
            <a:custGeom>
              <a:avLst/>
              <a:gdLst>
                <a:gd name="T0" fmla="*/ 0 w 777"/>
                <a:gd name="T1" fmla="*/ 0 h 11"/>
                <a:gd name="T2" fmla="*/ 777 w 777"/>
                <a:gd name="T3" fmla="*/ 0 h 11"/>
                <a:gd name="T4" fmla="*/ 777 w 777"/>
                <a:gd name="T5" fmla="*/ 11 h 11"/>
                <a:gd name="T6" fmla="*/ 0 w 777"/>
                <a:gd name="T7" fmla="*/ 11 h 11"/>
                <a:gd name="T8" fmla="*/ 0 w 777"/>
                <a:gd name="T9" fmla="*/ 0 h 11"/>
                <a:gd name="T10" fmla="*/ 0 w 777"/>
                <a:gd name="T11" fmla="*/ 2 h 11"/>
                <a:gd name="T12" fmla="*/ 777 w 777"/>
                <a:gd name="T13" fmla="*/ 2 h 11"/>
                <a:gd name="T14" fmla="*/ 777 w 777"/>
                <a:gd name="T15" fmla="*/ 11 h 11"/>
                <a:gd name="T16" fmla="*/ 0 w 777"/>
                <a:gd name="T17" fmla="*/ 11 h 11"/>
                <a:gd name="T18" fmla="*/ 0 w 777"/>
                <a:gd name="T19" fmla="*/ 2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
                  <a:moveTo>
                    <a:pt x="0" y="0"/>
                  </a:moveTo>
                  <a:lnTo>
                    <a:pt x="777" y="0"/>
                  </a:lnTo>
                  <a:lnTo>
                    <a:pt x="777" y="11"/>
                  </a:lnTo>
                  <a:lnTo>
                    <a:pt x="0" y="11"/>
                  </a:lnTo>
                  <a:lnTo>
                    <a:pt x="0" y="0"/>
                  </a:lnTo>
                  <a:close/>
                  <a:moveTo>
                    <a:pt x="0" y="2"/>
                  </a:moveTo>
                  <a:lnTo>
                    <a:pt x="777" y="2"/>
                  </a:lnTo>
                  <a:lnTo>
                    <a:pt x="777" y="11"/>
                  </a:lnTo>
                  <a:lnTo>
                    <a:pt x="0" y="11"/>
                  </a:lnTo>
                  <a:lnTo>
                    <a:pt x="0"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62" name="Freeform 954">
              <a:extLst>
                <a:ext uri="{FF2B5EF4-FFF2-40B4-BE49-F238E27FC236}">
                  <a16:creationId xmlns:a16="http://schemas.microsoft.com/office/drawing/2014/main" id="{22C21EEC-4018-074B-B9DA-5FE9A128B175}"/>
                </a:ext>
              </a:extLst>
            </p:cNvPr>
            <p:cNvSpPr>
              <a:spLocks noEditPoints="1"/>
            </p:cNvSpPr>
            <p:nvPr/>
          </p:nvSpPr>
          <p:spPr bwMode="auto">
            <a:xfrm>
              <a:off x="3812" y="2694"/>
              <a:ext cx="777" cy="9"/>
            </a:xfrm>
            <a:custGeom>
              <a:avLst/>
              <a:gdLst>
                <a:gd name="T0" fmla="*/ 0 w 777"/>
                <a:gd name="T1" fmla="*/ 0 h 9"/>
                <a:gd name="T2" fmla="*/ 777 w 777"/>
                <a:gd name="T3" fmla="*/ 0 h 9"/>
                <a:gd name="T4" fmla="*/ 777 w 777"/>
                <a:gd name="T5" fmla="*/ 9 h 9"/>
                <a:gd name="T6" fmla="*/ 0 w 777"/>
                <a:gd name="T7" fmla="*/ 9 h 9"/>
                <a:gd name="T8" fmla="*/ 0 w 777"/>
                <a:gd name="T9" fmla="*/ 0 h 9"/>
                <a:gd name="T10" fmla="*/ 0 w 777"/>
                <a:gd name="T11" fmla="*/ 2 h 9"/>
                <a:gd name="T12" fmla="*/ 777 w 777"/>
                <a:gd name="T13" fmla="*/ 2 h 9"/>
                <a:gd name="T14" fmla="*/ 777 w 777"/>
                <a:gd name="T15" fmla="*/ 9 h 9"/>
                <a:gd name="T16" fmla="*/ 0 w 777"/>
                <a:gd name="T17" fmla="*/ 9 h 9"/>
                <a:gd name="T18" fmla="*/ 0 w 777"/>
                <a:gd name="T19" fmla="*/ 2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
                  <a:moveTo>
                    <a:pt x="0" y="0"/>
                  </a:moveTo>
                  <a:lnTo>
                    <a:pt x="777" y="0"/>
                  </a:lnTo>
                  <a:lnTo>
                    <a:pt x="777" y="9"/>
                  </a:lnTo>
                  <a:lnTo>
                    <a:pt x="0" y="9"/>
                  </a:lnTo>
                  <a:lnTo>
                    <a:pt x="0" y="0"/>
                  </a:lnTo>
                  <a:close/>
                  <a:moveTo>
                    <a:pt x="0" y="2"/>
                  </a:moveTo>
                  <a:lnTo>
                    <a:pt x="777" y="2"/>
                  </a:lnTo>
                  <a:lnTo>
                    <a:pt x="777" y="9"/>
                  </a:lnTo>
                  <a:lnTo>
                    <a:pt x="0" y="9"/>
                  </a:lnTo>
                  <a:lnTo>
                    <a:pt x="0"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63" name="Freeform 955">
              <a:extLst>
                <a:ext uri="{FF2B5EF4-FFF2-40B4-BE49-F238E27FC236}">
                  <a16:creationId xmlns:a16="http://schemas.microsoft.com/office/drawing/2014/main" id="{4AAA08CF-2A65-7C42-BD25-52380FB77068}"/>
                </a:ext>
              </a:extLst>
            </p:cNvPr>
            <p:cNvSpPr>
              <a:spLocks noEditPoints="1"/>
            </p:cNvSpPr>
            <p:nvPr/>
          </p:nvSpPr>
          <p:spPr bwMode="auto">
            <a:xfrm>
              <a:off x="3812" y="2696"/>
              <a:ext cx="777" cy="7"/>
            </a:xfrm>
            <a:custGeom>
              <a:avLst/>
              <a:gdLst>
                <a:gd name="T0" fmla="*/ 0 w 777"/>
                <a:gd name="T1" fmla="*/ 0 h 7"/>
                <a:gd name="T2" fmla="*/ 777 w 777"/>
                <a:gd name="T3" fmla="*/ 0 h 7"/>
                <a:gd name="T4" fmla="*/ 777 w 777"/>
                <a:gd name="T5" fmla="*/ 7 h 7"/>
                <a:gd name="T6" fmla="*/ 0 w 777"/>
                <a:gd name="T7" fmla="*/ 7 h 7"/>
                <a:gd name="T8" fmla="*/ 0 w 777"/>
                <a:gd name="T9" fmla="*/ 0 h 7"/>
                <a:gd name="T10" fmla="*/ 0 w 777"/>
                <a:gd name="T11" fmla="*/ 2 h 7"/>
                <a:gd name="T12" fmla="*/ 777 w 777"/>
                <a:gd name="T13" fmla="*/ 2 h 7"/>
                <a:gd name="T14" fmla="*/ 777 w 777"/>
                <a:gd name="T15" fmla="*/ 7 h 7"/>
                <a:gd name="T16" fmla="*/ 0 w 777"/>
                <a:gd name="T17" fmla="*/ 7 h 7"/>
                <a:gd name="T18" fmla="*/ 0 w 777"/>
                <a:gd name="T19" fmla="*/ 2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
                  <a:moveTo>
                    <a:pt x="0" y="0"/>
                  </a:moveTo>
                  <a:lnTo>
                    <a:pt x="777" y="0"/>
                  </a:lnTo>
                  <a:lnTo>
                    <a:pt x="777" y="7"/>
                  </a:lnTo>
                  <a:lnTo>
                    <a:pt x="0" y="7"/>
                  </a:lnTo>
                  <a:lnTo>
                    <a:pt x="0" y="0"/>
                  </a:lnTo>
                  <a:close/>
                  <a:moveTo>
                    <a:pt x="0" y="2"/>
                  </a:moveTo>
                  <a:lnTo>
                    <a:pt x="777" y="2"/>
                  </a:lnTo>
                  <a:lnTo>
                    <a:pt x="777" y="7"/>
                  </a:lnTo>
                  <a:lnTo>
                    <a:pt x="0" y="7"/>
                  </a:lnTo>
                  <a:lnTo>
                    <a:pt x="0"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64" name="Freeform 956">
              <a:extLst>
                <a:ext uri="{FF2B5EF4-FFF2-40B4-BE49-F238E27FC236}">
                  <a16:creationId xmlns:a16="http://schemas.microsoft.com/office/drawing/2014/main" id="{96D31326-D710-3743-BFDF-2B97A1DE3984}"/>
                </a:ext>
              </a:extLst>
            </p:cNvPr>
            <p:cNvSpPr>
              <a:spLocks noEditPoints="1"/>
            </p:cNvSpPr>
            <p:nvPr/>
          </p:nvSpPr>
          <p:spPr bwMode="auto">
            <a:xfrm>
              <a:off x="3812" y="2698"/>
              <a:ext cx="777" cy="5"/>
            </a:xfrm>
            <a:custGeom>
              <a:avLst/>
              <a:gdLst>
                <a:gd name="T0" fmla="*/ 0 w 777"/>
                <a:gd name="T1" fmla="*/ 0 h 5"/>
                <a:gd name="T2" fmla="*/ 777 w 777"/>
                <a:gd name="T3" fmla="*/ 0 h 5"/>
                <a:gd name="T4" fmla="*/ 777 w 777"/>
                <a:gd name="T5" fmla="*/ 5 h 5"/>
                <a:gd name="T6" fmla="*/ 0 w 777"/>
                <a:gd name="T7" fmla="*/ 5 h 5"/>
                <a:gd name="T8" fmla="*/ 0 w 777"/>
                <a:gd name="T9" fmla="*/ 0 h 5"/>
                <a:gd name="T10" fmla="*/ 0 w 777"/>
                <a:gd name="T11" fmla="*/ 3 h 5"/>
                <a:gd name="T12" fmla="*/ 777 w 777"/>
                <a:gd name="T13" fmla="*/ 3 h 5"/>
                <a:gd name="T14" fmla="*/ 777 w 777"/>
                <a:gd name="T15" fmla="*/ 5 h 5"/>
                <a:gd name="T16" fmla="*/ 0 w 777"/>
                <a:gd name="T17" fmla="*/ 5 h 5"/>
                <a:gd name="T18" fmla="*/ 0 w 777"/>
                <a:gd name="T19" fmla="*/ 3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
                  <a:moveTo>
                    <a:pt x="0" y="0"/>
                  </a:moveTo>
                  <a:lnTo>
                    <a:pt x="777" y="0"/>
                  </a:lnTo>
                  <a:lnTo>
                    <a:pt x="777" y="5"/>
                  </a:lnTo>
                  <a:lnTo>
                    <a:pt x="0" y="5"/>
                  </a:lnTo>
                  <a:lnTo>
                    <a:pt x="0" y="0"/>
                  </a:lnTo>
                  <a:close/>
                  <a:moveTo>
                    <a:pt x="0" y="3"/>
                  </a:moveTo>
                  <a:lnTo>
                    <a:pt x="777" y="3"/>
                  </a:lnTo>
                  <a:lnTo>
                    <a:pt x="777" y="5"/>
                  </a:lnTo>
                  <a:lnTo>
                    <a:pt x="0" y="5"/>
                  </a:lnTo>
                  <a:lnTo>
                    <a:pt x="0"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65" name="Freeform 957">
              <a:extLst>
                <a:ext uri="{FF2B5EF4-FFF2-40B4-BE49-F238E27FC236}">
                  <a16:creationId xmlns:a16="http://schemas.microsoft.com/office/drawing/2014/main" id="{3CF9EA4B-73FB-2E4F-8BBF-2C0630749458}"/>
                </a:ext>
              </a:extLst>
            </p:cNvPr>
            <p:cNvSpPr>
              <a:spLocks noEditPoints="1"/>
            </p:cNvSpPr>
            <p:nvPr/>
          </p:nvSpPr>
          <p:spPr bwMode="auto">
            <a:xfrm>
              <a:off x="3812" y="2701"/>
              <a:ext cx="777" cy="2"/>
            </a:xfrm>
            <a:custGeom>
              <a:avLst/>
              <a:gdLst>
                <a:gd name="T0" fmla="*/ 0 w 777"/>
                <a:gd name="T1" fmla="*/ 0 h 2"/>
                <a:gd name="T2" fmla="*/ 777 w 777"/>
                <a:gd name="T3" fmla="*/ 0 h 2"/>
                <a:gd name="T4" fmla="*/ 777 w 777"/>
                <a:gd name="T5" fmla="*/ 2 h 2"/>
                <a:gd name="T6" fmla="*/ 0 w 777"/>
                <a:gd name="T7" fmla="*/ 2 h 2"/>
                <a:gd name="T8" fmla="*/ 0 w 777"/>
                <a:gd name="T9" fmla="*/ 0 h 2"/>
                <a:gd name="T10" fmla="*/ 0 w 777"/>
                <a:gd name="T11" fmla="*/ 2 h 2"/>
                <a:gd name="T12" fmla="*/ 777 w 777"/>
                <a:gd name="T13" fmla="*/ 2 h 2"/>
                <a:gd name="T14" fmla="*/ 777 w 777"/>
                <a:gd name="T15" fmla="*/ 2 h 2"/>
                <a:gd name="T16" fmla="*/ 0 w 777"/>
                <a:gd name="T17" fmla="*/ 2 h 2"/>
                <a:gd name="T18" fmla="*/ 0 w 777"/>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
                  <a:moveTo>
                    <a:pt x="0" y="0"/>
                  </a:moveTo>
                  <a:lnTo>
                    <a:pt x="777" y="0"/>
                  </a:lnTo>
                  <a:lnTo>
                    <a:pt x="777" y="2"/>
                  </a:lnTo>
                  <a:lnTo>
                    <a:pt x="0" y="2"/>
                  </a:lnTo>
                  <a:lnTo>
                    <a:pt x="0" y="0"/>
                  </a:lnTo>
                  <a:close/>
                  <a:moveTo>
                    <a:pt x="0" y="2"/>
                  </a:moveTo>
                  <a:lnTo>
                    <a:pt x="777" y="2"/>
                  </a:lnTo>
                  <a:lnTo>
                    <a:pt x="0"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66" name="Freeform 958">
              <a:extLst>
                <a:ext uri="{FF2B5EF4-FFF2-40B4-BE49-F238E27FC236}">
                  <a16:creationId xmlns:a16="http://schemas.microsoft.com/office/drawing/2014/main" id="{A10501F8-BDD7-2D43-81B0-6BCCC2E4A7F4}"/>
                </a:ext>
              </a:extLst>
            </p:cNvPr>
            <p:cNvSpPr>
              <a:spLocks/>
            </p:cNvSpPr>
            <p:nvPr/>
          </p:nvSpPr>
          <p:spPr bwMode="auto">
            <a:xfrm>
              <a:off x="3902" y="2584"/>
              <a:ext cx="111" cy="19"/>
            </a:xfrm>
            <a:custGeom>
              <a:avLst/>
              <a:gdLst>
                <a:gd name="T0" fmla="*/ 10 w 111"/>
                <a:gd name="T1" fmla="*/ 0 h 19"/>
                <a:gd name="T2" fmla="*/ 111 w 111"/>
                <a:gd name="T3" fmla="*/ 0 h 19"/>
                <a:gd name="T4" fmla="*/ 108 w 111"/>
                <a:gd name="T5" fmla="*/ 10 h 19"/>
                <a:gd name="T6" fmla="*/ 101 w 111"/>
                <a:gd name="T7" fmla="*/ 19 h 19"/>
                <a:gd name="T8" fmla="*/ 0 w 111"/>
                <a:gd name="T9" fmla="*/ 19 h 19"/>
                <a:gd name="T10" fmla="*/ 5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1" y="19"/>
                  </a:lnTo>
                  <a:lnTo>
                    <a:pt x="0" y="19"/>
                  </a:lnTo>
                  <a:lnTo>
                    <a:pt x="5"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67" name="Freeform 959">
              <a:extLst>
                <a:ext uri="{FF2B5EF4-FFF2-40B4-BE49-F238E27FC236}">
                  <a16:creationId xmlns:a16="http://schemas.microsoft.com/office/drawing/2014/main" id="{C4E8A5B6-A950-E44E-9174-D9D493C6C2CE}"/>
                </a:ext>
              </a:extLst>
            </p:cNvPr>
            <p:cNvSpPr>
              <a:spLocks/>
            </p:cNvSpPr>
            <p:nvPr/>
          </p:nvSpPr>
          <p:spPr bwMode="auto">
            <a:xfrm>
              <a:off x="4021" y="2584"/>
              <a:ext cx="111" cy="19"/>
            </a:xfrm>
            <a:custGeom>
              <a:avLst/>
              <a:gdLst>
                <a:gd name="T0" fmla="*/ 10 w 111"/>
                <a:gd name="T1" fmla="*/ 0 h 19"/>
                <a:gd name="T2" fmla="*/ 111 w 111"/>
                <a:gd name="T3" fmla="*/ 0 h 19"/>
                <a:gd name="T4" fmla="*/ 108 w 111"/>
                <a:gd name="T5" fmla="*/ 10 h 19"/>
                <a:gd name="T6" fmla="*/ 102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2"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68" name="Freeform 960">
              <a:extLst>
                <a:ext uri="{FF2B5EF4-FFF2-40B4-BE49-F238E27FC236}">
                  <a16:creationId xmlns:a16="http://schemas.microsoft.com/office/drawing/2014/main" id="{9A1A01A1-BF72-BF4C-AAE1-AC2E1924CD1F}"/>
                </a:ext>
              </a:extLst>
            </p:cNvPr>
            <p:cNvSpPr>
              <a:spLocks/>
            </p:cNvSpPr>
            <p:nvPr/>
          </p:nvSpPr>
          <p:spPr bwMode="auto">
            <a:xfrm>
              <a:off x="4142" y="2584"/>
              <a:ext cx="111" cy="19"/>
            </a:xfrm>
            <a:custGeom>
              <a:avLst/>
              <a:gdLst>
                <a:gd name="T0" fmla="*/ 10 w 111"/>
                <a:gd name="T1" fmla="*/ 0 h 19"/>
                <a:gd name="T2" fmla="*/ 111 w 111"/>
                <a:gd name="T3" fmla="*/ 0 h 19"/>
                <a:gd name="T4" fmla="*/ 108 w 111"/>
                <a:gd name="T5" fmla="*/ 10 h 19"/>
                <a:gd name="T6" fmla="*/ 103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3"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69" name="Freeform 961">
              <a:extLst>
                <a:ext uri="{FF2B5EF4-FFF2-40B4-BE49-F238E27FC236}">
                  <a16:creationId xmlns:a16="http://schemas.microsoft.com/office/drawing/2014/main" id="{7D69CF35-409B-1342-A45C-FE8BEC18A18F}"/>
                </a:ext>
              </a:extLst>
            </p:cNvPr>
            <p:cNvSpPr>
              <a:spLocks/>
            </p:cNvSpPr>
            <p:nvPr/>
          </p:nvSpPr>
          <p:spPr bwMode="auto">
            <a:xfrm>
              <a:off x="4262" y="2584"/>
              <a:ext cx="111" cy="19"/>
            </a:xfrm>
            <a:custGeom>
              <a:avLst/>
              <a:gdLst>
                <a:gd name="T0" fmla="*/ 9 w 111"/>
                <a:gd name="T1" fmla="*/ 0 h 19"/>
                <a:gd name="T2" fmla="*/ 111 w 111"/>
                <a:gd name="T3" fmla="*/ 0 h 19"/>
                <a:gd name="T4" fmla="*/ 107 w 111"/>
                <a:gd name="T5" fmla="*/ 10 h 19"/>
                <a:gd name="T6" fmla="*/ 102 w 111"/>
                <a:gd name="T7" fmla="*/ 19 h 19"/>
                <a:gd name="T8" fmla="*/ 0 w 111"/>
                <a:gd name="T9" fmla="*/ 19 h 19"/>
                <a:gd name="T10" fmla="*/ 6 w 111"/>
                <a:gd name="T11" fmla="*/ 10 h 19"/>
                <a:gd name="T12" fmla="*/ 9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9" y="0"/>
                  </a:moveTo>
                  <a:lnTo>
                    <a:pt x="111" y="0"/>
                  </a:lnTo>
                  <a:lnTo>
                    <a:pt x="107" y="10"/>
                  </a:lnTo>
                  <a:lnTo>
                    <a:pt x="102" y="19"/>
                  </a:lnTo>
                  <a:lnTo>
                    <a:pt x="0" y="19"/>
                  </a:lnTo>
                  <a:lnTo>
                    <a:pt x="6" y="10"/>
                  </a:lnTo>
                  <a:lnTo>
                    <a:pt x="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70" name="Freeform 962">
              <a:extLst>
                <a:ext uri="{FF2B5EF4-FFF2-40B4-BE49-F238E27FC236}">
                  <a16:creationId xmlns:a16="http://schemas.microsoft.com/office/drawing/2014/main" id="{994795B7-FC29-B64A-A9D3-8B09054F50E5}"/>
                </a:ext>
              </a:extLst>
            </p:cNvPr>
            <p:cNvSpPr>
              <a:spLocks/>
            </p:cNvSpPr>
            <p:nvPr/>
          </p:nvSpPr>
          <p:spPr bwMode="auto">
            <a:xfrm>
              <a:off x="4356" y="2612"/>
              <a:ext cx="96" cy="36"/>
            </a:xfrm>
            <a:custGeom>
              <a:avLst/>
              <a:gdLst>
                <a:gd name="T0" fmla="*/ 19 w 96"/>
                <a:gd name="T1" fmla="*/ 0 h 36"/>
                <a:gd name="T2" fmla="*/ 96 w 96"/>
                <a:gd name="T3" fmla="*/ 0 h 36"/>
                <a:gd name="T4" fmla="*/ 92 w 96"/>
                <a:gd name="T5" fmla="*/ 14 h 36"/>
                <a:gd name="T6" fmla="*/ 86 w 96"/>
                <a:gd name="T7" fmla="*/ 25 h 36"/>
                <a:gd name="T8" fmla="*/ 78 w 96"/>
                <a:gd name="T9" fmla="*/ 36 h 36"/>
                <a:gd name="T10" fmla="*/ 0 w 96"/>
                <a:gd name="T11" fmla="*/ 36 h 36"/>
                <a:gd name="T12" fmla="*/ 9 w 96"/>
                <a:gd name="T13" fmla="*/ 25 h 36"/>
                <a:gd name="T14" fmla="*/ 15 w 96"/>
                <a:gd name="T15" fmla="*/ 14 h 36"/>
                <a:gd name="T16" fmla="*/ 19 w 96"/>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6" h="36">
                  <a:moveTo>
                    <a:pt x="19" y="0"/>
                  </a:moveTo>
                  <a:lnTo>
                    <a:pt x="96" y="0"/>
                  </a:lnTo>
                  <a:lnTo>
                    <a:pt x="92" y="14"/>
                  </a:lnTo>
                  <a:lnTo>
                    <a:pt x="86" y="25"/>
                  </a:lnTo>
                  <a:lnTo>
                    <a:pt x="78" y="36"/>
                  </a:lnTo>
                  <a:lnTo>
                    <a:pt x="0" y="36"/>
                  </a:lnTo>
                  <a:lnTo>
                    <a:pt x="9" y="25"/>
                  </a:lnTo>
                  <a:lnTo>
                    <a:pt x="15" y="14"/>
                  </a:lnTo>
                  <a:lnTo>
                    <a:pt x="1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71" name="Freeform 963">
              <a:extLst>
                <a:ext uri="{FF2B5EF4-FFF2-40B4-BE49-F238E27FC236}">
                  <a16:creationId xmlns:a16="http://schemas.microsoft.com/office/drawing/2014/main" id="{687E67FC-00D7-8843-9AFC-78ABACEE87CD}"/>
                </a:ext>
              </a:extLst>
            </p:cNvPr>
            <p:cNvSpPr>
              <a:spLocks/>
            </p:cNvSpPr>
            <p:nvPr/>
          </p:nvSpPr>
          <p:spPr bwMode="auto">
            <a:xfrm>
              <a:off x="4404" y="2612"/>
              <a:ext cx="185" cy="91"/>
            </a:xfrm>
            <a:custGeom>
              <a:avLst/>
              <a:gdLst>
                <a:gd name="T0" fmla="*/ 68 w 185"/>
                <a:gd name="T1" fmla="*/ 0 h 91"/>
                <a:gd name="T2" fmla="*/ 185 w 185"/>
                <a:gd name="T3" fmla="*/ 0 h 91"/>
                <a:gd name="T4" fmla="*/ 174 w 185"/>
                <a:gd name="T5" fmla="*/ 26 h 91"/>
                <a:gd name="T6" fmla="*/ 158 w 185"/>
                <a:gd name="T7" fmla="*/ 51 h 91"/>
                <a:gd name="T8" fmla="*/ 139 w 185"/>
                <a:gd name="T9" fmla="*/ 72 h 91"/>
                <a:gd name="T10" fmla="*/ 117 w 185"/>
                <a:gd name="T11" fmla="*/ 91 h 91"/>
                <a:gd name="T12" fmla="*/ 0 w 185"/>
                <a:gd name="T13" fmla="*/ 91 h 91"/>
                <a:gd name="T14" fmla="*/ 21 w 185"/>
                <a:gd name="T15" fmla="*/ 72 h 91"/>
                <a:gd name="T16" fmla="*/ 40 w 185"/>
                <a:gd name="T17" fmla="*/ 50 h 91"/>
                <a:gd name="T18" fmla="*/ 56 w 185"/>
                <a:gd name="T19" fmla="*/ 26 h 91"/>
                <a:gd name="T20" fmla="*/ 68 w 185"/>
                <a:gd name="T21" fmla="*/ 0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 h="91">
                  <a:moveTo>
                    <a:pt x="68" y="0"/>
                  </a:moveTo>
                  <a:lnTo>
                    <a:pt x="185" y="0"/>
                  </a:lnTo>
                  <a:lnTo>
                    <a:pt x="174" y="26"/>
                  </a:lnTo>
                  <a:lnTo>
                    <a:pt x="158" y="51"/>
                  </a:lnTo>
                  <a:lnTo>
                    <a:pt x="139" y="72"/>
                  </a:lnTo>
                  <a:lnTo>
                    <a:pt x="117" y="91"/>
                  </a:lnTo>
                  <a:lnTo>
                    <a:pt x="0" y="91"/>
                  </a:lnTo>
                  <a:lnTo>
                    <a:pt x="21" y="72"/>
                  </a:lnTo>
                  <a:lnTo>
                    <a:pt x="40" y="50"/>
                  </a:lnTo>
                  <a:lnTo>
                    <a:pt x="56" y="26"/>
                  </a:lnTo>
                  <a:lnTo>
                    <a:pt x="68"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72" name="Freeform 964">
              <a:extLst>
                <a:ext uri="{FF2B5EF4-FFF2-40B4-BE49-F238E27FC236}">
                  <a16:creationId xmlns:a16="http://schemas.microsoft.com/office/drawing/2014/main" id="{176589F6-2D2B-054F-9DD8-D8ECEE5088EE}"/>
                </a:ext>
              </a:extLst>
            </p:cNvPr>
            <p:cNvSpPr>
              <a:spLocks/>
            </p:cNvSpPr>
            <p:nvPr/>
          </p:nvSpPr>
          <p:spPr bwMode="auto">
            <a:xfrm>
              <a:off x="4305" y="2667"/>
              <a:ext cx="113" cy="36"/>
            </a:xfrm>
            <a:custGeom>
              <a:avLst/>
              <a:gdLst>
                <a:gd name="T0" fmla="*/ 40 w 113"/>
                <a:gd name="T1" fmla="*/ 0 h 36"/>
                <a:gd name="T2" fmla="*/ 113 w 113"/>
                <a:gd name="T3" fmla="*/ 0 h 36"/>
                <a:gd name="T4" fmla="*/ 102 w 113"/>
                <a:gd name="T5" fmla="*/ 14 h 36"/>
                <a:gd name="T6" fmla="*/ 90 w 113"/>
                <a:gd name="T7" fmla="*/ 25 h 36"/>
                <a:gd name="T8" fmla="*/ 76 w 113"/>
                <a:gd name="T9" fmla="*/ 36 h 36"/>
                <a:gd name="T10" fmla="*/ 0 w 113"/>
                <a:gd name="T11" fmla="*/ 36 h 36"/>
                <a:gd name="T12" fmla="*/ 16 w 113"/>
                <a:gd name="T13" fmla="*/ 26 h 36"/>
                <a:gd name="T14" fmla="*/ 28 w 113"/>
                <a:gd name="T15" fmla="*/ 14 h 36"/>
                <a:gd name="T16" fmla="*/ 40 w 113"/>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3" h="36">
                  <a:moveTo>
                    <a:pt x="40" y="0"/>
                  </a:moveTo>
                  <a:lnTo>
                    <a:pt x="113" y="0"/>
                  </a:lnTo>
                  <a:lnTo>
                    <a:pt x="102" y="14"/>
                  </a:lnTo>
                  <a:lnTo>
                    <a:pt x="90" y="25"/>
                  </a:lnTo>
                  <a:lnTo>
                    <a:pt x="76" y="36"/>
                  </a:lnTo>
                  <a:lnTo>
                    <a:pt x="0" y="36"/>
                  </a:lnTo>
                  <a:lnTo>
                    <a:pt x="16" y="26"/>
                  </a:lnTo>
                  <a:lnTo>
                    <a:pt x="28" y="14"/>
                  </a:lnTo>
                  <a:lnTo>
                    <a:pt x="4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73" name="Freeform 965">
              <a:extLst>
                <a:ext uri="{FF2B5EF4-FFF2-40B4-BE49-F238E27FC236}">
                  <a16:creationId xmlns:a16="http://schemas.microsoft.com/office/drawing/2014/main" id="{D2864A28-574E-594F-95BD-6DEB9F659EE1}"/>
                </a:ext>
              </a:extLst>
            </p:cNvPr>
            <p:cNvSpPr>
              <a:spLocks/>
            </p:cNvSpPr>
            <p:nvPr/>
          </p:nvSpPr>
          <p:spPr bwMode="auto">
            <a:xfrm>
              <a:off x="3812" y="2612"/>
              <a:ext cx="545" cy="91"/>
            </a:xfrm>
            <a:custGeom>
              <a:avLst/>
              <a:gdLst>
                <a:gd name="T0" fmla="*/ 60 w 545"/>
                <a:gd name="T1" fmla="*/ 0 h 91"/>
                <a:gd name="T2" fmla="*/ 545 w 545"/>
                <a:gd name="T3" fmla="*/ 0 h 91"/>
                <a:gd name="T4" fmla="*/ 536 w 545"/>
                <a:gd name="T5" fmla="*/ 21 h 91"/>
                <a:gd name="T6" fmla="*/ 523 w 545"/>
                <a:gd name="T7" fmla="*/ 41 h 91"/>
                <a:gd name="T8" fmla="*/ 508 w 545"/>
                <a:gd name="T9" fmla="*/ 60 h 91"/>
                <a:gd name="T10" fmla="*/ 491 w 545"/>
                <a:gd name="T11" fmla="*/ 76 h 91"/>
                <a:gd name="T12" fmla="*/ 472 w 545"/>
                <a:gd name="T13" fmla="*/ 91 h 91"/>
                <a:gd name="T14" fmla="*/ 382 w 545"/>
                <a:gd name="T15" fmla="*/ 91 h 91"/>
                <a:gd name="T16" fmla="*/ 396 w 545"/>
                <a:gd name="T17" fmla="*/ 78 h 91"/>
                <a:gd name="T18" fmla="*/ 406 w 545"/>
                <a:gd name="T19" fmla="*/ 63 h 91"/>
                <a:gd name="T20" fmla="*/ 341 w 545"/>
                <a:gd name="T21" fmla="*/ 63 h 91"/>
                <a:gd name="T22" fmla="*/ 330 w 545"/>
                <a:gd name="T23" fmla="*/ 78 h 91"/>
                <a:gd name="T24" fmla="*/ 317 w 545"/>
                <a:gd name="T25" fmla="*/ 91 h 91"/>
                <a:gd name="T26" fmla="*/ 138 w 545"/>
                <a:gd name="T27" fmla="*/ 91 h 91"/>
                <a:gd name="T28" fmla="*/ 152 w 545"/>
                <a:gd name="T29" fmla="*/ 78 h 91"/>
                <a:gd name="T30" fmla="*/ 162 w 545"/>
                <a:gd name="T31" fmla="*/ 63 h 91"/>
                <a:gd name="T32" fmla="*/ 96 w 545"/>
                <a:gd name="T33" fmla="*/ 63 h 91"/>
                <a:gd name="T34" fmla="*/ 86 w 545"/>
                <a:gd name="T35" fmla="*/ 78 h 91"/>
                <a:gd name="T36" fmla="*/ 72 w 545"/>
                <a:gd name="T37" fmla="*/ 91 h 91"/>
                <a:gd name="T38" fmla="*/ 0 w 545"/>
                <a:gd name="T39" fmla="*/ 91 h 91"/>
                <a:gd name="T40" fmla="*/ 19 w 545"/>
                <a:gd name="T41" fmla="*/ 71 h 91"/>
                <a:gd name="T42" fmla="*/ 36 w 545"/>
                <a:gd name="T43" fmla="*/ 50 h 91"/>
                <a:gd name="T44" fmla="*/ 49 w 545"/>
                <a:gd name="T45" fmla="*/ 25 h 91"/>
                <a:gd name="T46" fmla="*/ 60 w 545"/>
                <a:gd name="T47" fmla="*/ 0 h 9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45" h="91">
                  <a:moveTo>
                    <a:pt x="60" y="0"/>
                  </a:moveTo>
                  <a:lnTo>
                    <a:pt x="545" y="0"/>
                  </a:lnTo>
                  <a:lnTo>
                    <a:pt x="536" y="21"/>
                  </a:lnTo>
                  <a:lnTo>
                    <a:pt x="523" y="41"/>
                  </a:lnTo>
                  <a:lnTo>
                    <a:pt x="508" y="60"/>
                  </a:lnTo>
                  <a:lnTo>
                    <a:pt x="491" y="76"/>
                  </a:lnTo>
                  <a:lnTo>
                    <a:pt x="472" y="91"/>
                  </a:lnTo>
                  <a:lnTo>
                    <a:pt x="382" y="91"/>
                  </a:lnTo>
                  <a:lnTo>
                    <a:pt x="396" y="78"/>
                  </a:lnTo>
                  <a:lnTo>
                    <a:pt x="406" y="63"/>
                  </a:lnTo>
                  <a:lnTo>
                    <a:pt x="341" y="63"/>
                  </a:lnTo>
                  <a:lnTo>
                    <a:pt x="330" y="78"/>
                  </a:lnTo>
                  <a:lnTo>
                    <a:pt x="317" y="91"/>
                  </a:lnTo>
                  <a:lnTo>
                    <a:pt x="138" y="91"/>
                  </a:lnTo>
                  <a:lnTo>
                    <a:pt x="152" y="78"/>
                  </a:lnTo>
                  <a:lnTo>
                    <a:pt x="162" y="63"/>
                  </a:lnTo>
                  <a:lnTo>
                    <a:pt x="96" y="63"/>
                  </a:lnTo>
                  <a:lnTo>
                    <a:pt x="86" y="78"/>
                  </a:lnTo>
                  <a:lnTo>
                    <a:pt x="72" y="91"/>
                  </a:lnTo>
                  <a:lnTo>
                    <a:pt x="0" y="91"/>
                  </a:lnTo>
                  <a:lnTo>
                    <a:pt x="19" y="71"/>
                  </a:lnTo>
                  <a:lnTo>
                    <a:pt x="36" y="50"/>
                  </a:lnTo>
                  <a:lnTo>
                    <a:pt x="49" y="25"/>
                  </a:lnTo>
                  <a:lnTo>
                    <a:pt x="6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74" name="Rectangle 966">
              <a:extLst>
                <a:ext uri="{FF2B5EF4-FFF2-40B4-BE49-F238E27FC236}">
                  <a16:creationId xmlns:a16="http://schemas.microsoft.com/office/drawing/2014/main" id="{07D6291B-19B7-704C-8A17-E79B493E7E19}"/>
                </a:ext>
              </a:extLst>
            </p:cNvPr>
            <p:cNvSpPr>
              <a:spLocks noChangeArrowheads="1"/>
            </p:cNvSpPr>
            <p:nvPr/>
          </p:nvSpPr>
          <p:spPr bwMode="auto">
            <a:xfrm>
              <a:off x="3979" y="2782"/>
              <a:ext cx="38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Keyboard</a:t>
              </a:r>
              <a:endParaRPr lang="en-US" altLang="en-CN" sz="1800">
                <a:solidFill>
                  <a:srgbClr val="000000"/>
                </a:solidFill>
              </a:endParaRPr>
            </a:p>
          </p:txBody>
        </p:sp>
        <p:sp>
          <p:nvSpPr>
            <p:cNvPr id="33075" name="Freeform 967">
              <a:extLst>
                <a:ext uri="{FF2B5EF4-FFF2-40B4-BE49-F238E27FC236}">
                  <a16:creationId xmlns:a16="http://schemas.microsoft.com/office/drawing/2014/main" id="{55BFB04C-208B-804D-8453-D62D7EC6CEB8}"/>
                </a:ext>
              </a:extLst>
            </p:cNvPr>
            <p:cNvSpPr>
              <a:spLocks/>
            </p:cNvSpPr>
            <p:nvPr/>
          </p:nvSpPr>
          <p:spPr bwMode="auto">
            <a:xfrm>
              <a:off x="2943" y="2580"/>
              <a:ext cx="861" cy="316"/>
            </a:xfrm>
            <a:custGeom>
              <a:avLst/>
              <a:gdLst>
                <a:gd name="T0" fmla="*/ 18 w 861"/>
                <a:gd name="T1" fmla="*/ 27 h 316"/>
                <a:gd name="T2" fmla="*/ 59 w 861"/>
                <a:gd name="T3" fmla="*/ 30 h 316"/>
                <a:gd name="T4" fmla="*/ 103 w 861"/>
                <a:gd name="T5" fmla="*/ 29 h 316"/>
                <a:gd name="T6" fmla="*/ 148 w 861"/>
                <a:gd name="T7" fmla="*/ 23 h 316"/>
                <a:gd name="T8" fmla="*/ 194 w 861"/>
                <a:gd name="T9" fmla="*/ 16 h 316"/>
                <a:gd name="T10" fmla="*/ 241 w 861"/>
                <a:gd name="T11" fmla="*/ 10 h 316"/>
                <a:gd name="T12" fmla="*/ 287 w 861"/>
                <a:gd name="T13" fmla="*/ 3 h 316"/>
                <a:gd name="T14" fmla="*/ 331 w 861"/>
                <a:gd name="T15" fmla="*/ 0 h 316"/>
                <a:gd name="T16" fmla="*/ 371 w 861"/>
                <a:gd name="T17" fmla="*/ 1 h 316"/>
                <a:gd name="T18" fmla="*/ 410 w 861"/>
                <a:gd name="T19" fmla="*/ 9 h 316"/>
                <a:gd name="T20" fmla="*/ 455 w 861"/>
                <a:gd name="T21" fmla="*/ 30 h 316"/>
                <a:gd name="T22" fmla="*/ 474 w 861"/>
                <a:gd name="T23" fmla="*/ 47 h 316"/>
                <a:gd name="T24" fmla="*/ 490 w 861"/>
                <a:gd name="T25" fmla="*/ 67 h 316"/>
                <a:gd name="T26" fmla="*/ 504 w 861"/>
                <a:gd name="T27" fmla="*/ 89 h 316"/>
                <a:gd name="T28" fmla="*/ 514 w 861"/>
                <a:gd name="T29" fmla="*/ 114 h 316"/>
                <a:gd name="T30" fmla="*/ 521 w 861"/>
                <a:gd name="T31" fmla="*/ 140 h 316"/>
                <a:gd name="T32" fmla="*/ 524 w 861"/>
                <a:gd name="T33" fmla="*/ 166 h 316"/>
                <a:gd name="T34" fmla="*/ 522 w 861"/>
                <a:gd name="T35" fmla="*/ 192 h 316"/>
                <a:gd name="T36" fmla="*/ 516 w 861"/>
                <a:gd name="T37" fmla="*/ 218 h 316"/>
                <a:gd name="T38" fmla="*/ 507 w 861"/>
                <a:gd name="T39" fmla="*/ 241 h 316"/>
                <a:gd name="T40" fmla="*/ 486 w 861"/>
                <a:gd name="T41" fmla="*/ 271 h 316"/>
                <a:gd name="T42" fmla="*/ 472 w 861"/>
                <a:gd name="T43" fmla="*/ 283 h 316"/>
                <a:gd name="T44" fmla="*/ 455 w 861"/>
                <a:gd name="T45" fmla="*/ 295 h 316"/>
                <a:gd name="T46" fmla="*/ 437 w 861"/>
                <a:gd name="T47" fmla="*/ 303 h 316"/>
                <a:gd name="T48" fmla="*/ 419 w 861"/>
                <a:gd name="T49" fmla="*/ 310 h 316"/>
                <a:gd name="T50" fmla="*/ 403 w 861"/>
                <a:gd name="T51" fmla="*/ 314 h 316"/>
                <a:gd name="T52" fmla="*/ 386 w 861"/>
                <a:gd name="T53" fmla="*/ 316 h 316"/>
                <a:gd name="T54" fmla="*/ 371 w 861"/>
                <a:gd name="T55" fmla="*/ 314 h 316"/>
                <a:gd name="T56" fmla="*/ 359 w 861"/>
                <a:gd name="T57" fmla="*/ 309 h 316"/>
                <a:gd name="T58" fmla="*/ 346 w 861"/>
                <a:gd name="T59" fmla="*/ 297 h 316"/>
                <a:gd name="T60" fmla="*/ 342 w 861"/>
                <a:gd name="T61" fmla="*/ 287 h 316"/>
                <a:gd name="T62" fmla="*/ 339 w 861"/>
                <a:gd name="T63" fmla="*/ 275 h 316"/>
                <a:gd name="T64" fmla="*/ 337 w 861"/>
                <a:gd name="T65" fmla="*/ 262 h 316"/>
                <a:gd name="T66" fmla="*/ 338 w 861"/>
                <a:gd name="T67" fmla="*/ 248 h 316"/>
                <a:gd name="T68" fmla="*/ 340 w 861"/>
                <a:gd name="T69" fmla="*/ 235 h 316"/>
                <a:gd name="T70" fmla="*/ 343 w 861"/>
                <a:gd name="T71" fmla="*/ 220 h 316"/>
                <a:gd name="T72" fmla="*/ 347 w 861"/>
                <a:gd name="T73" fmla="*/ 206 h 316"/>
                <a:gd name="T74" fmla="*/ 354 w 861"/>
                <a:gd name="T75" fmla="*/ 192 h 316"/>
                <a:gd name="T76" fmla="*/ 375 w 861"/>
                <a:gd name="T77" fmla="*/ 161 h 316"/>
                <a:gd name="T78" fmla="*/ 414 w 861"/>
                <a:gd name="T79" fmla="*/ 134 h 316"/>
                <a:gd name="T80" fmla="*/ 463 w 861"/>
                <a:gd name="T81" fmla="*/ 120 h 316"/>
                <a:gd name="T82" fmla="*/ 517 w 861"/>
                <a:gd name="T83" fmla="*/ 115 h 316"/>
                <a:gd name="T84" fmla="*/ 577 w 861"/>
                <a:gd name="T85" fmla="*/ 118 h 316"/>
                <a:gd name="T86" fmla="*/ 638 w 861"/>
                <a:gd name="T87" fmla="*/ 124 h 316"/>
                <a:gd name="T88" fmla="*/ 697 w 861"/>
                <a:gd name="T89" fmla="*/ 129 h 316"/>
                <a:gd name="T90" fmla="*/ 753 w 861"/>
                <a:gd name="T91" fmla="*/ 131 h 316"/>
                <a:gd name="T92" fmla="*/ 804 w 861"/>
                <a:gd name="T93" fmla="*/ 127 h 316"/>
                <a:gd name="T94" fmla="*/ 844 w 861"/>
                <a:gd name="T95" fmla="*/ 112 h 3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61" h="316">
                  <a:moveTo>
                    <a:pt x="0" y="23"/>
                  </a:moveTo>
                  <a:lnTo>
                    <a:pt x="18" y="27"/>
                  </a:lnTo>
                  <a:lnTo>
                    <a:pt x="38" y="30"/>
                  </a:lnTo>
                  <a:lnTo>
                    <a:pt x="59" y="30"/>
                  </a:lnTo>
                  <a:lnTo>
                    <a:pt x="81" y="30"/>
                  </a:lnTo>
                  <a:lnTo>
                    <a:pt x="103" y="29"/>
                  </a:lnTo>
                  <a:lnTo>
                    <a:pt x="125" y="27"/>
                  </a:lnTo>
                  <a:lnTo>
                    <a:pt x="148" y="23"/>
                  </a:lnTo>
                  <a:lnTo>
                    <a:pt x="171" y="20"/>
                  </a:lnTo>
                  <a:lnTo>
                    <a:pt x="194" y="16"/>
                  </a:lnTo>
                  <a:lnTo>
                    <a:pt x="218" y="13"/>
                  </a:lnTo>
                  <a:lnTo>
                    <a:pt x="241" y="10"/>
                  </a:lnTo>
                  <a:lnTo>
                    <a:pt x="264" y="6"/>
                  </a:lnTo>
                  <a:lnTo>
                    <a:pt x="287" y="3"/>
                  </a:lnTo>
                  <a:lnTo>
                    <a:pt x="309" y="1"/>
                  </a:lnTo>
                  <a:lnTo>
                    <a:pt x="331" y="0"/>
                  </a:lnTo>
                  <a:lnTo>
                    <a:pt x="351" y="0"/>
                  </a:lnTo>
                  <a:lnTo>
                    <a:pt x="371" y="1"/>
                  </a:lnTo>
                  <a:lnTo>
                    <a:pt x="391" y="4"/>
                  </a:lnTo>
                  <a:lnTo>
                    <a:pt x="410" y="9"/>
                  </a:lnTo>
                  <a:lnTo>
                    <a:pt x="428" y="15"/>
                  </a:lnTo>
                  <a:lnTo>
                    <a:pt x="455" y="30"/>
                  </a:lnTo>
                  <a:lnTo>
                    <a:pt x="464" y="37"/>
                  </a:lnTo>
                  <a:lnTo>
                    <a:pt x="474" y="47"/>
                  </a:lnTo>
                  <a:lnTo>
                    <a:pt x="482" y="56"/>
                  </a:lnTo>
                  <a:lnTo>
                    <a:pt x="490" y="67"/>
                  </a:lnTo>
                  <a:lnTo>
                    <a:pt x="498" y="77"/>
                  </a:lnTo>
                  <a:lnTo>
                    <a:pt x="504" y="89"/>
                  </a:lnTo>
                  <a:lnTo>
                    <a:pt x="509" y="102"/>
                  </a:lnTo>
                  <a:lnTo>
                    <a:pt x="514" y="114"/>
                  </a:lnTo>
                  <a:lnTo>
                    <a:pt x="517" y="127"/>
                  </a:lnTo>
                  <a:lnTo>
                    <a:pt x="521" y="140"/>
                  </a:lnTo>
                  <a:lnTo>
                    <a:pt x="523" y="153"/>
                  </a:lnTo>
                  <a:lnTo>
                    <a:pt x="524" y="166"/>
                  </a:lnTo>
                  <a:lnTo>
                    <a:pt x="524" y="180"/>
                  </a:lnTo>
                  <a:lnTo>
                    <a:pt x="522" y="192"/>
                  </a:lnTo>
                  <a:lnTo>
                    <a:pt x="520" y="205"/>
                  </a:lnTo>
                  <a:lnTo>
                    <a:pt x="516" y="218"/>
                  </a:lnTo>
                  <a:lnTo>
                    <a:pt x="512" y="229"/>
                  </a:lnTo>
                  <a:lnTo>
                    <a:pt x="507" y="241"/>
                  </a:lnTo>
                  <a:lnTo>
                    <a:pt x="500" y="253"/>
                  </a:lnTo>
                  <a:lnTo>
                    <a:pt x="486" y="271"/>
                  </a:lnTo>
                  <a:lnTo>
                    <a:pt x="479" y="277"/>
                  </a:lnTo>
                  <a:lnTo>
                    <a:pt x="472" y="283"/>
                  </a:lnTo>
                  <a:lnTo>
                    <a:pt x="463" y="289"/>
                  </a:lnTo>
                  <a:lnTo>
                    <a:pt x="455" y="295"/>
                  </a:lnTo>
                  <a:lnTo>
                    <a:pt x="446" y="299"/>
                  </a:lnTo>
                  <a:lnTo>
                    <a:pt x="437" y="303"/>
                  </a:lnTo>
                  <a:lnTo>
                    <a:pt x="429" y="308"/>
                  </a:lnTo>
                  <a:lnTo>
                    <a:pt x="419" y="310"/>
                  </a:lnTo>
                  <a:lnTo>
                    <a:pt x="411" y="313"/>
                  </a:lnTo>
                  <a:lnTo>
                    <a:pt x="403" y="314"/>
                  </a:lnTo>
                  <a:lnTo>
                    <a:pt x="394" y="315"/>
                  </a:lnTo>
                  <a:lnTo>
                    <a:pt x="386" y="316"/>
                  </a:lnTo>
                  <a:lnTo>
                    <a:pt x="379" y="315"/>
                  </a:lnTo>
                  <a:lnTo>
                    <a:pt x="371" y="314"/>
                  </a:lnTo>
                  <a:lnTo>
                    <a:pt x="365" y="312"/>
                  </a:lnTo>
                  <a:lnTo>
                    <a:pt x="359" y="309"/>
                  </a:lnTo>
                  <a:lnTo>
                    <a:pt x="349" y="301"/>
                  </a:lnTo>
                  <a:lnTo>
                    <a:pt x="346" y="297"/>
                  </a:lnTo>
                  <a:lnTo>
                    <a:pt x="344" y="292"/>
                  </a:lnTo>
                  <a:lnTo>
                    <a:pt x="342" y="287"/>
                  </a:lnTo>
                  <a:lnTo>
                    <a:pt x="340" y="281"/>
                  </a:lnTo>
                  <a:lnTo>
                    <a:pt x="339" y="275"/>
                  </a:lnTo>
                  <a:lnTo>
                    <a:pt x="338" y="270"/>
                  </a:lnTo>
                  <a:lnTo>
                    <a:pt x="337" y="262"/>
                  </a:lnTo>
                  <a:lnTo>
                    <a:pt x="337" y="256"/>
                  </a:lnTo>
                  <a:lnTo>
                    <a:pt x="338" y="248"/>
                  </a:lnTo>
                  <a:lnTo>
                    <a:pt x="339" y="242"/>
                  </a:lnTo>
                  <a:lnTo>
                    <a:pt x="340" y="235"/>
                  </a:lnTo>
                  <a:lnTo>
                    <a:pt x="341" y="227"/>
                  </a:lnTo>
                  <a:lnTo>
                    <a:pt x="343" y="220"/>
                  </a:lnTo>
                  <a:lnTo>
                    <a:pt x="345" y="214"/>
                  </a:lnTo>
                  <a:lnTo>
                    <a:pt x="347" y="206"/>
                  </a:lnTo>
                  <a:lnTo>
                    <a:pt x="350" y="200"/>
                  </a:lnTo>
                  <a:lnTo>
                    <a:pt x="354" y="192"/>
                  </a:lnTo>
                  <a:lnTo>
                    <a:pt x="357" y="186"/>
                  </a:lnTo>
                  <a:lnTo>
                    <a:pt x="375" y="161"/>
                  </a:lnTo>
                  <a:lnTo>
                    <a:pt x="393" y="146"/>
                  </a:lnTo>
                  <a:lnTo>
                    <a:pt x="414" y="134"/>
                  </a:lnTo>
                  <a:lnTo>
                    <a:pt x="438" y="126"/>
                  </a:lnTo>
                  <a:lnTo>
                    <a:pt x="463" y="120"/>
                  </a:lnTo>
                  <a:lnTo>
                    <a:pt x="489" y="116"/>
                  </a:lnTo>
                  <a:lnTo>
                    <a:pt x="517" y="115"/>
                  </a:lnTo>
                  <a:lnTo>
                    <a:pt x="547" y="116"/>
                  </a:lnTo>
                  <a:lnTo>
                    <a:pt x="577" y="118"/>
                  </a:lnTo>
                  <a:lnTo>
                    <a:pt x="607" y="121"/>
                  </a:lnTo>
                  <a:lnTo>
                    <a:pt x="638" y="124"/>
                  </a:lnTo>
                  <a:lnTo>
                    <a:pt x="668" y="127"/>
                  </a:lnTo>
                  <a:lnTo>
                    <a:pt x="697" y="129"/>
                  </a:lnTo>
                  <a:lnTo>
                    <a:pt x="726" y="131"/>
                  </a:lnTo>
                  <a:lnTo>
                    <a:pt x="753" y="131"/>
                  </a:lnTo>
                  <a:lnTo>
                    <a:pt x="780" y="130"/>
                  </a:lnTo>
                  <a:lnTo>
                    <a:pt x="804" y="127"/>
                  </a:lnTo>
                  <a:lnTo>
                    <a:pt x="824" y="121"/>
                  </a:lnTo>
                  <a:lnTo>
                    <a:pt x="844" y="112"/>
                  </a:lnTo>
                  <a:lnTo>
                    <a:pt x="861" y="99"/>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76" name="Freeform 968">
              <a:extLst>
                <a:ext uri="{FF2B5EF4-FFF2-40B4-BE49-F238E27FC236}">
                  <a16:creationId xmlns:a16="http://schemas.microsoft.com/office/drawing/2014/main" id="{0AA6F890-A7E4-FC41-8FBF-4FC9D33A590D}"/>
                </a:ext>
              </a:extLst>
            </p:cNvPr>
            <p:cNvSpPr>
              <a:spLocks/>
            </p:cNvSpPr>
            <p:nvPr/>
          </p:nvSpPr>
          <p:spPr bwMode="auto">
            <a:xfrm>
              <a:off x="2880" y="2570"/>
              <a:ext cx="91" cy="75"/>
            </a:xfrm>
            <a:custGeom>
              <a:avLst/>
              <a:gdLst>
                <a:gd name="T0" fmla="*/ 52 w 91"/>
                <a:gd name="T1" fmla="*/ 75 h 75"/>
                <a:gd name="T2" fmla="*/ 0 w 91"/>
                <a:gd name="T3" fmla="*/ 0 h 75"/>
                <a:gd name="T4" fmla="*/ 91 w 91"/>
                <a:gd name="T5" fmla="*/ 2 h 75"/>
                <a:gd name="T6" fmla="*/ 52 w 91"/>
                <a:gd name="T7" fmla="*/ 75 h 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75">
                  <a:moveTo>
                    <a:pt x="52" y="75"/>
                  </a:moveTo>
                  <a:lnTo>
                    <a:pt x="0" y="0"/>
                  </a:lnTo>
                  <a:lnTo>
                    <a:pt x="91" y="2"/>
                  </a:lnTo>
                  <a:lnTo>
                    <a:pt x="52"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33077" name="Rectangle 969">
              <a:extLst>
                <a:ext uri="{FF2B5EF4-FFF2-40B4-BE49-F238E27FC236}">
                  <a16:creationId xmlns:a16="http://schemas.microsoft.com/office/drawing/2014/main" id="{53762DE4-439A-DC4E-9EE4-CDD0F34F1C14}"/>
                </a:ext>
              </a:extLst>
            </p:cNvPr>
            <p:cNvSpPr>
              <a:spLocks noChangeArrowheads="1"/>
            </p:cNvSpPr>
            <p:nvPr/>
          </p:nvSpPr>
          <p:spPr bwMode="auto">
            <a:xfrm>
              <a:off x="4039" y="2366"/>
              <a:ext cx="382"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33078" name="Rectangle 970">
              <a:extLst>
                <a:ext uri="{FF2B5EF4-FFF2-40B4-BE49-F238E27FC236}">
                  <a16:creationId xmlns:a16="http://schemas.microsoft.com/office/drawing/2014/main" id="{996917C9-E9A8-B247-A69D-FF3620CCB6A5}"/>
                </a:ext>
              </a:extLst>
            </p:cNvPr>
            <p:cNvSpPr>
              <a:spLocks noChangeArrowheads="1"/>
            </p:cNvSpPr>
            <p:nvPr/>
          </p:nvSpPr>
          <p:spPr bwMode="auto">
            <a:xfrm>
              <a:off x="4087" y="2375"/>
              <a:ext cx="28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Screen</a:t>
              </a:r>
              <a:endParaRPr lang="en-US" altLang="en-CN" sz="1800">
                <a:solidFill>
                  <a:srgbClr val="000000"/>
                </a:solidFill>
              </a:endParaRPr>
            </a:p>
          </p:txBody>
        </p:sp>
      </p:grpSp>
    </p:spTree>
    <p:extLst>
      <p:ext uri="{BB962C8B-B14F-4D97-AF65-F5344CB8AC3E}">
        <p14:creationId xmlns:p14="http://schemas.microsoft.com/office/powerpoint/2010/main" val="23388996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7171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7171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7171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7171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716" grpId="0" build="p"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Audience</a:t>
            </a:r>
            <a:endParaRPr/>
          </a:p>
        </p:txBody>
      </p:sp>
      <p:sp>
        <p:nvSpPr>
          <p:cNvPr id="61" name="Google Shape;61;p14"/>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 dirty="0"/>
              <a:t>4th grade</a:t>
            </a:r>
            <a:endParaRPr dirty="0"/>
          </a:p>
          <a:p>
            <a:pPr marL="457200" lvl="0" indent="-342900" algn="l" rtl="0">
              <a:spcBef>
                <a:spcPts val="1600"/>
              </a:spcBef>
              <a:spcAft>
                <a:spcPts val="0"/>
              </a:spcAft>
              <a:buSzPts val="1800"/>
              <a:buChar char="●"/>
            </a:pPr>
            <a:r>
              <a:rPr lang="en" dirty="0"/>
              <a:t>Advanced curriculum</a:t>
            </a:r>
            <a:endParaRPr dirty="0"/>
          </a:p>
          <a:p>
            <a:pPr marL="457200" lvl="0" indent="-342900" algn="l" rtl="0">
              <a:spcBef>
                <a:spcPts val="1600"/>
              </a:spcBef>
              <a:spcAft>
                <a:spcPts val="1600"/>
              </a:spcAft>
              <a:buSzPts val="1800"/>
              <a:buChar char="●"/>
            </a:pPr>
            <a:r>
              <a:rPr lang="en" dirty="0"/>
              <a:t>18 students</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40007523-49AE-A341-94FC-6FC634210E56}"/>
              </a:ext>
            </a:extLst>
          </p:cNvPr>
          <p:cNvSpPr>
            <a:spLocks noGrp="1" noChangeArrowheads="1"/>
          </p:cNvSpPr>
          <p:nvPr>
            <p:ph type="title"/>
          </p:nvPr>
        </p:nvSpPr>
        <p:spPr/>
        <p:txBody>
          <a:bodyPr/>
          <a:lstStyle/>
          <a:p>
            <a:pPr>
              <a:defRPr/>
            </a:pPr>
            <a:r>
              <a:rPr lang="en-US">
                <a:cs typeface="+mj-cs"/>
              </a:rPr>
              <a:t>Revisiting Hack low-level programming: </a:t>
            </a:r>
            <a:r>
              <a:rPr lang="en-US" sz="1500">
                <a:cs typeface="+mj-cs"/>
              </a:rPr>
              <a:t>an example</a:t>
            </a:r>
          </a:p>
        </p:txBody>
      </p:sp>
      <p:sp>
        <p:nvSpPr>
          <p:cNvPr id="7176" name="Text Box 9">
            <a:extLst>
              <a:ext uri="{FF2B5EF4-FFF2-40B4-BE49-F238E27FC236}">
                <a16:creationId xmlns:a16="http://schemas.microsoft.com/office/drawing/2014/main" id="{77D116A1-CA38-7E4D-AE3D-A841FD356FA1}"/>
              </a:ext>
            </a:extLst>
          </p:cNvPr>
          <p:cNvSpPr txBox="1">
            <a:spLocks noChangeArrowheads="1"/>
          </p:cNvSpPr>
          <p:nvPr/>
        </p:nvSpPr>
        <p:spPr bwMode="auto">
          <a:xfrm>
            <a:off x="1428750" y="742950"/>
            <a:ext cx="2686050" cy="4057650"/>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151200" tIns="35100" rIns="0" bIns="35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Computes 1+...+RAM[0]</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And stores the sum in RAM[1].</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@i    </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M=1   // i = 1                                        </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@sum  </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M=0   // sum = 0</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(LOOP)</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@i    // if i&gt;RAM[0] goto WRITE</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D=M</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@0</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D=D-M</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@WRITE </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D;JGT</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@i    // sum += i</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D=M</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@sum</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M=D+M</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@i    // i++</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M=M+1 </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@LOOP // goto LOOP</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0;JMP</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(WRITE)</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@sum</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D=M</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@1</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M=D  // RAM[1] = the sum</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(END)</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@END</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0;JMP</a:t>
            </a:r>
          </a:p>
        </p:txBody>
      </p:sp>
      <p:sp>
        <p:nvSpPr>
          <p:cNvPr id="7177" name="Rectangle 10">
            <a:extLst>
              <a:ext uri="{FF2B5EF4-FFF2-40B4-BE49-F238E27FC236}">
                <a16:creationId xmlns:a16="http://schemas.microsoft.com/office/drawing/2014/main" id="{464DB749-4DFB-324E-A28C-F22C9E015ABF}"/>
              </a:ext>
            </a:extLst>
          </p:cNvPr>
          <p:cNvSpPr>
            <a:spLocks noChangeArrowheads="1"/>
          </p:cNvSpPr>
          <p:nvPr/>
        </p:nvSpPr>
        <p:spPr bwMode="auto">
          <a:xfrm>
            <a:off x="1371601" y="514350"/>
            <a:ext cx="2280047"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60000"/>
              </a:spcBef>
              <a:spcAft>
                <a:spcPct val="70000"/>
              </a:spcAft>
              <a:buClr>
                <a:srgbClr val="006600"/>
              </a:buClr>
              <a:buSzPct val="85000"/>
            </a:pPr>
            <a:r>
              <a:rPr lang="en-US" altLang="en-CN" sz="1200">
                <a:solidFill>
                  <a:srgbClr val="000000"/>
                </a:solidFill>
                <a:latin typeface="Comic Sans MS" panose="030F0902030302020204" pitchFamily="66" charset="0"/>
              </a:rPr>
              <a:t>Assembly program </a:t>
            </a:r>
            <a:r>
              <a:rPr lang="en-US" altLang="en-CN" sz="900">
                <a:solidFill>
                  <a:srgbClr val="000000"/>
                </a:solidFill>
                <a:latin typeface="Comic Sans MS" panose="030F0902030302020204" pitchFamily="66" charset="0"/>
              </a:rPr>
              <a:t>(</a:t>
            </a:r>
            <a:r>
              <a:rPr lang="en-US" altLang="en-CN" sz="1050">
                <a:solidFill>
                  <a:srgbClr val="000000"/>
                </a:solidFill>
                <a:latin typeface="Consolas" panose="020B0609020204030204" pitchFamily="49" charset="0"/>
              </a:rPr>
              <a:t>sum.asm</a:t>
            </a:r>
            <a:r>
              <a:rPr lang="en-US" altLang="en-CN" sz="900">
                <a:solidFill>
                  <a:srgbClr val="000000"/>
                </a:solidFill>
                <a:latin typeface="Comic Sans MS" panose="030F0902030302020204" pitchFamily="66" charset="0"/>
              </a:rPr>
              <a:t>)</a:t>
            </a:r>
            <a:endParaRPr lang="en-US" altLang="en-CN" sz="750">
              <a:solidFill>
                <a:srgbClr val="000000"/>
              </a:solidFill>
              <a:latin typeface="Comic Sans MS" panose="030F0902030302020204" pitchFamily="66" charset="0"/>
            </a:endParaRPr>
          </a:p>
        </p:txBody>
      </p:sp>
      <p:grpSp>
        <p:nvGrpSpPr>
          <p:cNvPr id="7198" name="Group 30">
            <a:extLst>
              <a:ext uri="{FF2B5EF4-FFF2-40B4-BE49-F238E27FC236}">
                <a16:creationId xmlns:a16="http://schemas.microsoft.com/office/drawing/2014/main" id="{DF224229-7F92-A244-A7B6-C15C9A14424F}"/>
              </a:ext>
            </a:extLst>
          </p:cNvPr>
          <p:cNvGrpSpPr>
            <a:grpSpLocks/>
          </p:cNvGrpSpPr>
          <p:nvPr/>
        </p:nvGrpSpPr>
        <p:grpSpPr bwMode="auto">
          <a:xfrm>
            <a:off x="4457700" y="514350"/>
            <a:ext cx="2628900" cy="3771900"/>
            <a:chOff x="2784" y="433"/>
            <a:chExt cx="2208" cy="3168"/>
          </a:xfrm>
        </p:grpSpPr>
        <p:pic>
          <p:nvPicPr>
            <p:cNvPr id="7178" name="Picture 10">
              <a:extLst>
                <a:ext uri="{FF2B5EF4-FFF2-40B4-BE49-F238E27FC236}">
                  <a16:creationId xmlns:a16="http://schemas.microsoft.com/office/drawing/2014/main" id="{8AFD3269-C5FA-A440-88E7-8255002A32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074" r="4581" b="15659"/>
            <a:stretch>
              <a:fillRect/>
            </a:stretch>
          </p:blipFill>
          <p:spPr bwMode="auto">
            <a:xfrm>
              <a:off x="2832" y="816"/>
              <a:ext cx="2160" cy="2785"/>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rgbClr val="CCCC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34832" name="Rectangle 10">
              <a:extLst>
                <a:ext uri="{FF2B5EF4-FFF2-40B4-BE49-F238E27FC236}">
                  <a16:creationId xmlns:a16="http://schemas.microsoft.com/office/drawing/2014/main" id="{0D37DC36-4982-6E4A-94C1-F5893BDE1305}"/>
                </a:ext>
              </a:extLst>
            </p:cNvPr>
            <p:cNvSpPr>
              <a:spLocks noChangeArrowheads="1"/>
            </p:cNvSpPr>
            <p:nvPr/>
          </p:nvSpPr>
          <p:spPr bwMode="auto">
            <a:xfrm>
              <a:off x="2784" y="433"/>
              <a:ext cx="192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60000"/>
                </a:spcBef>
                <a:spcAft>
                  <a:spcPct val="70000"/>
                </a:spcAft>
                <a:buClr>
                  <a:srgbClr val="006600"/>
                </a:buClr>
                <a:buSzPct val="85000"/>
              </a:pPr>
              <a:r>
                <a:rPr lang="en-US" altLang="en-CN" sz="1200">
                  <a:solidFill>
                    <a:srgbClr val="000000"/>
                  </a:solidFill>
                  <a:latin typeface="Comic Sans MS" panose="030F0902030302020204" pitchFamily="66" charset="0"/>
                </a:rPr>
                <a:t>CPU emulator screen shot</a:t>
              </a:r>
              <a:br>
                <a:rPr lang="en-US" altLang="en-CN" sz="1200">
                  <a:solidFill>
                    <a:srgbClr val="000000"/>
                  </a:solidFill>
                  <a:latin typeface="Comic Sans MS" panose="030F0902030302020204" pitchFamily="66" charset="0"/>
                </a:rPr>
              </a:br>
              <a:r>
                <a:rPr lang="en-US" altLang="en-CN" sz="1200">
                  <a:solidFill>
                    <a:srgbClr val="000000"/>
                  </a:solidFill>
                  <a:latin typeface="Comic Sans MS" panose="030F0902030302020204" pitchFamily="66" charset="0"/>
                </a:rPr>
                <a:t>after running this program</a:t>
              </a:r>
              <a:endParaRPr lang="en-US" altLang="en-CN" sz="1050">
                <a:solidFill>
                  <a:srgbClr val="000000"/>
                </a:solidFill>
                <a:latin typeface="Comic Sans MS" panose="030F0902030302020204" pitchFamily="66" charset="0"/>
              </a:endParaRPr>
            </a:p>
          </p:txBody>
        </p:sp>
      </p:grpSp>
      <p:sp>
        <p:nvSpPr>
          <p:cNvPr id="7180" name="Rectangle 10">
            <a:extLst>
              <a:ext uri="{FF2B5EF4-FFF2-40B4-BE49-F238E27FC236}">
                <a16:creationId xmlns:a16="http://schemas.microsoft.com/office/drawing/2014/main" id="{2008498D-B042-A046-B16B-7633E00A727A}"/>
              </a:ext>
            </a:extLst>
          </p:cNvPr>
          <p:cNvSpPr>
            <a:spLocks noChangeArrowheads="1"/>
          </p:cNvSpPr>
          <p:nvPr/>
        </p:nvSpPr>
        <p:spPr bwMode="auto">
          <a:xfrm>
            <a:off x="4286250" y="4343400"/>
            <a:ext cx="35433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60000"/>
              </a:spcBef>
              <a:spcAft>
                <a:spcPct val="70000"/>
              </a:spcAft>
              <a:buClr>
                <a:srgbClr val="006600"/>
              </a:buClr>
              <a:buSzPct val="85000"/>
            </a:pPr>
            <a:r>
              <a:rPr lang="en-US" altLang="en-CN" sz="1050">
                <a:solidFill>
                  <a:srgbClr val="000000"/>
                </a:solidFill>
                <a:latin typeface="Comic Sans MS" panose="030F0902030302020204" pitchFamily="66" charset="0"/>
              </a:rPr>
              <a:t>The CPU emulator allows loading and executing symbolic Hack code. It resolves all the symbolic symbols to memory locations, and executes the code. </a:t>
            </a:r>
            <a:endParaRPr lang="en-US" altLang="en-CN" sz="1050">
              <a:solidFill>
                <a:srgbClr val="000000"/>
              </a:solidFill>
              <a:latin typeface="Consolas" panose="020B0609020204030204" pitchFamily="49" charset="0"/>
            </a:endParaRPr>
          </a:p>
        </p:txBody>
      </p:sp>
      <p:grpSp>
        <p:nvGrpSpPr>
          <p:cNvPr id="7197" name="Group 29">
            <a:extLst>
              <a:ext uri="{FF2B5EF4-FFF2-40B4-BE49-F238E27FC236}">
                <a16:creationId xmlns:a16="http://schemas.microsoft.com/office/drawing/2014/main" id="{CC27F26C-A511-3F4E-BF29-4868B53300D9}"/>
              </a:ext>
            </a:extLst>
          </p:cNvPr>
          <p:cNvGrpSpPr>
            <a:grpSpLocks/>
          </p:cNvGrpSpPr>
          <p:nvPr/>
        </p:nvGrpSpPr>
        <p:grpSpPr bwMode="auto">
          <a:xfrm>
            <a:off x="6915150" y="2000250"/>
            <a:ext cx="971550" cy="514350"/>
            <a:chOff x="4848" y="1680"/>
            <a:chExt cx="816" cy="432"/>
          </a:xfrm>
        </p:grpSpPr>
        <p:cxnSp>
          <p:nvCxnSpPr>
            <p:cNvPr id="7189" name="AutoShape 21">
              <a:extLst>
                <a:ext uri="{FF2B5EF4-FFF2-40B4-BE49-F238E27FC236}">
                  <a16:creationId xmlns:a16="http://schemas.microsoft.com/office/drawing/2014/main" id="{0B49E006-66FB-9440-A327-E286F50B0B1E}"/>
                </a:ext>
              </a:extLst>
            </p:cNvPr>
            <p:cNvCxnSpPr>
              <a:cxnSpLocks noChangeShapeType="1"/>
            </p:cNvCxnSpPr>
            <p:nvPr/>
          </p:nvCxnSpPr>
          <p:spPr bwMode="auto">
            <a:xfrm flipH="1" flipV="1">
              <a:off x="4944" y="1728"/>
              <a:ext cx="288" cy="192"/>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7190" name="Rectangle 22">
              <a:extLst>
                <a:ext uri="{FF2B5EF4-FFF2-40B4-BE49-F238E27FC236}">
                  <a16:creationId xmlns:a16="http://schemas.microsoft.com/office/drawing/2014/main" id="{985DDEE0-7541-9F42-86D5-BA1DD1150D88}"/>
                </a:ext>
              </a:extLst>
            </p:cNvPr>
            <p:cNvSpPr>
              <a:spLocks noChangeArrowheads="1"/>
            </p:cNvSpPr>
            <p:nvPr/>
          </p:nvSpPr>
          <p:spPr bwMode="auto">
            <a:xfrm>
              <a:off x="4848" y="1680"/>
              <a:ext cx="202" cy="1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defRPr/>
              </a:pPr>
              <a:endParaRPr lang="en-US" sz="1500">
                <a:latin typeface="Arial" charset="0"/>
                <a:ea typeface="ＭＳ Ｐゴシック" charset="0"/>
                <a:cs typeface="Arial" charset="0"/>
              </a:endParaRPr>
            </a:p>
          </p:txBody>
        </p:sp>
        <p:sp>
          <p:nvSpPr>
            <p:cNvPr id="7188" name="AutoShape 20">
              <a:extLst>
                <a:ext uri="{FF2B5EF4-FFF2-40B4-BE49-F238E27FC236}">
                  <a16:creationId xmlns:a16="http://schemas.microsoft.com/office/drawing/2014/main" id="{1B82C476-214C-EA4F-967A-597EDB4E783E}"/>
                </a:ext>
              </a:extLst>
            </p:cNvPr>
            <p:cNvSpPr>
              <a:spLocks noChangeArrowheads="1"/>
            </p:cNvSpPr>
            <p:nvPr/>
          </p:nvSpPr>
          <p:spPr bwMode="auto">
            <a:xfrm>
              <a:off x="5136" y="1728"/>
              <a:ext cx="528" cy="384"/>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13500" rIns="13500"/>
            <a:lstStyle/>
            <a:p>
              <a:pPr algn="ctr" eaLnBrk="0" fontAlgn="base" hangingPunct="0">
                <a:lnSpc>
                  <a:spcPct val="80000"/>
                </a:lnSpc>
                <a:spcBef>
                  <a:spcPct val="100000"/>
                </a:spcBef>
                <a:spcAft>
                  <a:spcPct val="0"/>
                </a:spcAft>
                <a:buClr>
                  <a:srgbClr val="006600"/>
                </a:buClr>
                <a:buSzPct val="100000"/>
                <a:defRPr/>
              </a:pPr>
              <a:r>
                <a:rPr lang="en-US" sz="900">
                  <a:latin typeface="Comic Sans MS" charset="0"/>
                  <a:ea typeface="ＭＳ Ｐゴシック" charset="0"/>
                </a:rPr>
                <a:t>program  generated output</a:t>
              </a:r>
            </a:p>
          </p:txBody>
        </p:sp>
      </p:grpSp>
      <p:grpSp>
        <p:nvGrpSpPr>
          <p:cNvPr id="7196" name="Group 28">
            <a:extLst>
              <a:ext uri="{FF2B5EF4-FFF2-40B4-BE49-F238E27FC236}">
                <a16:creationId xmlns:a16="http://schemas.microsoft.com/office/drawing/2014/main" id="{86E222F8-10A2-B14D-8CC4-C0DC3CCD3044}"/>
              </a:ext>
            </a:extLst>
          </p:cNvPr>
          <p:cNvGrpSpPr>
            <a:grpSpLocks/>
          </p:cNvGrpSpPr>
          <p:nvPr/>
        </p:nvGrpSpPr>
        <p:grpSpPr bwMode="auto">
          <a:xfrm>
            <a:off x="6915151" y="1485900"/>
            <a:ext cx="983456" cy="457200"/>
            <a:chOff x="4838" y="1248"/>
            <a:chExt cx="826" cy="384"/>
          </a:xfrm>
        </p:grpSpPr>
        <p:sp>
          <p:nvSpPr>
            <p:cNvPr id="7192" name="AutoShape 24">
              <a:extLst>
                <a:ext uri="{FF2B5EF4-FFF2-40B4-BE49-F238E27FC236}">
                  <a16:creationId xmlns:a16="http://schemas.microsoft.com/office/drawing/2014/main" id="{DE006B17-212A-F34F-9CF0-9E434A163367}"/>
                </a:ext>
              </a:extLst>
            </p:cNvPr>
            <p:cNvSpPr>
              <a:spLocks noChangeArrowheads="1"/>
            </p:cNvSpPr>
            <p:nvPr/>
          </p:nvSpPr>
          <p:spPr bwMode="auto">
            <a:xfrm>
              <a:off x="5136" y="1248"/>
              <a:ext cx="528" cy="384"/>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ctr" eaLnBrk="0" fontAlgn="base" hangingPunct="0">
                <a:lnSpc>
                  <a:spcPct val="80000"/>
                </a:lnSpc>
                <a:spcBef>
                  <a:spcPct val="100000"/>
                </a:spcBef>
                <a:spcAft>
                  <a:spcPct val="0"/>
                </a:spcAft>
                <a:buClr>
                  <a:srgbClr val="006600"/>
                </a:buClr>
                <a:buSzPct val="100000"/>
                <a:defRPr/>
              </a:pPr>
              <a:r>
                <a:rPr lang="en-US" sz="900">
                  <a:latin typeface="Comic Sans MS" charset="0"/>
                  <a:ea typeface="ＭＳ Ｐゴシック" charset="0"/>
                </a:rPr>
                <a:t>user supplied input</a:t>
              </a:r>
            </a:p>
          </p:txBody>
        </p:sp>
        <p:cxnSp>
          <p:nvCxnSpPr>
            <p:cNvPr id="7193" name="AutoShape 25">
              <a:extLst>
                <a:ext uri="{FF2B5EF4-FFF2-40B4-BE49-F238E27FC236}">
                  <a16:creationId xmlns:a16="http://schemas.microsoft.com/office/drawing/2014/main" id="{9643CA93-1548-1341-BF99-A12297EC3790}"/>
                </a:ext>
              </a:extLst>
            </p:cNvPr>
            <p:cNvCxnSpPr>
              <a:cxnSpLocks noChangeShapeType="1"/>
              <a:stCxn id="7192" idx="1"/>
            </p:cNvCxnSpPr>
            <p:nvPr/>
          </p:nvCxnSpPr>
          <p:spPr bwMode="auto">
            <a:xfrm flipH="1">
              <a:off x="4944" y="1440"/>
              <a:ext cx="192" cy="192"/>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7194" name="Rectangle 26">
              <a:extLst>
                <a:ext uri="{FF2B5EF4-FFF2-40B4-BE49-F238E27FC236}">
                  <a16:creationId xmlns:a16="http://schemas.microsoft.com/office/drawing/2014/main" id="{7511467E-04F7-E84B-A89A-F8755E70FB86}"/>
                </a:ext>
              </a:extLst>
            </p:cNvPr>
            <p:cNvSpPr>
              <a:spLocks noChangeArrowheads="1"/>
            </p:cNvSpPr>
            <p:nvPr/>
          </p:nvSpPr>
          <p:spPr bwMode="auto">
            <a:xfrm>
              <a:off x="4838" y="1488"/>
              <a:ext cx="202" cy="1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defRPr/>
              </a:pPr>
              <a:endParaRPr lang="en-US" sz="1500">
                <a:latin typeface="Arial" charset="0"/>
                <a:ea typeface="ＭＳ Ｐゴシック" charset="0"/>
                <a:cs typeface="Arial" charset="0"/>
              </a:endParaRPr>
            </a:p>
          </p:txBody>
        </p:sp>
        <p:sp>
          <p:nvSpPr>
            <p:cNvPr id="7195" name="Rectangle 27">
              <a:extLst>
                <a:ext uri="{FF2B5EF4-FFF2-40B4-BE49-F238E27FC236}">
                  <a16:creationId xmlns:a16="http://schemas.microsoft.com/office/drawing/2014/main" id="{BE74A0A5-2451-6540-94EE-8B72C02C9419}"/>
                </a:ext>
              </a:extLst>
            </p:cNvPr>
            <p:cNvSpPr>
              <a:spLocks noChangeArrowheads="1"/>
            </p:cNvSpPr>
            <p:nvPr/>
          </p:nvSpPr>
          <p:spPr bwMode="auto">
            <a:xfrm>
              <a:off x="5424" y="1344"/>
              <a:ext cx="202" cy="1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fontAlgn="base">
                <a:spcBef>
                  <a:spcPct val="0"/>
                </a:spcBef>
                <a:spcAft>
                  <a:spcPct val="0"/>
                </a:spcAft>
                <a:defRPr/>
              </a:pPr>
              <a:endParaRPr lang="en-US" sz="1500">
                <a:latin typeface="Arial" charset="0"/>
                <a:ea typeface="ＭＳ Ｐゴシック" charset="0"/>
                <a:cs typeface="Arial" charset="0"/>
              </a:endParaRPr>
            </a:p>
          </p:txBody>
        </p:sp>
      </p:grpSp>
    </p:spTree>
    <p:extLst>
      <p:ext uri="{BB962C8B-B14F-4D97-AF65-F5344CB8AC3E}">
        <p14:creationId xmlns:p14="http://schemas.microsoft.com/office/powerpoint/2010/main" val="18478666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17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76">
                                            <p:txEl>
                                              <p:pRg st="1" end="1"/>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719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719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7197"/>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7176">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176">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176">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176">
                                            <p:txEl>
                                              <p:pRg st="5" end="5"/>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7176">
                                            <p:txEl>
                                              <p:pRg st="6" end="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176">
                                            <p:txEl>
                                              <p:pRg st="7" end="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176">
                                            <p:txEl>
                                              <p:pRg st="8" end="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176">
                                            <p:txEl>
                                              <p:pRg st="9" end="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176">
                                            <p:txEl>
                                              <p:pRg st="10" end="1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176">
                                            <p:txEl>
                                              <p:pRg st="11" end="1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176">
                                            <p:txEl>
                                              <p:pRg st="12" end="12"/>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7176">
                                            <p:txEl>
                                              <p:pRg st="13" end="13"/>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176">
                                            <p:txEl>
                                              <p:pRg st="14" end="14"/>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176">
                                            <p:txEl>
                                              <p:pRg st="15" end="15"/>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176">
                                            <p:txEl>
                                              <p:pRg st="16" end="16"/>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176">
                                            <p:txEl>
                                              <p:pRg st="17" end="17"/>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176">
                                            <p:txEl>
                                              <p:pRg st="18" end="18"/>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176">
                                            <p:txEl>
                                              <p:pRg st="19" end="19"/>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176">
                                            <p:txEl>
                                              <p:pRg st="20" end="20"/>
                                            </p:txEl>
                                          </p:spTgt>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nodeType="clickEffect">
                                  <p:stCondLst>
                                    <p:cond delay="0"/>
                                  </p:stCondLst>
                                  <p:childTnLst>
                                    <p:set>
                                      <p:cBhvr>
                                        <p:cTn id="72" dur="1" fill="hold">
                                          <p:stCondLst>
                                            <p:cond delay="0"/>
                                          </p:stCondLst>
                                        </p:cTn>
                                        <p:tgtEl>
                                          <p:spTgt spid="7176">
                                            <p:txEl>
                                              <p:pRg st="21" end="21"/>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176">
                                            <p:txEl>
                                              <p:pRg st="22" end="22"/>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7176">
                                            <p:txEl>
                                              <p:pRg st="23" end="23"/>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176">
                                            <p:txEl>
                                              <p:pRg st="24" end="24"/>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176">
                                            <p:txEl>
                                              <p:pRg st="25" end="25"/>
                                            </p:txEl>
                                          </p:spTgt>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nodeType="clickEffect">
                                  <p:stCondLst>
                                    <p:cond delay="0"/>
                                  </p:stCondLst>
                                  <p:childTnLst>
                                    <p:set>
                                      <p:cBhvr>
                                        <p:cTn id="84" dur="1" fill="hold">
                                          <p:stCondLst>
                                            <p:cond delay="0"/>
                                          </p:stCondLst>
                                        </p:cTn>
                                        <p:tgtEl>
                                          <p:spTgt spid="7176">
                                            <p:txEl>
                                              <p:pRg st="26" end="26"/>
                                            </p:txEl>
                                          </p:spTgt>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176">
                                            <p:txEl>
                                              <p:pRg st="27" end="27"/>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7176">
                                            <p:txEl>
                                              <p:pRg st="28" end="28"/>
                                            </p:txEl>
                                          </p:spTgt>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71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7" grpId="0"/>
      <p:bldP spid="7180" grpId="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A754056A-B9AE-5244-A419-775EF0150974}"/>
              </a:ext>
            </a:extLst>
          </p:cNvPr>
          <p:cNvSpPr>
            <a:spLocks noGrp="1" noChangeArrowheads="1"/>
          </p:cNvSpPr>
          <p:nvPr>
            <p:ph type="title" idx="4294967295"/>
          </p:nvPr>
        </p:nvSpPr>
        <p:spPr/>
        <p:txBody>
          <a:bodyPr/>
          <a:lstStyle/>
          <a:p>
            <a:r>
              <a:rPr lang="en-US" altLang="en-CN">
                <a:latin typeface="Arial" panose="020B0604020202020204" pitchFamily="34" charset="0"/>
                <a:ea typeface="ＭＳ Ｐゴシック" panose="020B0600070205080204" pitchFamily="34" charset="-128"/>
              </a:rPr>
              <a:t>The assembler</a:t>
            </a:r>
            <a:r>
              <a:rPr lang="en-US" altLang="en-US">
                <a:latin typeface="Arial" panose="020B0604020202020204" pitchFamily="34" charset="0"/>
                <a:ea typeface="ＭＳ Ｐゴシック" panose="020B0600070205080204" pitchFamily="34" charset="-128"/>
              </a:rPr>
              <a:t>’</a:t>
            </a:r>
            <a:r>
              <a:rPr lang="en-US" altLang="en-CN">
                <a:latin typeface="Arial" panose="020B0604020202020204" pitchFamily="34" charset="0"/>
                <a:ea typeface="ＭＳ Ｐゴシック" panose="020B0600070205080204" pitchFamily="34" charset="-128"/>
              </a:rPr>
              <a:t>s view of an assembly program</a:t>
            </a:r>
          </a:p>
        </p:txBody>
      </p:sp>
      <p:sp>
        <p:nvSpPr>
          <p:cNvPr id="69635" name="Text Box 9">
            <a:extLst>
              <a:ext uri="{FF2B5EF4-FFF2-40B4-BE49-F238E27FC236}">
                <a16:creationId xmlns:a16="http://schemas.microsoft.com/office/drawing/2014/main" id="{CB0DB70C-1138-294E-9BDA-2E04406C05FB}"/>
              </a:ext>
            </a:extLst>
          </p:cNvPr>
          <p:cNvSpPr txBox="1">
            <a:spLocks noChangeArrowheads="1"/>
          </p:cNvSpPr>
          <p:nvPr/>
        </p:nvSpPr>
        <p:spPr bwMode="auto">
          <a:xfrm>
            <a:off x="1428750" y="742950"/>
            <a:ext cx="2686050" cy="4057650"/>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151200" tIns="35100" rIns="0" bIns="35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Computes 1+...+RAM[0]</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And stores the sum in RAM[1].</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@i    </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M=1   // i = 1                                        </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@sum  </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M=0   // sum = 0</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(LOOP)</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@i    // if i&gt;RAM[0] goto WRITE</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D=M</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@0</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D=D-M</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@WRITE </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D;JGT</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@i    // sum += i</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D=M</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@sum</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M=D+M</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@i    // i++</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M=M+1 </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@LOOP // goto LOOP</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0;JMP</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(WRITE)</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@sum</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D=M</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@1</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M=D  // RAM[1] = the sum</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(END)</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@END</a:t>
            </a:r>
          </a:p>
          <a:p>
            <a:pPr eaLnBrk="0" fontAlgn="base" hangingPunct="0">
              <a:lnSpc>
                <a:spcPct val="90000"/>
              </a:lnSpc>
              <a:spcBef>
                <a:spcPct val="10000"/>
              </a:spcBef>
              <a:spcAft>
                <a:spcPct val="0"/>
              </a:spcAft>
              <a:buClr>
                <a:srgbClr val="006600"/>
              </a:buClr>
              <a:buSzPct val="85000"/>
              <a:defRPr/>
            </a:pPr>
            <a:r>
              <a:rPr lang="en-US" sz="900">
                <a:solidFill>
                  <a:srgbClr val="000000"/>
                </a:solidFill>
                <a:latin typeface="Consolas" charset="0"/>
                <a:ea typeface="Arial Unicode MS" charset="0"/>
                <a:cs typeface="Consolas" charset="0"/>
              </a:rPr>
              <a:t>    0;JMP</a:t>
            </a:r>
          </a:p>
        </p:txBody>
      </p:sp>
      <p:sp>
        <p:nvSpPr>
          <p:cNvPr id="36867" name="Rectangle 10">
            <a:extLst>
              <a:ext uri="{FF2B5EF4-FFF2-40B4-BE49-F238E27FC236}">
                <a16:creationId xmlns:a16="http://schemas.microsoft.com/office/drawing/2014/main" id="{2BE637E1-5BCD-7C4F-BE76-E9210D004AD2}"/>
              </a:ext>
            </a:extLst>
          </p:cNvPr>
          <p:cNvSpPr>
            <a:spLocks noChangeArrowheads="1"/>
          </p:cNvSpPr>
          <p:nvPr/>
        </p:nvSpPr>
        <p:spPr bwMode="auto">
          <a:xfrm>
            <a:off x="1371601" y="514350"/>
            <a:ext cx="2280047"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60000"/>
              </a:spcBef>
              <a:spcAft>
                <a:spcPct val="70000"/>
              </a:spcAft>
              <a:buClr>
                <a:srgbClr val="006600"/>
              </a:buClr>
              <a:buSzPct val="85000"/>
            </a:pPr>
            <a:r>
              <a:rPr lang="en-US" altLang="en-CN" sz="1200">
                <a:solidFill>
                  <a:srgbClr val="000000"/>
                </a:solidFill>
                <a:latin typeface="Comic Sans MS" panose="030F0902030302020204" pitchFamily="66" charset="0"/>
              </a:rPr>
              <a:t>Assembly program</a:t>
            </a:r>
            <a:endParaRPr lang="en-US" altLang="en-CN" sz="1050">
              <a:solidFill>
                <a:srgbClr val="000000"/>
              </a:solidFill>
              <a:latin typeface="Comic Sans MS" panose="030F0902030302020204" pitchFamily="66" charset="0"/>
            </a:endParaRPr>
          </a:p>
        </p:txBody>
      </p:sp>
      <p:sp>
        <p:nvSpPr>
          <p:cNvPr id="412675" name="Rectangle 3">
            <a:extLst>
              <a:ext uri="{FF2B5EF4-FFF2-40B4-BE49-F238E27FC236}">
                <a16:creationId xmlns:a16="http://schemas.microsoft.com/office/drawing/2014/main" id="{B6B3BB20-6873-4D4F-AE8E-607808E53362}"/>
              </a:ext>
            </a:extLst>
          </p:cNvPr>
          <p:cNvSpPr>
            <a:spLocks noChangeArrowheads="1"/>
          </p:cNvSpPr>
          <p:nvPr/>
        </p:nvSpPr>
        <p:spPr bwMode="auto">
          <a:xfrm>
            <a:off x="4572000" y="800100"/>
            <a:ext cx="2971800" cy="2000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69056" tIns="34529" rIns="69056" bIns="34529"/>
          <a:lstStyle/>
          <a:p>
            <a:pPr marL="201216" indent="-201216" eaLnBrk="0" fontAlgn="base" hangingPunct="0">
              <a:spcBef>
                <a:spcPct val="60000"/>
              </a:spcBef>
              <a:spcAft>
                <a:spcPct val="0"/>
              </a:spcAft>
              <a:buClr>
                <a:srgbClr val="006600"/>
              </a:buClr>
              <a:buSzPct val="100000"/>
              <a:defRPr/>
            </a:pPr>
            <a:r>
              <a:rPr lang="en-US" sz="1200" u="sng">
                <a:latin typeface="Comic Sans MS" charset="0"/>
                <a:ea typeface="ＭＳ Ｐゴシック" charset="0"/>
              </a:rPr>
              <a:t>Assembly program = </a:t>
            </a:r>
            <a:br>
              <a:rPr lang="en-US" sz="1200" u="sng">
                <a:latin typeface="Comic Sans MS" charset="0"/>
                <a:ea typeface="ＭＳ Ｐゴシック" charset="0"/>
              </a:rPr>
            </a:br>
            <a:r>
              <a:rPr lang="en-US" sz="1200">
                <a:latin typeface="Comic Sans MS" charset="0"/>
                <a:ea typeface="ＭＳ Ｐゴシック" charset="0"/>
              </a:rPr>
              <a:t>a stream of text lines, each being one of the following:</a:t>
            </a:r>
          </a:p>
          <a:p>
            <a:pPr marL="201216" indent="-201216" eaLnBrk="0" fontAlgn="base" hangingPunct="0">
              <a:spcBef>
                <a:spcPct val="60000"/>
              </a:spcBef>
              <a:spcAft>
                <a:spcPct val="0"/>
              </a:spcAft>
              <a:buClr>
                <a:srgbClr val="006600"/>
              </a:buClr>
              <a:buSzPct val="75000"/>
              <a:buFont typeface="Wingdings" charset="0"/>
              <a:buChar char="q"/>
              <a:defRPr/>
            </a:pPr>
            <a:r>
              <a:rPr lang="en-US" sz="1200">
                <a:latin typeface="Consolas" charset="0"/>
                <a:ea typeface="ＭＳ Ｐゴシック" charset="0"/>
                <a:cs typeface="Consolas" charset="0"/>
              </a:rPr>
              <a:t>A-</a:t>
            </a:r>
            <a:r>
              <a:rPr lang="en-US" sz="1200">
                <a:latin typeface="Comic Sans MS" charset="0"/>
                <a:ea typeface="ＭＳ Ｐゴシック" charset="0"/>
                <a:cs typeface="Consolas" charset="0"/>
              </a:rPr>
              <a:t>instruction</a:t>
            </a:r>
          </a:p>
          <a:p>
            <a:pPr marL="201216" indent="-201216" eaLnBrk="0" fontAlgn="base" hangingPunct="0">
              <a:spcBef>
                <a:spcPct val="60000"/>
              </a:spcBef>
              <a:spcAft>
                <a:spcPct val="0"/>
              </a:spcAft>
              <a:buClr>
                <a:srgbClr val="006600"/>
              </a:buClr>
              <a:buSzPct val="75000"/>
              <a:buFont typeface="Wingdings" charset="0"/>
              <a:buChar char="q"/>
              <a:defRPr/>
            </a:pPr>
            <a:r>
              <a:rPr lang="en-US" sz="1200">
                <a:latin typeface="Consolas" charset="0"/>
                <a:ea typeface="ＭＳ Ｐゴシック" charset="0"/>
                <a:cs typeface="Consolas" charset="0"/>
              </a:rPr>
              <a:t>C-</a:t>
            </a:r>
            <a:r>
              <a:rPr lang="en-US" sz="1200">
                <a:latin typeface="Comic Sans MS" charset="0"/>
                <a:ea typeface="ＭＳ Ｐゴシック" charset="0"/>
                <a:cs typeface="Consolas" charset="0"/>
              </a:rPr>
              <a:t>instruction</a:t>
            </a:r>
          </a:p>
          <a:p>
            <a:pPr marL="201216" indent="-201216" eaLnBrk="0" fontAlgn="base" hangingPunct="0">
              <a:spcBef>
                <a:spcPct val="60000"/>
              </a:spcBef>
              <a:spcAft>
                <a:spcPct val="0"/>
              </a:spcAft>
              <a:buClr>
                <a:srgbClr val="006600"/>
              </a:buClr>
              <a:buSzPct val="75000"/>
              <a:buFont typeface="Wingdings" charset="0"/>
              <a:buChar char="q"/>
              <a:defRPr/>
            </a:pPr>
            <a:r>
              <a:rPr lang="en-US" sz="1200">
                <a:latin typeface="Comic Sans MS" charset="0"/>
                <a:ea typeface="ＭＳ Ｐゴシック" charset="0"/>
              </a:rPr>
              <a:t>Symbol declaration: </a:t>
            </a:r>
            <a:r>
              <a:rPr lang="en-US" sz="1200">
                <a:latin typeface="Consolas" charset="0"/>
                <a:ea typeface="ＭＳ Ｐゴシック" charset="0"/>
                <a:cs typeface="Consolas" charset="0"/>
              </a:rPr>
              <a:t>(SYMBOL)</a:t>
            </a:r>
          </a:p>
          <a:p>
            <a:pPr marL="201216" indent="-201216" eaLnBrk="0" fontAlgn="base" hangingPunct="0">
              <a:spcBef>
                <a:spcPct val="60000"/>
              </a:spcBef>
              <a:spcAft>
                <a:spcPct val="0"/>
              </a:spcAft>
              <a:buClr>
                <a:srgbClr val="006600"/>
              </a:buClr>
              <a:buSzPct val="75000"/>
              <a:buFont typeface="Wingdings" charset="0"/>
              <a:buChar char="q"/>
              <a:defRPr/>
            </a:pPr>
            <a:r>
              <a:rPr lang="en-US" sz="1200">
                <a:latin typeface="Comic Sans MS" charset="0"/>
                <a:ea typeface="ＭＳ Ｐゴシック" charset="0"/>
              </a:rPr>
              <a:t>Comment or white space:</a:t>
            </a:r>
            <a:br>
              <a:rPr lang="en-US" sz="1200">
                <a:latin typeface="Comic Sans MS" charset="0"/>
                <a:ea typeface="ＭＳ Ｐゴシック" charset="0"/>
              </a:rPr>
            </a:br>
            <a:r>
              <a:rPr lang="en-US" sz="1200">
                <a:latin typeface="Comic Sans MS" charset="0"/>
                <a:ea typeface="ＭＳ Ｐゴシック" charset="0"/>
              </a:rPr>
              <a:t>     </a:t>
            </a:r>
            <a:r>
              <a:rPr lang="en-US" sz="1200">
                <a:latin typeface="Consolas" charset="0"/>
                <a:ea typeface="ＭＳ Ｐゴシック" charset="0"/>
                <a:cs typeface="Consolas" charset="0"/>
              </a:rPr>
              <a:t>// comment</a:t>
            </a:r>
            <a:endParaRPr lang="en-US" sz="1200" b="1">
              <a:solidFill>
                <a:srgbClr val="000099"/>
              </a:solidFill>
              <a:latin typeface="Courier New" charset="0"/>
              <a:ea typeface="ＭＳ Ｐゴシック" charset="0"/>
              <a:cs typeface="Courier New" charset="0"/>
            </a:endParaRPr>
          </a:p>
        </p:txBody>
      </p:sp>
      <p:sp>
        <p:nvSpPr>
          <p:cNvPr id="2" name="Rectangle 3">
            <a:extLst>
              <a:ext uri="{FF2B5EF4-FFF2-40B4-BE49-F238E27FC236}">
                <a16:creationId xmlns:a16="http://schemas.microsoft.com/office/drawing/2014/main" id="{C8C23C2E-44EF-804B-B533-F57E12B6EDBB}"/>
              </a:ext>
            </a:extLst>
          </p:cNvPr>
          <p:cNvSpPr>
            <a:spLocks noChangeArrowheads="1"/>
          </p:cNvSpPr>
          <p:nvPr/>
        </p:nvSpPr>
        <p:spPr bwMode="auto">
          <a:xfrm>
            <a:off x="4572000" y="3028950"/>
            <a:ext cx="29718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69056" tIns="34529" rIns="69056" bIns="34529"/>
          <a:lstStyle/>
          <a:p>
            <a:pPr eaLnBrk="0" fontAlgn="base" hangingPunct="0">
              <a:spcBef>
                <a:spcPct val="60000"/>
              </a:spcBef>
              <a:spcAft>
                <a:spcPct val="0"/>
              </a:spcAft>
              <a:buClr>
                <a:srgbClr val="006600"/>
              </a:buClr>
              <a:buSzPct val="100000"/>
              <a:defRPr/>
            </a:pPr>
            <a:r>
              <a:rPr lang="en-US" sz="1200" u="sng">
                <a:latin typeface="Comic Sans MS" charset="0"/>
                <a:ea typeface="ＭＳ Ｐゴシック" charset="0"/>
              </a:rPr>
              <a:t>The challenge:</a:t>
            </a:r>
          </a:p>
          <a:p>
            <a:pPr eaLnBrk="0" fontAlgn="base" hangingPunct="0">
              <a:spcBef>
                <a:spcPct val="60000"/>
              </a:spcBef>
              <a:spcAft>
                <a:spcPct val="0"/>
              </a:spcAft>
              <a:buClr>
                <a:srgbClr val="006600"/>
              </a:buClr>
              <a:buSzPct val="100000"/>
              <a:defRPr/>
            </a:pPr>
            <a:r>
              <a:rPr lang="en-US" sz="1200">
                <a:latin typeface="Comic Sans MS" charset="0"/>
                <a:ea typeface="ＭＳ Ｐゴシック" charset="0"/>
              </a:rPr>
              <a:t>Translate the program into a sequence of 16-bit instructions that can be executed by the target hardware platform.</a:t>
            </a:r>
            <a:endParaRPr lang="en-US" sz="1200" b="1">
              <a:solidFill>
                <a:srgbClr val="000099"/>
              </a:solidFill>
              <a:latin typeface="Courier New" charset="0"/>
              <a:ea typeface="ＭＳ Ｐゴシック" charset="0"/>
              <a:cs typeface="Courier New" charset="0"/>
            </a:endParaRPr>
          </a:p>
        </p:txBody>
      </p:sp>
    </p:spTree>
    <p:extLst>
      <p:ext uri="{BB962C8B-B14F-4D97-AF65-F5344CB8AC3E}">
        <p14:creationId xmlns:p14="http://schemas.microsoft.com/office/powerpoint/2010/main" val="7595373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126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1267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1267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1267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12675">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
                                            <p:txEl>
                                              <p:pRg st="0" end="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675" grpId="0" build="p" autoUpdateAnimBg="0"/>
      <p:bldP spid="2" grpId="0" build="p"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ABC768D6-22E5-6546-B12A-094617C7F91E}"/>
              </a:ext>
            </a:extLst>
          </p:cNvPr>
          <p:cNvSpPr>
            <a:spLocks noGrp="1" noChangeArrowheads="1"/>
          </p:cNvSpPr>
          <p:nvPr>
            <p:ph type="title"/>
          </p:nvPr>
        </p:nvSpPr>
        <p:spPr/>
        <p:txBody>
          <a:bodyPr/>
          <a:lstStyle/>
          <a:p>
            <a:pPr>
              <a:defRPr/>
            </a:pPr>
            <a:r>
              <a:rPr lang="en-US">
                <a:cs typeface="+mj-cs"/>
              </a:rPr>
              <a:t>Compilation models</a:t>
            </a:r>
          </a:p>
        </p:txBody>
      </p:sp>
      <p:graphicFrame>
        <p:nvGraphicFramePr>
          <p:cNvPr id="457731" name="Object 3">
            <a:extLst>
              <a:ext uri="{FF2B5EF4-FFF2-40B4-BE49-F238E27FC236}">
                <a16:creationId xmlns:a16="http://schemas.microsoft.com/office/drawing/2014/main" id="{1AD9FAE2-15C7-DC49-A98F-E07ACDE0E160}"/>
              </a:ext>
            </a:extLst>
          </p:cNvPr>
          <p:cNvGraphicFramePr>
            <a:graphicFrameLocks noChangeAspect="1"/>
          </p:cNvGraphicFramePr>
          <p:nvPr/>
        </p:nvGraphicFramePr>
        <p:xfrm>
          <a:off x="1428750" y="571501"/>
          <a:ext cx="2967038" cy="2969419"/>
        </p:xfrm>
        <a:graphic>
          <a:graphicData uri="http://schemas.openxmlformats.org/presentationml/2006/ole">
            <mc:AlternateContent xmlns:mc="http://schemas.openxmlformats.org/markup-compatibility/2006">
              <mc:Choice xmlns:v="urn:schemas-microsoft-com:vml" Requires="v">
                <p:oleObj spid="_x0000_s4099" name="Visio" r:id="rId4" imgW="8318500" imgH="6540500" progId="Visio.Drawing.11">
                  <p:embed/>
                </p:oleObj>
              </mc:Choice>
              <mc:Fallback>
                <p:oleObj name="Visio" r:id="rId4" imgW="8318500" imgH="6540500" progId="Visio.Drawing.11">
                  <p:embed/>
                  <p:pic>
                    <p:nvPicPr>
                      <p:cNvPr id="457731" name="Object 3">
                        <a:extLst>
                          <a:ext uri="{FF2B5EF4-FFF2-40B4-BE49-F238E27FC236}">
                            <a16:creationId xmlns:a16="http://schemas.microsoft.com/office/drawing/2014/main" id="{1AD9FAE2-15C7-DC49-A98F-E07ACDE0E1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46" t="26227" r="57375" b="19778"/>
                      <a:stretch>
                        <a:fillRect/>
                      </a:stretch>
                    </p:blipFill>
                    <p:spPr bwMode="auto">
                      <a:xfrm>
                        <a:off x="1428750" y="571501"/>
                        <a:ext cx="2967038" cy="2969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457732" name="Object 4">
            <a:extLst>
              <a:ext uri="{FF2B5EF4-FFF2-40B4-BE49-F238E27FC236}">
                <a16:creationId xmlns:a16="http://schemas.microsoft.com/office/drawing/2014/main" id="{4B62FD59-A648-624F-B230-C26828AB60DC}"/>
              </a:ext>
            </a:extLst>
          </p:cNvPr>
          <p:cNvGraphicFramePr>
            <a:graphicFrameLocks noChangeAspect="1"/>
          </p:cNvGraphicFramePr>
          <p:nvPr/>
        </p:nvGraphicFramePr>
        <p:xfrm>
          <a:off x="4744642" y="465535"/>
          <a:ext cx="3083719" cy="3123009"/>
        </p:xfrm>
        <a:graphic>
          <a:graphicData uri="http://schemas.openxmlformats.org/presentationml/2006/ole">
            <mc:AlternateContent xmlns:mc="http://schemas.openxmlformats.org/markup-compatibility/2006">
              <mc:Choice xmlns:v="urn:schemas-microsoft-com:vml" Requires="v">
                <p:oleObj spid="_x0000_s4100" name="VISIO" r:id="rId6" imgW="8318500" imgH="6540500" progId="Visio.Drawing.6">
                  <p:embed/>
                </p:oleObj>
              </mc:Choice>
              <mc:Fallback>
                <p:oleObj name="VISIO" r:id="rId6" imgW="8318500" imgH="6540500" progId="Visio.Drawing.6">
                  <p:embed/>
                  <p:pic>
                    <p:nvPicPr>
                      <p:cNvPr id="457732" name="Object 4">
                        <a:extLst>
                          <a:ext uri="{FF2B5EF4-FFF2-40B4-BE49-F238E27FC236}">
                            <a16:creationId xmlns:a16="http://schemas.microsoft.com/office/drawing/2014/main" id="{4B62FD59-A648-624F-B230-C26828AB60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55643" t="23380" r="433" b="19833"/>
                      <a:stretch>
                        <a:fillRect/>
                      </a:stretch>
                    </p:blipFill>
                    <p:spPr bwMode="auto">
                      <a:xfrm>
                        <a:off x="4744642" y="465535"/>
                        <a:ext cx="3083719" cy="31230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457733" name="Rectangle 5">
            <a:extLst>
              <a:ext uri="{FF2B5EF4-FFF2-40B4-BE49-F238E27FC236}">
                <a16:creationId xmlns:a16="http://schemas.microsoft.com/office/drawing/2014/main" id="{F74F93FF-F2B6-9D4F-B178-6CF7C5CBE549}"/>
              </a:ext>
            </a:extLst>
          </p:cNvPr>
          <p:cNvSpPr>
            <a:spLocks noGrp="1" noChangeArrowheads="1"/>
          </p:cNvSpPr>
          <p:nvPr>
            <p:ph type="body" idx="1"/>
          </p:nvPr>
        </p:nvSpPr>
        <p:spPr>
          <a:xfrm>
            <a:off x="1331120" y="3651647"/>
            <a:ext cx="6804422" cy="1295400"/>
          </a:xfrm>
        </p:spPr>
        <p:txBody>
          <a:bodyPr/>
          <a:lstStyle/>
          <a:p>
            <a:pPr marL="201216" indent="-201216">
              <a:lnSpc>
                <a:spcPct val="80000"/>
              </a:lnSpc>
              <a:buNone/>
              <a:defRPr/>
            </a:pPr>
            <a:r>
              <a:rPr lang="en-US" u="sng">
                <a:cs typeface="+mn-cs"/>
              </a:rPr>
              <a:t>Two-tier compilation:</a:t>
            </a:r>
            <a:br>
              <a:rPr lang="en-US" u="sng">
                <a:cs typeface="+mn-cs"/>
              </a:rPr>
            </a:br>
            <a:endParaRPr lang="en-US" u="sng">
              <a:cs typeface="+mn-cs"/>
            </a:endParaRPr>
          </a:p>
          <a:p>
            <a:pPr marL="201216" indent="-201216">
              <a:lnSpc>
                <a:spcPct val="80000"/>
              </a:lnSpc>
              <a:buSzPct val="80000"/>
              <a:buFont typeface="Wingdings" charset="0"/>
              <a:buChar char="q"/>
              <a:defRPr/>
            </a:pPr>
            <a:r>
              <a:rPr lang="en-US">
                <a:cs typeface="+mn-cs"/>
              </a:rPr>
              <a:t>First compilation stage:      depends only on the details of the source language</a:t>
            </a:r>
          </a:p>
          <a:p>
            <a:pPr marL="201216" indent="-201216">
              <a:lnSpc>
                <a:spcPct val="80000"/>
              </a:lnSpc>
              <a:buSzPct val="80000"/>
              <a:buFont typeface="Wingdings" charset="0"/>
              <a:buChar char="q"/>
              <a:defRPr/>
            </a:pPr>
            <a:r>
              <a:rPr lang="en-US">
                <a:cs typeface="+mn-cs"/>
              </a:rPr>
              <a:t>Second compilation stage:   depends only on the details of the target language.</a:t>
            </a:r>
          </a:p>
        </p:txBody>
      </p:sp>
    </p:spTree>
    <p:extLst>
      <p:ext uri="{BB962C8B-B14F-4D97-AF65-F5344CB8AC3E}">
        <p14:creationId xmlns:p14="http://schemas.microsoft.com/office/powerpoint/2010/main" val="23125127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5773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5773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577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733"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EEA75DEE-23F3-6645-876F-47E029D9DC3F}"/>
              </a:ext>
            </a:extLst>
          </p:cNvPr>
          <p:cNvSpPr>
            <a:spLocks noGrp="1" noChangeArrowheads="1"/>
          </p:cNvSpPr>
          <p:nvPr>
            <p:ph type="title"/>
          </p:nvPr>
        </p:nvSpPr>
        <p:spPr/>
        <p:txBody>
          <a:bodyPr/>
          <a:lstStyle/>
          <a:p>
            <a:pPr>
              <a:defRPr/>
            </a:pPr>
            <a:r>
              <a:rPr lang="en-US">
                <a:cs typeface="+mj-cs"/>
              </a:rPr>
              <a:t>The big picture</a:t>
            </a:r>
          </a:p>
        </p:txBody>
      </p:sp>
      <p:graphicFrame>
        <p:nvGraphicFramePr>
          <p:cNvPr id="40962" name="Object 3">
            <a:extLst>
              <a:ext uri="{FF2B5EF4-FFF2-40B4-BE49-F238E27FC236}">
                <a16:creationId xmlns:a16="http://schemas.microsoft.com/office/drawing/2014/main" id="{65355C05-BEFA-BD4D-9FA5-1EBF6B20BCFF}"/>
              </a:ext>
            </a:extLst>
          </p:cNvPr>
          <p:cNvGraphicFramePr>
            <a:graphicFrameLocks noChangeAspect="1"/>
          </p:cNvGraphicFramePr>
          <p:nvPr/>
        </p:nvGraphicFramePr>
        <p:xfrm>
          <a:off x="1279924" y="514351"/>
          <a:ext cx="6154340" cy="4280297"/>
        </p:xfrm>
        <a:graphic>
          <a:graphicData uri="http://schemas.openxmlformats.org/presentationml/2006/ole">
            <mc:AlternateContent xmlns:mc="http://schemas.openxmlformats.org/markup-compatibility/2006">
              <mc:Choice xmlns:v="urn:schemas-microsoft-com:vml" Requires="v">
                <p:oleObj spid="_x0000_s5122" name="VISIO" r:id="rId4" imgW="9029700" imgH="6540500" progId="Visio.Drawing.6">
                  <p:embed/>
                </p:oleObj>
              </mc:Choice>
              <mc:Fallback>
                <p:oleObj name="VISIO" r:id="rId4" imgW="9029700" imgH="6540500" progId="Visio.Drawing.6">
                  <p:embed/>
                  <p:pic>
                    <p:nvPicPr>
                      <p:cNvPr id="40962" name="Object 3">
                        <a:extLst>
                          <a:ext uri="{FF2B5EF4-FFF2-40B4-BE49-F238E27FC236}">
                            <a16:creationId xmlns:a16="http://schemas.microsoft.com/office/drawing/2014/main" id="{65355C05-BEFA-BD4D-9FA5-1EBF6B20BC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31" t="2548" r="438" b="1427"/>
                      <a:stretch>
                        <a:fillRect/>
                      </a:stretch>
                    </p:blipFill>
                    <p:spPr bwMode="auto">
                      <a:xfrm>
                        <a:off x="1279924" y="514351"/>
                        <a:ext cx="6154340" cy="4280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9780" name="Rectangle 4">
            <a:extLst>
              <a:ext uri="{FF2B5EF4-FFF2-40B4-BE49-F238E27FC236}">
                <a16:creationId xmlns:a16="http://schemas.microsoft.com/office/drawing/2014/main" id="{71A9384E-0E88-1940-9001-9C3473794EA2}"/>
              </a:ext>
            </a:extLst>
          </p:cNvPr>
          <p:cNvSpPr>
            <a:spLocks noGrp="1" noChangeArrowheads="1"/>
          </p:cNvSpPr>
          <p:nvPr>
            <p:ph type="body" idx="1"/>
          </p:nvPr>
        </p:nvSpPr>
        <p:spPr>
          <a:xfrm>
            <a:off x="5829300" y="519112"/>
            <a:ext cx="2171700" cy="2909888"/>
          </a:xfrm>
        </p:spPr>
        <p:txBody>
          <a:bodyPr/>
          <a:lstStyle/>
          <a:p>
            <a:pPr marL="201216" indent="-201216">
              <a:lnSpc>
                <a:spcPct val="80000"/>
              </a:lnSpc>
              <a:buNone/>
              <a:defRPr/>
            </a:pPr>
            <a:r>
              <a:rPr lang="en-US" sz="1350" u="sng">
                <a:cs typeface="+mn-cs"/>
              </a:rPr>
              <a:t>The intermediate code:</a:t>
            </a:r>
          </a:p>
          <a:p>
            <a:pPr marL="201216" indent="-201216">
              <a:spcBef>
                <a:spcPct val="45000"/>
              </a:spcBef>
              <a:buSzPct val="80000"/>
              <a:buFont typeface="Wingdings" charset="0"/>
              <a:buChar char="q"/>
              <a:defRPr/>
            </a:pPr>
            <a:r>
              <a:rPr lang="en-US">
                <a:cs typeface="+mn-cs"/>
              </a:rPr>
              <a:t>The interface between</a:t>
            </a:r>
            <a:br>
              <a:rPr lang="en-US">
                <a:cs typeface="+mn-cs"/>
              </a:rPr>
            </a:br>
            <a:r>
              <a:rPr lang="en-US">
                <a:cs typeface="+mn-cs"/>
              </a:rPr>
              <a:t>the 2 compilation stages</a:t>
            </a:r>
          </a:p>
          <a:p>
            <a:pPr marL="201216" indent="-201216">
              <a:spcBef>
                <a:spcPct val="45000"/>
              </a:spcBef>
              <a:buSzPct val="80000"/>
              <a:buFont typeface="Wingdings" charset="0"/>
              <a:buChar char="q"/>
              <a:defRPr/>
            </a:pPr>
            <a:r>
              <a:rPr lang="en-US">
                <a:cs typeface="+mn-cs"/>
              </a:rPr>
              <a:t>Must be sufficiently general to support many &lt;</a:t>
            </a:r>
            <a:r>
              <a:rPr lang="en-US" sz="1050">
                <a:cs typeface="+mn-cs"/>
              </a:rPr>
              <a:t>high-level language,</a:t>
            </a:r>
            <a:br>
              <a:rPr lang="en-US" sz="1050">
                <a:cs typeface="+mn-cs"/>
              </a:rPr>
            </a:br>
            <a:r>
              <a:rPr lang="en-US" sz="1050">
                <a:cs typeface="+mn-cs"/>
              </a:rPr>
              <a:t> machine-language</a:t>
            </a:r>
            <a:r>
              <a:rPr lang="en-US">
                <a:cs typeface="+mn-cs"/>
              </a:rPr>
              <a:t>&gt;</a:t>
            </a:r>
            <a:br>
              <a:rPr lang="en-US">
                <a:cs typeface="+mn-cs"/>
              </a:rPr>
            </a:br>
            <a:r>
              <a:rPr lang="en-US">
                <a:cs typeface="+mn-cs"/>
              </a:rPr>
              <a:t>pairs</a:t>
            </a:r>
          </a:p>
          <a:p>
            <a:pPr marL="201216" indent="-201216">
              <a:spcBef>
                <a:spcPct val="45000"/>
              </a:spcBef>
              <a:buSzPct val="80000"/>
              <a:buFont typeface="Wingdings" charset="0"/>
              <a:buChar char="q"/>
              <a:defRPr/>
            </a:pPr>
            <a:r>
              <a:rPr lang="en-US">
                <a:cs typeface="+mn-cs"/>
              </a:rPr>
              <a:t>Can be modeled as the language of an abstract virtual machine (VM)</a:t>
            </a:r>
          </a:p>
          <a:p>
            <a:pPr marL="201216" indent="-201216">
              <a:spcBef>
                <a:spcPct val="45000"/>
              </a:spcBef>
              <a:buSzPct val="80000"/>
              <a:buFont typeface="Wingdings" charset="0"/>
              <a:buChar char="q"/>
              <a:defRPr/>
            </a:pPr>
            <a:r>
              <a:rPr lang="en-US">
                <a:cs typeface="+mn-cs"/>
              </a:rPr>
              <a:t>Can be implemented in several different ways.</a:t>
            </a:r>
          </a:p>
          <a:p>
            <a:pPr marL="201216" indent="-201216">
              <a:spcBef>
                <a:spcPct val="45000"/>
              </a:spcBef>
              <a:buFont typeface="Wingdings" charset="0"/>
              <a:buChar char="n"/>
              <a:defRPr/>
            </a:pPr>
            <a:endParaRPr lang="en-US">
              <a:cs typeface="+mn-cs"/>
            </a:endParaRPr>
          </a:p>
        </p:txBody>
      </p:sp>
      <p:sp>
        <p:nvSpPr>
          <p:cNvPr id="459781" name="AutoShape 5">
            <a:extLst>
              <a:ext uri="{FF2B5EF4-FFF2-40B4-BE49-F238E27FC236}">
                <a16:creationId xmlns:a16="http://schemas.microsoft.com/office/drawing/2014/main" id="{DD68E09A-9A6F-084C-B1B3-98F73DDDFF36}"/>
              </a:ext>
            </a:extLst>
          </p:cNvPr>
          <p:cNvSpPr>
            <a:spLocks noChangeArrowheads="1"/>
          </p:cNvSpPr>
          <p:nvPr/>
        </p:nvSpPr>
        <p:spPr bwMode="auto">
          <a:xfrm rot="16200000">
            <a:off x="2500313" y="1834754"/>
            <a:ext cx="285750" cy="571500"/>
          </a:xfrm>
          <a:prstGeom prst="downArrow">
            <a:avLst>
              <a:gd name="adj1" fmla="val 50000"/>
              <a:gd name="adj2" fmla="val 50000"/>
            </a:avLst>
          </a:prstGeom>
          <a:solidFill>
            <a:srgbClr val="FC0128"/>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800">
              <a:latin typeface="Arial" charset="0"/>
              <a:ea typeface="ＭＳ Ｐゴシック" charset="0"/>
            </a:endParaRPr>
          </a:p>
        </p:txBody>
      </p:sp>
    </p:spTree>
    <p:extLst>
      <p:ext uri="{BB962C8B-B14F-4D97-AF65-F5344CB8AC3E}">
        <p14:creationId xmlns:p14="http://schemas.microsoft.com/office/powerpoint/2010/main" val="314585813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5978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59780">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59780">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59780">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59780">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5978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9780" grpId="0" build="p" autoUpdateAnimBg="0"/>
      <p:bldP spid="45978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0F8804B5-D7B8-1E4E-87F5-90C3B3A3B93D}"/>
              </a:ext>
            </a:extLst>
          </p:cNvPr>
          <p:cNvSpPr>
            <a:spLocks noGrp="1" noChangeArrowheads="1"/>
          </p:cNvSpPr>
          <p:nvPr>
            <p:ph type="title" idx="4294967295"/>
          </p:nvPr>
        </p:nvSpPr>
        <p:spPr/>
        <p:txBody>
          <a:bodyPr/>
          <a:lstStyle/>
          <a:p>
            <a:pPr>
              <a:defRPr/>
            </a:pPr>
            <a:r>
              <a:rPr lang="en-US">
                <a:cs typeface="+mj-cs"/>
              </a:rPr>
              <a:t>Focus of this lecture </a:t>
            </a:r>
            <a:r>
              <a:rPr lang="en-US" sz="1350">
                <a:cs typeface="+mj-cs"/>
              </a:rPr>
              <a:t>(yellow)</a:t>
            </a:r>
            <a:r>
              <a:rPr lang="en-US">
                <a:cs typeface="+mj-cs"/>
              </a:rPr>
              <a:t>:</a:t>
            </a:r>
          </a:p>
        </p:txBody>
      </p:sp>
      <p:sp>
        <p:nvSpPr>
          <p:cNvPr id="43010" name="AutoShape 4">
            <a:extLst>
              <a:ext uri="{FF2B5EF4-FFF2-40B4-BE49-F238E27FC236}">
                <a16:creationId xmlns:a16="http://schemas.microsoft.com/office/drawing/2014/main" id="{F74AD9CD-72AF-A844-A9B4-F975FB7F6D9D}"/>
              </a:ext>
            </a:extLst>
          </p:cNvPr>
          <p:cNvSpPr>
            <a:spLocks noChangeAspect="1" noChangeArrowheads="1" noTextEdit="1"/>
          </p:cNvSpPr>
          <p:nvPr/>
        </p:nvSpPr>
        <p:spPr bwMode="auto">
          <a:xfrm>
            <a:off x="1257300" y="514351"/>
            <a:ext cx="6154341" cy="4280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nvGrpSpPr>
          <p:cNvPr id="43011" name="Group 5">
            <a:extLst>
              <a:ext uri="{FF2B5EF4-FFF2-40B4-BE49-F238E27FC236}">
                <a16:creationId xmlns:a16="http://schemas.microsoft.com/office/drawing/2014/main" id="{9AE4FB14-F100-594F-84EC-B90CABA5FD74}"/>
              </a:ext>
            </a:extLst>
          </p:cNvPr>
          <p:cNvGrpSpPr>
            <a:grpSpLocks/>
          </p:cNvGrpSpPr>
          <p:nvPr/>
        </p:nvGrpSpPr>
        <p:grpSpPr bwMode="auto">
          <a:xfrm>
            <a:off x="1258492" y="1996680"/>
            <a:ext cx="5037535" cy="2745581"/>
            <a:chOff x="116" y="1677"/>
            <a:chExt cx="4231" cy="2306"/>
          </a:xfrm>
        </p:grpSpPr>
        <p:sp>
          <p:nvSpPr>
            <p:cNvPr id="43803" name="Rectangle 6">
              <a:extLst>
                <a:ext uri="{FF2B5EF4-FFF2-40B4-BE49-F238E27FC236}">
                  <a16:creationId xmlns:a16="http://schemas.microsoft.com/office/drawing/2014/main" id="{A6698414-FF91-D743-B67F-B067C79053EE}"/>
                </a:ext>
              </a:extLst>
            </p:cNvPr>
            <p:cNvSpPr>
              <a:spLocks noChangeArrowheads="1"/>
            </p:cNvSpPr>
            <p:nvPr/>
          </p:nvSpPr>
          <p:spPr bwMode="auto">
            <a:xfrm>
              <a:off x="1351" y="3432"/>
              <a:ext cx="414" cy="1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04" name="Rectangle 7">
              <a:extLst>
                <a:ext uri="{FF2B5EF4-FFF2-40B4-BE49-F238E27FC236}">
                  <a16:creationId xmlns:a16="http://schemas.microsoft.com/office/drawing/2014/main" id="{BAEAD926-9F22-7A4E-AB20-16DBF1AACC1F}"/>
                </a:ext>
              </a:extLst>
            </p:cNvPr>
            <p:cNvSpPr>
              <a:spLocks noChangeArrowheads="1"/>
            </p:cNvSpPr>
            <p:nvPr/>
          </p:nvSpPr>
          <p:spPr bwMode="auto">
            <a:xfrm>
              <a:off x="1462" y="3379"/>
              <a:ext cx="303"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2025">
                  <a:solidFill>
                    <a:srgbClr val="000000"/>
                  </a:solidFill>
                  <a:cs typeface="Arial" panose="020B0604020202020204" pitchFamily="34" charset="0"/>
                </a:rPr>
                <a:t>. . .</a:t>
              </a:r>
              <a:endParaRPr lang="en-US" altLang="en-CN" sz="1800" b="1">
                <a:solidFill>
                  <a:srgbClr val="000000"/>
                </a:solidFill>
              </a:endParaRPr>
            </a:p>
          </p:txBody>
        </p:sp>
        <p:sp>
          <p:nvSpPr>
            <p:cNvPr id="43805" name="Rectangle 8">
              <a:extLst>
                <a:ext uri="{FF2B5EF4-FFF2-40B4-BE49-F238E27FC236}">
                  <a16:creationId xmlns:a16="http://schemas.microsoft.com/office/drawing/2014/main" id="{EA91F821-2857-644B-942B-A19F8177FD40}"/>
                </a:ext>
              </a:extLst>
            </p:cNvPr>
            <p:cNvSpPr>
              <a:spLocks noChangeArrowheads="1"/>
            </p:cNvSpPr>
            <p:nvPr/>
          </p:nvSpPr>
          <p:spPr bwMode="auto">
            <a:xfrm>
              <a:off x="866" y="3767"/>
              <a:ext cx="415" cy="2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06" name="Rectangle 9">
              <a:extLst>
                <a:ext uri="{FF2B5EF4-FFF2-40B4-BE49-F238E27FC236}">
                  <a16:creationId xmlns:a16="http://schemas.microsoft.com/office/drawing/2014/main" id="{014554D8-6714-A441-B57C-6AC5B4A752E4}"/>
                </a:ext>
              </a:extLst>
            </p:cNvPr>
            <p:cNvSpPr>
              <a:spLocks noChangeArrowheads="1"/>
            </p:cNvSpPr>
            <p:nvPr/>
          </p:nvSpPr>
          <p:spPr bwMode="auto">
            <a:xfrm>
              <a:off x="987" y="3765"/>
              <a:ext cx="21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RISC</a:t>
              </a:r>
              <a:endParaRPr lang="en-US" altLang="en-CN" sz="1800" b="1">
                <a:solidFill>
                  <a:srgbClr val="000000"/>
                </a:solidFill>
              </a:endParaRPr>
            </a:p>
          </p:txBody>
        </p:sp>
        <p:sp>
          <p:nvSpPr>
            <p:cNvPr id="43807" name="Rectangle 10">
              <a:extLst>
                <a:ext uri="{FF2B5EF4-FFF2-40B4-BE49-F238E27FC236}">
                  <a16:creationId xmlns:a16="http://schemas.microsoft.com/office/drawing/2014/main" id="{1FE1E0B4-014A-1B49-A812-DBEF04355D7D}"/>
                </a:ext>
              </a:extLst>
            </p:cNvPr>
            <p:cNvSpPr>
              <a:spLocks noChangeArrowheads="1"/>
            </p:cNvSpPr>
            <p:nvPr/>
          </p:nvSpPr>
          <p:spPr bwMode="auto">
            <a:xfrm>
              <a:off x="923" y="3870"/>
              <a:ext cx="33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machine</a:t>
              </a:r>
              <a:endParaRPr lang="en-US" altLang="en-CN" sz="1800" b="1">
                <a:solidFill>
                  <a:srgbClr val="000000"/>
                </a:solidFill>
              </a:endParaRPr>
            </a:p>
          </p:txBody>
        </p:sp>
        <p:sp>
          <p:nvSpPr>
            <p:cNvPr id="43808" name="Rectangle 11">
              <a:extLst>
                <a:ext uri="{FF2B5EF4-FFF2-40B4-BE49-F238E27FC236}">
                  <a16:creationId xmlns:a16="http://schemas.microsoft.com/office/drawing/2014/main" id="{41FB9716-BA77-F444-8E9B-5EA86CC34A0C}"/>
                </a:ext>
              </a:extLst>
            </p:cNvPr>
            <p:cNvSpPr>
              <a:spLocks noChangeArrowheads="1"/>
            </p:cNvSpPr>
            <p:nvPr/>
          </p:nvSpPr>
          <p:spPr bwMode="auto">
            <a:xfrm>
              <a:off x="1589" y="1677"/>
              <a:ext cx="1297" cy="206"/>
            </a:xfrm>
            <a:prstGeom prst="rect">
              <a:avLst/>
            </a:prstGeom>
            <a:solidFill>
              <a:srgbClr val="FFFF80"/>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09" name="Rectangle 12">
              <a:extLst>
                <a:ext uri="{FF2B5EF4-FFF2-40B4-BE49-F238E27FC236}">
                  <a16:creationId xmlns:a16="http://schemas.microsoft.com/office/drawing/2014/main" id="{C54A0DFE-6681-C346-B246-C284717CA8B8}"/>
                </a:ext>
              </a:extLst>
            </p:cNvPr>
            <p:cNvSpPr>
              <a:spLocks noChangeArrowheads="1"/>
            </p:cNvSpPr>
            <p:nvPr/>
          </p:nvSpPr>
          <p:spPr bwMode="auto">
            <a:xfrm>
              <a:off x="1987" y="1725"/>
              <a:ext cx="54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b="1">
                  <a:solidFill>
                    <a:srgbClr val="800000"/>
                  </a:solidFill>
                  <a:cs typeface="Arial" panose="020B0604020202020204" pitchFamily="34" charset="0"/>
                </a:rPr>
                <a:t>VM language</a:t>
              </a:r>
              <a:endParaRPr lang="en-US" altLang="en-CN" sz="1800" b="1">
                <a:solidFill>
                  <a:srgbClr val="000000"/>
                </a:solidFill>
              </a:endParaRPr>
            </a:p>
          </p:txBody>
        </p:sp>
        <p:sp>
          <p:nvSpPr>
            <p:cNvPr id="43810" name="Rectangle 13">
              <a:extLst>
                <a:ext uri="{FF2B5EF4-FFF2-40B4-BE49-F238E27FC236}">
                  <a16:creationId xmlns:a16="http://schemas.microsoft.com/office/drawing/2014/main" id="{9D13652D-B24C-7842-BF08-6C6E0B705B04}"/>
                </a:ext>
              </a:extLst>
            </p:cNvPr>
            <p:cNvSpPr>
              <a:spLocks noChangeArrowheads="1"/>
            </p:cNvSpPr>
            <p:nvPr/>
          </p:nvSpPr>
          <p:spPr bwMode="auto">
            <a:xfrm>
              <a:off x="1371" y="3767"/>
              <a:ext cx="1743" cy="2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11" name="Rectangle 14">
              <a:extLst>
                <a:ext uri="{FF2B5EF4-FFF2-40B4-BE49-F238E27FC236}">
                  <a16:creationId xmlns:a16="http://schemas.microsoft.com/office/drawing/2014/main" id="{E4B74B2F-AC84-6340-9708-DA3BA8373055}"/>
                </a:ext>
              </a:extLst>
            </p:cNvPr>
            <p:cNvSpPr>
              <a:spLocks noChangeArrowheads="1"/>
            </p:cNvSpPr>
            <p:nvPr/>
          </p:nvSpPr>
          <p:spPr bwMode="auto">
            <a:xfrm>
              <a:off x="1516" y="3770"/>
              <a:ext cx="148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other digital platforms, each equipped</a:t>
              </a:r>
              <a:endParaRPr lang="en-US" altLang="en-CN" sz="1800" b="1">
                <a:solidFill>
                  <a:srgbClr val="000000"/>
                </a:solidFill>
              </a:endParaRPr>
            </a:p>
          </p:txBody>
        </p:sp>
        <p:sp>
          <p:nvSpPr>
            <p:cNvPr id="43812" name="Rectangle 15">
              <a:extLst>
                <a:ext uri="{FF2B5EF4-FFF2-40B4-BE49-F238E27FC236}">
                  <a16:creationId xmlns:a16="http://schemas.microsoft.com/office/drawing/2014/main" id="{D1DA890F-240D-DF48-9061-944FE48A25AB}"/>
                </a:ext>
              </a:extLst>
            </p:cNvPr>
            <p:cNvSpPr>
              <a:spLocks noChangeArrowheads="1"/>
            </p:cNvSpPr>
            <p:nvPr/>
          </p:nvSpPr>
          <p:spPr bwMode="auto">
            <a:xfrm>
              <a:off x="1732" y="3875"/>
              <a:ext cx="106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with its VM implementation</a:t>
              </a:r>
              <a:endParaRPr lang="en-US" altLang="en-CN" sz="1800" b="1">
                <a:solidFill>
                  <a:srgbClr val="000000"/>
                </a:solidFill>
              </a:endParaRPr>
            </a:p>
          </p:txBody>
        </p:sp>
        <p:sp>
          <p:nvSpPr>
            <p:cNvPr id="43813" name="Rectangle 16">
              <a:extLst>
                <a:ext uri="{FF2B5EF4-FFF2-40B4-BE49-F238E27FC236}">
                  <a16:creationId xmlns:a16="http://schemas.microsoft.com/office/drawing/2014/main" id="{8DC8EC8C-7880-8641-A8F6-4EBB82ED3F68}"/>
                </a:ext>
              </a:extLst>
            </p:cNvPr>
            <p:cNvSpPr>
              <a:spLocks noChangeArrowheads="1"/>
            </p:cNvSpPr>
            <p:nvPr/>
          </p:nvSpPr>
          <p:spPr bwMode="auto">
            <a:xfrm>
              <a:off x="864" y="2830"/>
              <a:ext cx="446" cy="412"/>
            </a:xfrm>
            <a:prstGeom prst="rect">
              <a:avLst/>
            </a:prstGeom>
            <a:solidFill>
              <a:srgbClr val="E6E6E6"/>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14" name="Rectangle 17">
              <a:extLst>
                <a:ext uri="{FF2B5EF4-FFF2-40B4-BE49-F238E27FC236}">
                  <a16:creationId xmlns:a16="http://schemas.microsoft.com/office/drawing/2014/main" id="{AE0C43DD-9F8C-7248-AF71-0083BFE0A242}"/>
                </a:ext>
              </a:extLst>
            </p:cNvPr>
            <p:cNvSpPr>
              <a:spLocks noChangeArrowheads="1"/>
            </p:cNvSpPr>
            <p:nvPr/>
          </p:nvSpPr>
          <p:spPr bwMode="auto">
            <a:xfrm>
              <a:off x="1000" y="2879"/>
              <a:ext cx="21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RISC</a:t>
              </a:r>
              <a:endParaRPr lang="en-US" altLang="en-CN" sz="1800" b="1">
                <a:solidFill>
                  <a:srgbClr val="000000"/>
                </a:solidFill>
              </a:endParaRPr>
            </a:p>
          </p:txBody>
        </p:sp>
        <p:sp>
          <p:nvSpPr>
            <p:cNvPr id="43815" name="Rectangle 18">
              <a:extLst>
                <a:ext uri="{FF2B5EF4-FFF2-40B4-BE49-F238E27FC236}">
                  <a16:creationId xmlns:a16="http://schemas.microsoft.com/office/drawing/2014/main" id="{FCDB2605-10D1-504A-ACD6-13BF408B1686}"/>
                </a:ext>
              </a:extLst>
            </p:cNvPr>
            <p:cNvSpPr>
              <a:spLocks noChangeArrowheads="1"/>
            </p:cNvSpPr>
            <p:nvPr/>
          </p:nvSpPr>
          <p:spPr bwMode="auto">
            <a:xfrm>
              <a:off x="935" y="2984"/>
              <a:ext cx="33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machine</a:t>
              </a:r>
              <a:endParaRPr lang="en-US" altLang="en-CN" sz="1800" b="1">
                <a:solidFill>
                  <a:srgbClr val="000000"/>
                </a:solidFill>
              </a:endParaRPr>
            </a:p>
          </p:txBody>
        </p:sp>
        <p:sp>
          <p:nvSpPr>
            <p:cNvPr id="43816" name="Rectangle 19">
              <a:extLst>
                <a:ext uri="{FF2B5EF4-FFF2-40B4-BE49-F238E27FC236}">
                  <a16:creationId xmlns:a16="http://schemas.microsoft.com/office/drawing/2014/main" id="{B2A59EE7-C548-294F-9760-326586DAB7EF}"/>
                </a:ext>
              </a:extLst>
            </p:cNvPr>
            <p:cNvSpPr>
              <a:spLocks noChangeArrowheads="1"/>
            </p:cNvSpPr>
            <p:nvPr/>
          </p:nvSpPr>
          <p:spPr bwMode="auto">
            <a:xfrm>
              <a:off x="921" y="3088"/>
              <a:ext cx="36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language</a:t>
              </a:r>
              <a:endParaRPr lang="en-US" altLang="en-CN" sz="1800" b="1">
                <a:solidFill>
                  <a:srgbClr val="000000"/>
                </a:solidFill>
              </a:endParaRPr>
            </a:p>
          </p:txBody>
        </p:sp>
        <p:sp>
          <p:nvSpPr>
            <p:cNvPr id="43817" name="Freeform 20">
              <a:extLst>
                <a:ext uri="{FF2B5EF4-FFF2-40B4-BE49-F238E27FC236}">
                  <a16:creationId xmlns:a16="http://schemas.microsoft.com/office/drawing/2014/main" id="{C5B6AE97-3DFC-4E46-927E-9D803EB601B3}"/>
                </a:ext>
              </a:extLst>
            </p:cNvPr>
            <p:cNvSpPr>
              <a:spLocks/>
            </p:cNvSpPr>
            <p:nvPr/>
          </p:nvSpPr>
          <p:spPr bwMode="auto">
            <a:xfrm>
              <a:off x="1017" y="3242"/>
              <a:ext cx="138" cy="103"/>
            </a:xfrm>
            <a:custGeom>
              <a:avLst/>
              <a:gdLst>
                <a:gd name="T0" fmla="*/ 70 w 138"/>
                <a:gd name="T1" fmla="*/ 103 h 103"/>
                <a:gd name="T2" fmla="*/ 138 w 138"/>
                <a:gd name="T3" fmla="*/ 63 h 103"/>
                <a:gd name="T4" fmla="*/ 93 w 138"/>
                <a:gd name="T5" fmla="*/ 63 h 103"/>
                <a:gd name="T6" fmla="*/ 93 w 138"/>
                <a:gd name="T7" fmla="*/ 0 h 103"/>
                <a:gd name="T8" fmla="*/ 46 w 138"/>
                <a:gd name="T9" fmla="*/ 0 h 103"/>
                <a:gd name="T10" fmla="*/ 46 w 138"/>
                <a:gd name="T11" fmla="*/ 63 h 103"/>
                <a:gd name="T12" fmla="*/ 0 w 138"/>
                <a:gd name="T13" fmla="*/ 63 h 103"/>
                <a:gd name="T14" fmla="*/ 70 w 138"/>
                <a:gd name="T15" fmla="*/ 103 h 10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8" h="103">
                  <a:moveTo>
                    <a:pt x="70" y="103"/>
                  </a:moveTo>
                  <a:lnTo>
                    <a:pt x="138" y="63"/>
                  </a:lnTo>
                  <a:lnTo>
                    <a:pt x="93" y="63"/>
                  </a:lnTo>
                  <a:lnTo>
                    <a:pt x="93" y="0"/>
                  </a:lnTo>
                  <a:lnTo>
                    <a:pt x="46" y="0"/>
                  </a:lnTo>
                  <a:lnTo>
                    <a:pt x="46" y="63"/>
                  </a:lnTo>
                  <a:lnTo>
                    <a:pt x="0" y="63"/>
                  </a:lnTo>
                  <a:lnTo>
                    <a:pt x="70" y="103"/>
                  </a:lnTo>
                  <a:close/>
                </a:path>
              </a:pathLst>
            </a:custGeom>
            <a:solidFill>
              <a:srgbClr val="E6E6E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18" name="Rectangle 21">
              <a:extLst>
                <a:ext uri="{FF2B5EF4-FFF2-40B4-BE49-F238E27FC236}">
                  <a16:creationId xmlns:a16="http://schemas.microsoft.com/office/drawing/2014/main" id="{C9B7C8E5-507A-F845-8EB9-496972BBBC9A}"/>
                </a:ext>
              </a:extLst>
            </p:cNvPr>
            <p:cNvSpPr>
              <a:spLocks noChangeArrowheads="1"/>
            </p:cNvSpPr>
            <p:nvPr/>
          </p:nvSpPr>
          <p:spPr bwMode="auto">
            <a:xfrm>
              <a:off x="3814" y="3767"/>
              <a:ext cx="529" cy="2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19" name="Rectangle 22">
              <a:extLst>
                <a:ext uri="{FF2B5EF4-FFF2-40B4-BE49-F238E27FC236}">
                  <a16:creationId xmlns:a16="http://schemas.microsoft.com/office/drawing/2014/main" id="{D39CDE43-6030-704F-802D-D5A3E2DFCB16}"/>
                </a:ext>
              </a:extLst>
            </p:cNvPr>
            <p:cNvSpPr>
              <a:spLocks noChangeArrowheads="1"/>
            </p:cNvSpPr>
            <p:nvPr/>
          </p:nvSpPr>
          <p:spPr bwMode="auto">
            <a:xfrm>
              <a:off x="3981" y="3749"/>
              <a:ext cx="249"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975" b="1">
                  <a:solidFill>
                    <a:srgbClr val="000000"/>
                  </a:solidFill>
                  <a:cs typeface="Arial" panose="020B0604020202020204" pitchFamily="34" charset="0"/>
                </a:rPr>
                <a:t>Hack</a:t>
              </a:r>
              <a:endParaRPr lang="en-US" altLang="en-CN" sz="1800" b="1">
                <a:solidFill>
                  <a:srgbClr val="000000"/>
                </a:solidFill>
              </a:endParaRPr>
            </a:p>
          </p:txBody>
        </p:sp>
        <p:sp>
          <p:nvSpPr>
            <p:cNvPr id="43820" name="Rectangle 23">
              <a:extLst>
                <a:ext uri="{FF2B5EF4-FFF2-40B4-BE49-F238E27FC236}">
                  <a16:creationId xmlns:a16="http://schemas.microsoft.com/office/drawing/2014/main" id="{93F18399-F393-BC4E-8332-001D79B97583}"/>
                </a:ext>
              </a:extLst>
            </p:cNvPr>
            <p:cNvSpPr>
              <a:spLocks noChangeArrowheads="1"/>
            </p:cNvSpPr>
            <p:nvPr/>
          </p:nvSpPr>
          <p:spPr bwMode="auto">
            <a:xfrm>
              <a:off x="3869" y="3851"/>
              <a:ext cx="47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975" b="1">
                  <a:solidFill>
                    <a:srgbClr val="000000"/>
                  </a:solidFill>
                  <a:cs typeface="Arial" panose="020B0604020202020204" pitchFamily="34" charset="0"/>
                </a:rPr>
                <a:t>computer</a:t>
              </a:r>
              <a:endParaRPr lang="en-US" altLang="en-CN" sz="1800" b="1">
                <a:solidFill>
                  <a:srgbClr val="000000"/>
                </a:solidFill>
              </a:endParaRPr>
            </a:p>
          </p:txBody>
        </p:sp>
        <p:sp>
          <p:nvSpPr>
            <p:cNvPr id="43821" name="Rectangle 24">
              <a:extLst>
                <a:ext uri="{FF2B5EF4-FFF2-40B4-BE49-F238E27FC236}">
                  <a16:creationId xmlns:a16="http://schemas.microsoft.com/office/drawing/2014/main" id="{204D750A-2A01-E741-B282-3F351FE23BA8}"/>
                </a:ext>
              </a:extLst>
            </p:cNvPr>
            <p:cNvSpPr>
              <a:spLocks noChangeArrowheads="1"/>
            </p:cNvSpPr>
            <p:nvPr/>
          </p:nvSpPr>
          <p:spPr bwMode="auto">
            <a:xfrm>
              <a:off x="3793" y="2830"/>
              <a:ext cx="488" cy="427"/>
            </a:xfrm>
            <a:prstGeom prst="rect">
              <a:avLst/>
            </a:prstGeom>
            <a:solidFill>
              <a:srgbClr val="E6E6E6"/>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22" name="Rectangle 25">
              <a:extLst>
                <a:ext uri="{FF2B5EF4-FFF2-40B4-BE49-F238E27FC236}">
                  <a16:creationId xmlns:a16="http://schemas.microsoft.com/office/drawing/2014/main" id="{43486AD1-4E5A-5B40-848B-4D279D83F61C}"/>
                </a:ext>
              </a:extLst>
            </p:cNvPr>
            <p:cNvSpPr>
              <a:spLocks noChangeArrowheads="1"/>
            </p:cNvSpPr>
            <p:nvPr/>
          </p:nvSpPr>
          <p:spPr bwMode="auto">
            <a:xfrm>
              <a:off x="3951" y="2884"/>
              <a:ext cx="21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b="1">
                  <a:solidFill>
                    <a:srgbClr val="000000"/>
                  </a:solidFill>
                  <a:cs typeface="Arial" panose="020B0604020202020204" pitchFamily="34" charset="0"/>
                </a:rPr>
                <a:t>Hack</a:t>
              </a:r>
              <a:endParaRPr lang="en-US" altLang="en-CN" sz="1800" b="1">
                <a:solidFill>
                  <a:srgbClr val="000000"/>
                </a:solidFill>
              </a:endParaRPr>
            </a:p>
          </p:txBody>
        </p:sp>
        <p:sp>
          <p:nvSpPr>
            <p:cNvPr id="43823" name="Rectangle 26">
              <a:extLst>
                <a:ext uri="{FF2B5EF4-FFF2-40B4-BE49-F238E27FC236}">
                  <a16:creationId xmlns:a16="http://schemas.microsoft.com/office/drawing/2014/main" id="{6D91E6AA-3CFD-D04A-8E21-CA0304BC22C2}"/>
                </a:ext>
              </a:extLst>
            </p:cNvPr>
            <p:cNvSpPr>
              <a:spLocks noChangeArrowheads="1"/>
            </p:cNvSpPr>
            <p:nvPr/>
          </p:nvSpPr>
          <p:spPr bwMode="auto">
            <a:xfrm>
              <a:off x="3877" y="2988"/>
              <a:ext cx="361"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b="1">
                  <a:solidFill>
                    <a:srgbClr val="000000"/>
                  </a:solidFill>
                  <a:cs typeface="Arial" panose="020B0604020202020204" pitchFamily="34" charset="0"/>
                </a:rPr>
                <a:t>machine</a:t>
              </a:r>
              <a:endParaRPr lang="en-US" altLang="en-CN" sz="1800" b="1">
                <a:solidFill>
                  <a:srgbClr val="000000"/>
                </a:solidFill>
              </a:endParaRPr>
            </a:p>
          </p:txBody>
        </p:sp>
        <p:sp>
          <p:nvSpPr>
            <p:cNvPr id="43824" name="Rectangle 27">
              <a:extLst>
                <a:ext uri="{FF2B5EF4-FFF2-40B4-BE49-F238E27FC236}">
                  <a16:creationId xmlns:a16="http://schemas.microsoft.com/office/drawing/2014/main" id="{0C70D48F-7651-D340-B4D6-2522AA0B1848}"/>
                </a:ext>
              </a:extLst>
            </p:cNvPr>
            <p:cNvSpPr>
              <a:spLocks noChangeArrowheads="1"/>
            </p:cNvSpPr>
            <p:nvPr/>
          </p:nvSpPr>
          <p:spPr bwMode="auto">
            <a:xfrm>
              <a:off x="3864" y="3093"/>
              <a:ext cx="38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b="1">
                  <a:solidFill>
                    <a:srgbClr val="000000"/>
                  </a:solidFill>
                  <a:cs typeface="Arial" panose="020B0604020202020204" pitchFamily="34" charset="0"/>
                </a:rPr>
                <a:t>language</a:t>
              </a:r>
              <a:endParaRPr lang="en-US" altLang="en-CN" sz="1800" b="1">
                <a:solidFill>
                  <a:srgbClr val="000000"/>
                </a:solidFill>
              </a:endParaRPr>
            </a:p>
          </p:txBody>
        </p:sp>
        <p:sp>
          <p:nvSpPr>
            <p:cNvPr id="43825" name="Freeform 28">
              <a:extLst>
                <a:ext uri="{FF2B5EF4-FFF2-40B4-BE49-F238E27FC236}">
                  <a16:creationId xmlns:a16="http://schemas.microsoft.com/office/drawing/2014/main" id="{0B787C6D-89A3-8844-B487-C2EA08329C0A}"/>
                </a:ext>
              </a:extLst>
            </p:cNvPr>
            <p:cNvSpPr>
              <a:spLocks/>
            </p:cNvSpPr>
            <p:nvPr/>
          </p:nvSpPr>
          <p:spPr bwMode="auto">
            <a:xfrm>
              <a:off x="3968" y="3257"/>
              <a:ext cx="138" cy="103"/>
            </a:xfrm>
            <a:custGeom>
              <a:avLst/>
              <a:gdLst>
                <a:gd name="T0" fmla="*/ 69 w 138"/>
                <a:gd name="T1" fmla="*/ 103 h 103"/>
                <a:gd name="T2" fmla="*/ 138 w 138"/>
                <a:gd name="T3" fmla="*/ 63 h 103"/>
                <a:gd name="T4" fmla="*/ 93 w 138"/>
                <a:gd name="T5" fmla="*/ 63 h 103"/>
                <a:gd name="T6" fmla="*/ 93 w 138"/>
                <a:gd name="T7" fmla="*/ 0 h 103"/>
                <a:gd name="T8" fmla="*/ 45 w 138"/>
                <a:gd name="T9" fmla="*/ 0 h 103"/>
                <a:gd name="T10" fmla="*/ 45 w 138"/>
                <a:gd name="T11" fmla="*/ 63 h 103"/>
                <a:gd name="T12" fmla="*/ 0 w 138"/>
                <a:gd name="T13" fmla="*/ 63 h 103"/>
                <a:gd name="T14" fmla="*/ 69 w 138"/>
                <a:gd name="T15" fmla="*/ 103 h 10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8" h="103">
                  <a:moveTo>
                    <a:pt x="69" y="103"/>
                  </a:moveTo>
                  <a:lnTo>
                    <a:pt x="138" y="63"/>
                  </a:lnTo>
                  <a:lnTo>
                    <a:pt x="93" y="63"/>
                  </a:lnTo>
                  <a:lnTo>
                    <a:pt x="93" y="0"/>
                  </a:lnTo>
                  <a:lnTo>
                    <a:pt x="45" y="0"/>
                  </a:lnTo>
                  <a:lnTo>
                    <a:pt x="45" y="63"/>
                  </a:lnTo>
                  <a:lnTo>
                    <a:pt x="0" y="63"/>
                  </a:lnTo>
                  <a:lnTo>
                    <a:pt x="69" y="103"/>
                  </a:lnTo>
                  <a:close/>
                </a:path>
              </a:pathLst>
            </a:custGeom>
            <a:solidFill>
              <a:srgbClr val="E6E6E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26" name="Rectangle 29">
              <a:extLst>
                <a:ext uri="{FF2B5EF4-FFF2-40B4-BE49-F238E27FC236}">
                  <a16:creationId xmlns:a16="http://schemas.microsoft.com/office/drawing/2014/main" id="{BA279FB0-2694-4744-951A-728AA45AD9EE}"/>
                </a:ext>
              </a:extLst>
            </p:cNvPr>
            <p:cNvSpPr>
              <a:spLocks noChangeArrowheads="1"/>
            </p:cNvSpPr>
            <p:nvPr/>
          </p:nvSpPr>
          <p:spPr bwMode="auto">
            <a:xfrm>
              <a:off x="174" y="2830"/>
              <a:ext cx="446" cy="412"/>
            </a:xfrm>
            <a:prstGeom prst="rect">
              <a:avLst/>
            </a:prstGeom>
            <a:solidFill>
              <a:srgbClr val="E6E6E6"/>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27" name="Rectangle 30">
              <a:extLst>
                <a:ext uri="{FF2B5EF4-FFF2-40B4-BE49-F238E27FC236}">
                  <a16:creationId xmlns:a16="http://schemas.microsoft.com/office/drawing/2014/main" id="{CDF0D8E7-E7BD-BA40-B10A-07359B9DE2C7}"/>
                </a:ext>
              </a:extLst>
            </p:cNvPr>
            <p:cNvSpPr>
              <a:spLocks noChangeArrowheads="1"/>
            </p:cNvSpPr>
            <p:nvPr/>
          </p:nvSpPr>
          <p:spPr bwMode="auto">
            <a:xfrm>
              <a:off x="310" y="2879"/>
              <a:ext cx="21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CISC</a:t>
              </a:r>
              <a:endParaRPr lang="en-US" altLang="en-CN" sz="1800" b="1">
                <a:solidFill>
                  <a:srgbClr val="000000"/>
                </a:solidFill>
              </a:endParaRPr>
            </a:p>
          </p:txBody>
        </p:sp>
        <p:sp>
          <p:nvSpPr>
            <p:cNvPr id="43828" name="Rectangle 31">
              <a:extLst>
                <a:ext uri="{FF2B5EF4-FFF2-40B4-BE49-F238E27FC236}">
                  <a16:creationId xmlns:a16="http://schemas.microsoft.com/office/drawing/2014/main" id="{EF8C3B1F-71E8-1C49-852D-64B149801F20}"/>
                </a:ext>
              </a:extLst>
            </p:cNvPr>
            <p:cNvSpPr>
              <a:spLocks noChangeArrowheads="1"/>
            </p:cNvSpPr>
            <p:nvPr/>
          </p:nvSpPr>
          <p:spPr bwMode="auto">
            <a:xfrm>
              <a:off x="246" y="2984"/>
              <a:ext cx="33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machine</a:t>
              </a:r>
              <a:endParaRPr lang="en-US" altLang="en-CN" sz="1800" b="1">
                <a:solidFill>
                  <a:srgbClr val="000000"/>
                </a:solidFill>
              </a:endParaRPr>
            </a:p>
          </p:txBody>
        </p:sp>
        <p:sp>
          <p:nvSpPr>
            <p:cNvPr id="43829" name="Rectangle 32">
              <a:extLst>
                <a:ext uri="{FF2B5EF4-FFF2-40B4-BE49-F238E27FC236}">
                  <a16:creationId xmlns:a16="http://schemas.microsoft.com/office/drawing/2014/main" id="{5C95FF9E-0743-FA4F-85C3-77F52DD016D7}"/>
                </a:ext>
              </a:extLst>
            </p:cNvPr>
            <p:cNvSpPr>
              <a:spLocks noChangeArrowheads="1"/>
            </p:cNvSpPr>
            <p:nvPr/>
          </p:nvSpPr>
          <p:spPr bwMode="auto">
            <a:xfrm>
              <a:off x="232" y="3088"/>
              <a:ext cx="36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language</a:t>
              </a:r>
              <a:endParaRPr lang="en-US" altLang="en-CN" sz="1800" b="1">
                <a:solidFill>
                  <a:srgbClr val="000000"/>
                </a:solidFill>
              </a:endParaRPr>
            </a:p>
          </p:txBody>
        </p:sp>
        <p:sp>
          <p:nvSpPr>
            <p:cNvPr id="43830" name="Freeform 33">
              <a:extLst>
                <a:ext uri="{FF2B5EF4-FFF2-40B4-BE49-F238E27FC236}">
                  <a16:creationId xmlns:a16="http://schemas.microsoft.com/office/drawing/2014/main" id="{F215DE31-218E-954D-9CD8-437DD430E6DA}"/>
                </a:ext>
              </a:extLst>
            </p:cNvPr>
            <p:cNvSpPr>
              <a:spLocks/>
            </p:cNvSpPr>
            <p:nvPr/>
          </p:nvSpPr>
          <p:spPr bwMode="auto">
            <a:xfrm>
              <a:off x="327" y="3242"/>
              <a:ext cx="139" cy="103"/>
            </a:xfrm>
            <a:custGeom>
              <a:avLst/>
              <a:gdLst>
                <a:gd name="T0" fmla="*/ 70 w 139"/>
                <a:gd name="T1" fmla="*/ 103 h 103"/>
                <a:gd name="T2" fmla="*/ 139 w 139"/>
                <a:gd name="T3" fmla="*/ 63 h 103"/>
                <a:gd name="T4" fmla="*/ 93 w 139"/>
                <a:gd name="T5" fmla="*/ 63 h 103"/>
                <a:gd name="T6" fmla="*/ 93 w 139"/>
                <a:gd name="T7" fmla="*/ 0 h 103"/>
                <a:gd name="T8" fmla="*/ 46 w 139"/>
                <a:gd name="T9" fmla="*/ 0 h 103"/>
                <a:gd name="T10" fmla="*/ 46 w 139"/>
                <a:gd name="T11" fmla="*/ 63 h 103"/>
                <a:gd name="T12" fmla="*/ 0 w 139"/>
                <a:gd name="T13" fmla="*/ 63 h 103"/>
                <a:gd name="T14" fmla="*/ 70 w 139"/>
                <a:gd name="T15" fmla="*/ 103 h 10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9" h="103">
                  <a:moveTo>
                    <a:pt x="70" y="103"/>
                  </a:moveTo>
                  <a:lnTo>
                    <a:pt x="139" y="63"/>
                  </a:lnTo>
                  <a:lnTo>
                    <a:pt x="93" y="63"/>
                  </a:lnTo>
                  <a:lnTo>
                    <a:pt x="93" y="0"/>
                  </a:lnTo>
                  <a:lnTo>
                    <a:pt x="46" y="0"/>
                  </a:lnTo>
                  <a:lnTo>
                    <a:pt x="46" y="63"/>
                  </a:lnTo>
                  <a:lnTo>
                    <a:pt x="0" y="63"/>
                  </a:lnTo>
                  <a:lnTo>
                    <a:pt x="70" y="103"/>
                  </a:lnTo>
                  <a:close/>
                </a:path>
              </a:pathLst>
            </a:custGeom>
            <a:solidFill>
              <a:srgbClr val="E6E6E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31" name="Rectangle 34">
              <a:extLst>
                <a:ext uri="{FF2B5EF4-FFF2-40B4-BE49-F238E27FC236}">
                  <a16:creationId xmlns:a16="http://schemas.microsoft.com/office/drawing/2014/main" id="{9B93D577-C053-554C-B5B8-3BF889E1853E}"/>
                </a:ext>
              </a:extLst>
            </p:cNvPr>
            <p:cNvSpPr>
              <a:spLocks noChangeArrowheads="1"/>
            </p:cNvSpPr>
            <p:nvPr/>
          </p:nvSpPr>
          <p:spPr bwMode="auto">
            <a:xfrm>
              <a:off x="2122" y="3450"/>
              <a:ext cx="200" cy="154"/>
            </a:xfrm>
            <a:prstGeom prst="rect">
              <a:avLst/>
            </a:prstGeom>
            <a:solidFill>
              <a:srgbClr val="000000"/>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32" name="Rectangle 35">
              <a:extLst>
                <a:ext uri="{FF2B5EF4-FFF2-40B4-BE49-F238E27FC236}">
                  <a16:creationId xmlns:a16="http://schemas.microsoft.com/office/drawing/2014/main" id="{54D0DD58-C8C8-1A40-BBDC-1E096DC28CCE}"/>
                </a:ext>
              </a:extLst>
            </p:cNvPr>
            <p:cNvSpPr>
              <a:spLocks noChangeArrowheads="1"/>
            </p:cNvSpPr>
            <p:nvPr/>
          </p:nvSpPr>
          <p:spPr bwMode="auto">
            <a:xfrm>
              <a:off x="2141" y="3458"/>
              <a:ext cx="162" cy="122"/>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33" name="Rectangle 36">
              <a:extLst>
                <a:ext uri="{FF2B5EF4-FFF2-40B4-BE49-F238E27FC236}">
                  <a16:creationId xmlns:a16="http://schemas.microsoft.com/office/drawing/2014/main" id="{799F1951-66AA-AD46-A6DE-81E18D9BCFBD}"/>
                </a:ext>
              </a:extLst>
            </p:cNvPr>
            <p:cNvSpPr>
              <a:spLocks noChangeArrowheads="1"/>
            </p:cNvSpPr>
            <p:nvPr/>
          </p:nvSpPr>
          <p:spPr bwMode="auto">
            <a:xfrm>
              <a:off x="2147" y="3462"/>
              <a:ext cx="151" cy="113"/>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34" name="Rectangle 37">
              <a:extLst>
                <a:ext uri="{FF2B5EF4-FFF2-40B4-BE49-F238E27FC236}">
                  <a16:creationId xmlns:a16="http://schemas.microsoft.com/office/drawing/2014/main" id="{E0B1944C-57E2-BE40-99A1-4C0079CAC82A}"/>
                </a:ext>
              </a:extLst>
            </p:cNvPr>
            <p:cNvSpPr>
              <a:spLocks noChangeArrowheads="1"/>
            </p:cNvSpPr>
            <p:nvPr/>
          </p:nvSpPr>
          <p:spPr bwMode="auto">
            <a:xfrm>
              <a:off x="2132" y="3604"/>
              <a:ext cx="180" cy="6"/>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35" name="Freeform 38">
              <a:extLst>
                <a:ext uri="{FF2B5EF4-FFF2-40B4-BE49-F238E27FC236}">
                  <a16:creationId xmlns:a16="http://schemas.microsoft.com/office/drawing/2014/main" id="{E29B12FD-758D-8042-81E8-258F5F8B0129}"/>
                </a:ext>
              </a:extLst>
            </p:cNvPr>
            <p:cNvSpPr>
              <a:spLocks/>
            </p:cNvSpPr>
            <p:nvPr/>
          </p:nvSpPr>
          <p:spPr bwMode="auto">
            <a:xfrm>
              <a:off x="2212" y="3445"/>
              <a:ext cx="20" cy="5"/>
            </a:xfrm>
            <a:custGeom>
              <a:avLst/>
              <a:gdLst>
                <a:gd name="T0" fmla="*/ 20 w 20"/>
                <a:gd name="T1" fmla="*/ 5 h 5"/>
                <a:gd name="T2" fmla="*/ 19 w 20"/>
                <a:gd name="T3" fmla="*/ 3 h 5"/>
                <a:gd name="T4" fmla="*/ 15 w 20"/>
                <a:gd name="T5" fmla="*/ 1 h 5"/>
                <a:gd name="T6" fmla="*/ 10 w 20"/>
                <a:gd name="T7" fmla="*/ 0 h 5"/>
                <a:gd name="T8" fmla="*/ 5 w 20"/>
                <a:gd name="T9" fmla="*/ 1 h 5"/>
                <a:gd name="T10" fmla="*/ 1 w 20"/>
                <a:gd name="T11" fmla="*/ 3 h 5"/>
                <a:gd name="T12" fmla="*/ 0 w 20"/>
                <a:gd name="T13" fmla="*/ 5 h 5"/>
                <a:gd name="T14" fmla="*/ 20 w 20"/>
                <a:gd name="T15" fmla="*/ 5 h 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 h="5">
                  <a:moveTo>
                    <a:pt x="20" y="5"/>
                  </a:moveTo>
                  <a:lnTo>
                    <a:pt x="19" y="3"/>
                  </a:lnTo>
                  <a:lnTo>
                    <a:pt x="15" y="1"/>
                  </a:lnTo>
                  <a:lnTo>
                    <a:pt x="10" y="0"/>
                  </a:lnTo>
                  <a:lnTo>
                    <a:pt x="5" y="1"/>
                  </a:lnTo>
                  <a:lnTo>
                    <a:pt x="1" y="3"/>
                  </a:lnTo>
                  <a:lnTo>
                    <a:pt x="0" y="5"/>
                  </a:lnTo>
                  <a:lnTo>
                    <a:pt x="20" y="5"/>
                  </a:lnTo>
                  <a:close/>
                </a:path>
              </a:pathLst>
            </a:custGeom>
            <a:solidFill>
              <a:srgbClr val="000000"/>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36" name="Line 39">
              <a:extLst>
                <a:ext uri="{FF2B5EF4-FFF2-40B4-BE49-F238E27FC236}">
                  <a16:creationId xmlns:a16="http://schemas.microsoft.com/office/drawing/2014/main" id="{07E61847-1A1E-364A-95F3-2C756473C06B}"/>
                </a:ext>
              </a:extLst>
            </p:cNvPr>
            <p:cNvSpPr>
              <a:spLocks noChangeShapeType="1"/>
            </p:cNvSpPr>
            <p:nvPr/>
          </p:nvSpPr>
          <p:spPr bwMode="auto">
            <a:xfrm flipV="1">
              <a:off x="2222" y="3371"/>
              <a:ext cx="61" cy="79"/>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37" name="Line 40">
              <a:extLst>
                <a:ext uri="{FF2B5EF4-FFF2-40B4-BE49-F238E27FC236}">
                  <a16:creationId xmlns:a16="http://schemas.microsoft.com/office/drawing/2014/main" id="{3744555E-C469-DA4A-B568-325071AFB805}"/>
                </a:ext>
              </a:extLst>
            </p:cNvPr>
            <p:cNvSpPr>
              <a:spLocks noChangeShapeType="1"/>
            </p:cNvSpPr>
            <p:nvPr/>
          </p:nvSpPr>
          <p:spPr bwMode="auto">
            <a:xfrm flipH="1" flipV="1">
              <a:off x="2161" y="3371"/>
              <a:ext cx="61" cy="79"/>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38" name="Freeform 41">
              <a:extLst>
                <a:ext uri="{FF2B5EF4-FFF2-40B4-BE49-F238E27FC236}">
                  <a16:creationId xmlns:a16="http://schemas.microsoft.com/office/drawing/2014/main" id="{C3672FB1-2E21-E445-955B-4C0C95796031}"/>
                </a:ext>
              </a:extLst>
            </p:cNvPr>
            <p:cNvSpPr>
              <a:spLocks/>
            </p:cNvSpPr>
            <p:nvPr/>
          </p:nvSpPr>
          <p:spPr bwMode="auto">
            <a:xfrm>
              <a:off x="2161" y="3369"/>
              <a:ext cx="2" cy="3"/>
            </a:xfrm>
            <a:custGeom>
              <a:avLst/>
              <a:gdLst>
                <a:gd name="T0" fmla="*/ 0 w 2"/>
                <a:gd name="T1" fmla="*/ 2 h 3"/>
                <a:gd name="T2" fmla="*/ 0 w 2"/>
                <a:gd name="T3" fmla="*/ 0 h 3"/>
                <a:gd name="T4" fmla="*/ 1 w 2"/>
                <a:gd name="T5" fmla="*/ 0 h 3"/>
                <a:gd name="T6" fmla="*/ 2 w 2"/>
                <a:gd name="T7" fmla="*/ 2 h 3"/>
                <a:gd name="T8" fmla="*/ 1 w 2"/>
                <a:gd name="T9" fmla="*/ 3 h 3"/>
                <a:gd name="T10" fmla="*/ 0 w 2"/>
                <a:gd name="T11" fmla="*/ 3 h 3"/>
                <a:gd name="T12" fmla="*/ 0 w 2"/>
                <a:gd name="T13" fmla="*/ 2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3">
                  <a:moveTo>
                    <a:pt x="0" y="2"/>
                  </a:moveTo>
                  <a:lnTo>
                    <a:pt x="0" y="0"/>
                  </a:lnTo>
                  <a:lnTo>
                    <a:pt x="1" y="0"/>
                  </a:lnTo>
                  <a:lnTo>
                    <a:pt x="2" y="2"/>
                  </a:lnTo>
                  <a:lnTo>
                    <a:pt x="1" y="3"/>
                  </a:lnTo>
                  <a:lnTo>
                    <a:pt x="0" y="3"/>
                  </a:lnTo>
                  <a:lnTo>
                    <a:pt x="0" y="2"/>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39" name="Freeform 42">
              <a:extLst>
                <a:ext uri="{FF2B5EF4-FFF2-40B4-BE49-F238E27FC236}">
                  <a16:creationId xmlns:a16="http://schemas.microsoft.com/office/drawing/2014/main" id="{9A7B591F-E313-3047-83B5-F1B73876F8F9}"/>
                </a:ext>
              </a:extLst>
            </p:cNvPr>
            <p:cNvSpPr>
              <a:spLocks/>
            </p:cNvSpPr>
            <p:nvPr/>
          </p:nvSpPr>
          <p:spPr bwMode="auto">
            <a:xfrm>
              <a:off x="2281" y="3369"/>
              <a:ext cx="3" cy="3"/>
            </a:xfrm>
            <a:custGeom>
              <a:avLst/>
              <a:gdLst>
                <a:gd name="T0" fmla="*/ 0 w 3"/>
                <a:gd name="T1" fmla="*/ 2 h 3"/>
                <a:gd name="T2" fmla="*/ 1 w 3"/>
                <a:gd name="T3" fmla="*/ 0 h 3"/>
                <a:gd name="T4" fmla="*/ 3 w 3"/>
                <a:gd name="T5" fmla="*/ 0 h 3"/>
                <a:gd name="T6" fmla="*/ 3 w 3"/>
                <a:gd name="T7" fmla="*/ 2 h 3"/>
                <a:gd name="T8" fmla="*/ 3 w 3"/>
                <a:gd name="T9" fmla="*/ 3 h 3"/>
                <a:gd name="T10" fmla="*/ 1 w 3"/>
                <a:gd name="T11" fmla="*/ 3 h 3"/>
                <a:gd name="T12" fmla="*/ 0 w 3"/>
                <a:gd name="T13" fmla="*/ 2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3">
                  <a:moveTo>
                    <a:pt x="0" y="2"/>
                  </a:moveTo>
                  <a:lnTo>
                    <a:pt x="1" y="0"/>
                  </a:lnTo>
                  <a:lnTo>
                    <a:pt x="3" y="0"/>
                  </a:lnTo>
                  <a:lnTo>
                    <a:pt x="3" y="2"/>
                  </a:lnTo>
                  <a:lnTo>
                    <a:pt x="3" y="3"/>
                  </a:lnTo>
                  <a:lnTo>
                    <a:pt x="1" y="3"/>
                  </a:lnTo>
                  <a:lnTo>
                    <a:pt x="0" y="2"/>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40" name="Freeform 43">
              <a:extLst>
                <a:ext uri="{FF2B5EF4-FFF2-40B4-BE49-F238E27FC236}">
                  <a16:creationId xmlns:a16="http://schemas.microsoft.com/office/drawing/2014/main" id="{77789C7A-15B3-E24E-BFB2-3A3451436D5C}"/>
                </a:ext>
              </a:extLst>
            </p:cNvPr>
            <p:cNvSpPr>
              <a:spLocks/>
            </p:cNvSpPr>
            <p:nvPr/>
          </p:nvSpPr>
          <p:spPr bwMode="auto">
            <a:xfrm>
              <a:off x="2132" y="3585"/>
              <a:ext cx="180" cy="10"/>
            </a:xfrm>
            <a:custGeom>
              <a:avLst/>
              <a:gdLst>
                <a:gd name="T0" fmla="*/ 9 w 180"/>
                <a:gd name="T1" fmla="*/ 0 h 10"/>
                <a:gd name="T2" fmla="*/ 171 w 180"/>
                <a:gd name="T3" fmla="*/ 0 h 10"/>
                <a:gd name="T4" fmla="*/ 175 w 180"/>
                <a:gd name="T5" fmla="*/ 0 h 10"/>
                <a:gd name="T6" fmla="*/ 179 w 180"/>
                <a:gd name="T7" fmla="*/ 2 h 10"/>
                <a:gd name="T8" fmla="*/ 180 w 180"/>
                <a:gd name="T9" fmla="*/ 5 h 10"/>
                <a:gd name="T10" fmla="*/ 179 w 180"/>
                <a:gd name="T11" fmla="*/ 7 h 10"/>
                <a:gd name="T12" fmla="*/ 175 w 180"/>
                <a:gd name="T13" fmla="*/ 9 h 10"/>
                <a:gd name="T14" fmla="*/ 171 w 180"/>
                <a:gd name="T15" fmla="*/ 10 h 10"/>
                <a:gd name="T16" fmla="*/ 9 w 180"/>
                <a:gd name="T17" fmla="*/ 10 h 10"/>
                <a:gd name="T18" fmla="*/ 5 w 180"/>
                <a:gd name="T19" fmla="*/ 9 h 10"/>
                <a:gd name="T20" fmla="*/ 1 w 180"/>
                <a:gd name="T21" fmla="*/ 7 h 10"/>
                <a:gd name="T22" fmla="*/ 0 w 180"/>
                <a:gd name="T23" fmla="*/ 5 h 10"/>
                <a:gd name="T24" fmla="*/ 1 w 180"/>
                <a:gd name="T25" fmla="*/ 2 h 10"/>
                <a:gd name="T26" fmla="*/ 5 w 180"/>
                <a:gd name="T27" fmla="*/ 0 h 10"/>
                <a:gd name="T28" fmla="*/ 9 w 180"/>
                <a:gd name="T29" fmla="*/ 0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0" h="10">
                  <a:moveTo>
                    <a:pt x="9" y="0"/>
                  </a:moveTo>
                  <a:lnTo>
                    <a:pt x="171" y="0"/>
                  </a:lnTo>
                  <a:lnTo>
                    <a:pt x="175" y="0"/>
                  </a:lnTo>
                  <a:lnTo>
                    <a:pt x="179" y="2"/>
                  </a:lnTo>
                  <a:lnTo>
                    <a:pt x="180" y="5"/>
                  </a:lnTo>
                  <a:lnTo>
                    <a:pt x="179" y="7"/>
                  </a:lnTo>
                  <a:lnTo>
                    <a:pt x="175" y="9"/>
                  </a:lnTo>
                  <a:lnTo>
                    <a:pt x="171" y="10"/>
                  </a:lnTo>
                  <a:lnTo>
                    <a:pt x="9" y="10"/>
                  </a:lnTo>
                  <a:lnTo>
                    <a:pt x="5" y="9"/>
                  </a:lnTo>
                  <a:lnTo>
                    <a:pt x="1" y="7"/>
                  </a:lnTo>
                  <a:lnTo>
                    <a:pt x="0" y="5"/>
                  </a:lnTo>
                  <a:lnTo>
                    <a:pt x="1" y="2"/>
                  </a:lnTo>
                  <a:lnTo>
                    <a:pt x="5" y="0"/>
                  </a:lnTo>
                  <a:lnTo>
                    <a:pt x="9" y="0"/>
                  </a:lnTo>
                  <a:close/>
                </a:path>
              </a:pathLst>
            </a:custGeom>
            <a:solidFill>
              <a:srgbClr val="FFFFFF"/>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41" name="Freeform 44">
              <a:extLst>
                <a:ext uri="{FF2B5EF4-FFF2-40B4-BE49-F238E27FC236}">
                  <a16:creationId xmlns:a16="http://schemas.microsoft.com/office/drawing/2014/main" id="{DBB5D884-2FE3-4E45-A6BB-E78C9B08B79F}"/>
                </a:ext>
              </a:extLst>
            </p:cNvPr>
            <p:cNvSpPr>
              <a:spLocks/>
            </p:cNvSpPr>
            <p:nvPr/>
          </p:nvSpPr>
          <p:spPr bwMode="auto">
            <a:xfrm>
              <a:off x="2140" y="3586"/>
              <a:ext cx="10" cy="8"/>
            </a:xfrm>
            <a:custGeom>
              <a:avLst/>
              <a:gdLst>
                <a:gd name="T0" fmla="*/ 0 w 10"/>
                <a:gd name="T1" fmla="*/ 4 h 8"/>
                <a:gd name="T2" fmla="*/ 2 w 10"/>
                <a:gd name="T3" fmla="*/ 1 h 8"/>
                <a:gd name="T4" fmla="*/ 6 w 10"/>
                <a:gd name="T5" fmla="*/ 0 h 8"/>
                <a:gd name="T6" fmla="*/ 9 w 10"/>
                <a:gd name="T7" fmla="*/ 1 h 8"/>
                <a:gd name="T8" fmla="*/ 10 w 10"/>
                <a:gd name="T9" fmla="*/ 4 h 8"/>
                <a:gd name="T10" fmla="*/ 9 w 10"/>
                <a:gd name="T11" fmla="*/ 6 h 8"/>
                <a:gd name="T12" fmla="*/ 6 w 10"/>
                <a:gd name="T13" fmla="*/ 8 h 8"/>
                <a:gd name="T14" fmla="*/ 2 w 10"/>
                <a:gd name="T15" fmla="*/ 6 h 8"/>
                <a:gd name="T16" fmla="*/ 0 w 10"/>
                <a:gd name="T17" fmla="*/ 4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 h="8">
                  <a:moveTo>
                    <a:pt x="0" y="4"/>
                  </a:moveTo>
                  <a:lnTo>
                    <a:pt x="2" y="1"/>
                  </a:lnTo>
                  <a:lnTo>
                    <a:pt x="6" y="0"/>
                  </a:lnTo>
                  <a:lnTo>
                    <a:pt x="9" y="1"/>
                  </a:lnTo>
                  <a:lnTo>
                    <a:pt x="10" y="4"/>
                  </a:lnTo>
                  <a:lnTo>
                    <a:pt x="9" y="6"/>
                  </a:lnTo>
                  <a:lnTo>
                    <a:pt x="6" y="8"/>
                  </a:lnTo>
                  <a:lnTo>
                    <a:pt x="2" y="6"/>
                  </a:lnTo>
                  <a:lnTo>
                    <a:pt x="0" y="4"/>
                  </a:lnTo>
                  <a:close/>
                </a:path>
              </a:pathLst>
            </a:custGeom>
            <a:solidFill>
              <a:srgbClr val="000000"/>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42" name="Rectangle 45">
              <a:extLst>
                <a:ext uri="{FF2B5EF4-FFF2-40B4-BE49-F238E27FC236}">
                  <a16:creationId xmlns:a16="http://schemas.microsoft.com/office/drawing/2014/main" id="{20D7720E-FD51-7B44-8F97-C01E0E73F9EA}"/>
                </a:ext>
              </a:extLst>
            </p:cNvPr>
            <p:cNvSpPr>
              <a:spLocks noChangeArrowheads="1"/>
            </p:cNvSpPr>
            <p:nvPr/>
          </p:nvSpPr>
          <p:spPr bwMode="auto">
            <a:xfrm>
              <a:off x="2284" y="3586"/>
              <a:ext cx="6" cy="8"/>
            </a:xfrm>
            <a:prstGeom prst="rect">
              <a:avLst/>
            </a:prstGeom>
            <a:solidFill>
              <a:srgbClr val="000000"/>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43" name="Rectangle 46">
              <a:extLst>
                <a:ext uri="{FF2B5EF4-FFF2-40B4-BE49-F238E27FC236}">
                  <a16:creationId xmlns:a16="http://schemas.microsoft.com/office/drawing/2014/main" id="{91E09B90-7615-9444-AB6F-7EBB52E2695F}"/>
                </a:ext>
              </a:extLst>
            </p:cNvPr>
            <p:cNvSpPr>
              <a:spLocks noChangeArrowheads="1"/>
            </p:cNvSpPr>
            <p:nvPr/>
          </p:nvSpPr>
          <p:spPr bwMode="auto">
            <a:xfrm>
              <a:off x="2277" y="3586"/>
              <a:ext cx="6" cy="8"/>
            </a:xfrm>
            <a:prstGeom prst="rect">
              <a:avLst/>
            </a:prstGeom>
            <a:solidFill>
              <a:srgbClr val="000000"/>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44" name="Rectangle 47">
              <a:extLst>
                <a:ext uri="{FF2B5EF4-FFF2-40B4-BE49-F238E27FC236}">
                  <a16:creationId xmlns:a16="http://schemas.microsoft.com/office/drawing/2014/main" id="{326B4C97-B131-9F4D-9DE2-1A17095BC0D7}"/>
                </a:ext>
              </a:extLst>
            </p:cNvPr>
            <p:cNvSpPr>
              <a:spLocks noChangeArrowheads="1"/>
            </p:cNvSpPr>
            <p:nvPr/>
          </p:nvSpPr>
          <p:spPr bwMode="auto">
            <a:xfrm>
              <a:off x="2269" y="3586"/>
              <a:ext cx="6" cy="8"/>
            </a:xfrm>
            <a:prstGeom prst="rect">
              <a:avLst/>
            </a:prstGeom>
            <a:solidFill>
              <a:srgbClr val="000000"/>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45" name="Rectangle 48">
              <a:extLst>
                <a:ext uri="{FF2B5EF4-FFF2-40B4-BE49-F238E27FC236}">
                  <a16:creationId xmlns:a16="http://schemas.microsoft.com/office/drawing/2014/main" id="{F7F8F2AE-618B-BD4A-8873-339B71ED2EFF}"/>
                </a:ext>
              </a:extLst>
            </p:cNvPr>
            <p:cNvSpPr>
              <a:spLocks noChangeArrowheads="1"/>
            </p:cNvSpPr>
            <p:nvPr/>
          </p:nvSpPr>
          <p:spPr bwMode="auto">
            <a:xfrm>
              <a:off x="3812" y="3483"/>
              <a:ext cx="463" cy="157"/>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46" name="Freeform 49">
              <a:extLst>
                <a:ext uri="{FF2B5EF4-FFF2-40B4-BE49-F238E27FC236}">
                  <a16:creationId xmlns:a16="http://schemas.microsoft.com/office/drawing/2014/main" id="{F01AC47D-108C-6C40-B94E-89450A6EB012}"/>
                </a:ext>
              </a:extLst>
            </p:cNvPr>
            <p:cNvSpPr>
              <a:spLocks noEditPoints="1"/>
            </p:cNvSpPr>
            <p:nvPr/>
          </p:nvSpPr>
          <p:spPr bwMode="auto">
            <a:xfrm>
              <a:off x="3812" y="3483"/>
              <a:ext cx="489" cy="165"/>
            </a:xfrm>
            <a:custGeom>
              <a:avLst/>
              <a:gdLst>
                <a:gd name="T0" fmla="*/ 325 w 489"/>
                <a:gd name="T1" fmla="*/ 130 h 165"/>
                <a:gd name="T2" fmla="*/ 280 w 489"/>
                <a:gd name="T3" fmla="*/ 71 h 165"/>
                <a:gd name="T4" fmla="*/ 296 w 489"/>
                <a:gd name="T5" fmla="*/ 55 h 165"/>
                <a:gd name="T6" fmla="*/ 309 w 489"/>
                <a:gd name="T7" fmla="*/ 16 h 165"/>
                <a:gd name="T8" fmla="*/ 296 w 489"/>
                <a:gd name="T9" fmla="*/ 55 h 165"/>
                <a:gd name="T10" fmla="*/ 289 w 489"/>
                <a:gd name="T11" fmla="*/ 55 h 165"/>
                <a:gd name="T12" fmla="*/ 276 w 489"/>
                <a:gd name="T13" fmla="*/ 16 h 165"/>
                <a:gd name="T14" fmla="*/ 245 w 489"/>
                <a:gd name="T15" fmla="*/ 55 h 165"/>
                <a:gd name="T16" fmla="*/ 263 w 489"/>
                <a:gd name="T17" fmla="*/ 13 h 165"/>
                <a:gd name="T18" fmla="*/ 245 w 489"/>
                <a:gd name="T19" fmla="*/ 55 h 165"/>
                <a:gd name="T20" fmla="*/ 258 w 489"/>
                <a:gd name="T21" fmla="*/ 102 h 165"/>
                <a:gd name="T22" fmla="*/ 232 w 489"/>
                <a:gd name="T23" fmla="*/ 79 h 165"/>
                <a:gd name="T24" fmla="*/ 196 w 489"/>
                <a:gd name="T25" fmla="*/ 126 h 165"/>
                <a:gd name="T26" fmla="*/ 250 w 489"/>
                <a:gd name="T27" fmla="*/ 118 h 165"/>
                <a:gd name="T28" fmla="*/ 196 w 489"/>
                <a:gd name="T29" fmla="*/ 126 h 165"/>
                <a:gd name="T30" fmla="*/ 170 w 489"/>
                <a:gd name="T31" fmla="*/ 138 h 165"/>
                <a:gd name="T32" fmla="*/ 142 w 489"/>
                <a:gd name="T33" fmla="*/ 115 h 165"/>
                <a:gd name="T34" fmla="*/ 187 w 489"/>
                <a:gd name="T35" fmla="*/ 102 h 165"/>
                <a:gd name="T36" fmla="*/ 214 w 489"/>
                <a:gd name="T37" fmla="*/ 79 h 165"/>
                <a:gd name="T38" fmla="*/ 187 w 489"/>
                <a:gd name="T39" fmla="*/ 102 h 165"/>
                <a:gd name="T40" fmla="*/ 170 w 489"/>
                <a:gd name="T41" fmla="*/ 102 h 165"/>
                <a:gd name="T42" fmla="*/ 142 w 489"/>
                <a:gd name="T43" fmla="*/ 79 h 165"/>
                <a:gd name="T44" fmla="*/ 27 w 489"/>
                <a:gd name="T45" fmla="*/ 63 h 165"/>
                <a:gd name="T46" fmla="*/ 99 w 489"/>
                <a:gd name="T47" fmla="*/ 32 h 165"/>
                <a:gd name="T48" fmla="*/ 27 w 489"/>
                <a:gd name="T49" fmla="*/ 63 h 165"/>
                <a:gd name="T50" fmla="*/ 71 w 489"/>
                <a:gd name="T51" fmla="*/ 16 h 165"/>
                <a:gd name="T52" fmla="*/ 19 w 489"/>
                <a:gd name="T53" fmla="*/ 8 h 165"/>
                <a:gd name="T54" fmla="*/ 71 w 489"/>
                <a:gd name="T55" fmla="*/ 118 h 165"/>
                <a:gd name="T56" fmla="*/ 116 w 489"/>
                <a:gd name="T57" fmla="*/ 94 h 165"/>
                <a:gd name="T58" fmla="*/ 71 w 489"/>
                <a:gd name="T59" fmla="*/ 118 h 165"/>
                <a:gd name="T60" fmla="*/ 116 w 489"/>
                <a:gd name="T61" fmla="*/ 149 h 165"/>
                <a:gd name="T62" fmla="*/ 71 w 489"/>
                <a:gd name="T63" fmla="*/ 126 h 165"/>
                <a:gd name="T64" fmla="*/ 14 w 489"/>
                <a:gd name="T65" fmla="*/ 149 h 165"/>
                <a:gd name="T66" fmla="*/ 58 w 489"/>
                <a:gd name="T67" fmla="*/ 126 h 165"/>
                <a:gd name="T68" fmla="*/ 14 w 489"/>
                <a:gd name="T69" fmla="*/ 149 h 165"/>
                <a:gd name="T70" fmla="*/ 58 w 489"/>
                <a:gd name="T71" fmla="*/ 118 h 165"/>
                <a:gd name="T72" fmla="*/ 14 w 489"/>
                <a:gd name="T73" fmla="*/ 94 h 165"/>
                <a:gd name="T74" fmla="*/ 161 w 489"/>
                <a:gd name="T75" fmla="*/ 63 h 165"/>
                <a:gd name="T76" fmla="*/ 214 w 489"/>
                <a:gd name="T77" fmla="*/ 16 h 165"/>
                <a:gd name="T78" fmla="*/ 161 w 489"/>
                <a:gd name="T79" fmla="*/ 63 h 165"/>
                <a:gd name="T80" fmla="*/ 450 w 489"/>
                <a:gd name="T81" fmla="*/ 142 h 165"/>
                <a:gd name="T82" fmla="*/ 441 w 489"/>
                <a:gd name="T83" fmla="*/ 16 h 165"/>
                <a:gd name="T84" fmla="*/ 423 w 489"/>
                <a:gd name="T85" fmla="*/ 142 h 165"/>
                <a:gd name="T86" fmla="*/ 431 w 489"/>
                <a:gd name="T87" fmla="*/ 16 h 165"/>
                <a:gd name="T88" fmla="*/ 423 w 489"/>
                <a:gd name="T89" fmla="*/ 142 h 165"/>
                <a:gd name="T90" fmla="*/ 414 w 489"/>
                <a:gd name="T91" fmla="*/ 142 h 165"/>
                <a:gd name="T92" fmla="*/ 405 w 489"/>
                <a:gd name="T93" fmla="*/ 16 h 165"/>
                <a:gd name="T94" fmla="*/ 387 w 489"/>
                <a:gd name="T95" fmla="*/ 142 h 165"/>
                <a:gd name="T96" fmla="*/ 396 w 489"/>
                <a:gd name="T97" fmla="*/ 16 h 165"/>
                <a:gd name="T98" fmla="*/ 387 w 489"/>
                <a:gd name="T99" fmla="*/ 142 h 165"/>
                <a:gd name="T100" fmla="*/ 379 w 489"/>
                <a:gd name="T101" fmla="*/ 142 h 165"/>
                <a:gd name="T102" fmla="*/ 370 w 489"/>
                <a:gd name="T103" fmla="*/ 16 h 165"/>
                <a:gd name="T104" fmla="*/ 351 w 489"/>
                <a:gd name="T105" fmla="*/ 142 h 165"/>
                <a:gd name="T106" fmla="*/ 360 w 489"/>
                <a:gd name="T107" fmla="*/ 16 h 165"/>
                <a:gd name="T108" fmla="*/ 351 w 489"/>
                <a:gd name="T109" fmla="*/ 142 h 165"/>
                <a:gd name="T110" fmla="*/ 0 w 489"/>
                <a:gd name="T111" fmla="*/ 157 h 165"/>
                <a:gd name="T112" fmla="*/ 463 w 489"/>
                <a:gd name="T113" fmla="*/ 0 h 165"/>
                <a:gd name="T114" fmla="*/ 463 w 489"/>
                <a:gd name="T115" fmla="*/ 13 h 165"/>
                <a:gd name="T116" fmla="*/ 489 w 489"/>
                <a:gd name="T117" fmla="*/ 24 h 165"/>
                <a:gd name="T118" fmla="*/ 472 w 489"/>
                <a:gd name="T119" fmla="*/ 165 h 165"/>
                <a:gd name="T120" fmla="*/ 463 w 489"/>
                <a:gd name="T121" fmla="*/ 13 h 16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89" h="165">
                  <a:moveTo>
                    <a:pt x="280" y="130"/>
                  </a:moveTo>
                  <a:lnTo>
                    <a:pt x="325" y="130"/>
                  </a:lnTo>
                  <a:lnTo>
                    <a:pt x="325" y="71"/>
                  </a:lnTo>
                  <a:lnTo>
                    <a:pt x="280" y="71"/>
                  </a:lnTo>
                  <a:lnTo>
                    <a:pt x="280" y="130"/>
                  </a:lnTo>
                  <a:close/>
                  <a:moveTo>
                    <a:pt x="296" y="55"/>
                  </a:moveTo>
                  <a:lnTo>
                    <a:pt x="309" y="55"/>
                  </a:lnTo>
                  <a:lnTo>
                    <a:pt x="309" y="16"/>
                  </a:lnTo>
                  <a:lnTo>
                    <a:pt x="296" y="16"/>
                  </a:lnTo>
                  <a:lnTo>
                    <a:pt x="296" y="55"/>
                  </a:lnTo>
                  <a:close/>
                  <a:moveTo>
                    <a:pt x="276" y="55"/>
                  </a:moveTo>
                  <a:lnTo>
                    <a:pt x="289" y="55"/>
                  </a:lnTo>
                  <a:lnTo>
                    <a:pt x="289" y="16"/>
                  </a:lnTo>
                  <a:lnTo>
                    <a:pt x="276" y="16"/>
                  </a:lnTo>
                  <a:lnTo>
                    <a:pt x="276" y="55"/>
                  </a:lnTo>
                  <a:close/>
                  <a:moveTo>
                    <a:pt x="245" y="55"/>
                  </a:moveTo>
                  <a:lnTo>
                    <a:pt x="263" y="55"/>
                  </a:lnTo>
                  <a:lnTo>
                    <a:pt x="263" y="13"/>
                  </a:lnTo>
                  <a:lnTo>
                    <a:pt x="245" y="13"/>
                  </a:lnTo>
                  <a:lnTo>
                    <a:pt x="245" y="55"/>
                  </a:lnTo>
                  <a:close/>
                  <a:moveTo>
                    <a:pt x="232" y="102"/>
                  </a:moveTo>
                  <a:lnTo>
                    <a:pt x="258" y="102"/>
                  </a:lnTo>
                  <a:lnTo>
                    <a:pt x="258" y="79"/>
                  </a:lnTo>
                  <a:lnTo>
                    <a:pt x="232" y="79"/>
                  </a:lnTo>
                  <a:lnTo>
                    <a:pt x="232" y="102"/>
                  </a:lnTo>
                  <a:close/>
                  <a:moveTo>
                    <a:pt x="196" y="126"/>
                  </a:moveTo>
                  <a:lnTo>
                    <a:pt x="250" y="126"/>
                  </a:lnTo>
                  <a:lnTo>
                    <a:pt x="250" y="118"/>
                  </a:lnTo>
                  <a:lnTo>
                    <a:pt x="196" y="118"/>
                  </a:lnTo>
                  <a:lnTo>
                    <a:pt x="196" y="126"/>
                  </a:lnTo>
                  <a:close/>
                  <a:moveTo>
                    <a:pt x="142" y="138"/>
                  </a:moveTo>
                  <a:lnTo>
                    <a:pt x="170" y="138"/>
                  </a:lnTo>
                  <a:lnTo>
                    <a:pt x="170" y="115"/>
                  </a:lnTo>
                  <a:lnTo>
                    <a:pt x="142" y="115"/>
                  </a:lnTo>
                  <a:lnTo>
                    <a:pt x="142" y="138"/>
                  </a:lnTo>
                  <a:close/>
                  <a:moveTo>
                    <a:pt x="187" y="102"/>
                  </a:moveTo>
                  <a:lnTo>
                    <a:pt x="214" y="102"/>
                  </a:lnTo>
                  <a:lnTo>
                    <a:pt x="214" y="79"/>
                  </a:lnTo>
                  <a:lnTo>
                    <a:pt x="187" y="79"/>
                  </a:lnTo>
                  <a:lnTo>
                    <a:pt x="187" y="102"/>
                  </a:lnTo>
                  <a:close/>
                  <a:moveTo>
                    <a:pt x="142" y="102"/>
                  </a:moveTo>
                  <a:lnTo>
                    <a:pt x="170" y="102"/>
                  </a:lnTo>
                  <a:lnTo>
                    <a:pt x="170" y="79"/>
                  </a:lnTo>
                  <a:lnTo>
                    <a:pt x="142" y="79"/>
                  </a:lnTo>
                  <a:lnTo>
                    <a:pt x="142" y="102"/>
                  </a:lnTo>
                  <a:close/>
                  <a:moveTo>
                    <a:pt x="27" y="63"/>
                  </a:moveTo>
                  <a:lnTo>
                    <a:pt x="99" y="63"/>
                  </a:lnTo>
                  <a:lnTo>
                    <a:pt x="99" y="32"/>
                  </a:lnTo>
                  <a:lnTo>
                    <a:pt x="27" y="32"/>
                  </a:lnTo>
                  <a:lnTo>
                    <a:pt x="27" y="63"/>
                  </a:lnTo>
                  <a:close/>
                  <a:moveTo>
                    <a:pt x="19" y="16"/>
                  </a:moveTo>
                  <a:lnTo>
                    <a:pt x="71" y="16"/>
                  </a:lnTo>
                  <a:lnTo>
                    <a:pt x="71" y="8"/>
                  </a:lnTo>
                  <a:lnTo>
                    <a:pt x="19" y="8"/>
                  </a:lnTo>
                  <a:lnTo>
                    <a:pt x="19" y="16"/>
                  </a:lnTo>
                  <a:close/>
                  <a:moveTo>
                    <a:pt x="71" y="118"/>
                  </a:moveTo>
                  <a:lnTo>
                    <a:pt x="116" y="118"/>
                  </a:lnTo>
                  <a:lnTo>
                    <a:pt x="116" y="94"/>
                  </a:lnTo>
                  <a:lnTo>
                    <a:pt x="71" y="94"/>
                  </a:lnTo>
                  <a:lnTo>
                    <a:pt x="71" y="118"/>
                  </a:lnTo>
                  <a:close/>
                  <a:moveTo>
                    <a:pt x="71" y="149"/>
                  </a:moveTo>
                  <a:lnTo>
                    <a:pt x="116" y="149"/>
                  </a:lnTo>
                  <a:lnTo>
                    <a:pt x="116" y="126"/>
                  </a:lnTo>
                  <a:lnTo>
                    <a:pt x="71" y="126"/>
                  </a:lnTo>
                  <a:lnTo>
                    <a:pt x="71" y="149"/>
                  </a:lnTo>
                  <a:close/>
                  <a:moveTo>
                    <a:pt x="14" y="149"/>
                  </a:moveTo>
                  <a:lnTo>
                    <a:pt x="58" y="149"/>
                  </a:lnTo>
                  <a:lnTo>
                    <a:pt x="58" y="126"/>
                  </a:lnTo>
                  <a:lnTo>
                    <a:pt x="14" y="126"/>
                  </a:lnTo>
                  <a:lnTo>
                    <a:pt x="14" y="149"/>
                  </a:lnTo>
                  <a:close/>
                  <a:moveTo>
                    <a:pt x="14" y="118"/>
                  </a:moveTo>
                  <a:lnTo>
                    <a:pt x="58" y="118"/>
                  </a:lnTo>
                  <a:lnTo>
                    <a:pt x="58" y="94"/>
                  </a:lnTo>
                  <a:lnTo>
                    <a:pt x="14" y="94"/>
                  </a:lnTo>
                  <a:lnTo>
                    <a:pt x="14" y="118"/>
                  </a:lnTo>
                  <a:close/>
                  <a:moveTo>
                    <a:pt x="161" y="63"/>
                  </a:moveTo>
                  <a:lnTo>
                    <a:pt x="214" y="63"/>
                  </a:lnTo>
                  <a:lnTo>
                    <a:pt x="214" y="16"/>
                  </a:lnTo>
                  <a:lnTo>
                    <a:pt x="161" y="16"/>
                  </a:lnTo>
                  <a:lnTo>
                    <a:pt x="161" y="63"/>
                  </a:lnTo>
                  <a:close/>
                  <a:moveTo>
                    <a:pt x="441" y="142"/>
                  </a:moveTo>
                  <a:lnTo>
                    <a:pt x="450" y="142"/>
                  </a:lnTo>
                  <a:lnTo>
                    <a:pt x="450" y="16"/>
                  </a:lnTo>
                  <a:lnTo>
                    <a:pt x="441" y="16"/>
                  </a:lnTo>
                  <a:lnTo>
                    <a:pt x="441" y="142"/>
                  </a:lnTo>
                  <a:close/>
                  <a:moveTo>
                    <a:pt x="423" y="142"/>
                  </a:moveTo>
                  <a:lnTo>
                    <a:pt x="431" y="142"/>
                  </a:lnTo>
                  <a:lnTo>
                    <a:pt x="431" y="16"/>
                  </a:lnTo>
                  <a:lnTo>
                    <a:pt x="423" y="16"/>
                  </a:lnTo>
                  <a:lnTo>
                    <a:pt x="423" y="142"/>
                  </a:lnTo>
                  <a:close/>
                  <a:moveTo>
                    <a:pt x="405" y="142"/>
                  </a:moveTo>
                  <a:lnTo>
                    <a:pt x="414" y="142"/>
                  </a:lnTo>
                  <a:lnTo>
                    <a:pt x="414" y="16"/>
                  </a:lnTo>
                  <a:lnTo>
                    <a:pt x="405" y="16"/>
                  </a:lnTo>
                  <a:lnTo>
                    <a:pt x="405" y="142"/>
                  </a:lnTo>
                  <a:close/>
                  <a:moveTo>
                    <a:pt x="387" y="142"/>
                  </a:moveTo>
                  <a:lnTo>
                    <a:pt x="396" y="142"/>
                  </a:lnTo>
                  <a:lnTo>
                    <a:pt x="396" y="16"/>
                  </a:lnTo>
                  <a:lnTo>
                    <a:pt x="387" y="16"/>
                  </a:lnTo>
                  <a:lnTo>
                    <a:pt x="387" y="142"/>
                  </a:lnTo>
                  <a:close/>
                  <a:moveTo>
                    <a:pt x="370" y="142"/>
                  </a:moveTo>
                  <a:lnTo>
                    <a:pt x="379" y="142"/>
                  </a:lnTo>
                  <a:lnTo>
                    <a:pt x="379" y="16"/>
                  </a:lnTo>
                  <a:lnTo>
                    <a:pt x="370" y="16"/>
                  </a:lnTo>
                  <a:lnTo>
                    <a:pt x="370" y="142"/>
                  </a:lnTo>
                  <a:close/>
                  <a:moveTo>
                    <a:pt x="351" y="142"/>
                  </a:moveTo>
                  <a:lnTo>
                    <a:pt x="360" y="142"/>
                  </a:lnTo>
                  <a:lnTo>
                    <a:pt x="360" y="16"/>
                  </a:lnTo>
                  <a:lnTo>
                    <a:pt x="351" y="16"/>
                  </a:lnTo>
                  <a:lnTo>
                    <a:pt x="351" y="142"/>
                  </a:lnTo>
                  <a:close/>
                  <a:moveTo>
                    <a:pt x="0" y="0"/>
                  </a:moveTo>
                  <a:lnTo>
                    <a:pt x="0" y="157"/>
                  </a:lnTo>
                  <a:lnTo>
                    <a:pt x="463" y="157"/>
                  </a:lnTo>
                  <a:lnTo>
                    <a:pt x="463" y="0"/>
                  </a:lnTo>
                  <a:lnTo>
                    <a:pt x="0" y="0"/>
                  </a:lnTo>
                  <a:close/>
                  <a:moveTo>
                    <a:pt x="463" y="13"/>
                  </a:moveTo>
                  <a:lnTo>
                    <a:pt x="489" y="13"/>
                  </a:lnTo>
                  <a:lnTo>
                    <a:pt x="489" y="24"/>
                  </a:lnTo>
                  <a:lnTo>
                    <a:pt x="472" y="24"/>
                  </a:lnTo>
                  <a:lnTo>
                    <a:pt x="472" y="165"/>
                  </a:lnTo>
                  <a:lnTo>
                    <a:pt x="463" y="165"/>
                  </a:lnTo>
                  <a:lnTo>
                    <a:pt x="463" y="13"/>
                  </a:lnTo>
                  <a:close/>
                </a:path>
              </a:pathLst>
            </a:custGeom>
            <a:solidFill>
              <a:srgbClr val="FFFFFF"/>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47" name="Rectangle 50">
              <a:extLst>
                <a:ext uri="{FF2B5EF4-FFF2-40B4-BE49-F238E27FC236}">
                  <a16:creationId xmlns:a16="http://schemas.microsoft.com/office/drawing/2014/main" id="{B31F69F5-C8F1-544C-80AD-3E83E16F79BD}"/>
                </a:ext>
              </a:extLst>
            </p:cNvPr>
            <p:cNvSpPr>
              <a:spLocks noChangeArrowheads="1"/>
            </p:cNvSpPr>
            <p:nvPr/>
          </p:nvSpPr>
          <p:spPr bwMode="auto">
            <a:xfrm>
              <a:off x="4133" y="3632"/>
              <a:ext cx="115" cy="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48" name="Line 51">
              <a:extLst>
                <a:ext uri="{FF2B5EF4-FFF2-40B4-BE49-F238E27FC236}">
                  <a16:creationId xmlns:a16="http://schemas.microsoft.com/office/drawing/2014/main" id="{5FD2782E-DAEF-9340-B1E7-186DE9D18BE0}"/>
                </a:ext>
              </a:extLst>
            </p:cNvPr>
            <p:cNvSpPr>
              <a:spLocks noChangeShapeType="1"/>
            </p:cNvSpPr>
            <p:nvPr/>
          </p:nvSpPr>
          <p:spPr bwMode="auto">
            <a:xfrm flipV="1">
              <a:off x="4239" y="3638"/>
              <a:ext cx="1" cy="1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49" name="Line 52">
              <a:extLst>
                <a:ext uri="{FF2B5EF4-FFF2-40B4-BE49-F238E27FC236}">
                  <a16:creationId xmlns:a16="http://schemas.microsoft.com/office/drawing/2014/main" id="{CC74C08E-6AC4-064D-A1DB-C25C2A745A9C}"/>
                </a:ext>
              </a:extLst>
            </p:cNvPr>
            <p:cNvSpPr>
              <a:spLocks noChangeShapeType="1"/>
            </p:cNvSpPr>
            <p:nvPr/>
          </p:nvSpPr>
          <p:spPr bwMode="auto">
            <a:xfrm flipV="1">
              <a:off x="4228" y="3642"/>
              <a:ext cx="1" cy="6"/>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50" name="Line 53">
              <a:extLst>
                <a:ext uri="{FF2B5EF4-FFF2-40B4-BE49-F238E27FC236}">
                  <a16:creationId xmlns:a16="http://schemas.microsoft.com/office/drawing/2014/main" id="{EF440EBA-5A02-DB4B-9886-C5D7A5E657A0}"/>
                </a:ext>
              </a:extLst>
            </p:cNvPr>
            <p:cNvSpPr>
              <a:spLocks noChangeShapeType="1"/>
            </p:cNvSpPr>
            <p:nvPr/>
          </p:nvSpPr>
          <p:spPr bwMode="auto">
            <a:xfrm flipV="1">
              <a:off x="4216" y="3637"/>
              <a:ext cx="1" cy="1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51" name="Line 54">
              <a:extLst>
                <a:ext uri="{FF2B5EF4-FFF2-40B4-BE49-F238E27FC236}">
                  <a16:creationId xmlns:a16="http://schemas.microsoft.com/office/drawing/2014/main" id="{6823A5FA-BB69-ED44-86BB-2B7F40EB8C6F}"/>
                </a:ext>
              </a:extLst>
            </p:cNvPr>
            <p:cNvSpPr>
              <a:spLocks noChangeShapeType="1"/>
            </p:cNvSpPr>
            <p:nvPr/>
          </p:nvSpPr>
          <p:spPr bwMode="auto">
            <a:xfrm flipV="1">
              <a:off x="4206" y="3637"/>
              <a:ext cx="1" cy="1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52" name="Line 55">
              <a:extLst>
                <a:ext uri="{FF2B5EF4-FFF2-40B4-BE49-F238E27FC236}">
                  <a16:creationId xmlns:a16="http://schemas.microsoft.com/office/drawing/2014/main" id="{D1967AC3-670B-8F40-927A-876BAC91F753}"/>
                </a:ext>
              </a:extLst>
            </p:cNvPr>
            <p:cNvSpPr>
              <a:spLocks noChangeShapeType="1"/>
            </p:cNvSpPr>
            <p:nvPr/>
          </p:nvSpPr>
          <p:spPr bwMode="auto">
            <a:xfrm flipV="1">
              <a:off x="4197" y="3638"/>
              <a:ext cx="1" cy="1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53" name="Line 56">
              <a:extLst>
                <a:ext uri="{FF2B5EF4-FFF2-40B4-BE49-F238E27FC236}">
                  <a16:creationId xmlns:a16="http://schemas.microsoft.com/office/drawing/2014/main" id="{EDB4CF6F-417A-764E-82EF-242066488EAF}"/>
                </a:ext>
              </a:extLst>
            </p:cNvPr>
            <p:cNvSpPr>
              <a:spLocks noChangeShapeType="1"/>
            </p:cNvSpPr>
            <p:nvPr/>
          </p:nvSpPr>
          <p:spPr bwMode="auto">
            <a:xfrm flipV="1">
              <a:off x="4187" y="3634"/>
              <a:ext cx="1" cy="1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54" name="Line 57">
              <a:extLst>
                <a:ext uri="{FF2B5EF4-FFF2-40B4-BE49-F238E27FC236}">
                  <a16:creationId xmlns:a16="http://schemas.microsoft.com/office/drawing/2014/main" id="{DF78D094-1E21-7C4C-945C-EE56E7032BDE}"/>
                </a:ext>
              </a:extLst>
            </p:cNvPr>
            <p:cNvSpPr>
              <a:spLocks noChangeShapeType="1"/>
            </p:cNvSpPr>
            <p:nvPr/>
          </p:nvSpPr>
          <p:spPr bwMode="auto">
            <a:xfrm flipV="1">
              <a:off x="4178" y="3637"/>
              <a:ext cx="1" cy="1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55" name="Line 58">
              <a:extLst>
                <a:ext uri="{FF2B5EF4-FFF2-40B4-BE49-F238E27FC236}">
                  <a16:creationId xmlns:a16="http://schemas.microsoft.com/office/drawing/2014/main" id="{ADD19AE6-52D3-8640-B977-CAA8AC6C0B8A}"/>
                </a:ext>
              </a:extLst>
            </p:cNvPr>
            <p:cNvSpPr>
              <a:spLocks noChangeShapeType="1"/>
            </p:cNvSpPr>
            <p:nvPr/>
          </p:nvSpPr>
          <p:spPr bwMode="auto">
            <a:xfrm flipV="1">
              <a:off x="4168" y="3638"/>
              <a:ext cx="1" cy="1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56" name="Line 59">
              <a:extLst>
                <a:ext uri="{FF2B5EF4-FFF2-40B4-BE49-F238E27FC236}">
                  <a16:creationId xmlns:a16="http://schemas.microsoft.com/office/drawing/2014/main" id="{F676E905-065D-6C4E-BDF7-A2D6B4B02E3C}"/>
                </a:ext>
              </a:extLst>
            </p:cNvPr>
            <p:cNvSpPr>
              <a:spLocks noChangeShapeType="1"/>
            </p:cNvSpPr>
            <p:nvPr/>
          </p:nvSpPr>
          <p:spPr bwMode="auto">
            <a:xfrm flipV="1">
              <a:off x="4158" y="3640"/>
              <a:ext cx="1" cy="8"/>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57" name="Line 60">
              <a:extLst>
                <a:ext uri="{FF2B5EF4-FFF2-40B4-BE49-F238E27FC236}">
                  <a16:creationId xmlns:a16="http://schemas.microsoft.com/office/drawing/2014/main" id="{C3526211-194C-0A40-ABE0-9313E23CC24D}"/>
                </a:ext>
              </a:extLst>
            </p:cNvPr>
            <p:cNvSpPr>
              <a:spLocks noChangeShapeType="1"/>
            </p:cNvSpPr>
            <p:nvPr/>
          </p:nvSpPr>
          <p:spPr bwMode="auto">
            <a:xfrm flipV="1">
              <a:off x="4149" y="3634"/>
              <a:ext cx="1" cy="14"/>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58" name="Line 61">
              <a:extLst>
                <a:ext uri="{FF2B5EF4-FFF2-40B4-BE49-F238E27FC236}">
                  <a16:creationId xmlns:a16="http://schemas.microsoft.com/office/drawing/2014/main" id="{862ADF34-CA73-9142-B32C-0ED778C19D59}"/>
                </a:ext>
              </a:extLst>
            </p:cNvPr>
            <p:cNvSpPr>
              <a:spLocks noChangeShapeType="1"/>
            </p:cNvSpPr>
            <p:nvPr/>
          </p:nvSpPr>
          <p:spPr bwMode="auto">
            <a:xfrm flipV="1">
              <a:off x="4139" y="3638"/>
              <a:ext cx="1" cy="1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59" name="Rectangle 62">
              <a:extLst>
                <a:ext uri="{FF2B5EF4-FFF2-40B4-BE49-F238E27FC236}">
                  <a16:creationId xmlns:a16="http://schemas.microsoft.com/office/drawing/2014/main" id="{8FC0DB58-A121-1543-923A-CF3092207251}"/>
                </a:ext>
              </a:extLst>
            </p:cNvPr>
            <p:cNvSpPr>
              <a:spLocks noChangeArrowheads="1"/>
            </p:cNvSpPr>
            <p:nvPr/>
          </p:nvSpPr>
          <p:spPr bwMode="auto">
            <a:xfrm>
              <a:off x="4133" y="3632"/>
              <a:ext cx="115" cy="16"/>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60" name="Rectangle 63">
              <a:extLst>
                <a:ext uri="{FF2B5EF4-FFF2-40B4-BE49-F238E27FC236}">
                  <a16:creationId xmlns:a16="http://schemas.microsoft.com/office/drawing/2014/main" id="{2E86615F-B7D3-4849-8A0B-4BE3BA060192}"/>
                </a:ext>
              </a:extLst>
            </p:cNvPr>
            <p:cNvSpPr>
              <a:spLocks noChangeArrowheads="1"/>
            </p:cNvSpPr>
            <p:nvPr/>
          </p:nvSpPr>
          <p:spPr bwMode="auto">
            <a:xfrm>
              <a:off x="116" y="3767"/>
              <a:ext cx="478" cy="1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61" name="Rectangle 64">
              <a:extLst>
                <a:ext uri="{FF2B5EF4-FFF2-40B4-BE49-F238E27FC236}">
                  <a16:creationId xmlns:a16="http://schemas.microsoft.com/office/drawing/2014/main" id="{935F302E-0999-2442-BB40-11030CE6100C}"/>
                </a:ext>
              </a:extLst>
            </p:cNvPr>
            <p:cNvSpPr>
              <a:spLocks noChangeArrowheads="1"/>
            </p:cNvSpPr>
            <p:nvPr/>
          </p:nvSpPr>
          <p:spPr bwMode="auto">
            <a:xfrm>
              <a:off x="269" y="3760"/>
              <a:ext cx="21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CISC</a:t>
              </a:r>
              <a:endParaRPr lang="en-US" altLang="en-CN" sz="1800" b="1">
                <a:solidFill>
                  <a:srgbClr val="000000"/>
                </a:solidFill>
              </a:endParaRPr>
            </a:p>
          </p:txBody>
        </p:sp>
        <p:sp>
          <p:nvSpPr>
            <p:cNvPr id="43862" name="Rectangle 65">
              <a:extLst>
                <a:ext uri="{FF2B5EF4-FFF2-40B4-BE49-F238E27FC236}">
                  <a16:creationId xmlns:a16="http://schemas.microsoft.com/office/drawing/2014/main" id="{939BA95B-4D58-A549-99EA-85AA7C2A854E}"/>
                </a:ext>
              </a:extLst>
            </p:cNvPr>
            <p:cNvSpPr>
              <a:spLocks noChangeArrowheads="1"/>
            </p:cNvSpPr>
            <p:nvPr/>
          </p:nvSpPr>
          <p:spPr bwMode="auto">
            <a:xfrm>
              <a:off x="204" y="3865"/>
              <a:ext cx="33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machine</a:t>
              </a:r>
              <a:endParaRPr lang="en-US" altLang="en-CN" sz="1800" b="1">
                <a:solidFill>
                  <a:srgbClr val="000000"/>
                </a:solidFill>
              </a:endParaRPr>
            </a:p>
          </p:txBody>
        </p:sp>
        <p:sp>
          <p:nvSpPr>
            <p:cNvPr id="43863" name="Freeform 66">
              <a:extLst>
                <a:ext uri="{FF2B5EF4-FFF2-40B4-BE49-F238E27FC236}">
                  <a16:creationId xmlns:a16="http://schemas.microsoft.com/office/drawing/2014/main" id="{B5617C86-DC89-2042-B5DA-E77464F16281}"/>
                </a:ext>
              </a:extLst>
            </p:cNvPr>
            <p:cNvSpPr>
              <a:spLocks/>
            </p:cNvSpPr>
            <p:nvPr/>
          </p:nvSpPr>
          <p:spPr bwMode="auto">
            <a:xfrm>
              <a:off x="185" y="3571"/>
              <a:ext cx="332" cy="41"/>
            </a:xfrm>
            <a:custGeom>
              <a:avLst/>
              <a:gdLst>
                <a:gd name="T0" fmla="*/ 0 w 332"/>
                <a:gd name="T1" fmla="*/ 41 h 41"/>
                <a:gd name="T2" fmla="*/ 83 w 332"/>
                <a:gd name="T3" fmla="*/ 0 h 41"/>
                <a:gd name="T4" fmla="*/ 332 w 332"/>
                <a:gd name="T5" fmla="*/ 0 h 41"/>
                <a:gd name="T6" fmla="*/ 249 w 332"/>
                <a:gd name="T7" fmla="*/ 41 h 41"/>
                <a:gd name="T8" fmla="*/ 0 w 332"/>
                <a:gd name="T9" fmla="*/ 41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2" h="41">
                  <a:moveTo>
                    <a:pt x="0" y="41"/>
                  </a:moveTo>
                  <a:lnTo>
                    <a:pt x="83" y="0"/>
                  </a:lnTo>
                  <a:lnTo>
                    <a:pt x="332" y="0"/>
                  </a:lnTo>
                  <a:lnTo>
                    <a:pt x="249" y="41"/>
                  </a:lnTo>
                  <a:lnTo>
                    <a:pt x="0" y="41"/>
                  </a:lnTo>
                  <a:close/>
                </a:path>
              </a:pathLst>
            </a:custGeom>
            <a:solidFill>
              <a:srgbClr val="9A9A9A"/>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64" name="Freeform 67">
              <a:extLst>
                <a:ext uri="{FF2B5EF4-FFF2-40B4-BE49-F238E27FC236}">
                  <a16:creationId xmlns:a16="http://schemas.microsoft.com/office/drawing/2014/main" id="{DC7BEFD1-C568-8F45-BA74-FA55527A7B64}"/>
                </a:ext>
              </a:extLst>
            </p:cNvPr>
            <p:cNvSpPr>
              <a:spLocks/>
            </p:cNvSpPr>
            <p:nvPr/>
          </p:nvSpPr>
          <p:spPr bwMode="auto">
            <a:xfrm>
              <a:off x="434" y="3571"/>
              <a:ext cx="83" cy="61"/>
            </a:xfrm>
            <a:custGeom>
              <a:avLst/>
              <a:gdLst>
                <a:gd name="T0" fmla="*/ 0 w 83"/>
                <a:gd name="T1" fmla="*/ 61 h 61"/>
                <a:gd name="T2" fmla="*/ 83 w 83"/>
                <a:gd name="T3" fmla="*/ 20 h 61"/>
                <a:gd name="T4" fmla="*/ 83 w 83"/>
                <a:gd name="T5" fmla="*/ 0 h 61"/>
                <a:gd name="T6" fmla="*/ 0 w 83"/>
                <a:gd name="T7" fmla="*/ 41 h 61"/>
                <a:gd name="T8" fmla="*/ 0 w 83"/>
                <a:gd name="T9" fmla="*/ 61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3" h="61">
                  <a:moveTo>
                    <a:pt x="0" y="61"/>
                  </a:moveTo>
                  <a:lnTo>
                    <a:pt x="83" y="20"/>
                  </a:lnTo>
                  <a:lnTo>
                    <a:pt x="83" y="0"/>
                  </a:lnTo>
                  <a:lnTo>
                    <a:pt x="0" y="41"/>
                  </a:lnTo>
                  <a:lnTo>
                    <a:pt x="0" y="61"/>
                  </a:lnTo>
                  <a:close/>
                </a:path>
              </a:pathLst>
            </a:custGeom>
            <a:solidFill>
              <a:srgbClr val="66666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65" name="Freeform 68">
              <a:extLst>
                <a:ext uri="{FF2B5EF4-FFF2-40B4-BE49-F238E27FC236}">
                  <a16:creationId xmlns:a16="http://schemas.microsoft.com/office/drawing/2014/main" id="{4EE3C759-2ADB-4142-81BF-2BAC134434BC}"/>
                </a:ext>
              </a:extLst>
            </p:cNvPr>
            <p:cNvSpPr>
              <a:spLocks/>
            </p:cNvSpPr>
            <p:nvPr/>
          </p:nvSpPr>
          <p:spPr bwMode="auto">
            <a:xfrm>
              <a:off x="272" y="3427"/>
              <a:ext cx="312" cy="134"/>
            </a:xfrm>
            <a:custGeom>
              <a:avLst/>
              <a:gdLst>
                <a:gd name="T0" fmla="*/ 0 w 312"/>
                <a:gd name="T1" fmla="*/ 134 h 134"/>
                <a:gd name="T2" fmla="*/ 67 w 312"/>
                <a:gd name="T3" fmla="*/ 0 h 134"/>
                <a:gd name="T4" fmla="*/ 312 w 312"/>
                <a:gd name="T5" fmla="*/ 0 h 134"/>
                <a:gd name="T6" fmla="*/ 244 w 312"/>
                <a:gd name="T7" fmla="*/ 134 h 134"/>
                <a:gd name="T8" fmla="*/ 0 w 312"/>
                <a:gd name="T9" fmla="*/ 134 h 1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2" h="134">
                  <a:moveTo>
                    <a:pt x="0" y="134"/>
                  </a:moveTo>
                  <a:lnTo>
                    <a:pt x="67" y="0"/>
                  </a:lnTo>
                  <a:lnTo>
                    <a:pt x="312" y="0"/>
                  </a:lnTo>
                  <a:lnTo>
                    <a:pt x="244" y="134"/>
                  </a:lnTo>
                  <a:lnTo>
                    <a:pt x="0" y="134"/>
                  </a:lnTo>
                  <a:close/>
                </a:path>
              </a:pathLst>
            </a:custGeom>
            <a:solidFill>
              <a:srgbClr val="9A9A9A"/>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66" name="Rectangle 69">
              <a:extLst>
                <a:ext uri="{FF2B5EF4-FFF2-40B4-BE49-F238E27FC236}">
                  <a16:creationId xmlns:a16="http://schemas.microsoft.com/office/drawing/2014/main" id="{D9DFEEB6-92A9-7745-8B2A-753984CBE2E0}"/>
                </a:ext>
              </a:extLst>
            </p:cNvPr>
            <p:cNvSpPr>
              <a:spLocks noChangeArrowheads="1"/>
            </p:cNvSpPr>
            <p:nvPr/>
          </p:nvSpPr>
          <p:spPr bwMode="auto">
            <a:xfrm>
              <a:off x="303" y="3562"/>
              <a:ext cx="39" cy="8"/>
            </a:xfrm>
            <a:prstGeom prst="rect">
              <a:avLst/>
            </a:prstGeom>
            <a:solidFill>
              <a:srgbClr val="9A9A9A"/>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67" name="Rectangle 70">
              <a:extLst>
                <a:ext uri="{FF2B5EF4-FFF2-40B4-BE49-F238E27FC236}">
                  <a16:creationId xmlns:a16="http://schemas.microsoft.com/office/drawing/2014/main" id="{339FE7A7-4C9C-AE41-A645-63C9051830EB}"/>
                </a:ext>
              </a:extLst>
            </p:cNvPr>
            <p:cNvSpPr>
              <a:spLocks noChangeArrowheads="1"/>
            </p:cNvSpPr>
            <p:nvPr/>
          </p:nvSpPr>
          <p:spPr bwMode="auto">
            <a:xfrm>
              <a:off x="445" y="3562"/>
              <a:ext cx="38" cy="8"/>
            </a:xfrm>
            <a:prstGeom prst="rect">
              <a:avLst/>
            </a:prstGeom>
            <a:solidFill>
              <a:srgbClr val="9A9A9A"/>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68" name="Freeform 71">
              <a:extLst>
                <a:ext uri="{FF2B5EF4-FFF2-40B4-BE49-F238E27FC236}">
                  <a16:creationId xmlns:a16="http://schemas.microsoft.com/office/drawing/2014/main" id="{CC39599B-434F-4B48-B9E6-9C3620AE2080}"/>
                </a:ext>
              </a:extLst>
            </p:cNvPr>
            <p:cNvSpPr>
              <a:spLocks/>
            </p:cNvSpPr>
            <p:nvPr/>
          </p:nvSpPr>
          <p:spPr bwMode="auto">
            <a:xfrm>
              <a:off x="237" y="3578"/>
              <a:ext cx="244" cy="19"/>
            </a:xfrm>
            <a:custGeom>
              <a:avLst/>
              <a:gdLst>
                <a:gd name="T0" fmla="*/ 37 w 244"/>
                <a:gd name="T1" fmla="*/ 0 h 19"/>
                <a:gd name="T2" fmla="*/ 244 w 244"/>
                <a:gd name="T3" fmla="*/ 0 h 19"/>
                <a:gd name="T4" fmla="*/ 208 w 244"/>
                <a:gd name="T5" fmla="*/ 19 h 19"/>
                <a:gd name="T6" fmla="*/ 0 w 244"/>
                <a:gd name="T7" fmla="*/ 19 h 19"/>
                <a:gd name="T8" fmla="*/ 37 w 244"/>
                <a:gd name="T9" fmla="*/ 0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4" h="19">
                  <a:moveTo>
                    <a:pt x="37" y="0"/>
                  </a:moveTo>
                  <a:lnTo>
                    <a:pt x="244" y="0"/>
                  </a:lnTo>
                  <a:lnTo>
                    <a:pt x="208" y="19"/>
                  </a:lnTo>
                  <a:lnTo>
                    <a:pt x="0" y="19"/>
                  </a:lnTo>
                  <a:lnTo>
                    <a:pt x="37" y="0"/>
                  </a:lnTo>
                  <a:close/>
                </a:path>
              </a:pathLst>
            </a:custGeom>
            <a:solidFill>
              <a:srgbClr val="66666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69" name="Rectangle 72">
              <a:extLst>
                <a:ext uri="{FF2B5EF4-FFF2-40B4-BE49-F238E27FC236}">
                  <a16:creationId xmlns:a16="http://schemas.microsoft.com/office/drawing/2014/main" id="{E5F8EF90-7897-D743-B572-17631FD91606}"/>
                </a:ext>
              </a:extLst>
            </p:cNvPr>
            <p:cNvSpPr>
              <a:spLocks noChangeArrowheads="1"/>
            </p:cNvSpPr>
            <p:nvPr/>
          </p:nvSpPr>
          <p:spPr bwMode="auto">
            <a:xfrm>
              <a:off x="185" y="3612"/>
              <a:ext cx="249" cy="20"/>
            </a:xfrm>
            <a:prstGeom prst="rect">
              <a:avLst/>
            </a:prstGeom>
            <a:solidFill>
              <a:srgbClr val="666666"/>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870" name="Freeform 73">
              <a:extLst>
                <a:ext uri="{FF2B5EF4-FFF2-40B4-BE49-F238E27FC236}">
                  <a16:creationId xmlns:a16="http://schemas.microsoft.com/office/drawing/2014/main" id="{F8C21F1C-5834-F34D-9302-FC44FA2BE0B4}"/>
                </a:ext>
              </a:extLst>
            </p:cNvPr>
            <p:cNvSpPr>
              <a:spLocks noEditPoints="1"/>
            </p:cNvSpPr>
            <p:nvPr/>
          </p:nvSpPr>
          <p:spPr bwMode="auto">
            <a:xfrm>
              <a:off x="307" y="3601"/>
              <a:ext cx="41" cy="5"/>
            </a:xfrm>
            <a:custGeom>
              <a:avLst/>
              <a:gdLst>
                <a:gd name="T0" fmla="*/ 0 w 41"/>
                <a:gd name="T1" fmla="*/ 0 h 5"/>
                <a:gd name="T2" fmla="*/ 41 w 41"/>
                <a:gd name="T3" fmla="*/ 0 h 5"/>
                <a:gd name="T4" fmla="*/ 41 w 41"/>
                <a:gd name="T5" fmla="*/ 5 h 5"/>
                <a:gd name="T6" fmla="*/ 0 w 41"/>
                <a:gd name="T7" fmla="*/ 5 h 5"/>
                <a:gd name="T8" fmla="*/ 0 w 41"/>
                <a:gd name="T9" fmla="*/ 0 h 5"/>
                <a:gd name="T10" fmla="*/ 0 w 41"/>
                <a:gd name="T11" fmla="*/ 0 h 5"/>
                <a:gd name="T12" fmla="*/ 40 w 41"/>
                <a:gd name="T13" fmla="*/ 0 h 5"/>
                <a:gd name="T14" fmla="*/ 40 w 41"/>
                <a:gd name="T15" fmla="*/ 5 h 5"/>
                <a:gd name="T16" fmla="*/ 0 w 41"/>
                <a:gd name="T17" fmla="*/ 5 h 5"/>
                <a:gd name="T18" fmla="*/ 0 w 41"/>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5">
                  <a:moveTo>
                    <a:pt x="0" y="0"/>
                  </a:moveTo>
                  <a:lnTo>
                    <a:pt x="41" y="0"/>
                  </a:lnTo>
                  <a:lnTo>
                    <a:pt x="41" y="5"/>
                  </a:lnTo>
                  <a:lnTo>
                    <a:pt x="0" y="5"/>
                  </a:lnTo>
                  <a:lnTo>
                    <a:pt x="0" y="0"/>
                  </a:lnTo>
                  <a:close/>
                  <a:moveTo>
                    <a:pt x="0" y="0"/>
                  </a:moveTo>
                  <a:lnTo>
                    <a:pt x="40" y="0"/>
                  </a:lnTo>
                  <a:lnTo>
                    <a:pt x="40" y="5"/>
                  </a:lnTo>
                  <a:lnTo>
                    <a:pt x="0" y="5"/>
                  </a:lnTo>
                  <a:lnTo>
                    <a:pt x="0" y="0"/>
                  </a:lnTo>
                  <a:close/>
                </a:path>
              </a:pathLst>
            </a:cu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71" name="Freeform 74">
              <a:extLst>
                <a:ext uri="{FF2B5EF4-FFF2-40B4-BE49-F238E27FC236}">
                  <a16:creationId xmlns:a16="http://schemas.microsoft.com/office/drawing/2014/main" id="{31A76D3C-8B0C-3A4A-8B5F-C8A94C00B92F}"/>
                </a:ext>
              </a:extLst>
            </p:cNvPr>
            <p:cNvSpPr>
              <a:spLocks noEditPoints="1"/>
            </p:cNvSpPr>
            <p:nvPr/>
          </p:nvSpPr>
          <p:spPr bwMode="auto">
            <a:xfrm>
              <a:off x="307" y="3601"/>
              <a:ext cx="40" cy="5"/>
            </a:xfrm>
            <a:custGeom>
              <a:avLst/>
              <a:gdLst>
                <a:gd name="T0" fmla="*/ 0 w 40"/>
                <a:gd name="T1" fmla="*/ 0 h 5"/>
                <a:gd name="T2" fmla="*/ 40 w 40"/>
                <a:gd name="T3" fmla="*/ 0 h 5"/>
                <a:gd name="T4" fmla="*/ 40 w 40"/>
                <a:gd name="T5" fmla="*/ 5 h 5"/>
                <a:gd name="T6" fmla="*/ 0 w 40"/>
                <a:gd name="T7" fmla="*/ 5 h 5"/>
                <a:gd name="T8" fmla="*/ 0 w 40"/>
                <a:gd name="T9" fmla="*/ 0 h 5"/>
                <a:gd name="T10" fmla="*/ 0 w 40"/>
                <a:gd name="T11" fmla="*/ 0 h 5"/>
                <a:gd name="T12" fmla="*/ 39 w 40"/>
                <a:gd name="T13" fmla="*/ 0 h 5"/>
                <a:gd name="T14" fmla="*/ 39 w 40"/>
                <a:gd name="T15" fmla="*/ 5 h 5"/>
                <a:gd name="T16" fmla="*/ 0 w 40"/>
                <a:gd name="T17" fmla="*/ 5 h 5"/>
                <a:gd name="T18" fmla="*/ 0 w 40"/>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5">
                  <a:moveTo>
                    <a:pt x="0" y="0"/>
                  </a:moveTo>
                  <a:lnTo>
                    <a:pt x="40" y="0"/>
                  </a:lnTo>
                  <a:lnTo>
                    <a:pt x="40" y="5"/>
                  </a:lnTo>
                  <a:lnTo>
                    <a:pt x="0" y="5"/>
                  </a:lnTo>
                  <a:lnTo>
                    <a:pt x="0" y="0"/>
                  </a:lnTo>
                  <a:close/>
                  <a:moveTo>
                    <a:pt x="0" y="0"/>
                  </a:moveTo>
                  <a:lnTo>
                    <a:pt x="39" y="0"/>
                  </a:lnTo>
                  <a:lnTo>
                    <a:pt x="39" y="5"/>
                  </a:lnTo>
                  <a:lnTo>
                    <a:pt x="0" y="5"/>
                  </a:lnTo>
                  <a:lnTo>
                    <a:pt x="0" y="0"/>
                  </a:lnTo>
                  <a:close/>
                </a:path>
              </a:pathLst>
            </a:custGeom>
            <a:solidFill>
              <a:srgbClr val="85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72" name="Freeform 75">
              <a:extLst>
                <a:ext uri="{FF2B5EF4-FFF2-40B4-BE49-F238E27FC236}">
                  <a16:creationId xmlns:a16="http://schemas.microsoft.com/office/drawing/2014/main" id="{C875271E-0977-194C-A27B-B73F573F9CB1}"/>
                </a:ext>
              </a:extLst>
            </p:cNvPr>
            <p:cNvSpPr>
              <a:spLocks noEditPoints="1"/>
            </p:cNvSpPr>
            <p:nvPr/>
          </p:nvSpPr>
          <p:spPr bwMode="auto">
            <a:xfrm>
              <a:off x="307" y="3601"/>
              <a:ext cx="39" cy="5"/>
            </a:xfrm>
            <a:custGeom>
              <a:avLst/>
              <a:gdLst>
                <a:gd name="T0" fmla="*/ 0 w 39"/>
                <a:gd name="T1" fmla="*/ 0 h 5"/>
                <a:gd name="T2" fmla="*/ 39 w 39"/>
                <a:gd name="T3" fmla="*/ 0 h 5"/>
                <a:gd name="T4" fmla="*/ 39 w 39"/>
                <a:gd name="T5" fmla="*/ 5 h 5"/>
                <a:gd name="T6" fmla="*/ 0 w 39"/>
                <a:gd name="T7" fmla="*/ 5 h 5"/>
                <a:gd name="T8" fmla="*/ 0 w 39"/>
                <a:gd name="T9" fmla="*/ 0 h 5"/>
                <a:gd name="T10" fmla="*/ 0 w 39"/>
                <a:gd name="T11" fmla="*/ 0 h 5"/>
                <a:gd name="T12" fmla="*/ 37 w 39"/>
                <a:gd name="T13" fmla="*/ 0 h 5"/>
                <a:gd name="T14" fmla="*/ 37 w 39"/>
                <a:gd name="T15" fmla="*/ 5 h 5"/>
                <a:gd name="T16" fmla="*/ 0 w 39"/>
                <a:gd name="T17" fmla="*/ 5 h 5"/>
                <a:gd name="T18" fmla="*/ 0 w 39"/>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5">
                  <a:moveTo>
                    <a:pt x="0" y="0"/>
                  </a:moveTo>
                  <a:lnTo>
                    <a:pt x="39" y="0"/>
                  </a:lnTo>
                  <a:lnTo>
                    <a:pt x="39" y="5"/>
                  </a:lnTo>
                  <a:lnTo>
                    <a:pt x="0" y="5"/>
                  </a:lnTo>
                  <a:lnTo>
                    <a:pt x="0" y="0"/>
                  </a:lnTo>
                  <a:close/>
                  <a:moveTo>
                    <a:pt x="0" y="0"/>
                  </a:moveTo>
                  <a:lnTo>
                    <a:pt x="37" y="0"/>
                  </a:lnTo>
                  <a:lnTo>
                    <a:pt x="37" y="5"/>
                  </a:lnTo>
                  <a:lnTo>
                    <a:pt x="0" y="5"/>
                  </a:lnTo>
                  <a:lnTo>
                    <a:pt x="0" y="0"/>
                  </a:ln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73" name="Freeform 76">
              <a:extLst>
                <a:ext uri="{FF2B5EF4-FFF2-40B4-BE49-F238E27FC236}">
                  <a16:creationId xmlns:a16="http://schemas.microsoft.com/office/drawing/2014/main" id="{33F07C32-172A-8D43-AF14-2DF13DDE0F14}"/>
                </a:ext>
              </a:extLst>
            </p:cNvPr>
            <p:cNvSpPr>
              <a:spLocks noEditPoints="1"/>
            </p:cNvSpPr>
            <p:nvPr/>
          </p:nvSpPr>
          <p:spPr bwMode="auto">
            <a:xfrm>
              <a:off x="307" y="3601"/>
              <a:ext cx="37" cy="5"/>
            </a:xfrm>
            <a:custGeom>
              <a:avLst/>
              <a:gdLst>
                <a:gd name="T0" fmla="*/ 0 w 37"/>
                <a:gd name="T1" fmla="*/ 0 h 5"/>
                <a:gd name="T2" fmla="*/ 37 w 37"/>
                <a:gd name="T3" fmla="*/ 0 h 5"/>
                <a:gd name="T4" fmla="*/ 37 w 37"/>
                <a:gd name="T5" fmla="*/ 5 h 5"/>
                <a:gd name="T6" fmla="*/ 0 w 37"/>
                <a:gd name="T7" fmla="*/ 5 h 5"/>
                <a:gd name="T8" fmla="*/ 0 w 37"/>
                <a:gd name="T9" fmla="*/ 0 h 5"/>
                <a:gd name="T10" fmla="*/ 0 w 37"/>
                <a:gd name="T11" fmla="*/ 0 h 5"/>
                <a:gd name="T12" fmla="*/ 35 w 37"/>
                <a:gd name="T13" fmla="*/ 0 h 5"/>
                <a:gd name="T14" fmla="*/ 35 w 37"/>
                <a:gd name="T15" fmla="*/ 4 h 5"/>
                <a:gd name="T16" fmla="*/ 0 w 37"/>
                <a:gd name="T17" fmla="*/ 4 h 5"/>
                <a:gd name="T18" fmla="*/ 0 w 37"/>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7" h="5">
                  <a:moveTo>
                    <a:pt x="0" y="0"/>
                  </a:moveTo>
                  <a:lnTo>
                    <a:pt x="37" y="0"/>
                  </a:lnTo>
                  <a:lnTo>
                    <a:pt x="37" y="5"/>
                  </a:lnTo>
                  <a:lnTo>
                    <a:pt x="0" y="5"/>
                  </a:lnTo>
                  <a:lnTo>
                    <a:pt x="0" y="0"/>
                  </a:lnTo>
                  <a:close/>
                  <a:moveTo>
                    <a:pt x="0" y="0"/>
                  </a:moveTo>
                  <a:lnTo>
                    <a:pt x="35" y="0"/>
                  </a:lnTo>
                  <a:lnTo>
                    <a:pt x="35" y="4"/>
                  </a:lnTo>
                  <a:lnTo>
                    <a:pt x="0" y="4"/>
                  </a:lnTo>
                  <a:lnTo>
                    <a:pt x="0" y="0"/>
                  </a:lnTo>
                  <a:close/>
                </a:path>
              </a:pathLst>
            </a:custGeom>
            <a:solidFill>
              <a:srgbClr val="9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74" name="Freeform 77">
              <a:extLst>
                <a:ext uri="{FF2B5EF4-FFF2-40B4-BE49-F238E27FC236}">
                  <a16:creationId xmlns:a16="http://schemas.microsoft.com/office/drawing/2014/main" id="{BDA980CF-570C-9F45-959B-031337883CBF}"/>
                </a:ext>
              </a:extLst>
            </p:cNvPr>
            <p:cNvSpPr>
              <a:spLocks noEditPoints="1"/>
            </p:cNvSpPr>
            <p:nvPr/>
          </p:nvSpPr>
          <p:spPr bwMode="auto">
            <a:xfrm>
              <a:off x="307" y="3601"/>
              <a:ext cx="35" cy="4"/>
            </a:xfrm>
            <a:custGeom>
              <a:avLst/>
              <a:gdLst>
                <a:gd name="T0" fmla="*/ 0 w 35"/>
                <a:gd name="T1" fmla="*/ 0 h 4"/>
                <a:gd name="T2" fmla="*/ 35 w 35"/>
                <a:gd name="T3" fmla="*/ 0 h 4"/>
                <a:gd name="T4" fmla="*/ 35 w 35"/>
                <a:gd name="T5" fmla="*/ 4 h 4"/>
                <a:gd name="T6" fmla="*/ 0 w 35"/>
                <a:gd name="T7" fmla="*/ 4 h 4"/>
                <a:gd name="T8" fmla="*/ 0 w 35"/>
                <a:gd name="T9" fmla="*/ 0 h 4"/>
                <a:gd name="T10" fmla="*/ 0 w 35"/>
                <a:gd name="T11" fmla="*/ 0 h 4"/>
                <a:gd name="T12" fmla="*/ 33 w 35"/>
                <a:gd name="T13" fmla="*/ 0 h 4"/>
                <a:gd name="T14" fmla="*/ 33 w 35"/>
                <a:gd name="T15" fmla="*/ 4 h 4"/>
                <a:gd name="T16" fmla="*/ 0 w 35"/>
                <a:gd name="T17" fmla="*/ 4 h 4"/>
                <a:gd name="T18" fmla="*/ 0 w 3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5" h="4">
                  <a:moveTo>
                    <a:pt x="0" y="0"/>
                  </a:moveTo>
                  <a:lnTo>
                    <a:pt x="35" y="0"/>
                  </a:lnTo>
                  <a:lnTo>
                    <a:pt x="35" y="4"/>
                  </a:lnTo>
                  <a:lnTo>
                    <a:pt x="0" y="4"/>
                  </a:lnTo>
                  <a:lnTo>
                    <a:pt x="0" y="0"/>
                  </a:lnTo>
                  <a:close/>
                  <a:moveTo>
                    <a:pt x="0" y="0"/>
                  </a:moveTo>
                  <a:lnTo>
                    <a:pt x="33" y="0"/>
                  </a:lnTo>
                  <a:lnTo>
                    <a:pt x="33" y="4"/>
                  </a:lnTo>
                  <a:lnTo>
                    <a:pt x="0" y="4"/>
                  </a:lnTo>
                  <a:lnTo>
                    <a:pt x="0" y="0"/>
                  </a:lnTo>
                  <a:close/>
                </a:path>
              </a:pathLst>
            </a:custGeom>
            <a:solidFill>
              <a:srgbClr val="96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75" name="Freeform 78">
              <a:extLst>
                <a:ext uri="{FF2B5EF4-FFF2-40B4-BE49-F238E27FC236}">
                  <a16:creationId xmlns:a16="http://schemas.microsoft.com/office/drawing/2014/main" id="{C5C668E6-E1F6-DD4B-8BA4-DBA20FBBEE9F}"/>
                </a:ext>
              </a:extLst>
            </p:cNvPr>
            <p:cNvSpPr>
              <a:spLocks noEditPoints="1"/>
            </p:cNvSpPr>
            <p:nvPr/>
          </p:nvSpPr>
          <p:spPr bwMode="auto">
            <a:xfrm>
              <a:off x="307" y="3601"/>
              <a:ext cx="33" cy="4"/>
            </a:xfrm>
            <a:custGeom>
              <a:avLst/>
              <a:gdLst>
                <a:gd name="T0" fmla="*/ 0 w 33"/>
                <a:gd name="T1" fmla="*/ 0 h 4"/>
                <a:gd name="T2" fmla="*/ 33 w 33"/>
                <a:gd name="T3" fmla="*/ 0 h 4"/>
                <a:gd name="T4" fmla="*/ 33 w 33"/>
                <a:gd name="T5" fmla="*/ 4 h 4"/>
                <a:gd name="T6" fmla="*/ 0 w 33"/>
                <a:gd name="T7" fmla="*/ 4 h 4"/>
                <a:gd name="T8" fmla="*/ 0 w 33"/>
                <a:gd name="T9" fmla="*/ 0 h 4"/>
                <a:gd name="T10" fmla="*/ 0 w 33"/>
                <a:gd name="T11" fmla="*/ 0 h 4"/>
                <a:gd name="T12" fmla="*/ 32 w 33"/>
                <a:gd name="T13" fmla="*/ 0 h 4"/>
                <a:gd name="T14" fmla="*/ 32 w 33"/>
                <a:gd name="T15" fmla="*/ 4 h 4"/>
                <a:gd name="T16" fmla="*/ 0 w 33"/>
                <a:gd name="T17" fmla="*/ 4 h 4"/>
                <a:gd name="T18" fmla="*/ 0 w 33"/>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 h="4">
                  <a:moveTo>
                    <a:pt x="0" y="0"/>
                  </a:moveTo>
                  <a:lnTo>
                    <a:pt x="33" y="0"/>
                  </a:lnTo>
                  <a:lnTo>
                    <a:pt x="33" y="4"/>
                  </a:lnTo>
                  <a:lnTo>
                    <a:pt x="0" y="4"/>
                  </a:lnTo>
                  <a:lnTo>
                    <a:pt x="0" y="0"/>
                  </a:lnTo>
                  <a:close/>
                  <a:moveTo>
                    <a:pt x="0" y="0"/>
                  </a:moveTo>
                  <a:lnTo>
                    <a:pt x="32" y="0"/>
                  </a:lnTo>
                  <a:lnTo>
                    <a:pt x="32" y="4"/>
                  </a:lnTo>
                  <a:lnTo>
                    <a:pt x="0" y="4"/>
                  </a:lnTo>
                  <a:lnTo>
                    <a:pt x="0" y="0"/>
                  </a:lnTo>
                  <a:close/>
                </a:path>
              </a:pathLst>
            </a:custGeom>
            <a:solidFill>
              <a:srgbClr val="9D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76" name="Freeform 79">
              <a:extLst>
                <a:ext uri="{FF2B5EF4-FFF2-40B4-BE49-F238E27FC236}">
                  <a16:creationId xmlns:a16="http://schemas.microsoft.com/office/drawing/2014/main" id="{45F8119A-B90B-F94F-AE1E-39D7DA03337A}"/>
                </a:ext>
              </a:extLst>
            </p:cNvPr>
            <p:cNvSpPr>
              <a:spLocks noEditPoints="1"/>
            </p:cNvSpPr>
            <p:nvPr/>
          </p:nvSpPr>
          <p:spPr bwMode="auto">
            <a:xfrm>
              <a:off x="307" y="3601"/>
              <a:ext cx="32" cy="4"/>
            </a:xfrm>
            <a:custGeom>
              <a:avLst/>
              <a:gdLst>
                <a:gd name="T0" fmla="*/ 0 w 32"/>
                <a:gd name="T1" fmla="*/ 0 h 4"/>
                <a:gd name="T2" fmla="*/ 32 w 32"/>
                <a:gd name="T3" fmla="*/ 0 h 4"/>
                <a:gd name="T4" fmla="*/ 32 w 32"/>
                <a:gd name="T5" fmla="*/ 4 h 4"/>
                <a:gd name="T6" fmla="*/ 0 w 32"/>
                <a:gd name="T7" fmla="*/ 4 h 4"/>
                <a:gd name="T8" fmla="*/ 0 w 32"/>
                <a:gd name="T9" fmla="*/ 0 h 4"/>
                <a:gd name="T10" fmla="*/ 0 w 32"/>
                <a:gd name="T11" fmla="*/ 0 h 4"/>
                <a:gd name="T12" fmla="*/ 30 w 32"/>
                <a:gd name="T13" fmla="*/ 0 h 4"/>
                <a:gd name="T14" fmla="*/ 30 w 32"/>
                <a:gd name="T15" fmla="*/ 4 h 4"/>
                <a:gd name="T16" fmla="*/ 0 w 32"/>
                <a:gd name="T17" fmla="*/ 4 h 4"/>
                <a:gd name="T18" fmla="*/ 0 w 32"/>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4">
                  <a:moveTo>
                    <a:pt x="0" y="0"/>
                  </a:moveTo>
                  <a:lnTo>
                    <a:pt x="32" y="0"/>
                  </a:lnTo>
                  <a:lnTo>
                    <a:pt x="32" y="4"/>
                  </a:lnTo>
                  <a:lnTo>
                    <a:pt x="0" y="4"/>
                  </a:lnTo>
                  <a:lnTo>
                    <a:pt x="0" y="0"/>
                  </a:lnTo>
                  <a:close/>
                  <a:moveTo>
                    <a:pt x="0" y="0"/>
                  </a:moveTo>
                  <a:lnTo>
                    <a:pt x="30" y="0"/>
                  </a:lnTo>
                  <a:lnTo>
                    <a:pt x="30" y="4"/>
                  </a:lnTo>
                  <a:lnTo>
                    <a:pt x="0" y="4"/>
                  </a:lnTo>
                  <a:lnTo>
                    <a:pt x="0" y="0"/>
                  </a:lnTo>
                  <a:close/>
                </a:path>
              </a:pathLst>
            </a:custGeom>
            <a:solidFill>
              <a:srgbClr val="A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77" name="Freeform 80">
              <a:extLst>
                <a:ext uri="{FF2B5EF4-FFF2-40B4-BE49-F238E27FC236}">
                  <a16:creationId xmlns:a16="http://schemas.microsoft.com/office/drawing/2014/main" id="{1F9C4ABB-4475-044C-A452-42DEB0CCD56E}"/>
                </a:ext>
              </a:extLst>
            </p:cNvPr>
            <p:cNvSpPr>
              <a:spLocks noEditPoints="1"/>
            </p:cNvSpPr>
            <p:nvPr/>
          </p:nvSpPr>
          <p:spPr bwMode="auto">
            <a:xfrm>
              <a:off x="307" y="3601"/>
              <a:ext cx="30" cy="4"/>
            </a:xfrm>
            <a:custGeom>
              <a:avLst/>
              <a:gdLst>
                <a:gd name="T0" fmla="*/ 0 w 30"/>
                <a:gd name="T1" fmla="*/ 0 h 4"/>
                <a:gd name="T2" fmla="*/ 30 w 30"/>
                <a:gd name="T3" fmla="*/ 0 h 4"/>
                <a:gd name="T4" fmla="*/ 30 w 30"/>
                <a:gd name="T5" fmla="*/ 4 h 4"/>
                <a:gd name="T6" fmla="*/ 0 w 30"/>
                <a:gd name="T7" fmla="*/ 4 h 4"/>
                <a:gd name="T8" fmla="*/ 0 w 30"/>
                <a:gd name="T9" fmla="*/ 0 h 4"/>
                <a:gd name="T10" fmla="*/ 0 w 30"/>
                <a:gd name="T11" fmla="*/ 0 h 4"/>
                <a:gd name="T12" fmla="*/ 28 w 30"/>
                <a:gd name="T13" fmla="*/ 0 h 4"/>
                <a:gd name="T14" fmla="*/ 28 w 30"/>
                <a:gd name="T15" fmla="*/ 3 h 4"/>
                <a:gd name="T16" fmla="*/ 0 w 30"/>
                <a:gd name="T17" fmla="*/ 3 h 4"/>
                <a:gd name="T18" fmla="*/ 0 w 30"/>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 h="4">
                  <a:moveTo>
                    <a:pt x="0" y="0"/>
                  </a:moveTo>
                  <a:lnTo>
                    <a:pt x="30" y="0"/>
                  </a:lnTo>
                  <a:lnTo>
                    <a:pt x="30" y="4"/>
                  </a:lnTo>
                  <a:lnTo>
                    <a:pt x="0" y="4"/>
                  </a:lnTo>
                  <a:lnTo>
                    <a:pt x="0" y="0"/>
                  </a:lnTo>
                  <a:close/>
                  <a:moveTo>
                    <a:pt x="0" y="0"/>
                  </a:moveTo>
                  <a:lnTo>
                    <a:pt x="28" y="0"/>
                  </a:lnTo>
                  <a:lnTo>
                    <a:pt x="28" y="3"/>
                  </a:lnTo>
                  <a:lnTo>
                    <a:pt x="0" y="3"/>
                  </a:lnTo>
                  <a:lnTo>
                    <a:pt x="0" y="0"/>
                  </a:lnTo>
                  <a:close/>
                </a:path>
              </a:pathLst>
            </a:custGeom>
            <a:solidFill>
              <a:srgbClr val="AB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78" name="Freeform 81">
              <a:extLst>
                <a:ext uri="{FF2B5EF4-FFF2-40B4-BE49-F238E27FC236}">
                  <a16:creationId xmlns:a16="http://schemas.microsoft.com/office/drawing/2014/main" id="{CDB75F31-CAC1-B942-99F3-BA3E86DCAC00}"/>
                </a:ext>
              </a:extLst>
            </p:cNvPr>
            <p:cNvSpPr>
              <a:spLocks noEditPoints="1"/>
            </p:cNvSpPr>
            <p:nvPr/>
          </p:nvSpPr>
          <p:spPr bwMode="auto">
            <a:xfrm>
              <a:off x="307" y="3601"/>
              <a:ext cx="28" cy="3"/>
            </a:xfrm>
            <a:custGeom>
              <a:avLst/>
              <a:gdLst>
                <a:gd name="T0" fmla="*/ 0 w 28"/>
                <a:gd name="T1" fmla="*/ 0 h 3"/>
                <a:gd name="T2" fmla="*/ 28 w 28"/>
                <a:gd name="T3" fmla="*/ 0 h 3"/>
                <a:gd name="T4" fmla="*/ 28 w 28"/>
                <a:gd name="T5" fmla="*/ 3 h 3"/>
                <a:gd name="T6" fmla="*/ 0 w 28"/>
                <a:gd name="T7" fmla="*/ 3 h 3"/>
                <a:gd name="T8" fmla="*/ 0 w 28"/>
                <a:gd name="T9" fmla="*/ 0 h 3"/>
                <a:gd name="T10" fmla="*/ 0 w 28"/>
                <a:gd name="T11" fmla="*/ 0 h 3"/>
                <a:gd name="T12" fmla="*/ 26 w 28"/>
                <a:gd name="T13" fmla="*/ 0 h 3"/>
                <a:gd name="T14" fmla="*/ 26 w 28"/>
                <a:gd name="T15" fmla="*/ 3 h 3"/>
                <a:gd name="T16" fmla="*/ 0 w 28"/>
                <a:gd name="T17" fmla="*/ 3 h 3"/>
                <a:gd name="T18" fmla="*/ 0 w 28"/>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3">
                  <a:moveTo>
                    <a:pt x="0" y="0"/>
                  </a:moveTo>
                  <a:lnTo>
                    <a:pt x="28" y="0"/>
                  </a:lnTo>
                  <a:lnTo>
                    <a:pt x="28" y="3"/>
                  </a:lnTo>
                  <a:lnTo>
                    <a:pt x="0" y="3"/>
                  </a:lnTo>
                  <a:lnTo>
                    <a:pt x="0" y="0"/>
                  </a:lnTo>
                  <a:close/>
                  <a:moveTo>
                    <a:pt x="0" y="0"/>
                  </a:moveTo>
                  <a:lnTo>
                    <a:pt x="26" y="0"/>
                  </a:lnTo>
                  <a:lnTo>
                    <a:pt x="26" y="3"/>
                  </a:lnTo>
                  <a:lnTo>
                    <a:pt x="0" y="3"/>
                  </a:lnTo>
                  <a:lnTo>
                    <a:pt x="0" y="0"/>
                  </a:lnTo>
                  <a:close/>
                </a:path>
              </a:pathLst>
            </a:custGeom>
            <a:solidFill>
              <a:srgbClr val="B3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79" name="Freeform 82">
              <a:extLst>
                <a:ext uri="{FF2B5EF4-FFF2-40B4-BE49-F238E27FC236}">
                  <a16:creationId xmlns:a16="http://schemas.microsoft.com/office/drawing/2014/main" id="{F8F1D8CD-FBC3-3344-95FE-7508C9DAA448}"/>
                </a:ext>
              </a:extLst>
            </p:cNvPr>
            <p:cNvSpPr>
              <a:spLocks noEditPoints="1"/>
            </p:cNvSpPr>
            <p:nvPr/>
          </p:nvSpPr>
          <p:spPr bwMode="auto">
            <a:xfrm>
              <a:off x="307" y="3601"/>
              <a:ext cx="26" cy="3"/>
            </a:xfrm>
            <a:custGeom>
              <a:avLst/>
              <a:gdLst>
                <a:gd name="T0" fmla="*/ 0 w 26"/>
                <a:gd name="T1" fmla="*/ 0 h 3"/>
                <a:gd name="T2" fmla="*/ 26 w 26"/>
                <a:gd name="T3" fmla="*/ 0 h 3"/>
                <a:gd name="T4" fmla="*/ 26 w 26"/>
                <a:gd name="T5" fmla="*/ 3 h 3"/>
                <a:gd name="T6" fmla="*/ 0 w 26"/>
                <a:gd name="T7" fmla="*/ 3 h 3"/>
                <a:gd name="T8" fmla="*/ 0 w 26"/>
                <a:gd name="T9" fmla="*/ 0 h 3"/>
                <a:gd name="T10" fmla="*/ 0 w 26"/>
                <a:gd name="T11" fmla="*/ 0 h 3"/>
                <a:gd name="T12" fmla="*/ 25 w 26"/>
                <a:gd name="T13" fmla="*/ 0 h 3"/>
                <a:gd name="T14" fmla="*/ 25 w 26"/>
                <a:gd name="T15" fmla="*/ 3 h 3"/>
                <a:gd name="T16" fmla="*/ 0 w 26"/>
                <a:gd name="T17" fmla="*/ 3 h 3"/>
                <a:gd name="T18" fmla="*/ 0 w 26"/>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3">
                  <a:moveTo>
                    <a:pt x="0" y="0"/>
                  </a:moveTo>
                  <a:lnTo>
                    <a:pt x="26" y="0"/>
                  </a:lnTo>
                  <a:lnTo>
                    <a:pt x="26" y="3"/>
                  </a:lnTo>
                  <a:lnTo>
                    <a:pt x="0" y="3"/>
                  </a:lnTo>
                  <a:lnTo>
                    <a:pt x="0" y="0"/>
                  </a:lnTo>
                  <a:close/>
                  <a:moveTo>
                    <a:pt x="0" y="0"/>
                  </a:moveTo>
                  <a:lnTo>
                    <a:pt x="25" y="0"/>
                  </a:lnTo>
                  <a:lnTo>
                    <a:pt x="25" y="3"/>
                  </a:lnTo>
                  <a:lnTo>
                    <a:pt x="0" y="3"/>
                  </a:lnTo>
                  <a:lnTo>
                    <a:pt x="0" y="0"/>
                  </a:lnTo>
                  <a:close/>
                </a:path>
              </a:pathLst>
            </a:custGeom>
            <a:solidFill>
              <a:srgbClr val="BB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80" name="Freeform 83">
              <a:extLst>
                <a:ext uri="{FF2B5EF4-FFF2-40B4-BE49-F238E27FC236}">
                  <a16:creationId xmlns:a16="http://schemas.microsoft.com/office/drawing/2014/main" id="{67776ECA-F6B6-404C-AD03-EA00A84B2480}"/>
                </a:ext>
              </a:extLst>
            </p:cNvPr>
            <p:cNvSpPr>
              <a:spLocks noEditPoints="1"/>
            </p:cNvSpPr>
            <p:nvPr/>
          </p:nvSpPr>
          <p:spPr bwMode="auto">
            <a:xfrm>
              <a:off x="307" y="3601"/>
              <a:ext cx="25" cy="3"/>
            </a:xfrm>
            <a:custGeom>
              <a:avLst/>
              <a:gdLst>
                <a:gd name="T0" fmla="*/ 0 w 25"/>
                <a:gd name="T1" fmla="*/ 0 h 3"/>
                <a:gd name="T2" fmla="*/ 25 w 25"/>
                <a:gd name="T3" fmla="*/ 0 h 3"/>
                <a:gd name="T4" fmla="*/ 25 w 25"/>
                <a:gd name="T5" fmla="*/ 3 h 3"/>
                <a:gd name="T6" fmla="*/ 0 w 25"/>
                <a:gd name="T7" fmla="*/ 3 h 3"/>
                <a:gd name="T8" fmla="*/ 0 w 25"/>
                <a:gd name="T9" fmla="*/ 0 h 3"/>
                <a:gd name="T10" fmla="*/ 0 w 25"/>
                <a:gd name="T11" fmla="*/ 0 h 3"/>
                <a:gd name="T12" fmla="*/ 23 w 25"/>
                <a:gd name="T13" fmla="*/ 0 h 3"/>
                <a:gd name="T14" fmla="*/ 23 w 25"/>
                <a:gd name="T15" fmla="*/ 3 h 3"/>
                <a:gd name="T16" fmla="*/ 0 w 25"/>
                <a:gd name="T17" fmla="*/ 3 h 3"/>
                <a:gd name="T18" fmla="*/ 0 w 25"/>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3">
                  <a:moveTo>
                    <a:pt x="0" y="0"/>
                  </a:moveTo>
                  <a:lnTo>
                    <a:pt x="25" y="0"/>
                  </a:lnTo>
                  <a:lnTo>
                    <a:pt x="25" y="3"/>
                  </a:lnTo>
                  <a:lnTo>
                    <a:pt x="0" y="3"/>
                  </a:lnTo>
                  <a:lnTo>
                    <a:pt x="0" y="0"/>
                  </a:lnTo>
                  <a:close/>
                  <a:moveTo>
                    <a:pt x="0" y="0"/>
                  </a:moveTo>
                  <a:lnTo>
                    <a:pt x="23" y="0"/>
                  </a:lnTo>
                  <a:lnTo>
                    <a:pt x="23" y="3"/>
                  </a:lnTo>
                  <a:lnTo>
                    <a:pt x="0" y="3"/>
                  </a:lnTo>
                  <a:lnTo>
                    <a:pt x="0" y="0"/>
                  </a:lnTo>
                  <a:close/>
                </a:path>
              </a:pathLst>
            </a:custGeom>
            <a:solidFill>
              <a:srgbClr val="C4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81" name="Freeform 84">
              <a:extLst>
                <a:ext uri="{FF2B5EF4-FFF2-40B4-BE49-F238E27FC236}">
                  <a16:creationId xmlns:a16="http://schemas.microsoft.com/office/drawing/2014/main" id="{C452DBF2-7ADF-1743-88A8-3468E07D7D21}"/>
                </a:ext>
              </a:extLst>
            </p:cNvPr>
            <p:cNvSpPr>
              <a:spLocks noEditPoints="1"/>
            </p:cNvSpPr>
            <p:nvPr/>
          </p:nvSpPr>
          <p:spPr bwMode="auto">
            <a:xfrm>
              <a:off x="307" y="3601"/>
              <a:ext cx="23" cy="3"/>
            </a:xfrm>
            <a:custGeom>
              <a:avLst/>
              <a:gdLst>
                <a:gd name="T0" fmla="*/ 0 w 23"/>
                <a:gd name="T1" fmla="*/ 0 h 3"/>
                <a:gd name="T2" fmla="*/ 23 w 23"/>
                <a:gd name="T3" fmla="*/ 0 h 3"/>
                <a:gd name="T4" fmla="*/ 23 w 23"/>
                <a:gd name="T5" fmla="*/ 3 h 3"/>
                <a:gd name="T6" fmla="*/ 0 w 23"/>
                <a:gd name="T7" fmla="*/ 3 h 3"/>
                <a:gd name="T8" fmla="*/ 0 w 23"/>
                <a:gd name="T9" fmla="*/ 0 h 3"/>
                <a:gd name="T10" fmla="*/ 0 w 23"/>
                <a:gd name="T11" fmla="*/ 0 h 3"/>
                <a:gd name="T12" fmla="*/ 21 w 23"/>
                <a:gd name="T13" fmla="*/ 0 h 3"/>
                <a:gd name="T14" fmla="*/ 21 w 23"/>
                <a:gd name="T15" fmla="*/ 3 h 3"/>
                <a:gd name="T16" fmla="*/ 0 w 23"/>
                <a:gd name="T17" fmla="*/ 3 h 3"/>
                <a:gd name="T18" fmla="*/ 0 w 23"/>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3">
                  <a:moveTo>
                    <a:pt x="0" y="0"/>
                  </a:moveTo>
                  <a:lnTo>
                    <a:pt x="23" y="0"/>
                  </a:lnTo>
                  <a:lnTo>
                    <a:pt x="23" y="3"/>
                  </a:lnTo>
                  <a:lnTo>
                    <a:pt x="0" y="3"/>
                  </a:lnTo>
                  <a:lnTo>
                    <a:pt x="0" y="0"/>
                  </a:lnTo>
                  <a:close/>
                  <a:moveTo>
                    <a:pt x="0" y="0"/>
                  </a:moveTo>
                  <a:lnTo>
                    <a:pt x="21" y="0"/>
                  </a:lnTo>
                  <a:lnTo>
                    <a:pt x="21" y="3"/>
                  </a:lnTo>
                  <a:lnTo>
                    <a:pt x="0" y="3"/>
                  </a:lnTo>
                  <a:lnTo>
                    <a:pt x="0" y="0"/>
                  </a:lnTo>
                  <a:close/>
                </a:path>
              </a:pathLst>
            </a:custGeom>
            <a:solidFill>
              <a:srgbClr val="CD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82" name="Freeform 85">
              <a:extLst>
                <a:ext uri="{FF2B5EF4-FFF2-40B4-BE49-F238E27FC236}">
                  <a16:creationId xmlns:a16="http://schemas.microsoft.com/office/drawing/2014/main" id="{D87579B1-9CB2-2049-961A-BA318C2845CE}"/>
                </a:ext>
              </a:extLst>
            </p:cNvPr>
            <p:cNvSpPr>
              <a:spLocks noEditPoints="1"/>
            </p:cNvSpPr>
            <p:nvPr/>
          </p:nvSpPr>
          <p:spPr bwMode="auto">
            <a:xfrm>
              <a:off x="307" y="3601"/>
              <a:ext cx="21" cy="3"/>
            </a:xfrm>
            <a:custGeom>
              <a:avLst/>
              <a:gdLst>
                <a:gd name="T0" fmla="*/ 0 w 21"/>
                <a:gd name="T1" fmla="*/ 0 h 3"/>
                <a:gd name="T2" fmla="*/ 21 w 21"/>
                <a:gd name="T3" fmla="*/ 0 h 3"/>
                <a:gd name="T4" fmla="*/ 21 w 21"/>
                <a:gd name="T5" fmla="*/ 3 h 3"/>
                <a:gd name="T6" fmla="*/ 0 w 21"/>
                <a:gd name="T7" fmla="*/ 3 h 3"/>
                <a:gd name="T8" fmla="*/ 0 w 21"/>
                <a:gd name="T9" fmla="*/ 0 h 3"/>
                <a:gd name="T10" fmla="*/ 0 w 21"/>
                <a:gd name="T11" fmla="*/ 0 h 3"/>
                <a:gd name="T12" fmla="*/ 19 w 21"/>
                <a:gd name="T13" fmla="*/ 0 h 3"/>
                <a:gd name="T14" fmla="*/ 19 w 21"/>
                <a:gd name="T15" fmla="*/ 3 h 3"/>
                <a:gd name="T16" fmla="*/ 0 w 21"/>
                <a:gd name="T17" fmla="*/ 3 h 3"/>
                <a:gd name="T18" fmla="*/ 0 w 21"/>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3">
                  <a:moveTo>
                    <a:pt x="0" y="0"/>
                  </a:moveTo>
                  <a:lnTo>
                    <a:pt x="21" y="0"/>
                  </a:lnTo>
                  <a:lnTo>
                    <a:pt x="21" y="3"/>
                  </a:lnTo>
                  <a:lnTo>
                    <a:pt x="0" y="3"/>
                  </a:lnTo>
                  <a:lnTo>
                    <a:pt x="0" y="0"/>
                  </a:lnTo>
                  <a:close/>
                  <a:moveTo>
                    <a:pt x="0" y="0"/>
                  </a:moveTo>
                  <a:lnTo>
                    <a:pt x="19" y="0"/>
                  </a:lnTo>
                  <a:lnTo>
                    <a:pt x="19" y="3"/>
                  </a:lnTo>
                  <a:lnTo>
                    <a:pt x="0" y="3"/>
                  </a:lnTo>
                  <a:lnTo>
                    <a:pt x="0" y="0"/>
                  </a:lnTo>
                  <a:close/>
                </a:path>
              </a:pathLst>
            </a:custGeom>
            <a:solidFill>
              <a:srgbClr val="D6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83" name="Freeform 86">
              <a:extLst>
                <a:ext uri="{FF2B5EF4-FFF2-40B4-BE49-F238E27FC236}">
                  <a16:creationId xmlns:a16="http://schemas.microsoft.com/office/drawing/2014/main" id="{A986657F-64F6-264B-BBE1-6EC014714848}"/>
                </a:ext>
              </a:extLst>
            </p:cNvPr>
            <p:cNvSpPr>
              <a:spLocks noEditPoints="1"/>
            </p:cNvSpPr>
            <p:nvPr/>
          </p:nvSpPr>
          <p:spPr bwMode="auto">
            <a:xfrm>
              <a:off x="307" y="3601"/>
              <a:ext cx="19" cy="3"/>
            </a:xfrm>
            <a:custGeom>
              <a:avLst/>
              <a:gdLst>
                <a:gd name="T0" fmla="*/ 0 w 19"/>
                <a:gd name="T1" fmla="*/ 0 h 3"/>
                <a:gd name="T2" fmla="*/ 19 w 19"/>
                <a:gd name="T3" fmla="*/ 0 h 3"/>
                <a:gd name="T4" fmla="*/ 19 w 19"/>
                <a:gd name="T5" fmla="*/ 3 h 3"/>
                <a:gd name="T6" fmla="*/ 0 w 19"/>
                <a:gd name="T7" fmla="*/ 3 h 3"/>
                <a:gd name="T8" fmla="*/ 0 w 19"/>
                <a:gd name="T9" fmla="*/ 0 h 3"/>
                <a:gd name="T10" fmla="*/ 0 w 19"/>
                <a:gd name="T11" fmla="*/ 0 h 3"/>
                <a:gd name="T12" fmla="*/ 18 w 19"/>
                <a:gd name="T13" fmla="*/ 0 h 3"/>
                <a:gd name="T14" fmla="*/ 18 w 19"/>
                <a:gd name="T15" fmla="*/ 3 h 3"/>
                <a:gd name="T16" fmla="*/ 0 w 19"/>
                <a:gd name="T17" fmla="*/ 3 h 3"/>
                <a:gd name="T18" fmla="*/ 0 w 19"/>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 h="3">
                  <a:moveTo>
                    <a:pt x="0" y="0"/>
                  </a:moveTo>
                  <a:lnTo>
                    <a:pt x="19" y="0"/>
                  </a:lnTo>
                  <a:lnTo>
                    <a:pt x="19" y="3"/>
                  </a:lnTo>
                  <a:lnTo>
                    <a:pt x="0" y="3"/>
                  </a:lnTo>
                  <a:lnTo>
                    <a:pt x="0" y="0"/>
                  </a:lnTo>
                  <a:close/>
                  <a:moveTo>
                    <a:pt x="0" y="0"/>
                  </a:moveTo>
                  <a:lnTo>
                    <a:pt x="18" y="0"/>
                  </a:lnTo>
                  <a:lnTo>
                    <a:pt x="18" y="3"/>
                  </a:lnTo>
                  <a:lnTo>
                    <a:pt x="0" y="3"/>
                  </a:lnTo>
                  <a:lnTo>
                    <a:pt x="0" y="0"/>
                  </a:lnTo>
                  <a:close/>
                </a:path>
              </a:pathLst>
            </a:custGeom>
            <a:solidFill>
              <a:srgbClr val="DD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84" name="Freeform 87">
              <a:extLst>
                <a:ext uri="{FF2B5EF4-FFF2-40B4-BE49-F238E27FC236}">
                  <a16:creationId xmlns:a16="http://schemas.microsoft.com/office/drawing/2014/main" id="{4BD34DDB-3C74-8843-8654-0F94EB9073F5}"/>
                </a:ext>
              </a:extLst>
            </p:cNvPr>
            <p:cNvSpPr>
              <a:spLocks noEditPoints="1"/>
            </p:cNvSpPr>
            <p:nvPr/>
          </p:nvSpPr>
          <p:spPr bwMode="auto">
            <a:xfrm>
              <a:off x="307" y="3601"/>
              <a:ext cx="18" cy="3"/>
            </a:xfrm>
            <a:custGeom>
              <a:avLst/>
              <a:gdLst>
                <a:gd name="T0" fmla="*/ 0 w 18"/>
                <a:gd name="T1" fmla="*/ 0 h 3"/>
                <a:gd name="T2" fmla="*/ 18 w 18"/>
                <a:gd name="T3" fmla="*/ 0 h 3"/>
                <a:gd name="T4" fmla="*/ 18 w 18"/>
                <a:gd name="T5" fmla="*/ 3 h 3"/>
                <a:gd name="T6" fmla="*/ 0 w 18"/>
                <a:gd name="T7" fmla="*/ 3 h 3"/>
                <a:gd name="T8" fmla="*/ 0 w 18"/>
                <a:gd name="T9" fmla="*/ 0 h 3"/>
                <a:gd name="T10" fmla="*/ 0 w 18"/>
                <a:gd name="T11" fmla="*/ 0 h 3"/>
                <a:gd name="T12" fmla="*/ 16 w 18"/>
                <a:gd name="T13" fmla="*/ 0 h 3"/>
                <a:gd name="T14" fmla="*/ 16 w 18"/>
                <a:gd name="T15" fmla="*/ 3 h 3"/>
                <a:gd name="T16" fmla="*/ 0 w 18"/>
                <a:gd name="T17" fmla="*/ 3 h 3"/>
                <a:gd name="T18" fmla="*/ 0 w 18"/>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3">
                  <a:moveTo>
                    <a:pt x="0" y="0"/>
                  </a:moveTo>
                  <a:lnTo>
                    <a:pt x="18" y="0"/>
                  </a:lnTo>
                  <a:lnTo>
                    <a:pt x="18" y="3"/>
                  </a:lnTo>
                  <a:lnTo>
                    <a:pt x="0" y="3"/>
                  </a:lnTo>
                  <a:lnTo>
                    <a:pt x="0" y="0"/>
                  </a:lnTo>
                  <a:close/>
                  <a:moveTo>
                    <a:pt x="0" y="0"/>
                  </a:moveTo>
                  <a:lnTo>
                    <a:pt x="16" y="0"/>
                  </a:lnTo>
                  <a:lnTo>
                    <a:pt x="16" y="3"/>
                  </a:lnTo>
                  <a:lnTo>
                    <a:pt x="0" y="3"/>
                  </a:lnTo>
                  <a:lnTo>
                    <a:pt x="0" y="0"/>
                  </a:lnTo>
                  <a:close/>
                </a:path>
              </a:pathLst>
            </a:custGeom>
            <a:solidFill>
              <a:srgbClr val="E3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85" name="Freeform 88">
              <a:extLst>
                <a:ext uri="{FF2B5EF4-FFF2-40B4-BE49-F238E27FC236}">
                  <a16:creationId xmlns:a16="http://schemas.microsoft.com/office/drawing/2014/main" id="{96C6A57E-9B54-4840-94A9-43975A51F64D}"/>
                </a:ext>
              </a:extLst>
            </p:cNvPr>
            <p:cNvSpPr>
              <a:spLocks noEditPoints="1"/>
            </p:cNvSpPr>
            <p:nvPr/>
          </p:nvSpPr>
          <p:spPr bwMode="auto">
            <a:xfrm>
              <a:off x="307" y="3601"/>
              <a:ext cx="16" cy="3"/>
            </a:xfrm>
            <a:custGeom>
              <a:avLst/>
              <a:gdLst>
                <a:gd name="T0" fmla="*/ 0 w 16"/>
                <a:gd name="T1" fmla="*/ 0 h 3"/>
                <a:gd name="T2" fmla="*/ 16 w 16"/>
                <a:gd name="T3" fmla="*/ 0 h 3"/>
                <a:gd name="T4" fmla="*/ 16 w 16"/>
                <a:gd name="T5" fmla="*/ 3 h 3"/>
                <a:gd name="T6" fmla="*/ 0 w 16"/>
                <a:gd name="T7" fmla="*/ 3 h 3"/>
                <a:gd name="T8" fmla="*/ 0 w 16"/>
                <a:gd name="T9" fmla="*/ 0 h 3"/>
                <a:gd name="T10" fmla="*/ 0 w 16"/>
                <a:gd name="T11" fmla="*/ 0 h 3"/>
                <a:gd name="T12" fmla="*/ 14 w 16"/>
                <a:gd name="T13" fmla="*/ 0 h 3"/>
                <a:gd name="T14" fmla="*/ 14 w 16"/>
                <a:gd name="T15" fmla="*/ 2 h 3"/>
                <a:gd name="T16" fmla="*/ 0 w 16"/>
                <a:gd name="T17" fmla="*/ 2 h 3"/>
                <a:gd name="T18" fmla="*/ 0 w 16"/>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3">
                  <a:moveTo>
                    <a:pt x="0" y="0"/>
                  </a:moveTo>
                  <a:lnTo>
                    <a:pt x="16" y="0"/>
                  </a:lnTo>
                  <a:lnTo>
                    <a:pt x="16" y="3"/>
                  </a:lnTo>
                  <a:lnTo>
                    <a:pt x="0" y="3"/>
                  </a:lnTo>
                  <a:lnTo>
                    <a:pt x="0" y="0"/>
                  </a:lnTo>
                  <a:close/>
                  <a:moveTo>
                    <a:pt x="0" y="0"/>
                  </a:moveTo>
                  <a:lnTo>
                    <a:pt x="14" y="0"/>
                  </a:lnTo>
                  <a:lnTo>
                    <a:pt x="14" y="2"/>
                  </a:lnTo>
                  <a:lnTo>
                    <a:pt x="0" y="2"/>
                  </a:lnTo>
                  <a:lnTo>
                    <a:pt x="0" y="0"/>
                  </a:lnTo>
                  <a:close/>
                </a:path>
              </a:pathLst>
            </a:custGeom>
            <a:solidFill>
              <a:srgbClr val="E8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86" name="Freeform 89">
              <a:extLst>
                <a:ext uri="{FF2B5EF4-FFF2-40B4-BE49-F238E27FC236}">
                  <a16:creationId xmlns:a16="http://schemas.microsoft.com/office/drawing/2014/main" id="{F0146187-979F-564F-AD95-E95B5ABF0B60}"/>
                </a:ext>
              </a:extLst>
            </p:cNvPr>
            <p:cNvSpPr>
              <a:spLocks noEditPoints="1"/>
            </p:cNvSpPr>
            <p:nvPr/>
          </p:nvSpPr>
          <p:spPr bwMode="auto">
            <a:xfrm>
              <a:off x="307" y="3601"/>
              <a:ext cx="14" cy="2"/>
            </a:xfrm>
            <a:custGeom>
              <a:avLst/>
              <a:gdLst>
                <a:gd name="T0" fmla="*/ 0 w 14"/>
                <a:gd name="T1" fmla="*/ 0 h 2"/>
                <a:gd name="T2" fmla="*/ 14 w 14"/>
                <a:gd name="T3" fmla="*/ 0 h 2"/>
                <a:gd name="T4" fmla="*/ 14 w 14"/>
                <a:gd name="T5" fmla="*/ 2 h 2"/>
                <a:gd name="T6" fmla="*/ 0 w 14"/>
                <a:gd name="T7" fmla="*/ 2 h 2"/>
                <a:gd name="T8" fmla="*/ 0 w 14"/>
                <a:gd name="T9" fmla="*/ 0 h 2"/>
                <a:gd name="T10" fmla="*/ 0 w 14"/>
                <a:gd name="T11" fmla="*/ 0 h 2"/>
                <a:gd name="T12" fmla="*/ 12 w 14"/>
                <a:gd name="T13" fmla="*/ 0 h 2"/>
                <a:gd name="T14" fmla="*/ 12 w 14"/>
                <a:gd name="T15" fmla="*/ 2 h 2"/>
                <a:gd name="T16" fmla="*/ 0 w 14"/>
                <a:gd name="T17" fmla="*/ 2 h 2"/>
                <a:gd name="T18" fmla="*/ 0 w 14"/>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2">
                  <a:moveTo>
                    <a:pt x="0" y="0"/>
                  </a:moveTo>
                  <a:lnTo>
                    <a:pt x="14" y="0"/>
                  </a:lnTo>
                  <a:lnTo>
                    <a:pt x="14" y="2"/>
                  </a:lnTo>
                  <a:lnTo>
                    <a:pt x="0" y="2"/>
                  </a:lnTo>
                  <a:lnTo>
                    <a:pt x="0" y="0"/>
                  </a:lnTo>
                  <a:close/>
                  <a:moveTo>
                    <a:pt x="0" y="0"/>
                  </a:moveTo>
                  <a:lnTo>
                    <a:pt x="12" y="0"/>
                  </a:lnTo>
                  <a:lnTo>
                    <a:pt x="12" y="2"/>
                  </a:lnTo>
                  <a:lnTo>
                    <a:pt x="0" y="2"/>
                  </a:lnTo>
                  <a:lnTo>
                    <a:pt x="0" y="0"/>
                  </a:lnTo>
                  <a:close/>
                </a:path>
              </a:pathLst>
            </a:custGeom>
            <a:solidFill>
              <a:srgbClr val="ED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87" name="Freeform 90">
              <a:extLst>
                <a:ext uri="{FF2B5EF4-FFF2-40B4-BE49-F238E27FC236}">
                  <a16:creationId xmlns:a16="http://schemas.microsoft.com/office/drawing/2014/main" id="{8B28852B-1D36-2043-9835-7F707DA6895D}"/>
                </a:ext>
              </a:extLst>
            </p:cNvPr>
            <p:cNvSpPr>
              <a:spLocks noEditPoints="1"/>
            </p:cNvSpPr>
            <p:nvPr/>
          </p:nvSpPr>
          <p:spPr bwMode="auto">
            <a:xfrm>
              <a:off x="307" y="3601"/>
              <a:ext cx="12" cy="2"/>
            </a:xfrm>
            <a:custGeom>
              <a:avLst/>
              <a:gdLst>
                <a:gd name="T0" fmla="*/ 0 w 12"/>
                <a:gd name="T1" fmla="*/ 0 h 2"/>
                <a:gd name="T2" fmla="*/ 12 w 12"/>
                <a:gd name="T3" fmla="*/ 0 h 2"/>
                <a:gd name="T4" fmla="*/ 12 w 12"/>
                <a:gd name="T5" fmla="*/ 2 h 2"/>
                <a:gd name="T6" fmla="*/ 0 w 12"/>
                <a:gd name="T7" fmla="*/ 2 h 2"/>
                <a:gd name="T8" fmla="*/ 0 w 12"/>
                <a:gd name="T9" fmla="*/ 0 h 2"/>
                <a:gd name="T10" fmla="*/ 0 w 12"/>
                <a:gd name="T11" fmla="*/ 0 h 2"/>
                <a:gd name="T12" fmla="*/ 11 w 12"/>
                <a:gd name="T13" fmla="*/ 0 h 2"/>
                <a:gd name="T14" fmla="*/ 11 w 12"/>
                <a:gd name="T15" fmla="*/ 2 h 2"/>
                <a:gd name="T16" fmla="*/ 0 w 12"/>
                <a:gd name="T17" fmla="*/ 2 h 2"/>
                <a:gd name="T18" fmla="*/ 0 w 12"/>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2">
                  <a:moveTo>
                    <a:pt x="0" y="0"/>
                  </a:moveTo>
                  <a:lnTo>
                    <a:pt x="12" y="0"/>
                  </a:lnTo>
                  <a:lnTo>
                    <a:pt x="12" y="2"/>
                  </a:lnTo>
                  <a:lnTo>
                    <a:pt x="0" y="2"/>
                  </a:lnTo>
                  <a:lnTo>
                    <a:pt x="0" y="0"/>
                  </a:lnTo>
                  <a:close/>
                  <a:moveTo>
                    <a:pt x="0" y="0"/>
                  </a:moveTo>
                  <a:lnTo>
                    <a:pt x="11" y="0"/>
                  </a:lnTo>
                  <a:lnTo>
                    <a:pt x="11" y="2"/>
                  </a:lnTo>
                  <a:lnTo>
                    <a:pt x="0" y="2"/>
                  </a:lnTo>
                  <a:lnTo>
                    <a:pt x="0" y="0"/>
                  </a:lnTo>
                  <a:close/>
                </a:path>
              </a:pathLst>
            </a:custGeom>
            <a:solidFill>
              <a:srgbClr val="F1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88" name="Freeform 91">
              <a:extLst>
                <a:ext uri="{FF2B5EF4-FFF2-40B4-BE49-F238E27FC236}">
                  <a16:creationId xmlns:a16="http://schemas.microsoft.com/office/drawing/2014/main" id="{78D303CB-C175-D947-8A56-784A60C403DC}"/>
                </a:ext>
              </a:extLst>
            </p:cNvPr>
            <p:cNvSpPr>
              <a:spLocks noEditPoints="1"/>
            </p:cNvSpPr>
            <p:nvPr/>
          </p:nvSpPr>
          <p:spPr bwMode="auto">
            <a:xfrm>
              <a:off x="307" y="3601"/>
              <a:ext cx="11" cy="2"/>
            </a:xfrm>
            <a:custGeom>
              <a:avLst/>
              <a:gdLst>
                <a:gd name="T0" fmla="*/ 0 w 11"/>
                <a:gd name="T1" fmla="*/ 0 h 2"/>
                <a:gd name="T2" fmla="*/ 11 w 11"/>
                <a:gd name="T3" fmla="*/ 0 h 2"/>
                <a:gd name="T4" fmla="*/ 11 w 11"/>
                <a:gd name="T5" fmla="*/ 2 h 2"/>
                <a:gd name="T6" fmla="*/ 0 w 11"/>
                <a:gd name="T7" fmla="*/ 2 h 2"/>
                <a:gd name="T8" fmla="*/ 0 w 11"/>
                <a:gd name="T9" fmla="*/ 0 h 2"/>
                <a:gd name="T10" fmla="*/ 0 w 11"/>
                <a:gd name="T11" fmla="*/ 0 h 2"/>
                <a:gd name="T12" fmla="*/ 9 w 11"/>
                <a:gd name="T13" fmla="*/ 0 h 2"/>
                <a:gd name="T14" fmla="*/ 9 w 11"/>
                <a:gd name="T15" fmla="*/ 2 h 2"/>
                <a:gd name="T16" fmla="*/ 0 w 11"/>
                <a:gd name="T17" fmla="*/ 2 h 2"/>
                <a:gd name="T18" fmla="*/ 0 w 11"/>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 h="2">
                  <a:moveTo>
                    <a:pt x="0" y="0"/>
                  </a:moveTo>
                  <a:lnTo>
                    <a:pt x="11" y="0"/>
                  </a:lnTo>
                  <a:lnTo>
                    <a:pt x="11" y="2"/>
                  </a:lnTo>
                  <a:lnTo>
                    <a:pt x="0" y="2"/>
                  </a:lnTo>
                  <a:lnTo>
                    <a:pt x="0" y="0"/>
                  </a:lnTo>
                  <a:close/>
                  <a:moveTo>
                    <a:pt x="0" y="0"/>
                  </a:moveTo>
                  <a:lnTo>
                    <a:pt x="9" y="0"/>
                  </a:lnTo>
                  <a:lnTo>
                    <a:pt x="9" y="2"/>
                  </a:lnTo>
                  <a:lnTo>
                    <a:pt x="0" y="2"/>
                  </a:lnTo>
                  <a:lnTo>
                    <a:pt x="0" y="0"/>
                  </a:lnTo>
                  <a:close/>
                </a:path>
              </a:pathLst>
            </a:custGeom>
            <a:solidFill>
              <a:srgbClr val="F5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89" name="Freeform 92">
              <a:extLst>
                <a:ext uri="{FF2B5EF4-FFF2-40B4-BE49-F238E27FC236}">
                  <a16:creationId xmlns:a16="http://schemas.microsoft.com/office/drawing/2014/main" id="{8F72C44C-0831-C647-8001-69BC3580D4AF}"/>
                </a:ext>
              </a:extLst>
            </p:cNvPr>
            <p:cNvSpPr>
              <a:spLocks noEditPoints="1"/>
            </p:cNvSpPr>
            <p:nvPr/>
          </p:nvSpPr>
          <p:spPr bwMode="auto">
            <a:xfrm>
              <a:off x="307" y="3601"/>
              <a:ext cx="9" cy="2"/>
            </a:xfrm>
            <a:custGeom>
              <a:avLst/>
              <a:gdLst>
                <a:gd name="T0" fmla="*/ 0 w 9"/>
                <a:gd name="T1" fmla="*/ 0 h 2"/>
                <a:gd name="T2" fmla="*/ 9 w 9"/>
                <a:gd name="T3" fmla="*/ 0 h 2"/>
                <a:gd name="T4" fmla="*/ 9 w 9"/>
                <a:gd name="T5" fmla="*/ 2 h 2"/>
                <a:gd name="T6" fmla="*/ 0 w 9"/>
                <a:gd name="T7" fmla="*/ 2 h 2"/>
                <a:gd name="T8" fmla="*/ 0 w 9"/>
                <a:gd name="T9" fmla="*/ 0 h 2"/>
                <a:gd name="T10" fmla="*/ 0 w 9"/>
                <a:gd name="T11" fmla="*/ 0 h 2"/>
                <a:gd name="T12" fmla="*/ 7 w 9"/>
                <a:gd name="T13" fmla="*/ 0 h 2"/>
                <a:gd name="T14" fmla="*/ 7 w 9"/>
                <a:gd name="T15" fmla="*/ 1 h 2"/>
                <a:gd name="T16" fmla="*/ 0 w 9"/>
                <a:gd name="T17" fmla="*/ 1 h 2"/>
                <a:gd name="T18" fmla="*/ 0 w 9"/>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2">
                  <a:moveTo>
                    <a:pt x="0" y="0"/>
                  </a:moveTo>
                  <a:lnTo>
                    <a:pt x="9" y="0"/>
                  </a:lnTo>
                  <a:lnTo>
                    <a:pt x="9" y="2"/>
                  </a:lnTo>
                  <a:lnTo>
                    <a:pt x="0" y="2"/>
                  </a:lnTo>
                  <a:lnTo>
                    <a:pt x="0" y="0"/>
                  </a:lnTo>
                  <a:close/>
                  <a:moveTo>
                    <a:pt x="0" y="0"/>
                  </a:moveTo>
                  <a:lnTo>
                    <a:pt x="7" y="0"/>
                  </a:lnTo>
                  <a:lnTo>
                    <a:pt x="7" y="1"/>
                  </a:lnTo>
                  <a:lnTo>
                    <a:pt x="0" y="1"/>
                  </a:lnTo>
                  <a:lnTo>
                    <a:pt x="0" y="0"/>
                  </a:lnTo>
                  <a:close/>
                </a:path>
              </a:pathLst>
            </a:custGeom>
            <a:solidFill>
              <a:srgbClr val="F8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90" name="Freeform 93">
              <a:extLst>
                <a:ext uri="{FF2B5EF4-FFF2-40B4-BE49-F238E27FC236}">
                  <a16:creationId xmlns:a16="http://schemas.microsoft.com/office/drawing/2014/main" id="{CF9058DE-7203-8F46-9D6F-C29F54F6AFC8}"/>
                </a:ext>
              </a:extLst>
            </p:cNvPr>
            <p:cNvSpPr>
              <a:spLocks noEditPoints="1"/>
            </p:cNvSpPr>
            <p:nvPr/>
          </p:nvSpPr>
          <p:spPr bwMode="auto">
            <a:xfrm>
              <a:off x="307" y="3601"/>
              <a:ext cx="7" cy="1"/>
            </a:xfrm>
            <a:custGeom>
              <a:avLst/>
              <a:gdLst>
                <a:gd name="T0" fmla="*/ 0 w 7"/>
                <a:gd name="T1" fmla="*/ 0 h 1"/>
                <a:gd name="T2" fmla="*/ 7 w 7"/>
                <a:gd name="T3" fmla="*/ 0 h 1"/>
                <a:gd name="T4" fmla="*/ 7 w 7"/>
                <a:gd name="T5" fmla="*/ 1 h 1"/>
                <a:gd name="T6" fmla="*/ 0 w 7"/>
                <a:gd name="T7" fmla="*/ 1 h 1"/>
                <a:gd name="T8" fmla="*/ 0 w 7"/>
                <a:gd name="T9" fmla="*/ 0 h 1"/>
                <a:gd name="T10" fmla="*/ 0 w 7"/>
                <a:gd name="T11" fmla="*/ 0 h 1"/>
                <a:gd name="T12" fmla="*/ 5 w 7"/>
                <a:gd name="T13" fmla="*/ 0 h 1"/>
                <a:gd name="T14" fmla="*/ 5 w 7"/>
                <a:gd name="T15" fmla="*/ 1 h 1"/>
                <a:gd name="T16" fmla="*/ 0 w 7"/>
                <a:gd name="T17" fmla="*/ 1 h 1"/>
                <a:gd name="T18" fmla="*/ 0 w 7"/>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1">
                  <a:moveTo>
                    <a:pt x="0" y="0"/>
                  </a:moveTo>
                  <a:lnTo>
                    <a:pt x="7" y="0"/>
                  </a:lnTo>
                  <a:lnTo>
                    <a:pt x="7" y="1"/>
                  </a:lnTo>
                  <a:lnTo>
                    <a:pt x="0" y="1"/>
                  </a:lnTo>
                  <a:lnTo>
                    <a:pt x="0" y="0"/>
                  </a:lnTo>
                  <a:close/>
                  <a:moveTo>
                    <a:pt x="0" y="0"/>
                  </a:moveTo>
                  <a:lnTo>
                    <a:pt x="5" y="0"/>
                  </a:lnTo>
                  <a:lnTo>
                    <a:pt x="5" y="1"/>
                  </a:lnTo>
                  <a:lnTo>
                    <a:pt x="0" y="1"/>
                  </a:lnTo>
                  <a:lnTo>
                    <a:pt x="0" y="0"/>
                  </a:lnTo>
                  <a:close/>
                </a:path>
              </a:pathLst>
            </a:custGeom>
            <a:solidFill>
              <a:srgbClr val="FB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91" name="Freeform 94">
              <a:extLst>
                <a:ext uri="{FF2B5EF4-FFF2-40B4-BE49-F238E27FC236}">
                  <a16:creationId xmlns:a16="http://schemas.microsoft.com/office/drawing/2014/main" id="{645CDBDB-D86F-8C4A-8D5C-CFEA12B2DD55}"/>
                </a:ext>
              </a:extLst>
            </p:cNvPr>
            <p:cNvSpPr>
              <a:spLocks noEditPoints="1"/>
            </p:cNvSpPr>
            <p:nvPr/>
          </p:nvSpPr>
          <p:spPr bwMode="auto">
            <a:xfrm>
              <a:off x="307" y="3601"/>
              <a:ext cx="5" cy="1"/>
            </a:xfrm>
            <a:custGeom>
              <a:avLst/>
              <a:gdLst>
                <a:gd name="T0" fmla="*/ 0 w 5"/>
                <a:gd name="T1" fmla="*/ 0 h 1"/>
                <a:gd name="T2" fmla="*/ 5 w 5"/>
                <a:gd name="T3" fmla="*/ 0 h 1"/>
                <a:gd name="T4" fmla="*/ 5 w 5"/>
                <a:gd name="T5" fmla="*/ 1 h 1"/>
                <a:gd name="T6" fmla="*/ 0 w 5"/>
                <a:gd name="T7" fmla="*/ 1 h 1"/>
                <a:gd name="T8" fmla="*/ 0 w 5"/>
                <a:gd name="T9" fmla="*/ 0 h 1"/>
                <a:gd name="T10" fmla="*/ 0 w 5"/>
                <a:gd name="T11" fmla="*/ 0 h 1"/>
                <a:gd name="T12" fmla="*/ 3 w 5"/>
                <a:gd name="T13" fmla="*/ 0 h 1"/>
                <a:gd name="T14" fmla="*/ 3 w 5"/>
                <a:gd name="T15" fmla="*/ 1 h 1"/>
                <a:gd name="T16" fmla="*/ 0 w 5"/>
                <a:gd name="T17" fmla="*/ 1 h 1"/>
                <a:gd name="T18" fmla="*/ 0 w 5"/>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1">
                  <a:moveTo>
                    <a:pt x="0" y="0"/>
                  </a:moveTo>
                  <a:lnTo>
                    <a:pt x="5" y="0"/>
                  </a:lnTo>
                  <a:lnTo>
                    <a:pt x="5" y="1"/>
                  </a:lnTo>
                  <a:lnTo>
                    <a:pt x="0" y="1"/>
                  </a:lnTo>
                  <a:lnTo>
                    <a:pt x="0" y="0"/>
                  </a:lnTo>
                  <a:close/>
                  <a:moveTo>
                    <a:pt x="0" y="0"/>
                  </a:moveTo>
                  <a:lnTo>
                    <a:pt x="3" y="0"/>
                  </a:lnTo>
                  <a:lnTo>
                    <a:pt x="3" y="1"/>
                  </a:lnTo>
                  <a:lnTo>
                    <a:pt x="0" y="1"/>
                  </a:lnTo>
                  <a:lnTo>
                    <a:pt x="0" y="0"/>
                  </a:lnTo>
                  <a:close/>
                </a:path>
              </a:pathLst>
            </a:custGeom>
            <a:solidFill>
              <a:srgbClr val="FE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92" name="Freeform 95">
              <a:extLst>
                <a:ext uri="{FF2B5EF4-FFF2-40B4-BE49-F238E27FC236}">
                  <a16:creationId xmlns:a16="http://schemas.microsoft.com/office/drawing/2014/main" id="{439D8432-8B25-E34A-8741-E92ABFE4AE0A}"/>
                </a:ext>
              </a:extLst>
            </p:cNvPr>
            <p:cNvSpPr>
              <a:spLocks noEditPoints="1"/>
            </p:cNvSpPr>
            <p:nvPr/>
          </p:nvSpPr>
          <p:spPr bwMode="auto">
            <a:xfrm>
              <a:off x="307" y="3601"/>
              <a:ext cx="3" cy="1"/>
            </a:xfrm>
            <a:custGeom>
              <a:avLst/>
              <a:gdLst>
                <a:gd name="T0" fmla="*/ 0 w 3"/>
                <a:gd name="T1" fmla="*/ 0 h 1"/>
                <a:gd name="T2" fmla="*/ 3 w 3"/>
                <a:gd name="T3" fmla="*/ 0 h 1"/>
                <a:gd name="T4" fmla="*/ 3 w 3"/>
                <a:gd name="T5" fmla="*/ 1 h 1"/>
                <a:gd name="T6" fmla="*/ 0 w 3"/>
                <a:gd name="T7" fmla="*/ 1 h 1"/>
                <a:gd name="T8" fmla="*/ 0 w 3"/>
                <a:gd name="T9" fmla="*/ 0 h 1"/>
                <a:gd name="T10" fmla="*/ 0 w 3"/>
                <a:gd name="T11" fmla="*/ 0 h 1"/>
                <a:gd name="T12" fmla="*/ 2 w 3"/>
                <a:gd name="T13" fmla="*/ 0 h 1"/>
                <a:gd name="T14" fmla="*/ 2 w 3"/>
                <a:gd name="T15" fmla="*/ 1 h 1"/>
                <a:gd name="T16" fmla="*/ 0 w 3"/>
                <a:gd name="T17" fmla="*/ 1 h 1"/>
                <a:gd name="T18" fmla="*/ 0 w 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
                  <a:moveTo>
                    <a:pt x="0" y="0"/>
                  </a:moveTo>
                  <a:lnTo>
                    <a:pt x="3" y="0"/>
                  </a:lnTo>
                  <a:lnTo>
                    <a:pt x="3" y="1"/>
                  </a:lnTo>
                  <a:lnTo>
                    <a:pt x="0" y="1"/>
                  </a:lnTo>
                  <a:lnTo>
                    <a:pt x="0" y="0"/>
                  </a:lnTo>
                  <a:close/>
                  <a:moveTo>
                    <a:pt x="0" y="0"/>
                  </a:moveTo>
                  <a:lnTo>
                    <a:pt x="2" y="0"/>
                  </a:lnTo>
                  <a:lnTo>
                    <a:pt x="2" y="1"/>
                  </a:lnTo>
                  <a:lnTo>
                    <a:pt x="0" y="1"/>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93" name="Freeform 96">
              <a:extLst>
                <a:ext uri="{FF2B5EF4-FFF2-40B4-BE49-F238E27FC236}">
                  <a16:creationId xmlns:a16="http://schemas.microsoft.com/office/drawing/2014/main" id="{1787FABD-0EFE-F44A-9383-C0538D471084}"/>
                </a:ext>
              </a:extLst>
            </p:cNvPr>
            <p:cNvSpPr>
              <a:spLocks noEditPoints="1"/>
            </p:cNvSpPr>
            <p:nvPr/>
          </p:nvSpPr>
          <p:spPr bwMode="auto">
            <a:xfrm>
              <a:off x="307" y="3601"/>
              <a:ext cx="2" cy="1"/>
            </a:xfrm>
            <a:custGeom>
              <a:avLst/>
              <a:gdLst>
                <a:gd name="T0" fmla="*/ 0 w 2"/>
                <a:gd name="T1" fmla="*/ 0 h 1"/>
                <a:gd name="T2" fmla="*/ 2 w 2"/>
                <a:gd name="T3" fmla="*/ 0 h 1"/>
                <a:gd name="T4" fmla="*/ 2 w 2"/>
                <a:gd name="T5" fmla="*/ 1 h 1"/>
                <a:gd name="T6" fmla="*/ 0 w 2"/>
                <a:gd name="T7" fmla="*/ 1 h 1"/>
                <a:gd name="T8" fmla="*/ 0 w 2"/>
                <a:gd name="T9" fmla="*/ 0 h 1"/>
                <a:gd name="T10" fmla="*/ 0 w 2"/>
                <a:gd name="T11" fmla="*/ 0 h 1"/>
                <a:gd name="T12" fmla="*/ 0 w 2"/>
                <a:gd name="T13" fmla="*/ 0 h 1"/>
                <a:gd name="T14" fmla="*/ 0 w 2"/>
                <a:gd name="T15" fmla="*/ 0 h 1"/>
                <a:gd name="T16" fmla="*/ 0 w 2"/>
                <a:gd name="T17" fmla="*/ 0 h 1"/>
                <a:gd name="T18" fmla="*/ 0 w 2"/>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 h="1">
                  <a:moveTo>
                    <a:pt x="0" y="0"/>
                  </a:moveTo>
                  <a:lnTo>
                    <a:pt x="2" y="0"/>
                  </a:lnTo>
                  <a:lnTo>
                    <a:pt x="2" y="1"/>
                  </a:lnTo>
                  <a:lnTo>
                    <a:pt x="0" y="1"/>
                  </a:lnTo>
                  <a:lnTo>
                    <a:pt x="0" y="0"/>
                  </a:lnTo>
                  <a:close/>
                  <a:moveTo>
                    <a:pt x="0" y="0"/>
                  </a:move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94" name="Freeform 97">
              <a:extLst>
                <a:ext uri="{FF2B5EF4-FFF2-40B4-BE49-F238E27FC236}">
                  <a16:creationId xmlns:a16="http://schemas.microsoft.com/office/drawing/2014/main" id="{7E180D64-D8E8-C041-A566-F22E166D4038}"/>
                </a:ext>
              </a:extLst>
            </p:cNvPr>
            <p:cNvSpPr>
              <a:spLocks noEditPoints="1"/>
            </p:cNvSpPr>
            <p:nvPr/>
          </p:nvSpPr>
          <p:spPr bwMode="auto">
            <a:xfrm>
              <a:off x="307" y="36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1">
                  <a:moveTo>
                    <a:pt x="0" y="0"/>
                  </a:moveTo>
                  <a:lnTo>
                    <a:pt x="0" y="0"/>
                  </a:lnTo>
                  <a:close/>
                  <a:moveTo>
                    <a:pt x="0" y="0"/>
                  </a:move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95" name="Freeform 98">
              <a:extLst>
                <a:ext uri="{FF2B5EF4-FFF2-40B4-BE49-F238E27FC236}">
                  <a16:creationId xmlns:a16="http://schemas.microsoft.com/office/drawing/2014/main" id="{34ED3812-4C9D-5B49-90EE-A5F35B5356C9}"/>
                </a:ext>
              </a:extLst>
            </p:cNvPr>
            <p:cNvSpPr>
              <a:spLocks/>
            </p:cNvSpPr>
            <p:nvPr/>
          </p:nvSpPr>
          <p:spPr bwMode="auto">
            <a:xfrm>
              <a:off x="307" y="3601"/>
              <a:ext cx="41" cy="5"/>
            </a:xfrm>
            <a:custGeom>
              <a:avLst/>
              <a:gdLst>
                <a:gd name="T0" fmla="*/ 0 w 41"/>
                <a:gd name="T1" fmla="*/ 5 h 5"/>
                <a:gd name="T2" fmla="*/ 11 w 41"/>
                <a:gd name="T3" fmla="*/ 0 h 5"/>
                <a:gd name="T4" fmla="*/ 41 w 41"/>
                <a:gd name="T5" fmla="*/ 0 h 5"/>
                <a:gd name="T6" fmla="*/ 32 w 41"/>
                <a:gd name="T7" fmla="*/ 5 h 5"/>
                <a:gd name="T8" fmla="*/ 0 w 41"/>
                <a:gd name="T9" fmla="*/ 5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5">
                  <a:moveTo>
                    <a:pt x="0" y="5"/>
                  </a:moveTo>
                  <a:lnTo>
                    <a:pt x="11" y="0"/>
                  </a:lnTo>
                  <a:lnTo>
                    <a:pt x="41" y="0"/>
                  </a:lnTo>
                  <a:lnTo>
                    <a:pt x="32" y="5"/>
                  </a:lnTo>
                  <a:lnTo>
                    <a:pt x="0" y="5"/>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96" name="Freeform 99">
              <a:extLst>
                <a:ext uri="{FF2B5EF4-FFF2-40B4-BE49-F238E27FC236}">
                  <a16:creationId xmlns:a16="http://schemas.microsoft.com/office/drawing/2014/main" id="{82AD7E38-CF75-A04B-8313-14AFF5C2384C}"/>
                </a:ext>
              </a:extLst>
            </p:cNvPr>
            <p:cNvSpPr>
              <a:spLocks noEditPoints="1"/>
            </p:cNvSpPr>
            <p:nvPr/>
          </p:nvSpPr>
          <p:spPr bwMode="auto">
            <a:xfrm>
              <a:off x="190" y="3623"/>
              <a:ext cx="16" cy="5"/>
            </a:xfrm>
            <a:custGeom>
              <a:avLst/>
              <a:gdLst>
                <a:gd name="T0" fmla="*/ 0 w 16"/>
                <a:gd name="T1" fmla="*/ 0 h 5"/>
                <a:gd name="T2" fmla="*/ 16 w 16"/>
                <a:gd name="T3" fmla="*/ 0 h 5"/>
                <a:gd name="T4" fmla="*/ 16 w 16"/>
                <a:gd name="T5" fmla="*/ 5 h 5"/>
                <a:gd name="T6" fmla="*/ 0 w 16"/>
                <a:gd name="T7" fmla="*/ 5 h 5"/>
                <a:gd name="T8" fmla="*/ 0 w 16"/>
                <a:gd name="T9" fmla="*/ 0 h 5"/>
                <a:gd name="T10" fmla="*/ 3 w 16"/>
                <a:gd name="T11" fmla="*/ 0 h 5"/>
                <a:gd name="T12" fmla="*/ 14 w 16"/>
                <a:gd name="T13" fmla="*/ 0 h 5"/>
                <a:gd name="T14" fmla="*/ 14 w 16"/>
                <a:gd name="T15" fmla="*/ 4 h 5"/>
                <a:gd name="T16" fmla="*/ 3 w 16"/>
                <a:gd name="T17" fmla="*/ 4 h 5"/>
                <a:gd name="T18" fmla="*/ 3 w 16"/>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5">
                  <a:moveTo>
                    <a:pt x="0" y="0"/>
                  </a:moveTo>
                  <a:lnTo>
                    <a:pt x="16" y="0"/>
                  </a:lnTo>
                  <a:lnTo>
                    <a:pt x="16" y="5"/>
                  </a:lnTo>
                  <a:lnTo>
                    <a:pt x="0" y="5"/>
                  </a:lnTo>
                  <a:lnTo>
                    <a:pt x="0" y="0"/>
                  </a:lnTo>
                  <a:close/>
                  <a:moveTo>
                    <a:pt x="3" y="0"/>
                  </a:moveTo>
                  <a:lnTo>
                    <a:pt x="14" y="0"/>
                  </a:lnTo>
                  <a:lnTo>
                    <a:pt x="14" y="4"/>
                  </a:lnTo>
                  <a:lnTo>
                    <a:pt x="3" y="4"/>
                  </a:lnTo>
                  <a:lnTo>
                    <a:pt x="3"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97" name="Freeform 100">
              <a:extLst>
                <a:ext uri="{FF2B5EF4-FFF2-40B4-BE49-F238E27FC236}">
                  <a16:creationId xmlns:a16="http://schemas.microsoft.com/office/drawing/2014/main" id="{EEEB52D6-DBB2-1D4A-8322-4BD25B29D21C}"/>
                </a:ext>
              </a:extLst>
            </p:cNvPr>
            <p:cNvSpPr>
              <a:spLocks noEditPoints="1"/>
            </p:cNvSpPr>
            <p:nvPr/>
          </p:nvSpPr>
          <p:spPr bwMode="auto">
            <a:xfrm>
              <a:off x="193" y="3623"/>
              <a:ext cx="11" cy="4"/>
            </a:xfrm>
            <a:custGeom>
              <a:avLst/>
              <a:gdLst>
                <a:gd name="T0" fmla="*/ 0 w 11"/>
                <a:gd name="T1" fmla="*/ 0 h 4"/>
                <a:gd name="T2" fmla="*/ 11 w 11"/>
                <a:gd name="T3" fmla="*/ 0 h 4"/>
                <a:gd name="T4" fmla="*/ 11 w 11"/>
                <a:gd name="T5" fmla="*/ 4 h 4"/>
                <a:gd name="T6" fmla="*/ 0 w 11"/>
                <a:gd name="T7" fmla="*/ 4 h 4"/>
                <a:gd name="T8" fmla="*/ 0 w 11"/>
                <a:gd name="T9" fmla="*/ 0 h 4"/>
                <a:gd name="T10" fmla="*/ 2 w 11"/>
                <a:gd name="T11" fmla="*/ 1 h 4"/>
                <a:gd name="T12" fmla="*/ 9 w 11"/>
                <a:gd name="T13" fmla="*/ 1 h 4"/>
                <a:gd name="T14" fmla="*/ 9 w 11"/>
                <a:gd name="T15" fmla="*/ 3 h 4"/>
                <a:gd name="T16" fmla="*/ 2 w 11"/>
                <a:gd name="T17" fmla="*/ 3 h 4"/>
                <a:gd name="T18" fmla="*/ 2 w 11"/>
                <a:gd name="T19" fmla="*/ 1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 h="4">
                  <a:moveTo>
                    <a:pt x="0" y="0"/>
                  </a:moveTo>
                  <a:lnTo>
                    <a:pt x="11" y="0"/>
                  </a:lnTo>
                  <a:lnTo>
                    <a:pt x="11" y="4"/>
                  </a:lnTo>
                  <a:lnTo>
                    <a:pt x="0" y="4"/>
                  </a:lnTo>
                  <a:lnTo>
                    <a:pt x="0" y="0"/>
                  </a:lnTo>
                  <a:close/>
                  <a:moveTo>
                    <a:pt x="2" y="1"/>
                  </a:moveTo>
                  <a:lnTo>
                    <a:pt x="9" y="1"/>
                  </a:lnTo>
                  <a:lnTo>
                    <a:pt x="9" y="3"/>
                  </a:lnTo>
                  <a:lnTo>
                    <a:pt x="2" y="3"/>
                  </a:lnTo>
                  <a:lnTo>
                    <a:pt x="2" y="1"/>
                  </a:lnTo>
                  <a:close/>
                </a:path>
              </a:pathLst>
            </a:custGeom>
            <a:solidFill>
              <a:srgbClr val="7C7C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98" name="Freeform 101">
              <a:extLst>
                <a:ext uri="{FF2B5EF4-FFF2-40B4-BE49-F238E27FC236}">
                  <a16:creationId xmlns:a16="http://schemas.microsoft.com/office/drawing/2014/main" id="{EFE3411C-0723-BE4F-B0DC-4F2658131F39}"/>
                </a:ext>
              </a:extLst>
            </p:cNvPr>
            <p:cNvSpPr>
              <a:spLocks noEditPoints="1"/>
            </p:cNvSpPr>
            <p:nvPr/>
          </p:nvSpPr>
          <p:spPr bwMode="auto">
            <a:xfrm>
              <a:off x="195" y="3624"/>
              <a:ext cx="7" cy="2"/>
            </a:xfrm>
            <a:custGeom>
              <a:avLst/>
              <a:gdLst>
                <a:gd name="T0" fmla="*/ 0 w 7"/>
                <a:gd name="T1" fmla="*/ 0 h 2"/>
                <a:gd name="T2" fmla="*/ 7 w 7"/>
                <a:gd name="T3" fmla="*/ 0 h 2"/>
                <a:gd name="T4" fmla="*/ 7 w 7"/>
                <a:gd name="T5" fmla="*/ 2 h 2"/>
                <a:gd name="T6" fmla="*/ 0 w 7"/>
                <a:gd name="T7" fmla="*/ 2 h 2"/>
                <a:gd name="T8" fmla="*/ 0 w 7"/>
                <a:gd name="T9" fmla="*/ 0 h 2"/>
                <a:gd name="T10" fmla="*/ 1 w 7"/>
                <a:gd name="T11" fmla="*/ 1 h 2"/>
                <a:gd name="T12" fmla="*/ 5 w 7"/>
                <a:gd name="T13" fmla="*/ 1 h 2"/>
                <a:gd name="T14" fmla="*/ 5 w 7"/>
                <a:gd name="T15" fmla="*/ 1 h 2"/>
                <a:gd name="T16" fmla="*/ 1 w 7"/>
                <a:gd name="T17" fmla="*/ 1 h 2"/>
                <a:gd name="T18" fmla="*/ 1 w 7"/>
                <a:gd name="T19" fmla="*/ 1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2">
                  <a:moveTo>
                    <a:pt x="0" y="0"/>
                  </a:moveTo>
                  <a:lnTo>
                    <a:pt x="7" y="0"/>
                  </a:lnTo>
                  <a:lnTo>
                    <a:pt x="7" y="2"/>
                  </a:lnTo>
                  <a:lnTo>
                    <a:pt x="0" y="2"/>
                  </a:lnTo>
                  <a:lnTo>
                    <a:pt x="0" y="0"/>
                  </a:lnTo>
                  <a:close/>
                  <a:moveTo>
                    <a:pt x="1" y="1"/>
                  </a:moveTo>
                  <a:lnTo>
                    <a:pt x="5" y="1"/>
                  </a:lnTo>
                  <a:lnTo>
                    <a:pt x="1" y="1"/>
                  </a:lnTo>
                  <a:close/>
                </a:path>
              </a:pathLst>
            </a:custGeom>
            <a:solidFill>
              <a:srgbClr val="9797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99" name="Freeform 102">
              <a:extLst>
                <a:ext uri="{FF2B5EF4-FFF2-40B4-BE49-F238E27FC236}">
                  <a16:creationId xmlns:a16="http://schemas.microsoft.com/office/drawing/2014/main" id="{9A79EDD5-5FFE-114A-B693-CD426F42D88B}"/>
                </a:ext>
              </a:extLst>
            </p:cNvPr>
            <p:cNvSpPr>
              <a:spLocks noEditPoints="1"/>
            </p:cNvSpPr>
            <p:nvPr/>
          </p:nvSpPr>
          <p:spPr bwMode="auto">
            <a:xfrm>
              <a:off x="196" y="3625"/>
              <a:ext cx="4" cy="1"/>
            </a:xfrm>
            <a:custGeom>
              <a:avLst/>
              <a:gdLst>
                <a:gd name="T0" fmla="*/ 0 w 4"/>
                <a:gd name="T1" fmla="*/ 0 h 1"/>
                <a:gd name="T2" fmla="*/ 4 w 4"/>
                <a:gd name="T3" fmla="*/ 0 h 1"/>
                <a:gd name="T4" fmla="*/ 4 w 4"/>
                <a:gd name="T5" fmla="*/ 0 h 1"/>
                <a:gd name="T6" fmla="*/ 0 w 4"/>
                <a:gd name="T7" fmla="*/ 0 h 1"/>
                <a:gd name="T8" fmla="*/ 0 w 4"/>
                <a:gd name="T9" fmla="*/ 0 h 1"/>
                <a:gd name="T10" fmla="*/ 2 w 4"/>
                <a:gd name="T11" fmla="*/ 0 h 1"/>
                <a:gd name="T12" fmla="*/ 2 w 4"/>
                <a:gd name="T13" fmla="*/ 0 h 1"/>
                <a:gd name="T14" fmla="*/ 2 w 4"/>
                <a:gd name="T15" fmla="*/ 0 h 1"/>
                <a:gd name="T16" fmla="*/ 2 w 4"/>
                <a:gd name="T17" fmla="*/ 0 h 1"/>
                <a:gd name="T18" fmla="*/ 2 w 4"/>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1">
                  <a:moveTo>
                    <a:pt x="0" y="0"/>
                  </a:moveTo>
                  <a:lnTo>
                    <a:pt x="4" y="0"/>
                  </a:lnTo>
                  <a:lnTo>
                    <a:pt x="0" y="0"/>
                  </a:lnTo>
                  <a:close/>
                  <a:moveTo>
                    <a:pt x="2" y="0"/>
                  </a:moveTo>
                  <a:lnTo>
                    <a:pt x="2"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00" name="Freeform 103">
              <a:extLst>
                <a:ext uri="{FF2B5EF4-FFF2-40B4-BE49-F238E27FC236}">
                  <a16:creationId xmlns:a16="http://schemas.microsoft.com/office/drawing/2014/main" id="{6A47D7A3-690E-6742-80CA-59887EBF6987}"/>
                </a:ext>
              </a:extLst>
            </p:cNvPr>
            <p:cNvSpPr>
              <a:spLocks noEditPoints="1"/>
            </p:cNvSpPr>
            <p:nvPr/>
          </p:nvSpPr>
          <p:spPr bwMode="auto">
            <a:xfrm>
              <a:off x="211" y="3623"/>
              <a:ext cx="16" cy="5"/>
            </a:xfrm>
            <a:custGeom>
              <a:avLst/>
              <a:gdLst>
                <a:gd name="T0" fmla="*/ 0 w 16"/>
                <a:gd name="T1" fmla="*/ 0 h 5"/>
                <a:gd name="T2" fmla="*/ 16 w 16"/>
                <a:gd name="T3" fmla="*/ 0 h 5"/>
                <a:gd name="T4" fmla="*/ 16 w 16"/>
                <a:gd name="T5" fmla="*/ 5 h 5"/>
                <a:gd name="T6" fmla="*/ 0 w 16"/>
                <a:gd name="T7" fmla="*/ 5 h 5"/>
                <a:gd name="T8" fmla="*/ 0 w 16"/>
                <a:gd name="T9" fmla="*/ 0 h 5"/>
                <a:gd name="T10" fmla="*/ 2 w 16"/>
                <a:gd name="T11" fmla="*/ 0 h 5"/>
                <a:gd name="T12" fmla="*/ 13 w 16"/>
                <a:gd name="T13" fmla="*/ 0 h 5"/>
                <a:gd name="T14" fmla="*/ 13 w 16"/>
                <a:gd name="T15" fmla="*/ 4 h 5"/>
                <a:gd name="T16" fmla="*/ 2 w 16"/>
                <a:gd name="T17" fmla="*/ 4 h 5"/>
                <a:gd name="T18" fmla="*/ 2 w 16"/>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5">
                  <a:moveTo>
                    <a:pt x="0" y="0"/>
                  </a:moveTo>
                  <a:lnTo>
                    <a:pt x="16" y="0"/>
                  </a:lnTo>
                  <a:lnTo>
                    <a:pt x="16" y="5"/>
                  </a:lnTo>
                  <a:lnTo>
                    <a:pt x="0" y="5"/>
                  </a:lnTo>
                  <a:lnTo>
                    <a:pt x="0" y="0"/>
                  </a:lnTo>
                  <a:close/>
                  <a:moveTo>
                    <a:pt x="2" y="0"/>
                  </a:moveTo>
                  <a:lnTo>
                    <a:pt x="13" y="0"/>
                  </a:lnTo>
                  <a:lnTo>
                    <a:pt x="13" y="4"/>
                  </a:lnTo>
                  <a:lnTo>
                    <a:pt x="2" y="4"/>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01" name="Freeform 104">
              <a:extLst>
                <a:ext uri="{FF2B5EF4-FFF2-40B4-BE49-F238E27FC236}">
                  <a16:creationId xmlns:a16="http://schemas.microsoft.com/office/drawing/2014/main" id="{5E581E0F-4C25-7E44-98C7-459F45D0A0FD}"/>
                </a:ext>
              </a:extLst>
            </p:cNvPr>
            <p:cNvSpPr>
              <a:spLocks noEditPoints="1"/>
            </p:cNvSpPr>
            <p:nvPr/>
          </p:nvSpPr>
          <p:spPr bwMode="auto">
            <a:xfrm>
              <a:off x="213" y="3623"/>
              <a:ext cx="11" cy="4"/>
            </a:xfrm>
            <a:custGeom>
              <a:avLst/>
              <a:gdLst>
                <a:gd name="T0" fmla="*/ 0 w 11"/>
                <a:gd name="T1" fmla="*/ 0 h 4"/>
                <a:gd name="T2" fmla="*/ 11 w 11"/>
                <a:gd name="T3" fmla="*/ 0 h 4"/>
                <a:gd name="T4" fmla="*/ 11 w 11"/>
                <a:gd name="T5" fmla="*/ 4 h 4"/>
                <a:gd name="T6" fmla="*/ 0 w 11"/>
                <a:gd name="T7" fmla="*/ 4 h 4"/>
                <a:gd name="T8" fmla="*/ 0 w 11"/>
                <a:gd name="T9" fmla="*/ 0 h 4"/>
                <a:gd name="T10" fmla="*/ 2 w 11"/>
                <a:gd name="T11" fmla="*/ 1 h 4"/>
                <a:gd name="T12" fmla="*/ 10 w 11"/>
                <a:gd name="T13" fmla="*/ 1 h 4"/>
                <a:gd name="T14" fmla="*/ 10 w 11"/>
                <a:gd name="T15" fmla="*/ 3 h 4"/>
                <a:gd name="T16" fmla="*/ 2 w 11"/>
                <a:gd name="T17" fmla="*/ 3 h 4"/>
                <a:gd name="T18" fmla="*/ 2 w 11"/>
                <a:gd name="T19" fmla="*/ 1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 h="4">
                  <a:moveTo>
                    <a:pt x="0" y="0"/>
                  </a:moveTo>
                  <a:lnTo>
                    <a:pt x="11" y="0"/>
                  </a:lnTo>
                  <a:lnTo>
                    <a:pt x="11" y="4"/>
                  </a:lnTo>
                  <a:lnTo>
                    <a:pt x="0" y="4"/>
                  </a:lnTo>
                  <a:lnTo>
                    <a:pt x="0" y="0"/>
                  </a:lnTo>
                  <a:close/>
                  <a:moveTo>
                    <a:pt x="2" y="1"/>
                  </a:moveTo>
                  <a:lnTo>
                    <a:pt x="10" y="1"/>
                  </a:lnTo>
                  <a:lnTo>
                    <a:pt x="10" y="3"/>
                  </a:lnTo>
                  <a:lnTo>
                    <a:pt x="2" y="3"/>
                  </a:lnTo>
                  <a:lnTo>
                    <a:pt x="2" y="1"/>
                  </a:lnTo>
                  <a:close/>
                </a:path>
              </a:pathLst>
            </a:custGeom>
            <a:solidFill>
              <a:srgbClr val="7C7C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02" name="Freeform 105">
              <a:extLst>
                <a:ext uri="{FF2B5EF4-FFF2-40B4-BE49-F238E27FC236}">
                  <a16:creationId xmlns:a16="http://schemas.microsoft.com/office/drawing/2014/main" id="{F20CBCEF-07C6-4044-B61F-6D4819EF2DFF}"/>
                </a:ext>
              </a:extLst>
            </p:cNvPr>
            <p:cNvSpPr>
              <a:spLocks noEditPoints="1"/>
            </p:cNvSpPr>
            <p:nvPr/>
          </p:nvSpPr>
          <p:spPr bwMode="auto">
            <a:xfrm>
              <a:off x="215" y="3624"/>
              <a:ext cx="8" cy="2"/>
            </a:xfrm>
            <a:custGeom>
              <a:avLst/>
              <a:gdLst>
                <a:gd name="T0" fmla="*/ 0 w 8"/>
                <a:gd name="T1" fmla="*/ 0 h 2"/>
                <a:gd name="T2" fmla="*/ 8 w 8"/>
                <a:gd name="T3" fmla="*/ 0 h 2"/>
                <a:gd name="T4" fmla="*/ 8 w 8"/>
                <a:gd name="T5" fmla="*/ 2 h 2"/>
                <a:gd name="T6" fmla="*/ 0 w 8"/>
                <a:gd name="T7" fmla="*/ 2 h 2"/>
                <a:gd name="T8" fmla="*/ 0 w 8"/>
                <a:gd name="T9" fmla="*/ 0 h 2"/>
                <a:gd name="T10" fmla="*/ 2 w 8"/>
                <a:gd name="T11" fmla="*/ 1 h 2"/>
                <a:gd name="T12" fmla="*/ 6 w 8"/>
                <a:gd name="T13" fmla="*/ 1 h 2"/>
                <a:gd name="T14" fmla="*/ 6 w 8"/>
                <a:gd name="T15" fmla="*/ 1 h 2"/>
                <a:gd name="T16" fmla="*/ 2 w 8"/>
                <a:gd name="T17" fmla="*/ 1 h 2"/>
                <a:gd name="T18" fmla="*/ 2 w 8"/>
                <a:gd name="T19" fmla="*/ 1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2">
                  <a:moveTo>
                    <a:pt x="0" y="0"/>
                  </a:moveTo>
                  <a:lnTo>
                    <a:pt x="8" y="0"/>
                  </a:lnTo>
                  <a:lnTo>
                    <a:pt x="8" y="2"/>
                  </a:lnTo>
                  <a:lnTo>
                    <a:pt x="0" y="2"/>
                  </a:lnTo>
                  <a:lnTo>
                    <a:pt x="0" y="0"/>
                  </a:lnTo>
                  <a:close/>
                  <a:moveTo>
                    <a:pt x="2" y="1"/>
                  </a:moveTo>
                  <a:lnTo>
                    <a:pt x="6" y="1"/>
                  </a:lnTo>
                  <a:lnTo>
                    <a:pt x="2" y="1"/>
                  </a:lnTo>
                  <a:close/>
                </a:path>
              </a:pathLst>
            </a:custGeom>
            <a:solidFill>
              <a:srgbClr val="9797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03" name="Freeform 106">
              <a:extLst>
                <a:ext uri="{FF2B5EF4-FFF2-40B4-BE49-F238E27FC236}">
                  <a16:creationId xmlns:a16="http://schemas.microsoft.com/office/drawing/2014/main" id="{0F0E9C9B-4235-A144-8961-A0E5927F8C13}"/>
                </a:ext>
              </a:extLst>
            </p:cNvPr>
            <p:cNvSpPr>
              <a:spLocks noEditPoints="1"/>
            </p:cNvSpPr>
            <p:nvPr/>
          </p:nvSpPr>
          <p:spPr bwMode="auto">
            <a:xfrm>
              <a:off x="217" y="3625"/>
              <a:ext cx="4" cy="1"/>
            </a:xfrm>
            <a:custGeom>
              <a:avLst/>
              <a:gdLst>
                <a:gd name="T0" fmla="*/ 0 w 4"/>
                <a:gd name="T1" fmla="*/ 0 h 1"/>
                <a:gd name="T2" fmla="*/ 4 w 4"/>
                <a:gd name="T3" fmla="*/ 0 h 1"/>
                <a:gd name="T4" fmla="*/ 4 w 4"/>
                <a:gd name="T5" fmla="*/ 0 h 1"/>
                <a:gd name="T6" fmla="*/ 0 w 4"/>
                <a:gd name="T7" fmla="*/ 0 h 1"/>
                <a:gd name="T8" fmla="*/ 0 w 4"/>
                <a:gd name="T9" fmla="*/ 0 h 1"/>
                <a:gd name="T10" fmla="*/ 2 w 4"/>
                <a:gd name="T11" fmla="*/ 0 h 1"/>
                <a:gd name="T12" fmla="*/ 2 w 4"/>
                <a:gd name="T13" fmla="*/ 0 h 1"/>
                <a:gd name="T14" fmla="*/ 2 w 4"/>
                <a:gd name="T15" fmla="*/ 0 h 1"/>
                <a:gd name="T16" fmla="*/ 2 w 4"/>
                <a:gd name="T17" fmla="*/ 0 h 1"/>
                <a:gd name="T18" fmla="*/ 2 w 4"/>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1">
                  <a:moveTo>
                    <a:pt x="0" y="0"/>
                  </a:moveTo>
                  <a:lnTo>
                    <a:pt x="4" y="0"/>
                  </a:lnTo>
                  <a:lnTo>
                    <a:pt x="0" y="0"/>
                  </a:lnTo>
                  <a:close/>
                  <a:moveTo>
                    <a:pt x="2" y="0"/>
                  </a:moveTo>
                  <a:lnTo>
                    <a:pt x="2"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04" name="Freeform 107">
              <a:extLst>
                <a:ext uri="{FF2B5EF4-FFF2-40B4-BE49-F238E27FC236}">
                  <a16:creationId xmlns:a16="http://schemas.microsoft.com/office/drawing/2014/main" id="{DC576201-75A8-284E-89D2-7F0EF3CA4AD2}"/>
                </a:ext>
              </a:extLst>
            </p:cNvPr>
            <p:cNvSpPr>
              <a:spLocks noEditPoints="1"/>
            </p:cNvSpPr>
            <p:nvPr/>
          </p:nvSpPr>
          <p:spPr bwMode="auto">
            <a:xfrm>
              <a:off x="232" y="3623"/>
              <a:ext cx="15" cy="5"/>
            </a:xfrm>
            <a:custGeom>
              <a:avLst/>
              <a:gdLst>
                <a:gd name="T0" fmla="*/ 0 w 15"/>
                <a:gd name="T1" fmla="*/ 0 h 5"/>
                <a:gd name="T2" fmla="*/ 15 w 15"/>
                <a:gd name="T3" fmla="*/ 0 h 5"/>
                <a:gd name="T4" fmla="*/ 15 w 15"/>
                <a:gd name="T5" fmla="*/ 5 h 5"/>
                <a:gd name="T6" fmla="*/ 0 w 15"/>
                <a:gd name="T7" fmla="*/ 5 h 5"/>
                <a:gd name="T8" fmla="*/ 0 w 15"/>
                <a:gd name="T9" fmla="*/ 0 h 5"/>
                <a:gd name="T10" fmla="*/ 2 w 15"/>
                <a:gd name="T11" fmla="*/ 0 h 5"/>
                <a:gd name="T12" fmla="*/ 14 w 15"/>
                <a:gd name="T13" fmla="*/ 0 h 5"/>
                <a:gd name="T14" fmla="*/ 14 w 15"/>
                <a:gd name="T15" fmla="*/ 4 h 5"/>
                <a:gd name="T16" fmla="*/ 2 w 15"/>
                <a:gd name="T17" fmla="*/ 4 h 5"/>
                <a:gd name="T18" fmla="*/ 2 w 15"/>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5">
                  <a:moveTo>
                    <a:pt x="0" y="0"/>
                  </a:moveTo>
                  <a:lnTo>
                    <a:pt x="15" y="0"/>
                  </a:lnTo>
                  <a:lnTo>
                    <a:pt x="15" y="5"/>
                  </a:lnTo>
                  <a:lnTo>
                    <a:pt x="0" y="5"/>
                  </a:lnTo>
                  <a:lnTo>
                    <a:pt x="0" y="0"/>
                  </a:lnTo>
                  <a:close/>
                  <a:moveTo>
                    <a:pt x="2" y="0"/>
                  </a:moveTo>
                  <a:lnTo>
                    <a:pt x="14" y="0"/>
                  </a:lnTo>
                  <a:lnTo>
                    <a:pt x="14" y="4"/>
                  </a:lnTo>
                  <a:lnTo>
                    <a:pt x="2" y="4"/>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05" name="Freeform 108">
              <a:extLst>
                <a:ext uri="{FF2B5EF4-FFF2-40B4-BE49-F238E27FC236}">
                  <a16:creationId xmlns:a16="http://schemas.microsoft.com/office/drawing/2014/main" id="{330F2274-744B-3E4D-A831-0D96CAB9F78A}"/>
                </a:ext>
              </a:extLst>
            </p:cNvPr>
            <p:cNvSpPr>
              <a:spLocks noEditPoints="1"/>
            </p:cNvSpPr>
            <p:nvPr/>
          </p:nvSpPr>
          <p:spPr bwMode="auto">
            <a:xfrm>
              <a:off x="234" y="3623"/>
              <a:ext cx="12" cy="4"/>
            </a:xfrm>
            <a:custGeom>
              <a:avLst/>
              <a:gdLst>
                <a:gd name="T0" fmla="*/ 0 w 12"/>
                <a:gd name="T1" fmla="*/ 0 h 4"/>
                <a:gd name="T2" fmla="*/ 12 w 12"/>
                <a:gd name="T3" fmla="*/ 0 h 4"/>
                <a:gd name="T4" fmla="*/ 12 w 12"/>
                <a:gd name="T5" fmla="*/ 4 h 4"/>
                <a:gd name="T6" fmla="*/ 0 w 12"/>
                <a:gd name="T7" fmla="*/ 4 h 4"/>
                <a:gd name="T8" fmla="*/ 0 w 12"/>
                <a:gd name="T9" fmla="*/ 0 h 4"/>
                <a:gd name="T10" fmla="*/ 2 w 12"/>
                <a:gd name="T11" fmla="*/ 1 h 4"/>
                <a:gd name="T12" fmla="*/ 10 w 12"/>
                <a:gd name="T13" fmla="*/ 1 h 4"/>
                <a:gd name="T14" fmla="*/ 10 w 12"/>
                <a:gd name="T15" fmla="*/ 3 h 4"/>
                <a:gd name="T16" fmla="*/ 2 w 12"/>
                <a:gd name="T17" fmla="*/ 3 h 4"/>
                <a:gd name="T18" fmla="*/ 2 w 12"/>
                <a:gd name="T19" fmla="*/ 1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4">
                  <a:moveTo>
                    <a:pt x="0" y="0"/>
                  </a:moveTo>
                  <a:lnTo>
                    <a:pt x="12" y="0"/>
                  </a:lnTo>
                  <a:lnTo>
                    <a:pt x="12" y="4"/>
                  </a:lnTo>
                  <a:lnTo>
                    <a:pt x="0" y="4"/>
                  </a:lnTo>
                  <a:lnTo>
                    <a:pt x="0" y="0"/>
                  </a:lnTo>
                  <a:close/>
                  <a:moveTo>
                    <a:pt x="2" y="1"/>
                  </a:moveTo>
                  <a:lnTo>
                    <a:pt x="10" y="1"/>
                  </a:lnTo>
                  <a:lnTo>
                    <a:pt x="10" y="3"/>
                  </a:lnTo>
                  <a:lnTo>
                    <a:pt x="2" y="3"/>
                  </a:lnTo>
                  <a:lnTo>
                    <a:pt x="2" y="1"/>
                  </a:lnTo>
                  <a:close/>
                </a:path>
              </a:pathLst>
            </a:custGeom>
            <a:solidFill>
              <a:srgbClr val="7C7C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06" name="Freeform 109">
              <a:extLst>
                <a:ext uri="{FF2B5EF4-FFF2-40B4-BE49-F238E27FC236}">
                  <a16:creationId xmlns:a16="http://schemas.microsoft.com/office/drawing/2014/main" id="{586FD79D-084C-BD45-B190-E6AF73C1AE31}"/>
                </a:ext>
              </a:extLst>
            </p:cNvPr>
            <p:cNvSpPr>
              <a:spLocks noEditPoints="1"/>
            </p:cNvSpPr>
            <p:nvPr/>
          </p:nvSpPr>
          <p:spPr bwMode="auto">
            <a:xfrm>
              <a:off x="236" y="3624"/>
              <a:ext cx="8" cy="2"/>
            </a:xfrm>
            <a:custGeom>
              <a:avLst/>
              <a:gdLst>
                <a:gd name="T0" fmla="*/ 0 w 8"/>
                <a:gd name="T1" fmla="*/ 0 h 2"/>
                <a:gd name="T2" fmla="*/ 8 w 8"/>
                <a:gd name="T3" fmla="*/ 0 h 2"/>
                <a:gd name="T4" fmla="*/ 8 w 8"/>
                <a:gd name="T5" fmla="*/ 2 h 2"/>
                <a:gd name="T6" fmla="*/ 0 w 8"/>
                <a:gd name="T7" fmla="*/ 2 h 2"/>
                <a:gd name="T8" fmla="*/ 0 w 8"/>
                <a:gd name="T9" fmla="*/ 0 h 2"/>
                <a:gd name="T10" fmla="*/ 2 w 8"/>
                <a:gd name="T11" fmla="*/ 1 h 2"/>
                <a:gd name="T12" fmla="*/ 6 w 8"/>
                <a:gd name="T13" fmla="*/ 1 h 2"/>
                <a:gd name="T14" fmla="*/ 6 w 8"/>
                <a:gd name="T15" fmla="*/ 1 h 2"/>
                <a:gd name="T16" fmla="*/ 2 w 8"/>
                <a:gd name="T17" fmla="*/ 1 h 2"/>
                <a:gd name="T18" fmla="*/ 2 w 8"/>
                <a:gd name="T19" fmla="*/ 1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2">
                  <a:moveTo>
                    <a:pt x="0" y="0"/>
                  </a:moveTo>
                  <a:lnTo>
                    <a:pt x="8" y="0"/>
                  </a:lnTo>
                  <a:lnTo>
                    <a:pt x="8" y="2"/>
                  </a:lnTo>
                  <a:lnTo>
                    <a:pt x="0" y="2"/>
                  </a:lnTo>
                  <a:lnTo>
                    <a:pt x="0" y="0"/>
                  </a:lnTo>
                  <a:close/>
                  <a:moveTo>
                    <a:pt x="2" y="1"/>
                  </a:moveTo>
                  <a:lnTo>
                    <a:pt x="6" y="1"/>
                  </a:lnTo>
                  <a:lnTo>
                    <a:pt x="2" y="1"/>
                  </a:lnTo>
                  <a:close/>
                </a:path>
              </a:pathLst>
            </a:custGeom>
            <a:solidFill>
              <a:srgbClr val="9797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07" name="Freeform 110">
              <a:extLst>
                <a:ext uri="{FF2B5EF4-FFF2-40B4-BE49-F238E27FC236}">
                  <a16:creationId xmlns:a16="http://schemas.microsoft.com/office/drawing/2014/main" id="{AF690E37-E32B-F24D-8003-2D473C333E0B}"/>
                </a:ext>
              </a:extLst>
            </p:cNvPr>
            <p:cNvSpPr>
              <a:spLocks noEditPoints="1"/>
            </p:cNvSpPr>
            <p:nvPr/>
          </p:nvSpPr>
          <p:spPr bwMode="auto">
            <a:xfrm>
              <a:off x="238" y="3625"/>
              <a:ext cx="4" cy="1"/>
            </a:xfrm>
            <a:custGeom>
              <a:avLst/>
              <a:gdLst>
                <a:gd name="T0" fmla="*/ 0 w 4"/>
                <a:gd name="T1" fmla="*/ 0 h 1"/>
                <a:gd name="T2" fmla="*/ 4 w 4"/>
                <a:gd name="T3" fmla="*/ 0 h 1"/>
                <a:gd name="T4" fmla="*/ 4 w 4"/>
                <a:gd name="T5" fmla="*/ 0 h 1"/>
                <a:gd name="T6" fmla="*/ 0 w 4"/>
                <a:gd name="T7" fmla="*/ 0 h 1"/>
                <a:gd name="T8" fmla="*/ 0 w 4"/>
                <a:gd name="T9" fmla="*/ 0 h 1"/>
                <a:gd name="T10" fmla="*/ 1 w 4"/>
                <a:gd name="T11" fmla="*/ 0 h 1"/>
                <a:gd name="T12" fmla="*/ 1 w 4"/>
                <a:gd name="T13" fmla="*/ 0 h 1"/>
                <a:gd name="T14" fmla="*/ 1 w 4"/>
                <a:gd name="T15" fmla="*/ 0 h 1"/>
                <a:gd name="T16" fmla="*/ 1 w 4"/>
                <a:gd name="T17" fmla="*/ 0 h 1"/>
                <a:gd name="T18" fmla="*/ 1 w 4"/>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1">
                  <a:moveTo>
                    <a:pt x="0" y="0"/>
                  </a:moveTo>
                  <a:lnTo>
                    <a:pt x="4" y="0"/>
                  </a:lnTo>
                  <a:lnTo>
                    <a:pt x="0" y="0"/>
                  </a:lnTo>
                  <a:close/>
                  <a:moveTo>
                    <a:pt x="1" y="0"/>
                  </a:moveTo>
                  <a:lnTo>
                    <a:pt x="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08" name="Rectangle 111">
              <a:extLst>
                <a:ext uri="{FF2B5EF4-FFF2-40B4-BE49-F238E27FC236}">
                  <a16:creationId xmlns:a16="http://schemas.microsoft.com/office/drawing/2014/main" id="{17FB07B2-B265-4F44-8B29-D1BB3B121F55}"/>
                </a:ext>
              </a:extLst>
            </p:cNvPr>
            <p:cNvSpPr>
              <a:spLocks noChangeArrowheads="1"/>
            </p:cNvSpPr>
            <p:nvPr/>
          </p:nvSpPr>
          <p:spPr bwMode="auto">
            <a:xfrm>
              <a:off x="217" y="3624"/>
              <a:ext cx="5" cy="2"/>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909" name="Rectangle 112">
              <a:extLst>
                <a:ext uri="{FF2B5EF4-FFF2-40B4-BE49-F238E27FC236}">
                  <a16:creationId xmlns:a16="http://schemas.microsoft.com/office/drawing/2014/main" id="{292FFAF9-96F8-D34E-A804-D272B0C9C10D}"/>
                </a:ext>
              </a:extLst>
            </p:cNvPr>
            <p:cNvSpPr>
              <a:spLocks noChangeArrowheads="1"/>
            </p:cNvSpPr>
            <p:nvPr/>
          </p:nvSpPr>
          <p:spPr bwMode="auto">
            <a:xfrm>
              <a:off x="237" y="3624"/>
              <a:ext cx="5" cy="2"/>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910" name="Rectangle 113">
              <a:extLst>
                <a:ext uri="{FF2B5EF4-FFF2-40B4-BE49-F238E27FC236}">
                  <a16:creationId xmlns:a16="http://schemas.microsoft.com/office/drawing/2014/main" id="{94B50CD1-D8E6-A447-B6B1-F628971E1493}"/>
                </a:ext>
              </a:extLst>
            </p:cNvPr>
            <p:cNvSpPr>
              <a:spLocks noChangeArrowheads="1"/>
            </p:cNvSpPr>
            <p:nvPr/>
          </p:nvSpPr>
          <p:spPr bwMode="auto">
            <a:xfrm>
              <a:off x="195" y="3624"/>
              <a:ext cx="6" cy="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911" name="Freeform 114">
              <a:extLst>
                <a:ext uri="{FF2B5EF4-FFF2-40B4-BE49-F238E27FC236}">
                  <a16:creationId xmlns:a16="http://schemas.microsoft.com/office/drawing/2014/main" id="{53148007-1E42-ED45-BBCF-C297B77055F3}"/>
                </a:ext>
              </a:extLst>
            </p:cNvPr>
            <p:cNvSpPr>
              <a:spLocks/>
            </p:cNvSpPr>
            <p:nvPr/>
          </p:nvSpPr>
          <p:spPr bwMode="auto">
            <a:xfrm>
              <a:off x="491" y="3581"/>
              <a:ext cx="16" cy="13"/>
            </a:xfrm>
            <a:custGeom>
              <a:avLst/>
              <a:gdLst>
                <a:gd name="T0" fmla="*/ 0 w 16"/>
                <a:gd name="T1" fmla="*/ 8 h 13"/>
                <a:gd name="T2" fmla="*/ 16 w 16"/>
                <a:gd name="T3" fmla="*/ 0 h 13"/>
                <a:gd name="T4" fmla="*/ 16 w 16"/>
                <a:gd name="T5" fmla="*/ 5 h 13"/>
                <a:gd name="T6" fmla="*/ 0 w 16"/>
                <a:gd name="T7" fmla="*/ 13 h 13"/>
                <a:gd name="T8" fmla="*/ 0 w 16"/>
                <a:gd name="T9" fmla="*/ 8 h 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13">
                  <a:moveTo>
                    <a:pt x="0" y="8"/>
                  </a:moveTo>
                  <a:lnTo>
                    <a:pt x="16" y="0"/>
                  </a:lnTo>
                  <a:lnTo>
                    <a:pt x="16" y="5"/>
                  </a:lnTo>
                  <a:lnTo>
                    <a:pt x="0" y="13"/>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12" name="Freeform 115">
              <a:extLst>
                <a:ext uri="{FF2B5EF4-FFF2-40B4-BE49-F238E27FC236}">
                  <a16:creationId xmlns:a16="http://schemas.microsoft.com/office/drawing/2014/main" id="{0C0D7729-E0CF-8142-9394-7F23272EABAD}"/>
                </a:ext>
              </a:extLst>
            </p:cNvPr>
            <p:cNvSpPr>
              <a:spLocks noEditPoints="1"/>
            </p:cNvSpPr>
            <p:nvPr/>
          </p:nvSpPr>
          <p:spPr bwMode="auto">
            <a:xfrm>
              <a:off x="405" y="3621"/>
              <a:ext cx="13" cy="3"/>
            </a:xfrm>
            <a:custGeom>
              <a:avLst/>
              <a:gdLst>
                <a:gd name="T0" fmla="*/ 0 w 13"/>
                <a:gd name="T1" fmla="*/ 0 h 3"/>
                <a:gd name="T2" fmla="*/ 13 w 13"/>
                <a:gd name="T3" fmla="*/ 0 h 3"/>
                <a:gd name="T4" fmla="*/ 13 w 13"/>
                <a:gd name="T5" fmla="*/ 3 h 3"/>
                <a:gd name="T6" fmla="*/ 0 w 13"/>
                <a:gd name="T7" fmla="*/ 3 h 3"/>
                <a:gd name="T8" fmla="*/ 0 w 13"/>
                <a:gd name="T9" fmla="*/ 0 h 3"/>
                <a:gd name="T10" fmla="*/ 0 w 13"/>
                <a:gd name="T11" fmla="*/ 0 h 3"/>
                <a:gd name="T12" fmla="*/ 13 w 13"/>
                <a:gd name="T13" fmla="*/ 0 h 3"/>
                <a:gd name="T14" fmla="*/ 13 w 13"/>
                <a:gd name="T15" fmla="*/ 0 h 3"/>
                <a:gd name="T16" fmla="*/ 0 w 13"/>
                <a:gd name="T17" fmla="*/ 0 h 3"/>
                <a:gd name="T18" fmla="*/ 0 w 13"/>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3">
                  <a:moveTo>
                    <a:pt x="0" y="0"/>
                  </a:moveTo>
                  <a:lnTo>
                    <a:pt x="13" y="0"/>
                  </a:lnTo>
                  <a:lnTo>
                    <a:pt x="13" y="3"/>
                  </a:lnTo>
                  <a:lnTo>
                    <a:pt x="0" y="3"/>
                  </a:lnTo>
                  <a:lnTo>
                    <a:pt x="0" y="0"/>
                  </a:lnTo>
                  <a:close/>
                  <a:moveTo>
                    <a:pt x="0" y="0"/>
                  </a:moveTo>
                  <a:lnTo>
                    <a:pt x="13" y="0"/>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13" name="Freeform 116">
              <a:extLst>
                <a:ext uri="{FF2B5EF4-FFF2-40B4-BE49-F238E27FC236}">
                  <a16:creationId xmlns:a16="http://schemas.microsoft.com/office/drawing/2014/main" id="{A51F9E2F-F367-D248-AC0E-44659A0E129F}"/>
                </a:ext>
              </a:extLst>
            </p:cNvPr>
            <p:cNvSpPr>
              <a:spLocks/>
            </p:cNvSpPr>
            <p:nvPr/>
          </p:nvSpPr>
          <p:spPr bwMode="auto">
            <a:xfrm>
              <a:off x="351" y="3619"/>
              <a:ext cx="7" cy="6"/>
            </a:xfrm>
            <a:custGeom>
              <a:avLst/>
              <a:gdLst>
                <a:gd name="T0" fmla="*/ 0 w 7"/>
                <a:gd name="T1" fmla="*/ 6 h 6"/>
                <a:gd name="T2" fmla="*/ 3 w 7"/>
                <a:gd name="T3" fmla="*/ 6 h 6"/>
                <a:gd name="T4" fmla="*/ 6 w 7"/>
                <a:gd name="T5" fmla="*/ 4 h 6"/>
                <a:gd name="T6" fmla="*/ 7 w 7"/>
                <a:gd name="T7" fmla="*/ 0 h 6"/>
                <a:gd name="T8" fmla="*/ 7 w 7"/>
                <a:gd name="T9" fmla="*/ 6 h 6"/>
                <a:gd name="T10" fmla="*/ 0 w 7"/>
                <a:gd name="T11" fmla="*/ 6 h 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 h="6">
                  <a:moveTo>
                    <a:pt x="0" y="6"/>
                  </a:moveTo>
                  <a:lnTo>
                    <a:pt x="3" y="6"/>
                  </a:lnTo>
                  <a:lnTo>
                    <a:pt x="6" y="4"/>
                  </a:lnTo>
                  <a:lnTo>
                    <a:pt x="7" y="0"/>
                  </a:lnTo>
                  <a:lnTo>
                    <a:pt x="7" y="6"/>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14" name="Freeform 117">
              <a:extLst>
                <a:ext uri="{FF2B5EF4-FFF2-40B4-BE49-F238E27FC236}">
                  <a16:creationId xmlns:a16="http://schemas.microsoft.com/office/drawing/2014/main" id="{C5914C1C-8E5C-324C-93AF-7E764EE353E9}"/>
                </a:ext>
              </a:extLst>
            </p:cNvPr>
            <p:cNvSpPr>
              <a:spLocks/>
            </p:cNvSpPr>
            <p:nvPr/>
          </p:nvSpPr>
          <p:spPr bwMode="auto">
            <a:xfrm>
              <a:off x="351" y="3619"/>
              <a:ext cx="7" cy="6"/>
            </a:xfrm>
            <a:custGeom>
              <a:avLst/>
              <a:gdLst>
                <a:gd name="T0" fmla="*/ 0 w 7"/>
                <a:gd name="T1" fmla="*/ 6 h 6"/>
                <a:gd name="T2" fmla="*/ 3 w 7"/>
                <a:gd name="T3" fmla="*/ 6 h 6"/>
                <a:gd name="T4" fmla="*/ 6 w 7"/>
                <a:gd name="T5" fmla="*/ 4 h 6"/>
                <a:gd name="T6" fmla="*/ 7 w 7"/>
                <a:gd name="T7" fmla="*/ 0 h 6"/>
                <a:gd name="T8" fmla="*/ 3 w 7"/>
                <a:gd name="T9" fmla="*/ 0 h 6"/>
                <a:gd name="T10" fmla="*/ 3 w 7"/>
                <a:gd name="T11" fmla="*/ 2 h 6"/>
                <a:gd name="T12" fmla="*/ 2 w 7"/>
                <a:gd name="T13" fmla="*/ 3 h 6"/>
                <a:gd name="T14" fmla="*/ 0 w 7"/>
                <a:gd name="T15" fmla="*/ 4 h 6"/>
                <a:gd name="T16" fmla="*/ 0 w 7"/>
                <a:gd name="T17" fmla="*/ 6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 h="6">
                  <a:moveTo>
                    <a:pt x="0" y="6"/>
                  </a:moveTo>
                  <a:lnTo>
                    <a:pt x="3" y="6"/>
                  </a:lnTo>
                  <a:lnTo>
                    <a:pt x="6" y="4"/>
                  </a:lnTo>
                  <a:lnTo>
                    <a:pt x="7" y="0"/>
                  </a:lnTo>
                  <a:lnTo>
                    <a:pt x="3" y="0"/>
                  </a:lnTo>
                  <a:lnTo>
                    <a:pt x="3" y="2"/>
                  </a:lnTo>
                  <a:lnTo>
                    <a:pt x="2" y="3"/>
                  </a:lnTo>
                  <a:lnTo>
                    <a:pt x="0" y="4"/>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15" name="Freeform 118">
              <a:extLst>
                <a:ext uri="{FF2B5EF4-FFF2-40B4-BE49-F238E27FC236}">
                  <a16:creationId xmlns:a16="http://schemas.microsoft.com/office/drawing/2014/main" id="{BEE559B9-BFD9-CD47-AB3F-F5BE5EEA9F05}"/>
                </a:ext>
              </a:extLst>
            </p:cNvPr>
            <p:cNvSpPr>
              <a:spLocks/>
            </p:cNvSpPr>
            <p:nvPr/>
          </p:nvSpPr>
          <p:spPr bwMode="auto">
            <a:xfrm>
              <a:off x="351" y="3619"/>
              <a:ext cx="3" cy="4"/>
            </a:xfrm>
            <a:custGeom>
              <a:avLst/>
              <a:gdLst>
                <a:gd name="T0" fmla="*/ 0 w 3"/>
                <a:gd name="T1" fmla="*/ 4 h 4"/>
                <a:gd name="T2" fmla="*/ 2 w 3"/>
                <a:gd name="T3" fmla="*/ 3 h 4"/>
                <a:gd name="T4" fmla="*/ 3 w 3"/>
                <a:gd name="T5" fmla="*/ 2 h 4"/>
                <a:gd name="T6" fmla="*/ 3 w 3"/>
                <a:gd name="T7" fmla="*/ 0 h 4"/>
                <a:gd name="T8" fmla="*/ 0 w 3"/>
                <a:gd name="T9" fmla="*/ 0 h 4"/>
                <a:gd name="T10" fmla="*/ 0 w 3"/>
                <a:gd name="T11" fmla="*/ 0 h 4"/>
                <a:gd name="T12" fmla="*/ 0 w 3"/>
                <a:gd name="T13" fmla="*/ 4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4">
                  <a:moveTo>
                    <a:pt x="0" y="4"/>
                  </a:moveTo>
                  <a:lnTo>
                    <a:pt x="2" y="3"/>
                  </a:lnTo>
                  <a:lnTo>
                    <a:pt x="3" y="2"/>
                  </a:lnTo>
                  <a:lnTo>
                    <a:pt x="3" y="0"/>
                  </a:lnTo>
                  <a:lnTo>
                    <a:pt x="0" y="0"/>
                  </a:lnTo>
                  <a:lnTo>
                    <a:pt x="0" y="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16" name="Freeform 119">
              <a:extLst>
                <a:ext uri="{FF2B5EF4-FFF2-40B4-BE49-F238E27FC236}">
                  <a16:creationId xmlns:a16="http://schemas.microsoft.com/office/drawing/2014/main" id="{8539E70E-4A56-BA4E-B0C1-E9382AE86F2E}"/>
                </a:ext>
              </a:extLst>
            </p:cNvPr>
            <p:cNvSpPr>
              <a:spLocks/>
            </p:cNvSpPr>
            <p:nvPr/>
          </p:nvSpPr>
          <p:spPr bwMode="auto">
            <a:xfrm>
              <a:off x="353" y="3621"/>
              <a:ext cx="3" cy="3"/>
            </a:xfrm>
            <a:custGeom>
              <a:avLst/>
              <a:gdLst>
                <a:gd name="T0" fmla="*/ 3 w 3"/>
                <a:gd name="T1" fmla="*/ 0 h 3"/>
                <a:gd name="T2" fmla="*/ 1 w 3"/>
                <a:gd name="T3" fmla="*/ 0 h 3"/>
                <a:gd name="T4" fmla="*/ 1 w 3"/>
                <a:gd name="T5" fmla="*/ 2 h 3"/>
                <a:gd name="T6" fmla="*/ 0 w 3"/>
                <a:gd name="T7" fmla="*/ 3 h 3"/>
                <a:gd name="T8" fmla="*/ 0 w 3"/>
                <a:gd name="T9" fmla="*/ 0 h 3"/>
                <a:gd name="T10" fmla="*/ 3 w 3"/>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 h="3">
                  <a:moveTo>
                    <a:pt x="3" y="0"/>
                  </a:moveTo>
                  <a:lnTo>
                    <a:pt x="1" y="0"/>
                  </a:lnTo>
                  <a:lnTo>
                    <a:pt x="1" y="2"/>
                  </a:lnTo>
                  <a:lnTo>
                    <a:pt x="0" y="3"/>
                  </a:lnTo>
                  <a:lnTo>
                    <a:pt x="0" y="0"/>
                  </a:lnTo>
                  <a:lnTo>
                    <a:pt x="3"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17" name="Freeform 120">
              <a:extLst>
                <a:ext uri="{FF2B5EF4-FFF2-40B4-BE49-F238E27FC236}">
                  <a16:creationId xmlns:a16="http://schemas.microsoft.com/office/drawing/2014/main" id="{1EE14EF8-962D-E64B-AC56-9A5351A99638}"/>
                </a:ext>
              </a:extLst>
            </p:cNvPr>
            <p:cNvSpPr>
              <a:spLocks/>
            </p:cNvSpPr>
            <p:nvPr/>
          </p:nvSpPr>
          <p:spPr bwMode="auto">
            <a:xfrm>
              <a:off x="353" y="3621"/>
              <a:ext cx="3" cy="3"/>
            </a:xfrm>
            <a:custGeom>
              <a:avLst/>
              <a:gdLst>
                <a:gd name="T0" fmla="*/ 3 w 3"/>
                <a:gd name="T1" fmla="*/ 0 h 3"/>
                <a:gd name="T2" fmla="*/ 1 w 3"/>
                <a:gd name="T3" fmla="*/ 0 h 3"/>
                <a:gd name="T4" fmla="*/ 1 w 3"/>
                <a:gd name="T5" fmla="*/ 2 h 3"/>
                <a:gd name="T6" fmla="*/ 0 w 3"/>
                <a:gd name="T7" fmla="*/ 3 h 3"/>
                <a:gd name="T8" fmla="*/ 3 w 3"/>
                <a:gd name="T9" fmla="*/ 3 h 3"/>
                <a:gd name="T10" fmla="*/ 3 w 3"/>
                <a:gd name="T11" fmla="*/ 3 h 3"/>
                <a:gd name="T12" fmla="*/ 3 w 3"/>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3">
                  <a:moveTo>
                    <a:pt x="3" y="0"/>
                  </a:moveTo>
                  <a:lnTo>
                    <a:pt x="1" y="0"/>
                  </a:lnTo>
                  <a:lnTo>
                    <a:pt x="1" y="2"/>
                  </a:lnTo>
                  <a:lnTo>
                    <a:pt x="0" y="3"/>
                  </a:lnTo>
                  <a:lnTo>
                    <a:pt x="3" y="3"/>
                  </a:lnTo>
                  <a:lnTo>
                    <a:pt x="3"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18" name="Freeform 121">
              <a:extLst>
                <a:ext uri="{FF2B5EF4-FFF2-40B4-BE49-F238E27FC236}">
                  <a16:creationId xmlns:a16="http://schemas.microsoft.com/office/drawing/2014/main" id="{6F101780-98D0-814B-AAAE-1D6D6291B83E}"/>
                </a:ext>
              </a:extLst>
            </p:cNvPr>
            <p:cNvSpPr>
              <a:spLocks/>
            </p:cNvSpPr>
            <p:nvPr/>
          </p:nvSpPr>
          <p:spPr bwMode="auto">
            <a:xfrm>
              <a:off x="361" y="3619"/>
              <a:ext cx="6" cy="6"/>
            </a:xfrm>
            <a:custGeom>
              <a:avLst/>
              <a:gdLst>
                <a:gd name="T0" fmla="*/ 0 w 6"/>
                <a:gd name="T1" fmla="*/ 6 h 6"/>
                <a:gd name="T2" fmla="*/ 2 w 6"/>
                <a:gd name="T3" fmla="*/ 6 h 6"/>
                <a:gd name="T4" fmla="*/ 5 w 6"/>
                <a:gd name="T5" fmla="*/ 4 h 6"/>
                <a:gd name="T6" fmla="*/ 6 w 6"/>
                <a:gd name="T7" fmla="*/ 0 h 6"/>
                <a:gd name="T8" fmla="*/ 6 w 6"/>
                <a:gd name="T9" fmla="*/ 6 h 6"/>
                <a:gd name="T10" fmla="*/ 0 w 6"/>
                <a:gd name="T11" fmla="*/ 6 h 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 h="6">
                  <a:moveTo>
                    <a:pt x="0" y="6"/>
                  </a:moveTo>
                  <a:lnTo>
                    <a:pt x="2" y="6"/>
                  </a:lnTo>
                  <a:lnTo>
                    <a:pt x="5" y="4"/>
                  </a:lnTo>
                  <a:lnTo>
                    <a:pt x="6" y="0"/>
                  </a:lnTo>
                  <a:lnTo>
                    <a:pt x="6" y="6"/>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19" name="Freeform 122">
              <a:extLst>
                <a:ext uri="{FF2B5EF4-FFF2-40B4-BE49-F238E27FC236}">
                  <a16:creationId xmlns:a16="http://schemas.microsoft.com/office/drawing/2014/main" id="{56B54BCD-F184-0847-A749-69D37DD12031}"/>
                </a:ext>
              </a:extLst>
            </p:cNvPr>
            <p:cNvSpPr>
              <a:spLocks/>
            </p:cNvSpPr>
            <p:nvPr/>
          </p:nvSpPr>
          <p:spPr bwMode="auto">
            <a:xfrm>
              <a:off x="361" y="3619"/>
              <a:ext cx="6" cy="6"/>
            </a:xfrm>
            <a:custGeom>
              <a:avLst/>
              <a:gdLst>
                <a:gd name="T0" fmla="*/ 0 w 6"/>
                <a:gd name="T1" fmla="*/ 6 h 6"/>
                <a:gd name="T2" fmla="*/ 2 w 6"/>
                <a:gd name="T3" fmla="*/ 6 h 6"/>
                <a:gd name="T4" fmla="*/ 5 w 6"/>
                <a:gd name="T5" fmla="*/ 4 h 6"/>
                <a:gd name="T6" fmla="*/ 6 w 6"/>
                <a:gd name="T7" fmla="*/ 0 h 6"/>
                <a:gd name="T8" fmla="*/ 2 w 6"/>
                <a:gd name="T9" fmla="*/ 0 h 6"/>
                <a:gd name="T10" fmla="*/ 2 w 6"/>
                <a:gd name="T11" fmla="*/ 2 h 6"/>
                <a:gd name="T12" fmla="*/ 1 w 6"/>
                <a:gd name="T13" fmla="*/ 3 h 6"/>
                <a:gd name="T14" fmla="*/ 0 w 6"/>
                <a:gd name="T15" fmla="*/ 4 h 6"/>
                <a:gd name="T16" fmla="*/ 0 w 6"/>
                <a:gd name="T17" fmla="*/ 6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 h="6">
                  <a:moveTo>
                    <a:pt x="0" y="6"/>
                  </a:moveTo>
                  <a:lnTo>
                    <a:pt x="2" y="6"/>
                  </a:lnTo>
                  <a:lnTo>
                    <a:pt x="5" y="4"/>
                  </a:lnTo>
                  <a:lnTo>
                    <a:pt x="6" y="0"/>
                  </a:lnTo>
                  <a:lnTo>
                    <a:pt x="2" y="0"/>
                  </a:lnTo>
                  <a:lnTo>
                    <a:pt x="2" y="2"/>
                  </a:lnTo>
                  <a:lnTo>
                    <a:pt x="1" y="3"/>
                  </a:lnTo>
                  <a:lnTo>
                    <a:pt x="0" y="4"/>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20" name="Freeform 123">
              <a:extLst>
                <a:ext uri="{FF2B5EF4-FFF2-40B4-BE49-F238E27FC236}">
                  <a16:creationId xmlns:a16="http://schemas.microsoft.com/office/drawing/2014/main" id="{91EE6EC8-9465-024F-B7B8-870B8748FDC9}"/>
                </a:ext>
              </a:extLst>
            </p:cNvPr>
            <p:cNvSpPr>
              <a:spLocks/>
            </p:cNvSpPr>
            <p:nvPr/>
          </p:nvSpPr>
          <p:spPr bwMode="auto">
            <a:xfrm>
              <a:off x="361" y="3619"/>
              <a:ext cx="2" cy="4"/>
            </a:xfrm>
            <a:custGeom>
              <a:avLst/>
              <a:gdLst>
                <a:gd name="T0" fmla="*/ 0 w 2"/>
                <a:gd name="T1" fmla="*/ 4 h 4"/>
                <a:gd name="T2" fmla="*/ 1 w 2"/>
                <a:gd name="T3" fmla="*/ 3 h 4"/>
                <a:gd name="T4" fmla="*/ 2 w 2"/>
                <a:gd name="T5" fmla="*/ 2 h 4"/>
                <a:gd name="T6" fmla="*/ 2 w 2"/>
                <a:gd name="T7" fmla="*/ 0 h 4"/>
                <a:gd name="T8" fmla="*/ 0 w 2"/>
                <a:gd name="T9" fmla="*/ 0 h 4"/>
                <a:gd name="T10" fmla="*/ 0 w 2"/>
                <a:gd name="T11" fmla="*/ 0 h 4"/>
                <a:gd name="T12" fmla="*/ 0 w 2"/>
                <a:gd name="T13" fmla="*/ 4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4">
                  <a:moveTo>
                    <a:pt x="0" y="4"/>
                  </a:moveTo>
                  <a:lnTo>
                    <a:pt x="1" y="3"/>
                  </a:lnTo>
                  <a:lnTo>
                    <a:pt x="2" y="2"/>
                  </a:lnTo>
                  <a:lnTo>
                    <a:pt x="2" y="0"/>
                  </a:lnTo>
                  <a:lnTo>
                    <a:pt x="0" y="0"/>
                  </a:lnTo>
                  <a:lnTo>
                    <a:pt x="0" y="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21" name="Freeform 124">
              <a:extLst>
                <a:ext uri="{FF2B5EF4-FFF2-40B4-BE49-F238E27FC236}">
                  <a16:creationId xmlns:a16="http://schemas.microsoft.com/office/drawing/2014/main" id="{247D15A4-4B26-DF49-904A-E4E2952375EC}"/>
                </a:ext>
              </a:extLst>
            </p:cNvPr>
            <p:cNvSpPr>
              <a:spLocks/>
            </p:cNvSpPr>
            <p:nvPr/>
          </p:nvSpPr>
          <p:spPr bwMode="auto">
            <a:xfrm>
              <a:off x="362" y="3621"/>
              <a:ext cx="3" cy="3"/>
            </a:xfrm>
            <a:custGeom>
              <a:avLst/>
              <a:gdLst>
                <a:gd name="T0" fmla="*/ 3 w 3"/>
                <a:gd name="T1" fmla="*/ 0 h 3"/>
                <a:gd name="T2" fmla="*/ 1 w 3"/>
                <a:gd name="T3" fmla="*/ 0 h 3"/>
                <a:gd name="T4" fmla="*/ 0 w 3"/>
                <a:gd name="T5" fmla="*/ 2 h 3"/>
                <a:gd name="T6" fmla="*/ 0 w 3"/>
                <a:gd name="T7" fmla="*/ 3 h 3"/>
                <a:gd name="T8" fmla="*/ 0 w 3"/>
                <a:gd name="T9" fmla="*/ 0 h 3"/>
                <a:gd name="T10" fmla="*/ 3 w 3"/>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 h="3">
                  <a:moveTo>
                    <a:pt x="3" y="0"/>
                  </a:moveTo>
                  <a:lnTo>
                    <a:pt x="1" y="0"/>
                  </a:lnTo>
                  <a:lnTo>
                    <a:pt x="0" y="2"/>
                  </a:lnTo>
                  <a:lnTo>
                    <a:pt x="0" y="3"/>
                  </a:lnTo>
                  <a:lnTo>
                    <a:pt x="0" y="0"/>
                  </a:lnTo>
                  <a:lnTo>
                    <a:pt x="3"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22" name="Freeform 125">
              <a:extLst>
                <a:ext uri="{FF2B5EF4-FFF2-40B4-BE49-F238E27FC236}">
                  <a16:creationId xmlns:a16="http://schemas.microsoft.com/office/drawing/2014/main" id="{1A9D3F26-0913-3849-B01D-4688779A5334}"/>
                </a:ext>
              </a:extLst>
            </p:cNvPr>
            <p:cNvSpPr>
              <a:spLocks/>
            </p:cNvSpPr>
            <p:nvPr/>
          </p:nvSpPr>
          <p:spPr bwMode="auto">
            <a:xfrm>
              <a:off x="362" y="3621"/>
              <a:ext cx="3" cy="3"/>
            </a:xfrm>
            <a:custGeom>
              <a:avLst/>
              <a:gdLst>
                <a:gd name="T0" fmla="*/ 3 w 3"/>
                <a:gd name="T1" fmla="*/ 0 h 3"/>
                <a:gd name="T2" fmla="*/ 1 w 3"/>
                <a:gd name="T3" fmla="*/ 0 h 3"/>
                <a:gd name="T4" fmla="*/ 0 w 3"/>
                <a:gd name="T5" fmla="*/ 2 h 3"/>
                <a:gd name="T6" fmla="*/ 0 w 3"/>
                <a:gd name="T7" fmla="*/ 3 h 3"/>
                <a:gd name="T8" fmla="*/ 3 w 3"/>
                <a:gd name="T9" fmla="*/ 3 h 3"/>
                <a:gd name="T10" fmla="*/ 3 w 3"/>
                <a:gd name="T11" fmla="*/ 3 h 3"/>
                <a:gd name="T12" fmla="*/ 3 w 3"/>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3">
                  <a:moveTo>
                    <a:pt x="3" y="0"/>
                  </a:moveTo>
                  <a:lnTo>
                    <a:pt x="1" y="0"/>
                  </a:lnTo>
                  <a:lnTo>
                    <a:pt x="0" y="2"/>
                  </a:lnTo>
                  <a:lnTo>
                    <a:pt x="0" y="3"/>
                  </a:lnTo>
                  <a:lnTo>
                    <a:pt x="3" y="3"/>
                  </a:lnTo>
                  <a:lnTo>
                    <a:pt x="3"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23" name="Freeform 126">
              <a:extLst>
                <a:ext uri="{FF2B5EF4-FFF2-40B4-BE49-F238E27FC236}">
                  <a16:creationId xmlns:a16="http://schemas.microsoft.com/office/drawing/2014/main" id="{BE34695B-9684-9446-A07E-33F5EB98DDF5}"/>
                </a:ext>
              </a:extLst>
            </p:cNvPr>
            <p:cNvSpPr>
              <a:spLocks/>
            </p:cNvSpPr>
            <p:nvPr/>
          </p:nvSpPr>
          <p:spPr bwMode="auto">
            <a:xfrm>
              <a:off x="369" y="3619"/>
              <a:ext cx="6" cy="6"/>
            </a:xfrm>
            <a:custGeom>
              <a:avLst/>
              <a:gdLst>
                <a:gd name="T0" fmla="*/ 0 w 6"/>
                <a:gd name="T1" fmla="*/ 6 h 6"/>
                <a:gd name="T2" fmla="*/ 4 w 6"/>
                <a:gd name="T3" fmla="*/ 6 h 6"/>
                <a:gd name="T4" fmla="*/ 6 w 6"/>
                <a:gd name="T5" fmla="*/ 4 h 6"/>
                <a:gd name="T6" fmla="*/ 6 w 6"/>
                <a:gd name="T7" fmla="*/ 0 h 6"/>
                <a:gd name="T8" fmla="*/ 6 w 6"/>
                <a:gd name="T9" fmla="*/ 6 h 6"/>
                <a:gd name="T10" fmla="*/ 0 w 6"/>
                <a:gd name="T11" fmla="*/ 6 h 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 h="6">
                  <a:moveTo>
                    <a:pt x="0" y="6"/>
                  </a:moveTo>
                  <a:lnTo>
                    <a:pt x="4" y="6"/>
                  </a:lnTo>
                  <a:lnTo>
                    <a:pt x="6" y="4"/>
                  </a:lnTo>
                  <a:lnTo>
                    <a:pt x="6" y="0"/>
                  </a:lnTo>
                  <a:lnTo>
                    <a:pt x="6" y="6"/>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24" name="Freeform 127">
              <a:extLst>
                <a:ext uri="{FF2B5EF4-FFF2-40B4-BE49-F238E27FC236}">
                  <a16:creationId xmlns:a16="http://schemas.microsoft.com/office/drawing/2014/main" id="{BC685F97-5833-7743-840F-A88C745EA8CD}"/>
                </a:ext>
              </a:extLst>
            </p:cNvPr>
            <p:cNvSpPr>
              <a:spLocks/>
            </p:cNvSpPr>
            <p:nvPr/>
          </p:nvSpPr>
          <p:spPr bwMode="auto">
            <a:xfrm>
              <a:off x="369" y="3619"/>
              <a:ext cx="6" cy="6"/>
            </a:xfrm>
            <a:custGeom>
              <a:avLst/>
              <a:gdLst>
                <a:gd name="T0" fmla="*/ 0 w 6"/>
                <a:gd name="T1" fmla="*/ 6 h 6"/>
                <a:gd name="T2" fmla="*/ 4 w 6"/>
                <a:gd name="T3" fmla="*/ 6 h 6"/>
                <a:gd name="T4" fmla="*/ 6 w 6"/>
                <a:gd name="T5" fmla="*/ 4 h 6"/>
                <a:gd name="T6" fmla="*/ 6 w 6"/>
                <a:gd name="T7" fmla="*/ 0 h 6"/>
                <a:gd name="T8" fmla="*/ 4 w 6"/>
                <a:gd name="T9" fmla="*/ 0 h 6"/>
                <a:gd name="T10" fmla="*/ 3 w 6"/>
                <a:gd name="T11" fmla="*/ 2 h 6"/>
                <a:gd name="T12" fmla="*/ 2 w 6"/>
                <a:gd name="T13" fmla="*/ 3 h 6"/>
                <a:gd name="T14" fmla="*/ 0 w 6"/>
                <a:gd name="T15" fmla="*/ 4 h 6"/>
                <a:gd name="T16" fmla="*/ 0 w 6"/>
                <a:gd name="T17" fmla="*/ 6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 h="6">
                  <a:moveTo>
                    <a:pt x="0" y="6"/>
                  </a:moveTo>
                  <a:lnTo>
                    <a:pt x="4" y="6"/>
                  </a:lnTo>
                  <a:lnTo>
                    <a:pt x="6" y="4"/>
                  </a:lnTo>
                  <a:lnTo>
                    <a:pt x="6" y="0"/>
                  </a:lnTo>
                  <a:lnTo>
                    <a:pt x="4" y="0"/>
                  </a:lnTo>
                  <a:lnTo>
                    <a:pt x="3" y="2"/>
                  </a:lnTo>
                  <a:lnTo>
                    <a:pt x="2" y="3"/>
                  </a:lnTo>
                  <a:lnTo>
                    <a:pt x="0" y="4"/>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25" name="Freeform 128">
              <a:extLst>
                <a:ext uri="{FF2B5EF4-FFF2-40B4-BE49-F238E27FC236}">
                  <a16:creationId xmlns:a16="http://schemas.microsoft.com/office/drawing/2014/main" id="{7546B62F-C747-9447-8A72-42F0F131FDC6}"/>
                </a:ext>
              </a:extLst>
            </p:cNvPr>
            <p:cNvSpPr>
              <a:spLocks/>
            </p:cNvSpPr>
            <p:nvPr/>
          </p:nvSpPr>
          <p:spPr bwMode="auto">
            <a:xfrm>
              <a:off x="369" y="3619"/>
              <a:ext cx="4" cy="4"/>
            </a:xfrm>
            <a:custGeom>
              <a:avLst/>
              <a:gdLst>
                <a:gd name="T0" fmla="*/ 0 w 4"/>
                <a:gd name="T1" fmla="*/ 4 h 4"/>
                <a:gd name="T2" fmla="*/ 2 w 4"/>
                <a:gd name="T3" fmla="*/ 3 h 4"/>
                <a:gd name="T4" fmla="*/ 3 w 4"/>
                <a:gd name="T5" fmla="*/ 2 h 4"/>
                <a:gd name="T6" fmla="*/ 4 w 4"/>
                <a:gd name="T7" fmla="*/ 0 h 4"/>
                <a:gd name="T8" fmla="*/ 0 w 4"/>
                <a:gd name="T9" fmla="*/ 0 h 4"/>
                <a:gd name="T10" fmla="*/ 0 w 4"/>
                <a:gd name="T11" fmla="*/ 0 h 4"/>
                <a:gd name="T12" fmla="*/ 0 w 4"/>
                <a:gd name="T13" fmla="*/ 4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 h="4">
                  <a:moveTo>
                    <a:pt x="0" y="4"/>
                  </a:moveTo>
                  <a:lnTo>
                    <a:pt x="2" y="3"/>
                  </a:lnTo>
                  <a:lnTo>
                    <a:pt x="3" y="2"/>
                  </a:lnTo>
                  <a:lnTo>
                    <a:pt x="4" y="0"/>
                  </a:lnTo>
                  <a:lnTo>
                    <a:pt x="0" y="0"/>
                  </a:lnTo>
                  <a:lnTo>
                    <a:pt x="0" y="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26" name="Freeform 129">
              <a:extLst>
                <a:ext uri="{FF2B5EF4-FFF2-40B4-BE49-F238E27FC236}">
                  <a16:creationId xmlns:a16="http://schemas.microsoft.com/office/drawing/2014/main" id="{7E41BEC3-1BAF-2045-B23B-F3A9352BEFD7}"/>
                </a:ext>
              </a:extLst>
            </p:cNvPr>
            <p:cNvSpPr>
              <a:spLocks/>
            </p:cNvSpPr>
            <p:nvPr/>
          </p:nvSpPr>
          <p:spPr bwMode="auto">
            <a:xfrm>
              <a:off x="371" y="3621"/>
              <a:ext cx="4" cy="3"/>
            </a:xfrm>
            <a:custGeom>
              <a:avLst/>
              <a:gdLst>
                <a:gd name="T0" fmla="*/ 4 w 4"/>
                <a:gd name="T1" fmla="*/ 0 h 3"/>
                <a:gd name="T2" fmla="*/ 2 w 4"/>
                <a:gd name="T3" fmla="*/ 0 h 3"/>
                <a:gd name="T4" fmla="*/ 0 w 4"/>
                <a:gd name="T5" fmla="*/ 2 h 3"/>
                <a:gd name="T6" fmla="*/ 0 w 4"/>
                <a:gd name="T7" fmla="*/ 3 h 3"/>
                <a:gd name="T8" fmla="*/ 0 w 4"/>
                <a:gd name="T9" fmla="*/ 0 h 3"/>
                <a:gd name="T10" fmla="*/ 4 w 4"/>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 h="3">
                  <a:moveTo>
                    <a:pt x="4" y="0"/>
                  </a:moveTo>
                  <a:lnTo>
                    <a:pt x="2" y="0"/>
                  </a:lnTo>
                  <a:lnTo>
                    <a:pt x="0" y="2"/>
                  </a:lnTo>
                  <a:lnTo>
                    <a:pt x="0" y="3"/>
                  </a:lnTo>
                  <a:lnTo>
                    <a:pt x="0" y="0"/>
                  </a:lnTo>
                  <a:lnTo>
                    <a:pt x="4"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27" name="Freeform 130">
              <a:extLst>
                <a:ext uri="{FF2B5EF4-FFF2-40B4-BE49-F238E27FC236}">
                  <a16:creationId xmlns:a16="http://schemas.microsoft.com/office/drawing/2014/main" id="{C2C15C88-B379-094B-9D66-D81A7EBA3C00}"/>
                </a:ext>
              </a:extLst>
            </p:cNvPr>
            <p:cNvSpPr>
              <a:spLocks/>
            </p:cNvSpPr>
            <p:nvPr/>
          </p:nvSpPr>
          <p:spPr bwMode="auto">
            <a:xfrm>
              <a:off x="371" y="3621"/>
              <a:ext cx="4" cy="3"/>
            </a:xfrm>
            <a:custGeom>
              <a:avLst/>
              <a:gdLst>
                <a:gd name="T0" fmla="*/ 4 w 4"/>
                <a:gd name="T1" fmla="*/ 0 h 3"/>
                <a:gd name="T2" fmla="*/ 2 w 4"/>
                <a:gd name="T3" fmla="*/ 0 h 3"/>
                <a:gd name="T4" fmla="*/ 0 w 4"/>
                <a:gd name="T5" fmla="*/ 2 h 3"/>
                <a:gd name="T6" fmla="*/ 0 w 4"/>
                <a:gd name="T7" fmla="*/ 3 h 3"/>
                <a:gd name="T8" fmla="*/ 4 w 4"/>
                <a:gd name="T9" fmla="*/ 3 h 3"/>
                <a:gd name="T10" fmla="*/ 4 w 4"/>
                <a:gd name="T11" fmla="*/ 3 h 3"/>
                <a:gd name="T12" fmla="*/ 4 w 4"/>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 h="3">
                  <a:moveTo>
                    <a:pt x="4" y="0"/>
                  </a:moveTo>
                  <a:lnTo>
                    <a:pt x="2" y="0"/>
                  </a:lnTo>
                  <a:lnTo>
                    <a:pt x="0" y="2"/>
                  </a:lnTo>
                  <a:lnTo>
                    <a:pt x="0" y="3"/>
                  </a:lnTo>
                  <a:lnTo>
                    <a:pt x="4" y="3"/>
                  </a:lnTo>
                  <a:lnTo>
                    <a:pt x="4"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28" name="Freeform 131">
              <a:extLst>
                <a:ext uri="{FF2B5EF4-FFF2-40B4-BE49-F238E27FC236}">
                  <a16:creationId xmlns:a16="http://schemas.microsoft.com/office/drawing/2014/main" id="{24176680-225A-7547-9F1A-1B62C6593C13}"/>
                </a:ext>
              </a:extLst>
            </p:cNvPr>
            <p:cNvSpPr>
              <a:spLocks/>
            </p:cNvSpPr>
            <p:nvPr/>
          </p:nvSpPr>
          <p:spPr bwMode="auto">
            <a:xfrm>
              <a:off x="378" y="3619"/>
              <a:ext cx="6" cy="6"/>
            </a:xfrm>
            <a:custGeom>
              <a:avLst/>
              <a:gdLst>
                <a:gd name="T0" fmla="*/ 0 w 6"/>
                <a:gd name="T1" fmla="*/ 6 h 6"/>
                <a:gd name="T2" fmla="*/ 3 w 6"/>
                <a:gd name="T3" fmla="*/ 6 h 6"/>
                <a:gd name="T4" fmla="*/ 5 w 6"/>
                <a:gd name="T5" fmla="*/ 4 h 6"/>
                <a:gd name="T6" fmla="*/ 6 w 6"/>
                <a:gd name="T7" fmla="*/ 0 h 6"/>
                <a:gd name="T8" fmla="*/ 6 w 6"/>
                <a:gd name="T9" fmla="*/ 6 h 6"/>
                <a:gd name="T10" fmla="*/ 0 w 6"/>
                <a:gd name="T11" fmla="*/ 6 h 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 h="6">
                  <a:moveTo>
                    <a:pt x="0" y="6"/>
                  </a:moveTo>
                  <a:lnTo>
                    <a:pt x="3" y="6"/>
                  </a:lnTo>
                  <a:lnTo>
                    <a:pt x="5" y="4"/>
                  </a:lnTo>
                  <a:lnTo>
                    <a:pt x="6" y="0"/>
                  </a:lnTo>
                  <a:lnTo>
                    <a:pt x="6" y="6"/>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29" name="Freeform 132">
              <a:extLst>
                <a:ext uri="{FF2B5EF4-FFF2-40B4-BE49-F238E27FC236}">
                  <a16:creationId xmlns:a16="http://schemas.microsoft.com/office/drawing/2014/main" id="{F68D5629-E8C2-CE4E-AC0B-B53DEAB9F44B}"/>
                </a:ext>
              </a:extLst>
            </p:cNvPr>
            <p:cNvSpPr>
              <a:spLocks/>
            </p:cNvSpPr>
            <p:nvPr/>
          </p:nvSpPr>
          <p:spPr bwMode="auto">
            <a:xfrm>
              <a:off x="378" y="3619"/>
              <a:ext cx="6" cy="6"/>
            </a:xfrm>
            <a:custGeom>
              <a:avLst/>
              <a:gdLst>
                <a:gd name="T0" fmla="*/ 0 w 6"/>
                <a:gd name="T1" fmla="*/ 6 h 6"/>
                <a:gd name="T2" fmla="*/ 3 w 6"/>
                <a:gd name="T3" fmla="*/ 6 h 6"/>
                <a:gd name="T4" fmla="*/ 5 w 6"/>
                <a:gd name="T5" fmla="*/ 4 h 6"/>
                <a:gd name="T6" fmla="*/ 6 w 6"/>
                <a:gd name="T7" fmla="*/ 0 h 6"/>
                <a:gd name="T8" fmla="*/ 3 w 6"/>
                <a:gd name="T9" fmla="*/ 0 h 6"/>
                <a:gd name="T10" fmla="*/ 3 w 6"/>
                <a:gd name="T11" fmla="*/ 2 h 6"/>
                <a:gd name="T12" fmla="*/ 2 w 6"/>
                <a:gd name="T13" fmla="*/ 3 h 6"/>
                <a:gd name="T14" fmla="*/ 0 w 6"/>
                <a:gd name="T15" fmla="*/ 4 h 6"/>
                <a:gd name="T16" fmla="*/ 0 w 6"/>
                <a:gd name="T17" fmla="*/ 6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 h="6">
                  <a:moveTo>
                    <a:pt x="0" y="6"/>
                  </a:moveTo>
                  <a:lnTo>
                    <a:pt x="3" y="6"/>
                  </a:lnTo>
                  <a:lnTo>
                    <a:pt x="5" y="4"/>
                  </a:lnTo>
                  <a:lnTo>
                    <a:pt x="6" y="0"/>
                  </a:lnTo>
                  <a:lnTo>
                    <a:pt x="3" y="0"/>
                  </a:lnTo>
                  <a:lnTo>
                    <a:pt x="3" y="2"/>
                  </a:lnTo>
                  <a:lnTo>
                    <a:pt x="2" y="3"/>
                  </a:lnTo>
                  <a:lnTo>
                    <a:pt x="0" y="4"/>
                  </a:lnTo>
                  <a:lnTo>
                    <a:pt x="0" y="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30" name="Freeform 133">
              <a:extLst>
                <a:ext uri="{FF2B5EF4-FFF2-40B4-BE49-F238E27FC236}">
                  <a16:creationId xmlns:a16="http://schemas.microsoft.com/office/drawing/2014/main" id="{8B3ED7A3-0F65-9B43-8164-5BD65F953E29}"/>
                </a:ext>
              </a:extLst>
            </p:cNvPr>
            <p:cNvSpPr>
              <a:spLocks/>
            </p:cNvSpPr>
            <p:nvPr/>
          </p:nvSpPr>
          <p:spPr bwMode="auto">
            <a:xfrm>
              <a:off x="378" y="3619"/>
              <a:ext cx="3" cy="4"/>
            </a:xfrm>
            <a:custGeom>
              <a:avLst/>
              <a:gdLst>
                <a:gd name="T0" fmla="*/ 0 w 3"/>
                <a:gd name="T1" fmla="*/ 4 h 4"/>
                <a:gd name="T2" fmla="*/ 2 w 3"/>
                <a:gd name="T3" fmla="*/ 3 h 4"/>
                <a:gd name="T4" fmla="*/ 3 w 3"/>
                <a:gd name="T5" fmla="*/ 2 h 4"/>
                <a:gd name="T6" fmla="*/ 3 w 3"/>
                <a:gd name="T7" fmla="*/ 0 h 4"/>
                <a:gd name="T8" fmla="*/ 0 w 3"/>
                <a:gd name="T9" fmla="*/ 0 h 4"/>
                <a:gd name="T10" fmla="*/ 0 w 3"/>
                <a:gd name="T11" fmla="*/ 0 h 4"/>
                <a:gd name="T12" fmla="*/ 0 w 3"/>
                <a:gd name="T13" fmla="*/ 4 h 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4">
                  <a:moveTo>
                    <a:pt x="0" y="4"/>
                  </a:moveTo>
                  <a:lnTo>
                    <a:pt x="2" y="3"/>
                  </a:lnTo>
                  <a:lnTo>
                    <a:pt x="3" y="2"/>
                  </a:lnTo>
                  <a:lnTo>
                    <a:pt x="3" y="0"/>
                  </a:lnTo>
                  <a:lnTo>
                    <a:pt x="0" y="0"/>
                  </a:lnTo>
                  <a:lnTo>
                    <a:pt x="0" y="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31" name="Freeform 134">
              <a:extLst>
                <a:ext uri="{FF2B5EF4-FFF2-40B4-BE49-F238E27FC236}">
                  <a16:creationId xmlns:a16="http://schemas.microsoft.com/office/drawing/2014/main" id="{5FA27ADA-121D-034D-9EDB-63D8C9D416C2}"/>
                </a:ext>
              </a:extLst>
            </p:cNvPr>
            <p:cNvSpPr>
              <a:spLocks/>
            </p:cNvSpPr>
            <p:nvPr/>
          </p:nvSpPr>
          <p:spPr bwMode="auto">
            <a:xfrm>
              <a:off x="380" y="3621"/>
              <a:ext cx="2" cy="3"/>
            </a:xfrm>
            <a:custGeom>
              <a:avLst/>
              <a:gdLst>
                <a:gd name="T0" fmla="*/ 2 w 2"/>
                <a:gd name="T1" fmla="*/ 0 h 3"/>
                <a:gd name="T2" fmla="*/ 1 w 2"/>
                <a:gd name="T3" fmla="*/ 0 h 3"/>
                <a:gd name="T4" fmla="*/ 0 w 2"/>
                <a:gd name="T5" fmla="*/ 2 h 3"/>
                <a:gd name="T6" fmla="*/ 0 w 2"/>
                <a:gd name="T7" fmla="*/ 3 h 3"/>
                <a:gd name="T8" fmla="*/ 0 w 2"/>
                <a:gd name="T9" fmla="*/ 0 h 3"/>
                <a:gd name="T10" fmla="*/ 2 w 2"/>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3">
                  <a:moveTo>
                    <a:pt x="2" y="0"/>
                  </a:moveTo>
                  <a:lnTo>
                    <a:pt x="1" y="0"/>
                  </a:lnTo>
                  <a:lnTo>
                    <a:pt x="0" y="2"/>
                  </a:lnTo>
                  <a:lnTo>
                    <a:pt x="0" y="3"/>
                  </a:lnTo>
                  <a:lnTo>
                    <a:pt x="0" y="0"/>
                  </a:lnTo>
                  <a:lnTo>
                    <a:pt x="2"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32" name="Freeform 135">
              <a:extLst>
                <a:ext uri="{FF2B5EF4-FFF2-40B4-BE49-F238E27FC236}">
                  <a16:creationId xmlns:a16="http://schemas.microsoft.com/office/drawing/2014/main" id="{3D667DA0-9063-C545-B5DF-4EF49C871E04}"/>
                </a:ext>
              </a:extLst>
            </p:cNvPr>
            <p:cNvSpPr>
              <a:spLocks/>
            </p:cNvSpPr>
            <p:nvPr/>
          </p:nvSpPr>
          <p:spPr bwMode="auto">
            <a:xfrm>
              <a:off x="380" y="3621"/>
              <a:ext cx="2" cy="3"/>
            </a:xfrm>
            <a:custGeom>
              <a:avLst/>
              <a:gdLst>
                <a:gd name="T0" fmla="*/ 2 w 2"/>
                <a:gd name="T1" fmla="*/ 0 h 3"/>
                <a:gd name="T2" fmla="*/ 1 w 2"/>
                <a:gd name="T3" fmla="*/ 0 h 3"/>
                <a:gd name="T4" fmla="*/ 0 w 2"/>
                <a:gd name="T5" fmla="*/ 2 h 3"/>
                <a:gd name="T6" fmla="*/ 0 w 2"/>
                <a:gd name="T7" fmla="*/ 3 h 3"/>
                <a:gd name="T8" fmla="*/ 2 w 2"/>
                <a:gd name="T9" fmla="*/ 3 h 3"/>
                <a:gd name="T10" fmla="*/ 2 w 2"/>
                <a:gd name="T11" fmla="*/ 3 h 3"/>
                <a:gd name="T12" fmla="*/ 2 w 2"/>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3">
                  <a:moveTo>
                    <a:pt x="2" y="0"/>
                  </a:moveTo>
                  <a:lnTo>
                    <a:pt x="1" y="0"/>
                  </a:lnTo>
                  <a:lnTo>
                    <a:pt x="0" y="2"/>
                  </a:lnTo>
                  <a:lnTo>
                    <a:pt x="0" y="3"/>
                  </a:lnTo>
                  <a:lnTo>
                    <a:pt x="2" y="3"/>
                  </a:lnTo>
                  <a:lnTo>
                    <a:pt x="2"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33" name="Freeform 136">
              <a:extLst>
                <a:ext uri="{FF2B5EF4-FFF2-40B4-BE49-F238E27FC236}">
                  <a16:creationId xmlns:a16="http://schemas.microsoft.com/office/drawing/2014/main" id="{D19AF009-1F5D-3C42-9F59-96B4A358E9FB}"/>
                </a:ext>
              </a:extLst>
            </p:cNvPr>
            <p:cNvSpPr>
              <a:spLocks noEditPoints="1"/>
            </p:cNvSpPr>
            <p:nvPr/>
          </p:nvSpPr>
          <p:spPr bwMode="auto">
            <a:xfrm>
              <a:off x="291" y="3437"/>
              <a:ext cx="264" cy="113"/>
            </a:xfrm>
            <a:custGeom>
              <a:avLst/>
              <a:gdLst>
                <a:gd name="T0" fmla="*/ 0 w 264"/>
                <a:gd name="T1" fmla="*/ 0 h 113"/>
                <a:gd name="T2" fmla="*/ 264 w 264"/>
                <a:gd name="T3" fmla="*/ 0 h 113"/>
                <a:gd name="T4" fmla="*/ 264 w 264"/>
                <a:gd name="T5" fmla="*/ 113 h 113"/>
                <a:gd name="T6" fmla="*/ 0 w 264"/>
                <a:gd name="T7" fmla="*/ 113 h 113"/>
                <a:gd name="T8" fmla="*/ 0 w 264"/>
                <a:gd name="T9" fmla="*/ 0 h 113"/>
                <a:gd name="T10" fmla="*/ 0 w 264"/>
                <a:gd name="T11" fmla="*/ 0 h 113"/>
                <a:gd name="T12" fmla="*/ 262 w 264"/>
                <a:gd name="T13" fmla="*/ 0 h 113"/>
                <a:gd name="T14" fmla="*/ 262 w 264"/>
                <a:gd name="T15" fmla="*/ 113 h 113"/>
                <a:gd name="T16" fmla="*/ 0 w 264"/>
                <a:gd name="T17" fmla="*/ 113 h 113"/>
                <a:gd name="T18" fmla="*/ 0 w 264"/>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13">
                  <a:moveTo>
                    <a:pt x="0" y="0"/>
                  </a:moveTo>
                  <a:lnTo>
                    <a:pt x="264" y="0"/>
                  </a:lnTo>
                  <a:lnTo>
                    <a:pt x="264" y="113"/>
                  </a:lnTo>
                  <a:lnTo>
                    <a:pt x="0" y="113"/>
                  </a:lnTo>
                  <a:lnTo>
                    <a:pt x="0" y="0"/>
                  </a:lnTo>
                  <a:close/>
                  <a:moveTo>
                    <a:pt x="0" y="0"/>
                  </a:moveTo>
                  <a:lnTo>
                    <a:pt x="262" y="0"/>
                  </a:lnTo>
                  <a:lnTo>
                    <a:pt x="262" y="113"/>
                  </a:lnTo>
                  <a:lnTo>
                    <a:pt x="0" y="113"/>
                  </a:lnTo>
                  <a:lnTo>
                    <a:pt x="0"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34" name="Freeform 137">
              <a:extLst>
                <a:ext uri="{FF2B5EF4-FFF2-40B4-BE49-F238E27FC236}">
                  <a16:creationId xmlns:a16="http://schemas.microsoft.com/office/drawing/2014/main" id="{15C29092-A6C7-5E44-89EB-C2EACA49807A}"/>
                </a:ext>
              </a:extLst>
            </p:cNvPr>
            <p:cNvSpPr>
              <a:spLocks noEditPoints="1"/>
            </p:cNvSpPr>
            <p:nvPr/>
          </p:nvSpPr>
          <p:spPr bwMode="auto">
            <a:xfrm>
              <a:off x="291" y="3437"/>
              <a:ext cx="262" cy="113"/>
            </a:xfrm>
            <a:custGeom>
              <a:avLst/>
              <a:gdLst>
                <a:gd name="T0" fmla="*/ 0 w 262"/>
                <a:gd name="T1" fmla="*/ 0 h 113"/>
                <a:gd name="T2" fmla="*/ 262 w 262"/>
                <a:gd name="T3" fmla="*/ 0 h 113"/>
                <a:gd name="T4" fmla="*/ 262 w 262"/>
                <a:gd name="T5" fmla="*/ 113 h 113"/>
                <a:gd name="T6" fmla="*/ 0 w 262"/>
                <a:gd name="T7" fmla="*/ 113 h 113"/>
                <a:gd name="T8" fmla="*/ 0 w 262"/>
                <a:gd name="T9" fmla="*/ 0 h 113"/>
                <a:gd name="T10" fmla="*/ 0 w 262"/>
                <a:gd name="T11" fmla="*/ 0 h 113"/>
                <a:gd name="T12" fmla="*/ 260 w 262"/>
                <a:gd name="T13" fmla="*/ 0 h 113"/>
                <a:gd name="T14" fmla="*/ 260 w 262"/>
                <a:gd name="T15" fmla="*/ 112 h 113"/>
                <a:gd name="T16" fmla="*/ 0 w 262"/>
                <a:gd name="T17" fmla="*/ 112 h 113"/>
                <a:gd name="T18" fmla="*/ 0 w 262"/>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113">
                  <a:moveTo>
                    <a:pt x="0" y="0"/>
                  </a:moveTo>
                  <a:lnTo>
                    <a:pt x="262" y="0"/>
                  </a:lnTo>
                  <a:lnTo>
                    <a:pt x="262" y="113"/>
                  </a:lnTo>
                  <a:lnTo>
                    <a:pt x="0" y="113"/>
                  </a:lnTo>
                  <a:lnTo>
                    <a:pt x="0" y="0"/>
                  </a:lnTo>
                  <a:close/>
                  <a:moveTo>
                    <a:pt x="0" y="0"/>
                  </a:moveTo>
                  <a:lnTo>
                    <a:pt x="260" y="0"/>
                  </a:lnTo>
                  <a:lnTo>
                    <a:pt x="260" y="112"/>
                  </a:lnTo>
                  <a:lnTo>
                    <a:pt x="0" y="112"/>
                  </a:lnTo>
                  <a:lnTo>
                    <a:pt x="0" y="0"/>
                  </a:lnTo>
                  <a:close/>
                </a:path>
              </a:pathLst>
            </a:custGeom>
            <a:solidFill>
              <a:srgbClr val="010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35" name="Freeform 138">
              <a:extLst>
                <a:ext uri="{FF2B5EF4-FFF2-40B4-BE49-F238E27FC236}">
                  <a16:creationId xmlns:a16="http://schemas.microsoft.com/office/drawing/2014/main" id="{60C08E6C-C9DE-3045-B216-9F29B2133C85}"/>
                </a:ext>
              </a:extLst>
            </p:cNvPr>
            <p:cNvSpPr>
              <a:spLocks noEditPoints="1"/>
            </p:cNvSpPr>
            <p:nvPr/>
          </p:nvSpPr>
          <p:spPr bwMode="auto">
            <a:xfrm>
              <a:off x="291" y="3437"/>
              <a:ext cx="260" cy="112"/>
            </a:xfrm>
            <a:custGeom>
              <a:avLst/>
              <a:gdLst>
                <a:gd name="T0" fmla="*/ 0 w 260"/>
                <a:gd name="T1" fmla="*/ 0 h 112"/>
                <a:gd name="T2" fmla="*/ 260 w 260"/>
                <a:gd name="T3" fmla="*/ 0 h 112"/>
                <a:gd name="T4" fmla="*/ 260 w 260"/>
                <a:gd name="T5" fmla="*/ 112 h 112"/>
                <a:gd name="T6" fmla="*/ 0 w 260"/>
                <a:gd name="T7" fmla="*/ 112 h 112"/>
                <a:gd name="T8" fmla="*/ 0 w 260"/>
                <a:gd name="T9" fmla="*/ 0 h 112"/>
                <a:gd name="T10" fmla="*/ 0 w 260"/>
                <a:gd name="T11" fmla="*/ 0 h 112"/>
                <a:gd name="T12" fmla="*/ 258 w 260"/>
                <a:gd name="T13" fmla="*/ 0 h 112"/>
                <a:gd name="T14" fmla="*/ 258 w 260"/>
                <a:gd name="T15" fmla="*/ 111 h 112"/>
                <a:gd name="T16" fmla="*/ 0 w 260"/>
                <a:gd name="T17" fmla="*/ 111 h 112"/>
                <a:gd name="T18" fmla="*/ 0 w 260"/>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112">
                  <a:moveTo>
                    <a:pt x="0" y="0"/>
                  </a:moveTo>
                  <a:lnTo>
                    <a:pt x="260" y="0"/>
                  </a:lnTo>
                  <a:lnTo>
                    <a:pt x="260" y="112"/>
                  </a:lnTo>
                  <a:lnTo>
                    <a:pt x="0" y="112"/>
                  </a:lnTo>
                  <a:lnTo>
                    <a:pt x="0" y="0"/>
                  </a:lnTo>
                  <a:close/>
                  <a:moveTo>
                    <a:pt x="0" y="0"/>
                  </a:moveTo>
                  <a:lnTo>
                    <a:pt x="258" y="0"/>
                  </a:lnTo>
                  <a:lnTo>
                    <a:pt x="258" y="111"/>
                  </a:lnTo>
                  <a:lnTo>
                    <a:pt x="0" y="111"/>
                  </a:lnTo>
                  <a:lnTo>
                    <a:pt x="0" y="0"/>
                  </a:lnTo>
                  <a:close/>
                </a:path>
              </a:pathLst>
            </a:custGeom>
            <a:solidFill>
              <a:srgbClr val="030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36" name="Freeform 139">
              <a:extLst>
                <a:ext uri="{FF2B5EF4-FFF2-40B4-BE49-F238E27FC236}">
                  <a16:creationId xmlns:a16="http://schemas.microsoft.com/office/drawing/2014/main" id="{D0B3DE1B-5AB1-D443-AC1A-EDF2D43ECC18}"/>
                </a:ext>
              </a:extLst>
            </p:cNvPr>
            <p:cNvSpPr>
              <a:spLocks noEditPoints="1"/>
            </p:cNvSpPr>
            <p:nvPr/>
          </p:nvSpPr>
          <p:spPr bwMode="auto">
            <a:xfrm>
              <a:off x="291" y="3437"/>
              <a:ext cx="258" cy="111"/>
            </a:xfrm>
            <a:custGeom>
              <a:avLst/>
              <a:gdLst>
                <a:gd name="T0" fmla="*/ 0 w 258"/>
                <a:gd name="T1" fmla="*/ 0 h 111"/>
                <a:gd name="T2" fmla="*/ 258 w 258"/>
                <a:gd name="T3" fmla="*/ 0 h 111"/>
                <a:gd name="T4" fmla="*/ 258 w 258"/>
                <a:gd name="T5" fmla="*/ 111 h 111"/>
                <a:gd name="T6" fmla="*/ 0 w 258"/>
                <a:gd name="T7" fmla="*/ 111 h 111"/>
                <a:gd name="T8" fmla="*/ 0 w 258"/>
                <a:gd name="T9" fmla="*/ 0 h 111"/>
                <a:gd name="T10" fmla="*/ 0 w 258"/>
                <a:gd name="T11" fmla="*/ 0 h 111"/>
                <a:gd name="T12" fmla="*/ 257 w 258"/>
                <a:gd name="T13" fmla="*/ 0 h 111"/>
                <a:gd name="T14" fmla="*/ 257 w 258"/>
                <a:gd name="T15" fmla="*/ 110 h 111"/>
                <a:gd name="T16" fmla="*/ 0 w 258"/>
                <a:gd name="T17" fmla="*/ 110 h 111"/>
                <a:gd name="T18" fmla="*/ 0 w 258"/>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8" h="111">
                  <a:moveTo>
                    <a:pt x="0" y="0"/>
                  </a:moveTo>
                  <a:lnTo>
                    <a:pt x="258" y="0"/>
                  </a:lnTo>
                  <a:lnTo>
                    <a:pt x="258" y="111"/>
                  </a:lnTo>
                  <a:lnTo>
                    <a:pt x="0" y="111"/>
                  </a:lnTo>
                  <a:lnTo>
                    <a:pt x="0" y="0"/>
                  </a:lnTo>
                  <a:close/>
                  <a:moveTo>
                    <a:pt x="0" y="0"/>
                  </a:moveTo>
                  <a:lnTo>
                    <a:pt x="257" y="0"/>
                  </a:lnTo>
                  <a:lnTo>
                    <a:pt x="257" y="110"/>
                  </a:lnTo>
                  <a:lnTo>
                    <a:pt x="0" y="110"/>
                  </a:lnTo>
                  <a:lnTo>
                    <a:pt x="0" y="0"/>
                  </a:lnTo>
                  <a:close/>
                </a:path>
              </a:pathLst>
            </a:custGeom>
            <a:solidFill>
              <a:srgbClr val="050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37" name="Freeform 140">
              <a:extLst>
                <a:ext uri="{FF2B5EF4-FFF2-40B4-BE49-F238E27FC236}">
                  <a16:creationId xmlns:a16="http://schemas.microsoft.com/office/drawing/2014/main" id="{A5A6479E-8416-524D-9FF3-A6E486CFED63}"/>
                </a:ext>
              </a:extLst>
            </p:cNvPr>
            <p:cNvSpPr>
              <a:spLocks noEditPoints="1"/>
            </p:cNvSpPr>
            <p:nvPr/>
          </p:nvSpPr>
          <p:spPr bwMode="auto">
            <a:xfrm>
              <a:off x="291" y="3437"/>
              <a:ext cx="257" cy="110"/>
            </a:xfrm>
            <a:custGeom>
              <a:avLst/>
              <a:gdLst>
                <a:gd name="T0" fmla="*/ 0 w 257"/>
                <a:gd name="T1" fmla="*/ 0 h 110"/>
                <a:gd name="T2" fmla="*/ 257 w 257"/>
                <a:gd name="T3" fmla="*/ 0 h 110"/>
                <a:gd name="T4" fmla="*/ 257 w 257"/>
                <a:gd name="T5" fmla="*/ 110 h 110"/>
                <a:gd name="T6" fmla="*/ 0 w 257"/>
                <a:gd name="T7" fmla="*/ 110 h 110"/>
                <a:gd name="T8" fmla="*/ 0 w 257"/>
                <a:gd name="T9" fmla="*/ 0 h 110"/>
                <a:gd name="T10" fmla="*/ 0 w 257"/>
                <a:gd name="T11" fmla="*/ 0 h 110"/>
                <a:gd name="T12" fmla="*/ 255 w 257"/>
                <a:gd name="T13" fmla="*/ 0 h 110"/>
                <a:gd name="T14" fmla="*/ 255 w 257"/>
                <a:gd name="T15" fmla="*/ 110 h 110"/>
                <a:gd name="T16" fmla="*/ 0 w 257"/>
                <a:gd name="T17" fmla="*/ 110 h 110"/>
                <a:gd name="T18" fmla="*/ 0 w 257"/>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 h="110">
                  <a:moveTo>
                    <a:pt x="0" y="0"/>
                  </a:moveTo>
                  <a:lnTo>
                    <a:pt x="257" y="0"/>
                  </a:lnTo>
                  <a:lnTo>
                    <a:pt x="257" y="110"/>
                  </a:lnTo>
                  <a:lnTo>
                    <a:pt x="0" y="110"/>
                  </a:lnTo>
                  <a:lnTo>
                    <a:pt x="0" y="0"/>
                  </a:lnTo>
                  <a:close/>
                  <a:moveTo>
                    <a:pt x="0" y="0"/>
                  </a:moveTo>
                  <a:lnTo>
                    <a:pt x="255" y="0"/>
                  </a:lnTo>
                  <a:lnTo>
                    <a:pt x="255" y="110"/>
                  </a:lnTo>
                  <a:lnTo>
                    <a:pt x="0" y="110"/>
                  </a:lnTo>
                  <a:lnTo>
                    <a:pt x="0" y="0"/>
                  </a:lnTo>
                  <a:close/>
                </a:path>
              </a:pathLst>
            </a:custGeom>
            <a:solidFill>
              <a:srgbClr val="060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38" name="Freeform 141">
              <a:extLst>
                <a:ext uri="{FF2B5EF4-FFF2-40B4-BE49-F238E27FC236}">
                  <a16:creationId xmlns:a16="http://schemas.microsoft.com/office/drawing/2014/main" id="{6C5AD36E-C2CA-CF41-B849-02B1C2E855A6}"/>
                </a:ext>
              </a:extLst>
            </p:cNvPr>
            <p:cNvSpPr>
              <a:spLocks noEditPoints="1"/>
            </p:cNvSpPr>
            <p:nvPr/>
          </p:nvSpPr>
          <p:spPr bwMode="auto">
            <a:xfrm>
              <a:off x="291" y="3437"/>
              <a:ext cx="255" cy="110"/>
            </a:xfrm>
            <a:custGeom>
              <a:avLst/>
              <a:gdLst>
                <a:gd name="T0" fmla="*/ 0 w 255"/>
                <a:gd name="T1" fmla="*/ 0 h 110"/>
                <a:gd name="T2" fmla="*/ 255 w 255"/>
                <a:gd name="T3" fmla="*/ 0 h 110"/>
                <a:gd name="T4" fmla="*/ 255 w 255"/>
                <a:gd name="T5" fmla="*/ 110 h 110"/>
                <a:gd name="T6" fmla="*/ 0 w 255"/>
                <a:gd name="T7" fmla="*/ 110 h 110"/>
                <a:gd name="T8" fmla="*/ 0 w 255"/>
                <a:gd name="T9" fmla="*/ 0 h 110"/>
                <a:gd name="T10" fmla="*/ 0 w 255"/>
                <a:gd name="T11" fmla="*/ 0 h 110"/>
                <a:gd name="T12" fmla="*/ 253 w 255"/>
                <a:gd name="T13" fmla="*/ 0 h 110"/>
                <a:gd name="T14" fmla="*/ 253 w 255"/>
                <a:gd name="T15" fmla="*/ 109 h 110"/>
                <a:gd name="T16" fmla="*/ 0 w 255"/>
                <a:gd name="T17" fmla="*/ 109 h 110"/>
                <a:gd name="T18" fmla="*/ 0 w 255"/>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110">
                  <a:moveTo>
                    <a:pt x="0" y="0"/>
                  </a:moveTo>
                  <a:lnTo>
                    <a:pt x="255" y="0"/>
                  </a:lnTo>
                  <a:lnTo>
                    <a:pt x="255" y="110"/>
                  </a:lnTo>
                  <a:lnTo>
                    <a:pt x="0" y="110"/>
                  </a:lnTo>
                  <a:lnTo>
                    <a:pt x="0" y="0"/>
                  </a:lnTo>
                  <a:close/>
                  <a:moveTo>
                    <a:pt x="0" y="0"/>
                  </a:moveTo>
                  <a:lnTo>
                    <a:pt x="253" y="0"/>
                  </a:lnTo>
                  <a:lnTo>
                    <a:pt x="253" y="109"/>
                  </a:lnTo>
                  <a:lnTo>
                    <a:pt x="0" y="109"/>
                  </a:lnTo>
                  <a:lnTo>
                    <a:pt x="0" y="0"/>
                  </a:lnTo>
                  <a:close/>
                </a:path>
              </a:pathLst>
            </a:custGeom>
            <a:solidFill>
              <a:srgbClr val="080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39" name="Freeform 142">
              <a:extLst>
                <a:ext uri="{FF2B5EF4-FFF2-40B4-BE49-F238E27FC236}">
                  <a16:creationId xmlns:a16="http://schemas.microsoft.com/office/drawing/2014/main" id="{B8A969DE-1B24-944B-9D5C-61F463BB7970}"/>
                </a:ext>
              </a:extLst>
            </p:cNvPr>
            <p:cNvSpPr>
              <a:spLocks noEditPoints="1"/>
            </p:cNvSpPr>
            <p:nvPr/>
          </p:nvSpPr>
          <p:spPr bwMode="auto">
            <a:xfrm>
              <a:off x="291" y="3437"/>
              <a:ext cx="253" cy="109"/>
            </a:xfrm>
            <a:custGeom>
              <a:avLst/>
              <a:gdLst>
                <a:gd name="T0" fmla="*/ 0 w 253"/>
                <a:gd name="T1" fmla="*/ 0 h 109"/>
                <a:gd name="T2" fmla="*/ 253 w 253"/>
                <a:gd name="T3" fmla="*/ 0 h 109"/>
                <a:gd name="T4" fmla="*/ 253 w 253"/>
                <a:gd name="T5" fmla="*/ 109 h 109"/>
                <a:gd name="T6" fmla="*/ 0 w 253"/>
                <a:gd name="T7" fmla="*/ 109 h 109"/>
                <a:gd name="T8" fmla="*/ 0 w 253"/>
                <a:gd name="T9" fmla="*/ 0 h 109"/>
                <a:gd name="T10" fmla="*/ 0 w 253"/>
                <a:gd name="T11" fmla="*/ 0 h 109"/>
                <a:gd name="T12" fmla="*/ 251 w 253"/>
                <a:gd name="T13" fmla="*/ 0 h 109"/>
                <a:gd name="T14" fmla="*/ 251 w 253"/>
                <a:gd name="T15" fmla="*/ 108 h 109"/>
                <a:gd name="T16" fmla="*/ 0 w 253"/>
                <a:gd name="T17" fmla="*/ 108 h 109"/>
                <a:gd name="T18" fmla="*/ 0 w 253"/>
                <a:gd name="T19" fmla="*/ 0 h 1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109">
                  <a:moveTo>
                    <a:pt x="0" y="0"/>
                  </a:moveTo>
                  <a:lnTo>
                    <a:pt x="253" y="0"/>
                  </a:lnTo>
                  <a:lnTo>
                    <a:pt x="253" y="109"/>
                  </a:lnTo>
                  <a:lnTo>
                    <a:pt x="0" y="109"/>
                  </a:lnTo>
                  <a:lnTo>
                    <a:pt x="0" y="0"/>
                  </a:lnTo>
                  <a:close/>
                  <a:moveTo>
                    <a:pt x="0" y="0"/>
                  </a:moveTo>
                  <a:lnTo>
                    <a:pt x="251" y="0"/>
                  </a:lnTo>
                  <a:lnTo>
                    <a:pt x="251" y="108"/>
                  </a:lnTo>
                  <a:lnTo>
                    <a:pt x="0" y="108"/>
                  </a:lnTo>
                  <a:lnTo>
                    <a:pt x="0" y="0"/>
                  </a:lnTo>
                  <a:close/>
                </a:path>
              </a:pathLst>
            </a:custGeom>
            <a:solidFill>
              <a:srgbClr val="0A0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40" name="Freeform 143">
              <a:extLst>
                <a:ext uri="{FF2B5EF4-FFF2-40B4-BE49-F238E27FC236}">
                  <a16:creationId xmlns:a16="http://schemas.microsoft.com/office/drawing/2014/main" id="{DDEF7A11-F1D6-EA45-96B9-5AB022A122BE}"/>
                </a:ext>
              </a:extLst>
            </p:cNvPr>
            <p:cNvSpPr>
              <a:spLocks noEditPoints="1"/>
            </p:cNvSpPr>
            <p:nvPr/>
          </p:nvSpPr>
          <p:spPr bwMode="auto">
            <a:xfrm>
              <a:off x="291" y="3437"/>
              <a:ext cx="251" cy="108"/>
            </a:xfrm>
            <a:custGeom>
              <a:avLst/>
              <a:gdLst>
                <a:gd name="T0" fmla="*/ 0 w 251"/>
                <a:gd name="T1" fmla="*/ 0 h 108"/>
                <a:gd name="T2" fmla="*/ 251 w 251"/>
                <a:gd name="T3" fmla="*/ 0 h 108"/>
                <a:gd name="T4" fmla="*/ 251 w 251"/>
                <a:gd name="T5" fmla="*/ 108 h 108"/>
                <a:gd name="T6" fmla="*/ 0 w 251"/>
                <a:gd name="T7" fmla="*/ 108 h 108"/>
                <a:gd name="T8" fmla="*/ 0 w 251"/>
                <a:gd name="T9" fmla="*/ 0 h 108"/>
                <a:gd name="T10" fmla="*/ 0 w 251"/>
                <a:gd name="T11" fmla="*/ 0 h 108"/>
                <a:gd name="T12" fmla="*/ 250 w 251"/>
                <a:gd name="T13" fmla="*/ 0 h 108"/>
                <a:gd name="T14" fmla="*/ 250 w 251"/>
                <a:gd name="T15" fmla="*/ 107 h 108"/>
                <a:gd name="T16" fmla="*/ 0 w 251"/>
                <a:gd name="T17" fmla="*/ 107 h 108"/>
                <a:gd name="T18" fmla="*/ 0 w 251"/>
                <a:gd name="T19" fmla="*/ 0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1" h="108">
                  <a:moveTo>
                    <a:pt x="0" y="0"/>
                  </a:moveTo>
                  <a:lnTo>
                    <a:pt x="251" y="0"/>
                  </a:lnTo>
                  <a:lnTo>
                    <a:pt x="251" y="108"/>
                  </a:lnTo>
                  <a:lnTo>
                    <a:pt x="0" y="108"/>
                  </a:lnTo>
                  <a:lnTo>
                    <a:pt x="0" y="0"/>
                  </a:lnTo>
                  <a:close/>
                  <a:moveTo>
                    <a:pt x="0" y="0"/>
                  </a:moveTo>
                  <a:lnTo>
                    <a:pt x="250" y="0"/>
                  </a:lnTo>
                  <a:lnTo>
                    <a:pt x="250" y="107"/>
                  </a:lnTo>
                  <a:lnTo>
                    <a:pt x="0" y="107"/>
                  </a:lnTo>
                  <a:lnTo>
                    <a:pt x="0" y="0"/>
                  </a:lnTo>
                  <a:close/>
                </a:path>
              </a:pathLst>
            </a:custGeom>
            <a:solidFill>
              <a:srgbClr val="0C0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41" name="Freeform 144">
              <a:extLst>
                <a:ext uri="{FF2B5EF4-FFF2-40B4-BE49-F238E27FC236}">
                  <a16:creationId xmlns:a16="http://schemas.microsoft.com/office/drawing/2014/main" id="{6D7E5DA8-6854-C94E-BEF3-EB3056C1259E}"/>
                </a:ext>
              </a:extLst>
            </p:cNvPr>
            <p:cNvSpPr>
              <a:spLocks noEditPoints="1"/>
            </p:cNvSpPr>
            <p:nvPr/>
          </p:nvSpPr>
          <p:spPr bwMode="auto">
            <a:xfrm>
              <a:off x="291" y="3437"/>
              <a:ext cx="250" cy="107"/>
            </a:xfrm>
            <a:custGeom>
              <a:avLst/>
              <a:gdLst>
                <a:gd name="T0" fmla="*/ 0 w 250"/>
                <a:gd name="T1" fmla="*/ 0 h 107"/>
                <a:gd name="T2" fmla="*/ 250 w 250"/>
                <a:gd name="T3" fmla="*/ 0 h 107"/>
                <a:gd name="T4" fmla="*/ 250 w 250"/>
                <a:gd name="T5" fmla="*/ 107 h 107"/>
                <a:gd name="T6" fmla="*/ 0 w 250"/>
                <a:gd name="T7" fmla="*/ 107 h 107"/>
                <a:gd name="T8" fmla="*/ 0 w 250"/>
                <a:gd name="T9" fmla="*/ 0 h 107"/>
                <a:gd name="T10" fmla="*/ 0 w 250"/>
                <a:gd name="T11" fmla="*/ 0 h 107"/>
                <a:gd name="T12" fmla="*/ 248 w 250"/>
                <a:gd name="T13" fmla="*/ 0 h 107"/>
                <a:gd name="T14" fmla="*/ 248 w 250"/>
                <a:gd name="T15" fmla="*/ 106 h 107"/>
                <a:gd name="T16" fmla="*/ 0 w 250"/>
                <a:gd name="T17" fmla="*/ 106 h 107"/>
                <a:gd name="T18" fmla="*/ 0 w 250"/>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0" h="107">
                  <a:moveTo>
                    <a:pt x="0" y="0"/>
                  </a:moveTo>
                  <a:lnTo>
                    <a:pt x="250" y="0"/>
                  </a:lnTo>
                  <a:lnTo>
                    <a:pt x="250" y="107"/>
                  </a:lnTo>
                  <a:lnTo>
                    <a:pt x="0" y="107"/>
                  </a:lnTo>
                  <a:lnTo>
                    <a:pt x="0" y="0"/>
                  </a:lnTo>
                  <a:close/>
                  <a:moveTo>
                    <a:pt x="0" y="0"/>
                  </a:moveTo>
                  <a:lnTo>
                    <a:pt x="248" y="0"/>
                  </a:lnTo>
                  <a:lnTo>
                    <a:pt x="248" y="106"/>
                  </a:lnTo>
                  <a:lnTo>
                    <a:pt x="0" y="106"/>
                  </a:lnTo>
                  <a:lnTo>
                    <a:pt x="0" y="0"/>
                  </a:lnTo>
                  <a:close/>
                </a:path>
              </a:pathLst>
            </a:custGeom>
            <a:solidFill>
              <a:srgbClr val="0D0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42" name="Freeform 145">
              <a:extLst>
                <a:ext uri="{FF2B5EF4-FFF2-40B4-BE49-F238E27FC236}">
                  <a16:creationId xmlns:a16="http://schemas.microsoft.com/office/drawing/2014/main" id="{BCDB234A-1B48-B740-9E03-80593DCD0C5E}"/>
                </a:ext>
              </a:extLst>
            </p:cNvPr>
            <p:cNvSpPr>
              <a:spLocks noEditPoints="1"/>
            </p:cNvSpPr>
            <p:nvPr/>
          </p:nvSpPr>
          <p:spPr bwMode="auto">
            <a:xfrm>
              <a:off x="291" y="3437"/>
              <a:ext cx="248" cy="106"/>
            </a:xfrm>
            <a:custGeom>
              <a:avLst/>
              <a:gdLst>
                <a:gd name="T0" fmla="*/ 0 w 248"/>
                <a:gd name="T1" fmla="*/ 0 h 106"/>
                <a:gd name="T2" fmla="*/ 248 w 248"/>
                <a:gd name="T3" fmla="*/ 0 h 106"/>
                <a:gd name="T4" fmla="*/ 248 w 248"/>
                <a:gd name="T5" fmla="*/ 106 h 106"/>
                <a:gd name="T6" fmla="*/ 0 w 248"/>
                <a:gd name="T7" fmla="*/ 106 h 106"/>
                <a:gd name="T8" fmla="*/ 0 w 248"/>
                <a:gd name="T9" fmla="*/ 0 h 106"/>
                <a:gd name="T10" fmla="*/ 0 w 248"/>
                <a:gd name="T11" fmla="*/ 0 h 106"/>
                <a:gd name="T12" fmla="*/ 246 w 248"/>
                <a:gd name="T13" fmla="*/ 0 h 106"/>
                <a:gd name="T14" fmla="*/ 246 w 248"/>
                <a:gd name="T15" fmla="*/ 106 h 106"/>
                <a:gd name="T16" fmla="*/ 0 w 248"/>
                <a:gd name="T17" fmla="*/ 106 h 106"/>
                <a:gd name="T18" fmla="*/ 0 w 248"/>
                <a:gd name="T19" fmla="*/ 0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06">
                  <a:moveTo>
                    <a:pt x="0" y="0"/>
                  </a:moveTo>
                  <a:lnTo>
                    <a:pt x="248" y="0"/>
                  </a:lnTo>
                  <a:lnTo>
                    <a:pt x="248" y="106"/>
                  </a:lnTo>
                  <a:lnTo>
                    <a:pt x="0" y="106"/>
                  </a:lnTo>
                  <a:lnTo>
                    <a:pt x="0" y="0"/>
                  </a:lnTo>
                  <a:close/>
                  <a:moveTo>
                    <a:pt x="0" y="0"/>
                  </a:moveTo>
                  <a:lnTo>
                    <a:pt x="246" y="0"/>
                  </a:lnTo>
                  <a:lnTo>
                    <a:pt x="246" y="106"/>
                  </a:lnTo>
                  <a:lnTo>
                    <a:pt x="0" y="106"/>
                  </a:lnTo>
                  <a:lnTo>
                    <a:pt x="0" y="0"/>
                  </a:lnTo>
                  <a:close/>
                </a:path>
              </a:pathLst>
            </a:custGeom>
            <a:solidFill>
              <a:srgbClr val="0F0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43" name="Freeform 146">
              <a:extLst>
                <a:ext uri="{FF2B5EF4-FFF2-40B4-BE49-F238E27FC236}">
                  <a16:creationId xmlns:a16="http://schemas.microsoft.com/office/drawing/2014/main" id="{CBB5B446-A917-4548-8189-7BBB227D66D8}"/>
                </a:ext>
              </a:extLst>
            </p:cNvPr>
            <p:cNvSpPr>
              <a:spLocks noEditPoints="1"/>
            </p:cNvSpPr>
            <p:nvPr/>
          </p:nvSpPr>
          <p:spPr bwMode="auto">
            <a:xfrm>
              <a:off x="291" y="3437"/>
              <a:ext cx="246" cy="106"/>
            </a:xfrm>
            <a:custGeom>
              <a:avLst/>
              <a:gdLst>
                <a:gd name="T0" fmla="*/ 0 w 246"/>
                <a:gd name="T1" fmla="*/ 0 h 106"/>
                <a:gd name="T2" fmla="*/ 246 w 246"/>
                <a:gd name="T3" fmla="*/ 0 h 106"/>
                <a:gd name="T4" fmla="*/ 246 w 246"/>
                <a:gd name="T5" fmla="*/ 106 h 106"/>
                <a:gd name="T6" fmla="*/ 0 w 246"/>
                <a:gd name="T7" fmla="*/ 106 h 106"/>
                <a:gd name="T8" fmla="*/ 0 w 246"/>
                <a:gd name="T9" fmla="*/ 0 h 106"/>
                <a:gd name="T10" fmla="*/ 0 w 246"/>
                <a:gd name="T11" fmla="*/ 0 h 106"/>
                <a:gd name="T12" fmla="*/ 244 w 246"/>
                <a:gd name="T13" fmla="*/ 0 h 106"/>
                <a:gd name="T14" fmla="*/ 244 w 246"/>
                <a:gd name="T15" fmla="*/ 105 h 106"/>
                <a:gd name="T16" fmla="*/ 0 w 246"/>
                <a:gd name="T17" fmla="*/ 105 h 106"/>
                <a:gd name="T18" fmla="*/ 0 w 246"/>
                <a:gd name="T19" fmla="*/ 0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6" h="106">
                  <a:moveTo>
                    <a:pt x="0" y="0"/>
                  </a:moveTo>
                  <a:lnTo>
                    <a:pt x="246" y="0"/>
                  </a:lnTo>
                  <a:lnTo>
                    <a:pt x="246" y="106"/>
                  </a:lnTo>
                  <a:lnTo>
                    <a:pt x="0" y="106"/>
                  </a:lnTo>
                  <a:lnTo>
                    <a:pt x="0" y="0"/>
                  </a:lnTo>
                  <a:close/>
                  <a:moveTo>
                    <a:pt x="0" y="0"/>
                  </a:moveTo>
                  <a:lnTo>
                    <a:pt x="244" y="0"/>
                  </a:lnTo>
                  <a:lnTo>
                    <a:pt x="244" y="105"/>
                  </a:lnTo>
                  <a:lnTo>
                    <a:pt x="0" y="105"/>
                  </a:lnTo>
                  <a:lnTo>
                    <a:pt x="0" y="0"/>
                  </a:lnTo>
                  <a:close/>
                </a:path>
              </a:pathLst>
            </a:custGeom>
            <a:solidFill>
              <a:srgbClr val="111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44" name="Freeform 147">
              <a:extLst>
                <a:ext uri="{FF2B5EF4-FFF2-40B4-BE49-F238E27FC236}">
                  <a16:creationId xmlns:a16="http://schemas.microsoft.com/office/drawing/2014/main" id="{A3950354-F6D8-F445-8001-D7364487C4DB}"/>
                </a:ext>
              </a:extLst>
            </p:cNvPr>
            <p:cNvSpPr>
              <a:spLocks noEditPoints="1"/>
            </p:cNvSpPr>
            <p:nvPr/>
          </p:nvSpPr>
          <p:spPr bwMode="auto">
            <a:xfrm>
              <a:off x="291" y="3437"/>
              <a:ext cx="244" cy="105"/>
            </a:xfrm>
            <a:custGeom>
              <a:avLst/>
              <a:gdLst>
                <a:gd name="T0" fmla="*/ 0 w 244"/>
                <a:gd name="T1" fmla="*/ 0 h 105"/>
                <a:gd name="T2" fmla="*/ 244 w 244"/>
                <a:gd name="T3" fmla="*/ 0 h 105"/>
                <a:gd name="T4" fmla="*/ 244 w 244"/>
                <a:gd name="T5" fmla="*/ 105 h 105"/>
                <a:gd name="T6" fmla="*/ 0 w 244"/>
                <a:gd name="T7" fmla="*/ 105 h 105"/>
                <a:gd name="T8" fmla="*/ 0 w 244"/>
                <a:gd name="T9" fmla="*/ 0 h 105"/>
                <a:gd name="T10" fmla="*/ 0 w 244"/>
                <a:gd name="T11" fmla="*/ 0 h 105"/>
                <a:gd name="T12" fmla="*/ 243 w 244"/>
                <a:gd name="T13" fmla="*/ 0 h 105"/>
                <a:gd name="T14" fmla="*/ 243 w 244"/>
                <a:gd name="T15" fmla="*/ 105 h 105"/>
                <a:gd name="T16" fmla="*/ 0 w 244"/>
                <a:gd name="T17" fmla="*/ 105 h 105"/>
                <a:gd name="T18" fmla="*/ 0 w 244"/>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4" h="105">
                  <a:moveTo>
                    <a:pt x="0" y="0"/>
                  </a:moveTo>
                  <a:lnTo>
                    <a:pt x="244" y="0"/>
                  </a:lnTo>
                  <a:lnTo>
                    <a:pt x="244" y="105"/>
                  </a:lnTo>
                  <a:lnTo>
                    <a:pt x="0" y="105"/>
                  </a:lnTo>
                  <a:lnTo>
                    <a:pt x="0" y="0"/>
                  </a:lnTo>
                  <a:close/>
                  <a:moveTo>
                    <a:pt x="0" y="0"/>
                  </a:moveTo>
                  <a:lnTo>
                    <a:pt x="243" y="0"/>
                  </a:lnTo>
                  <a:lnTo>
                    <a:pt x="243" y="105"/>
                  </a:lnTo>
                  <a:lnTo>
                    <a:pt x="0" y="105"/>
                  </a:lnTo>
                  <a:lnTo>
                    <a:pt x="0" y="0"/>
                  </a:lnTo>
                  <a:close/>
                </a:path>
              </a:pathLst>
            </a:custGeom>
            <a:solidFill>
              <a:srgbClr val="131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45" name="Freeform 148">
              <a:extLst>
                <a:ext uri="{FF2B5EF4-FFF2-40B4-BE49-F238E27FC236}">
                  <a16:creationId xmlns:a16="http://schemas.microsoft.com/office/drawing/2014/main" id="{55383246-6A1B-F440-8A4D-6E71078FD52F}"/>
                </a:ext>
              </a:extLst>
            </p:cNvPr>
            <p:cNvSpPr>
              <a:spLocks noEditPoints="1"/>
            </p:cNvSpPr>
            <p:nvPr/>
          </p:nvSpPr>
          <p:spPr bwMode="auto">
            <a:xfrm>
              <a:off x="291" y="3437"/>
              <a:ext cx="243" cy="105"/>
            </a:xfrm>
            <a:custGeom>
              <a:avLst/>
              <a:gdLst>
                <a:gd name="T0" fmla="*/ 0 w 243"/>
                <a:gd name="T1" fmla="*/ 0 h 105"/>
                <a:gd name="T2" fmla="*/ 243 w 243"/>
                <a:gd name="T3" fmla="*/ 0 h 105"/>
                <a:gd name="T4" fmla="*/ 243 w 243"/>
                <a:gd name="T5" fmla="*/ 105 h 105"/>
                <a:gd name="T6" fmla="*/ 0 w 243"/>
                <a:gd name="T7" fmla="*/ 105 h 105"/>
                <a:gd name="T8" fmla="*/ 0 w 243"/>
                <a:gd name="T9" fmla="*/ 0 h 105"/>
                <a:gd name="T10" fmla="*/ 0 w 243"/>
                <a:gd name="T11" fmla="*/ 0 h 105"/>
                <a:gd name="T12" fmla="*/ 241 w 243"/>
                <a:gd name="T13" fmla="*/ 0 h 105"/>
                <a:gd name="T14" fmla="*/ 241 w 243"/>
                <a:gd name="T15" fmla="*/ 104 h 105"/>
                <a:gd name="T16" fmla="*/ 0 w 243"/>
                <a:gd name="T17" fmla="*/ 104 h 105"/>
                <a:gd name="T18" fmla="*/ 0 w 243"/>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105">
                  <a:moveTo>
                    <a:pt x="0" y="0"/>
                  </a:moveTo>
                  <a:lnTo>
                    <a:pt x="243" y="0"/>
                  </a:lnTo>
                  <a:lnTo>
                    <a:pt x="243" y="105"/>
                  </a:lnTo>
                  <a:lnTo>
                    <a:pt x="0" y="105"/>
                  </a:lnTo>
                  <a:lnTo>
                    <a:pt x="0" y="0"/>
                  </a:lnTo>
                  <a:close/>
                  <a:moveTo>
                    <a:pt x="0" y="0"/>
                  </a:moveTo>
                  <a:lnTo>
                    <a:pt x="241" y="0"/>
                  </a:lnTo>
                  <a:lnTo>
                    <a:pt x="241" y="104"/>
                  </a:lnTo>
                  <a:lnTo>
                    <a:pt x="0" y="104"/>
                  </a:lnTo>
                  <a:lnTo>
                    <a:pt x="0" y="0"/>
                  </a:lnTo>
                  <a:close/>
                </a:path>
              </a:pathLst>
            </a:custGeom>
            <a:solidFill>
              <a:srgbClr val="151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46" name="Freeform 149">
              <a:extLst>
                <a:ext uri="{FF2B5EF4-FFF2-40B4-BE49-F238E27FC236}">
                  <a16:creationId xmlns:a16="http://schemas.microsoft.com/office/drawing/2014/main" id="{4E59A265-25C1-3D49-920F-B8A1BAFFFA6F}"/>
                </a:ext>
              </a:extLst>
            </p:cNvPr>
            <p:cNvSpPr>
              <a:spLocks noEditPoints="1"/>
            </p:cNvSpPr>
            <p:nvPr/>
          </p:nvSpPr>
          <p:spPr bwMode="auto">
            <a:xfrm>
              <a:off x="291" y="3437"/>
              <a:ext cx="241" cy="104"/>
            </a:xfrm>
            <a:custGeom>
              <a:avLst/>
              <a:gdLst>
                <a:gd name="T0" fmla="*/ 0 w 241"/>
                <a:gd name="T1" fmla="*/ 0 h 104"/>
                <a:gd name="T2" fmla="*/ 241 w 241"/>
                <a:gd name="T3" fmla="*/ 0 h 104"/>
                <a:gd name="T4" fmla="*/ 241 w 241"/>
                <a:gd name="T5" fmla="*/ 104 h 104"/>
                <a:gd name="T6" fmla="*/ 0 w 241"/>
                <a:gd name="T7" fmla="*/ 104 h 104"/>
                <a:gd name="T8" fmla="*/ 0 w 241"/>
                <a:gd name="T9" fmla="*/ 0 h 104"/>
                <a:gd name="T10" fmla="*/ 0 w 241"/>
                <a:gd name="T11" fmla="*/ 0 h 104"/>
                <a:gd name="T12" fmla="*/ 239 w 241"/>
                <a:gd name="T13" fmla="*/ 0 h 104"/>
                <a:gd name="T14" fmla="*/ 239 w 241"/>
                <a:gd name="T15" fmla="*/ 103 h 104"/>
                <a:gd name="T16" fmla="*/ 0 w 241"/>
                <a:gd name="T17" fmla="*/ 103 h 104"/>
                <a:gd name="T18" fmla="*/ 0 w 241"/>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1" h="104">
                  <a:moveTo>
                    <a:pt x="0" y="0"/>
                  </a:moveTo>
                  <a:lnTo>
                    <a:pt x="241" y="0"/>
                  </a:lnTo>
                  <a:lnTo>
                    <a:pt x="241" y="104"/>
                  </a:lnTo>
                  <a:lnTo>
                    <a:pt x="0" y="104"/>
                  </a:lnTo>
                  <a:lnTo>
                    <a:pt x="0" y="0"/>
                  </a:lnTo>
                  <a:close/>
                  <a:moveTo>
                    <a:pt x="0" y="0"/>
                  </a:moveTo>
                  <a:lnTo>
                    <a:pt x="239" y="0"/>
                  </a:lnTo>
                  <a:lnTo>
                    <a:pt x="239" y="103"/>
                  </a:lnTo>
                  <a:lnTo>
                    <a:pt x="0" y="103"/>
                  </a:lnTo>
                  <a:lnTo>
                    <a:pt x="0" y="0"/>
                  </a:lnTo>
                  <a:close/>
                </a:path>
              </a:pathLst>
            </a:custGeom>
            <a:solidFill>
              <a:srgbClr val="171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47" name="Freeform 150">
              <a:extLst>
                <a:ext uri="{FF2B5EF4-FFF2-40B4-BE49-F238E27FC236}">
                  <a16:creationId xmlns:a16="http://schemas.microsoft.com/office/drawing/2014/main" id="{E1F02A87-236A-B646-B09E-BE3265DCBA19}"/>
                </a:ext>
              </a:extLst>
            </p:cNvPr>
            <p:cNvSpPr>
              <a:spLocks noEditPoints="1"/>
            </p:cNvSpPr>
            <p:nvPr/>
          </p:nvSpPr>
          <p:spPr bwMode="auto">
            <a:xfrm>
              <a:off x="291" y="3437"/>
              <a:ext cx="239" cy="103"/>
            </a:xfrm>
            <a:custGeom>
              <a:avLst/>
              <a:gdLst>
                <a:gd name="T0" fmla="*/ 0 w 239"/>
                <a:gd name="T1" fmla="*/ 0 h 103"/>
                <a:gd name="T2" fmla="*/ 239 w 239"/>
                <a:gd name="T3" fmla="*/ 0 h 103"/>
                <a:gd name="T4" fmla="*/ 239 w 239"/>
                <a:gd name="T5" fmla="*/ 103 h 103"/>
                <a:gd name="T6" fmla="*/ 0 w 239"/>
                <a:gd name="T7" fmla="*/ 103 h 103"/>
                <a:gd name="T8" fmla="*/ 0 w 239"/>
                <a:gd name="T9" fmla="*/ 0 h 103"/>
                <a:gd name="T10" fmla="*/ 0 w 239"/>
                <a:gd name="T11" fmla="*/ 0 h 103"/>
                <a:gd name="T12" fmla="*/ 237 w 239"/>
                <a:gd name="T13" fmla="*/ 0 h 103"/>
                <a:gd name="T14" fmla="*/ 237 w 239"/>
                <a:gd name="T15" fmla="*/ 102 h 103"/>
                <a:gd name="T16" fmla="*/ 0 w 239"/>
                <a:gd name="T17" fmla="*/ 102 h 103"/>
                <a:gd name="T18" fmla="*/ 0 w 239"/>
                <a:gd name="T19" fmla="*/ 0 h 1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9" h="103">
                  <a:moveTo>
                    <a:pt x="0" y="0"/>
                  </a:moveTo>
                  <a:lnTo>
                    <a:pt x="239" y="0"/>
                  </a:lnTo>
                  <a:lnTo>
                    <a:pt x="239" y="103"/>
                  </a:lnTo>
                  <a:lnTo>
                    <a:pt x="0" y="103"/>
                  </a:lnTo>
                  <a:lnTo>
                    <a:pt x="0" y="0"/>
                  </a:lnTo>
                  <a:close/>
                  <a:moveTo>
                    <a:pt x="0" y="0"/>
                  </a:moveTo>
                  <a:lnTo>
                    <a:pt x="237" y="0"/>
                  </a:lnTo>
                  <a:lnTo>
                    <a:pt x="237" y="102"/>
                  </a:lnTo>
                  <a:lnTo>
                    <a:pt x="0" y="102"/>
                  </a:lnTo>
                  <a:lnTo>
                    <a:pt x="0" y="0"/>
                  </a:lnTo>
                  <a:close/>
                </a:path>
              </a:pathLst>
            </a:custGeom>
            <a:solidFill>
              <a:srgbClr val="191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48" name="Freeform 151">
              <a:extLst>
                <a:ext uri="{FF2B5EF4-FFF2-40B4-BE49-F238E27FC236}">
                  <a16:creationId xmlns:a16="http://schemas.microsoft.com/office/drawing/2014/main" id="{B5030727-E948-F145-B09B-4BE66175E36D}"/>
                </a:ext>
              </a:extLst>
            </p:cNvPr>
            <p:cNvSpPr>
              <a:spLocks noEditPoints="1"/>
            </p:cNvSpPr>
            <p:nvPr/>
          </p:nvSpPr>
          <p:spPr bwMode="auto">
            <a:xfrm>
              <a:off x="291" y="3437"/>
              <a:ext cx="237" cy="102"/>
            </a:xfrm>
            <a:custGeom>
              <a:avLst/>
              <a:gdLst>
                <a:gd name="T0" fmla="*/ 0 w 237"/>
                <a:gd name="T1" fmla="*/ 0 h 102"/>
                <a:gd name="T2" fmla="*/ 237 w 237"/>
                <a:gd name="T3" fmla="*/ 0 h 102"/>
                <a:gd name="T4" fmla="*/ 237 w 237"/>
                <a:gd name="T5" fmla="*/ 102 h 102"/>
                <a:gd name="T6" fmla="*/ 0 w 237"/>
                <a:gd name="T7" fmla="*/ 102 h 102"/>
                <a:gd name="T8" fmla="*/ 0 w 237"/>
                <a:gd name="T9" fmla="*/ 0 h 102"/>
                <a:gd name="T10" fmla="*/ 0 w 237"/>
                <a:gd name="T11" fmla="*/ 0 h 102"/>
                <a:gd name="T12" fmla="*/ 235 w 237"/>
                <a:gd name="T13" fmla="*/ 0 h 102"/>
                <a:gd name="T14" fmla="*/ 235 w 237"/>
                <a:gd name="T15" fmla="*/ 101 h 102"/>
                <a:gd name="T16" fmla="*/ 0 w 237"/>
                <a:gd name="T17" fmla="*/ 101 h 102"/>
                <a:gd name="T18" fmla="*/ 0 w 237"/>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7" h="102">
                  <a:moveTo>
                    <a:pt x="0" y="0"/>
                  </a:moveTo>
                  <a:lnTo>
                    <a:pt x="237" y="0"/>
                  </a:lnTo>
                  <a:lnTo>
                    <a:pt x="237" y="102"/>
                  </a:lnTo>
                  <a:lnTo>
                    <a:pt x="0" y="102"/>
                  </a:lnTo>
                  <a:lnTo>
                    <a:pt x="0" y="0"/>
                  </a:lnTo>
                  <a:close/>
                  <a:moveTo>
                    <a:pt x="0" y="0"/>
                  </a:moveTo>
                  <a:lnTo>
                    <a:pt x="235" y="0"/>
                  </a:lnTo>
                  <a:lnTo>
                    <a:pt x="235" y="101"/>
                  </a:lnTo>
                  <a:lnTo>
                    <a:pt x="0" y="101"/>
                  </a:lnTo>
                  <a:lnTo>
                    <a:pt x="0" y="0"/>
                  </a:lnTo>
                  <a:close/>
                </a:path>
              </a:pathLst>
            </a:custGeom>
            <a:solidFill>
              <a:srgbClr val="1B1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49" name="Freeform 152">
              <a:extLst>
                <a:ext uri="{FF2B5EF4-FFF2-40B4-BE49-F238E27FC236}">
                  <a16:creationId xmlns:a16="http://schemas.microsoft.com/office/drawing/2014/main" id="{0839A1DC-8C5A-EC47-8858-B02145BCE203}"/>
                </a:ext>
              </a:extLst>
            </p:cNvPr>
            <p:cNvSpPr>
              <a:spLocks noEditPoints="1"/>
            </p:cNvSpPr>
            <p:nvPr/>
          </p:nvSpPr>
          <p:spPr bwMode="auto">
            <a:xfrm>
              <a:off x="291" y="3437"/>
              <a:ext cx="235" cy="101"/>
            </a:xfrm>
            <a:custGeom>
              <a:avLst/>
              <a:gdLst>
                <a:gd name="T0" fmla="*/ 0 w 235"/>
                <a:gd name="T1" fmla="*/ 0 h 101"/>
                <a:gd name="T2" fmla="*/ 235 w 235"/>
                <a:gd name="T3" fmla="*/ 0 h 101"/>
                <a:gd name="T4" fmla="*/ 235 w 235"/>
                <a:gd name="T5" fmla="*/ 101 h 101"/>
                <a:gd name="T6" fmla="*/ 0 w 235"/>
                <a:gd name="T7" fmla="*/ 101 h 101"/>
                <a:gd name="T8" fmla="*/ 0 w 235"/>
                <a:gd name="T9" fmla="*/ 0 h 101"/>
                <a:gd name="T10" fmla="*/ 0 w 235"/>
                <a:gd name="T11" fmla="*/ 0 h 101"/>
                <a:gd name="T12" fmla="*/ 234 w 235"/>
                <a:gd name="T13" fmla="*/ 0 h 101"/>
                <a:gd name="T14" fmla="*/ 234 w 235"/>
                <a:gd name="T15" fmla="*/ 100 h 101"/>
                <a:gd name="T16" fmla="*/ 0 w 235"/>
                <a:gd name="T17" fmla="*/ 100 h 101"/>
                <a:gd name="T18" fmla="*/ 0 w 235"/>
                <a:gd name="T19" fmla="*/ 0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5" h="101">
                  <a:moveTo>
                    <a:pt x="0" y="0"/>
                  </a:moveTo>
                  <a:lnTo>
                    <a:pt x="235" y="0"/>
                  </a:lnTo>
                  <a:lnTo>
                    <a:pt x="235" y="101"/>
                  </a:lnTo>
                  <a:lnTo>
                    <a:pt x="0" y="101"/>
                  </a:lnTo>
                  <a:lnTo>
                    <a:pt x="0" y="0"/>
                  </a:lnTo>
                  <a:close/>
                  <a:moveTo>
                    <a:pt x="0" y="0"/>
                  </a:moveTo>
                  <a:lnTo>
                    <a:pt x="234" y="0"/>
                  </a:lnTo>
                  <a:lnTo>
                    <a:pt x="234" y="100"/>
                  </a:lnTo>
                  <a:lnTo>
                    <a:pt x="0" y="100"/>
                  </a:lnTo>
                  <a:lnTo>
                    <a:pt x="0" y="0"/>
                  </a:lnTo>
                  <a:close/>
                </a:path>
              </a:pathLst>
            </a:custGeom>
            <a:solidFill>
              <a:srgbClr val="1D1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50" name="Freeform 153">
              <a:extLst>
                <a:ext uri="{FF2B5EF4-FFF2-40B4-BE49-F238E27FC236}">
                  <a16:creationId xmlns:a16="http://schemas.microsoft.com/office/drawing/2014/main" id="{7E932860-967B-5D49-918E-671BA6C6BE67}"/>
                </a:ext>
              </a:extLst>
            </p:cNvPr>
            <p:cNvSpPr>
              <a:spLocks noEditPoints="1"/>
            </p:cNvSpPr>
            <p:nvPr/>
          </p:nvSpPr>
          <p:spPr bwMode="auto">
            <a:xfrm>
              <a:off x="291" y="3437"/>
              <a:ext cx="234" cy="100"/>
            </a:xfrm>
            <a:custGeom>
              <a:avLst/>
              <a:gdLst>
                <a:gd name="T0" fmla="*/ 0 w 234"/>
                <a:gd name="T1" fmla="*/ 0 h 100"/>
                <a:gd name="T2" fmla="*/ 234 w 234"/>
                <a:gd name="T3" fmla="*/ 0 h 100"/>
                <a:gd name="T4" fmla="*/ 234 w 234"/>
                <a:gd name="T5" fmla="*/ 100 h 100"/>
                <a:gd name="T6" fmla="*/ 0 w 234"/>
                <a:gd name="T7" fmla="*/ 100 h 100"/>
                <a:gd name="T8" fmla="*/ 0 w 234"/>
                <a:gd name="T9" fmla="*/ 0 h 100"/>
                <a:gd name="T10" fmla="*/ 0 w 234"/>
                <a:gd name="T11" fmla="*/ 0 h 100"/>
                <a:gd name="T12" fmla="*/ 232 w 234"/>
                <a:gd name="T13" fmla="*/ 0 h 100"/>
                <a:gd name="T14" fmla="*/ 232 w 234"/>
                <a:gd name="T15" fmla="*/ 100 h 100"/>
                <a:gd name="T16" fmla="*/ 0 w 234"/>
                <a:gd name="T17" fmla="*/ 100 h 100"/>
                <a:gd name="T18" fmla="*/ 0 w 234"/>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4" h="100">
                  <a:moveTo>
                    <a:pt x="0" y="0"/>
                  </a:moveTo>
                  <a:lnTo>
                    <a:pt x="234" y="0"/>
                  </a:lnTo>
                  <a:lnTo>
                    <a:pt x="234" y="100"/>
                  </a:lnTo>
                  <a:lnTo>
                    <a:pt x="0" y="100"/>
                  </a:lnTo>
                  <a:lnTo>
                    <a:pt x="0" y="0"/>
                  </a:lnTo>
                  <a:close/>
                  <a:moveTo>
                    <a:pt x="0" y="0"/>
                  </a:moveTo>
                  <a:lnTo>
                    <a:pt x="232" y="0"/>
                  </a:lnTo>
                  <a:lnTo>
                    <a:pt x="232" y="100"/>
                  </a:lnTo>
                  <a:lnTo>
                    <a:pt x="0" y="100"/>
                  </a:lnTo>
                  <a:lnTo>
                    <a:pt x="0" y="0"/>
                  </a:lnTo>
                  <a:close/>
                </a:path>
              </a:pathLst>
            </a:custGeom>
            <a:solidFill>
              <a:srgbClr val="1E1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51" name="Freeform 154">
              <a:extLst>
                <a:ext uri="{FF2B5EF4-FFF2-40B4-BE49-F238E27FC236}">
                  <a16:creationId xmlns:a16="http://schemas.microsoft.com/office/drawing/2014/main" id="{B16F1684-6808-E043-9997-28786F566BD6}"/>
                </a:ext>
              </a:extLst>
            </p:cNvPr>
            <p:cNvSpPr>
              <a:spLocks noEditPoints="1"/>
            </p:cNvSpPr>
            <p:nvPr/>
          </p:nvSpPr>
          <p:spPr bwMode="auto">
            <a:xfrm>
              <a:off x="291" y="3437"/>
              <a:ext cx="232" cy="100"/>
            </a:xfrm>
            <a:custGeom>
              <a:avLst/>
              <a:gdLst>
                <a:gd name="T0" fmla="*/ 0 w 232"/>
                <a:gd name="T1" fmla="*/ 0 h 100"/>
                <a:gd name="T2" fmla="*/ 232 w 232"/>
                <a:gd name="T3" fmla="*/ 0 h 100"/>
                <a:gd name="T4" fmla="*/ 232 w 232"/>
                <a:gd name="T5" fmla="*/ 100 h 100"/>
                <a:gd name="T6" fmla="*/ 0 w 232"/>
                <a:gd name="T7" fmla="*/ 100 h 100"/>
                <a:gd name="T8" fmla="*/ 0 w 232"/>
                <a:gd name="T9" fmla="*/ 0 h 100"/>
                <a:gd name="T10" fmla="*/ 0 w 232"/>
                <a:gd name="T11" fmla="*/ 0 h 100"/>
                <a:gd name="T12" fmla="*/ 230 w 232"/>
                <a:gd name="T13" fmla="*/ 0 h 100"/>
                <a:gd name="T14" fmla="*/ 230 w 232"/>
                <a:gd name="T15" fmla="*/ 100 h 100"/>
                <a:gd name="T16" fmla="*/ 0 w 232"/>
                <a:gd name="T17" fmla="*/ 100 h 100"/>
                <a:gd name="T18" fmla="*/ 0 w 232"/>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2" h="100">
                  <a:moveTo>
                    <a:pt x="0" y="0"/>
                  </a:moveTo>
                  <a:lnTo>
                    <a:pt x="232" y="0"/>
                  </a:lnTo>
                  <a:lnTo>
                    <a:pt x="232" y="100"/>
                  </a:lnTo>
                  <a:lnTo>
                    <a:pt x="0" y="100"/>
                  </a:lnTo>
                  <a:lnTo>
                    <a:pt x="0" y="0"/>
                  </a:lnTo>
                  <a:close/>
                  <a:moveTo>
                    <a:pt x="0" y="0"/>
                  </a:moveTo>
                  <a:lnTo>
                    <a:pt x="230" y="0"/>
                  </a:lnTo>
                  <a:lnTo>
                    <a:pt x="230" y="100"/>
                  </a:lnTo>
                  <a:lnTo>
                    <a:pt x="0" y="100"/>
                  </a:lnTo>
                  <a:lnTo>
                    <a:pt x="0" y="0"/>
                  </a:lnTo>
                  <a:close/>
                </a:path>
              </a:pathLst>
            </a:custGeom>
            <a:solidFill>
              <a:srgbClr val="202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52" name="Freeform 155">
              <a:extLst>
                <a:ext uri="{FF2B5EF4-FFF2-40B4-BE49-F238E27FC236}">
                  <a16:creationId xmlns:a16="http://schemas.microsoft.com/office/drawing/2014/main" id="{A9CB1589-495B-DB49-8A42-ABA33BA6CFB9}"/>
                </a:ext>
              </a:extLst>
            </p:cNvPr>
            <p:cNvSpPr>
              <a:spLocks noEditPoints="1"/>
            </p:cNvSpPr>
            <p:nvPr/>
          </p:nvSpPr>
          <p:spPr bwMode="auto">
            <a:xfrm>
              <a:off x="291" y="3437"/>
              <a:ext cx="230" cy="100"/>
            </a:xfrm>
            <a:custGeom>
              <a:avLst/>
              <a:gdLst>
                <a:gd name="T0" fmla="*/ 0 w 230"/>
                <a:gd name="T1" fmla="*/ 0 h 100"/>
                <a:gd name="T2" fmla="*/ 230 w 230"/>
                <a:gd name="T3" fmla="*/ 0 h 100"/>
                <a:gd name="T4" fmla="*/ 230 w 230"/>
                <a:gd name="T5" fmla="*/ 100 h 100"/>
                <a:gd name="T6" fmla="*/ 0 w 230"/>
                <a:gd name="T7" fmla="*/ 100 h 100"/>
                <a:gd name="T8" fmla="*/ 0 w 230"/>
                <a:gd name="T9" fmla="*/ 0 h 100"/>
                <a:gd name="T10" fmla="*/ 0 w 230"/>
                <a:gd name="T11" fmla="*/ 0 h 100"/>
                <a:gd name="T12" fmla="*/ 228 w 230"/>
                <a:gd name="T13" fmla="*/ 0 h 100"/>
                <a:gd name="T14" fmla="*/ 228 w 230"/>
                <a:gd name="T15" fmla="*/ 99 h 100"/>
                <a:gd name="T16" fmla="*/ 0 w 230"/>
                <a:gd name="T17" fmla="*/ 99 h 100"/>
                <a:gd name="T18" fmla="*/ 0 w 230"/>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0" h="100">
                  <a:moveTo>
                    <a:pt x="0" y="0"/>
                  </a:moveTo>
                  <a:lnTo>
                    <a:pt x="230" y="0"/>
                  </a:lnTo>
                  <a:lnTo>
                    <a:pt x="230" y="100"/>
                  </a:lnTo>
                  <a:lnTo>
                    <a:pt x="0" y="100"/>
                  </a:lnTo>
                  <a:lnTo>
                    <a:pt x="0" y="0"/>
                  </a:lnTo>
                  <a:close/>
                  <a:moveTo>
                    <a:pt x="0" y="0"/>
                  </a:moveTo>
                  <a:lnTo>
                    <a:pt x="228" y="0"/>
                  </a:lnTo>
                  <a:lnTo>
                    <a:pt x="228" y="99"/>
                  </a:lnTo>
                  <a:lnTo>
                    <a:pt x="0" y="99"/>
                  </a:lnTo>
                  <a:lnTo>
                    <a:pt x="0" y="0"/>
                  </a:lnTo>
                  <a:close/>
                </a:path>
              </a:pathLst>
            </a:custGeom>
            <a:solidFill>
              <a:srgbClr val="222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53" name="Freeform 156">
              <a:extLst>
                <a:ext uri="{FF2B5EF4-FFF2-40B4-BE49-F238E27FC236}">
                  <a16:creationId xmlns:a16="http://schemas.microsoft.com/office/drawing/2014/main" id="{2531BDF6-5DBB-5C45-95BE-15A8D0A626D9}"/>
                </a:ext>
              </a:extLst>
            </p:cNvPr>
            <p:cNvSpPr>
              <a:spLocks noEditPoints="1"/>
            </p:cNvSpPr>
            <p:nvPr/>
          </p:nvSpPr>
          <p:spPr bwMode="auto">
            <a:xfrm>
              <a:off x="291" y="3437"/>
              <a:ext cx="228" cy="99"/>
            </a:xfrm>
            <a:custGeom>
              <a:avLst/>
              <a:gdLst>
                <a:gd name="T0" fmla="*/ 0 w 228"/>
                <a:gd name="T1" fmla="*/ 0 h 99"/>
                <a:gd name="T2" fmla="*/ 228 w 228"/>
                <a:gd name="T3" fmla="*/ 0 h 99"/>
                <a:gd name="T4" fmla="*/ 228 w 228"/>
                <a:gd name="T5" fmla="*/ 99 h 99"/>
                <a:gd name="T6" fmla="*/ 0 w 228"/>
                <a:gd name="T7" fmla="*/ 99 h 99"/>
                <a:gd name="T8" fmla="*/ 0 w 228"/>
                <a:gd name="T9" fmla="*/ 0 h 99"/>
                <a:gd name="T10" fmla="*/ 0 w 228"/>
                <a:gd name="T11" fmla="*/ 0 h 99"/>
                <a:gd name="T12" fmla="*/ 227 w 228"/>
                <a:gd name="T13" fmla="*/ 0 h 99"/>
                <a:gd name="T14" fmla="*/ 227 w 228"/>
                <a:gd name="T15" fmla="*/ 98 h 99"/>
                <a:gd name="T16" fmla="*/ 0 w 228"/>
                <a:gd name="T17" fmla="*/ 98 h 99"/>
                <a:gd name="T18" fmla="*/ 0 w 228"/>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8" h="99">
                  <a:moveTo>
                    <a:pt x="0" y="0"/>
                  </a:moveTo>
                  <a:lnTo>
                    <a:pt x="228" y="0"/>
                  </a:lnTo>
                  <a:lnTo>
                    <a:pt x="228" y="99"/>
                  </a:lnTo>
                  <a:lnTo>
                    <a:pt x="0" y="99"/>
                  </a:lnTo>
                  <a:lnTo>
                    <a:pt x="0" y="0"/>
                  </a:lnTo>
                  <a:close/>
                  <a:moveTo>
                    <a:pt x="0" y="0"/>
                  </a:moveTo>
                  <a:lnTo>
                    <a:pt x="227" y="0"/>
                  </a:lnTo>
                  <a:lnTo>
                    <a:pt x="227" y="98"/>
                  </a:lnTo>
                  <a:lnTo>
                    <a:pt x="0" y="98"/>
                  </a:lnTo>
                  <a:lnTo>
                    <a:pt x="0" y="0"/>
                  </a:lnTo>
                  <a:close/>
                </a:path>
              </a:pathLst>
            </a:custGeom>
            <a:solidFill>
              <a:srgbClr val="242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54" name="Freeform 157">
              <a:extLst>
                <a:ext uri="{FF2B5EF4-FFF2-40B4-BE49-F238E27FC236}">
                  <a16:creationId xmlns:a16="http://schemas.microsoft.com/office/drawing/2014/main" id="{0C530D2C-E9E0-AC4D-901A-B31F49DF3312}"/>
                </a:ext>
              </a:extLst>
            </p:cNvPr>
            <p:cNvSpPr>
              <a:spLocks noEditPoints="1"/>
            </p:cNvSpPr>
            <p:nvPr/>
          </p:nvSpPr>
          <p:spPr bwMode="auto">
            <a:xfrm>
              <a:off x="291" y="3437"/>
              <a:ext cx="227" cy="98"/>
            </a:xfrm>
            <a:custGeom>
              <a:avLst/>
              <a:gdLst>
                <a:gd name="T0" fmla="*/ 0 w 227"/>
                <a:gd name="T1" fmla="*/ 0 h 98"/>
                <a:gd name="T2" fmla="*/ 227 w 227"/>
                <a:gd name="T3" fmla="*/ 0 h 98"/>
                <a:gd name="T4" fmla="*/ 227 w 227"/>
                <a:gd name="T5" fmla="*/ 98 h 98"/>
                <a:gd name="T6" fmla="*/ 0 w 227"/>
                <a:gd name="T7" fmla="*/ 98 h 98"/>
                <a:gd name="T8" fmla="*/ 0 w 227"/>
                <a:gd name="T9" fmla="*/ 0 h 98"/>
                <a:gd name="T10" fmla="*/ 0 w 227"/>
                <a:gd name="T11" fmla="*/ 0 h 98"/>
                <a:gd name="T12" fmla="*/ 225 w 227"/>
                <a:gd name="T13" fmla="*/ 0 h 98"/>
                <a:gd name="T14" fmla="*/ 225 w 227"/>
                <a:gd name="T15" fmla="*/ 97 h 98"/>
                <a:gd name="T16" fmla="*/ 0 w 227"/>
                <a:gd name="T17" fmla="*/ 97 h 98"/>
                <a:gd name="T18" fmla="*/ 0 w 227"/>
                <a:gd name="T19" fmla="*/ 0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98">
                  <a:moveTo>
                    <a:pt x="0" y="0"/>
                  </a:moveTo>
                  <a:lnTo>
                    <a:pt x="227" y="0"/>
                  </a:lnTo>
                  <a:lnTo>
                    <a:pt x="227" y="98"/>
                  </a:lnTo>
                  <a:lnTo>
                    <a:pt x="0" y="98"/>
                  </a:lnTo>
                  <a:lnTo>
                    <a:pt x="0" y="0"/>
                  </a:lnTo>
                  <a:close/>
                  <a:moveTo>
                    <a:pt x="0" y="0"/>
                  </a:moveTo>
                  <a:lnTo>
                    <a:pt x="225" y="0"/>
                  </a:lnTo>
                  <a:lnTo>
                    <a:pt x="225" y="97"/>
                  </a:lnTo>
                  <a:lnTo>
                    <a:pt x="0" y="97"/>
                  </a:lnTo>
                  <a:lnTo>
                    <a:pt x="0" y="0"/>
                  </a:lnTo>
                  <a:close/>
                </a:path>
              </a:pathLst>
            </a:custGeom>
            <a:solidFill>
              <a:srgbClr val="262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55" name="Freeform 158">
              <a:extLst>
                <a:ext uri="{FF2B5EF4-FFF2-40B4-BE49-F238E27FC236}">
                  <a16:creationId xmlns:a16="http://schemas.microsoft.com/office/drawing/2014/main" id="{64291360-905F-EC44-82FE-C803EF1B6C2B}"/>
                </a:ext>
              </a:extLst>
            </p:cNvPr>
            <p:cNvSpPr>
              <a:spLocks noEditPoints="1"/>
            </p:cNvSpPr>
            <p:nvPr/>
          </p:nvSpPr>
          <p:spPr bwMode="auto">
            <a:xfrm>
              <a:off x="291" y="3437"/>
              <a:ext cx="225" cy="97"/>
            </a:xfrm>
            <a:custGeom>
              <a:avLst/>
              <a:gdLst>
                <a:gd name="T0" fmla="*/ 0 w 225"/>
                <a:gd name="T1" fmla="*/ 0 h 97"/>
                <a:gd name="T2" fmla="*/ 225 w 225"/>
                <a:gd name="T3" fmla="*/ 0 h 97"/>
                <a:gd name="T4" fmla="*/ 225 w 225"/>
                <a:gd name="T5" fmla="*/ 97 h 97"/>
                <a:gd name="T6" fmla="*/ 0 w 225"/>
                <a:gd name="T7" fmla="*/ 97 h 97"/>
                <a:gd name="T8" fmla="*/ 0 w 225"/>
                <a:gd name="T9" fmla="*/ 0 h 97"/>
                <a:gd name="T10" fmla="*/ 0 w 225"/>
                <a:gd name="T11" fmla="*/ 0 h 97"/>
                <a:gd name="T12" fmla="*/ 223 w 225"/>
                <a:gd name="T13" fmla="*/ 0 h 97"/>
                <a:gd name="T14" fmla="*/ 223 w 225"/>
                <a:gd name="T15" fmla="*/ 96 h 97"/>
                <a:gd name="T16" fmla="*/ 0 w 225"/>
                <a:gd name="T17" fmla="*/ 96 h 97"/>
                <a:gd name="T18" fmla="*/ 0 w 225"/>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5" h="97">
                  <a:moveTo>
                    <a:pt x="0" y="0"/>
                  </a:moveTo>
                  <a:lnTo>
                    <a:pt x="225" y="0"/>
                  </a:lnTo>
                  <a:lnTo>
                    <a:pt x="225" y="97"/>
                  </a:lnTo>
                  <a:lnTo>
                    <a:pt x="0" y="97"/>
                  </a:lnTo>
                  <a:lnTo>
                    <a:pt x="0" y="0"/>
                  </a:lnTo>
                  <a:close/>
                  <a:moveTo>
                    <a:pt x="0" y="0"/>
                  </a:moveTo>
                  <a:lnTo>
                    <a:pt x="223" y="0"/>
                  </a:lnTo>
                  <a:lnTo>
                    <a:pt x="223" y="96"/>
                  </a:lnTo>
                  <a:lnTo>
                    <a:pt x="0" y="96"/>
                  </a:lnTo>
                  <a:lnTo>
                    <a:pt x="0" y="0"/>
                  </a:lnTo>
                  <a:close/>
                </a:path>
              </a:pathLst>
            </a:custGeom>
            <a:solidFill>
              <a:srgbClr val="292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56" name="Freeform 159">
              <a:extLst>
                <a:ext uri="{FF2B5EF4-FFF2-40B4-BE49-F238E27FC236}">
                  <a16:creationId xmlns:a16="http://schemas.microsoft.com/office/drawing/2014/main" id="{0CF40A02-DCEB-744C-9481-E344C4F37348}"/>
                </a:ext>
              </a:extLst>
            </p:cNvPr>
            <p:cNvSpPr>
              <a:spLocks noEditPoints="1"/>
            </p:cNvSpPr>
            <p:nvPr/>
          </p:nvSpPr>
          <p:spPr bwMode="auto">
            <a:xfrm>
              <a:off x="291" y="3437"/>
              <a:ext cx="223" cy="96"/>
            </a:xfrm>
            <a:custGeom>
              <a:avLst/>
              <a:gdLst>
                <a:gd name="T0" fmla="*/ 0 w 223"/>
                <a:gd name="T1" fmla="*/ 0 h 96"/>
                <a:gd name="T2" fmla="*/ 223 w 223"/>
                <a:gd name="T3" fmla="*/ 0 h 96"/>
                <a:gd name="T4" fmla="*/ 223 w 223"/>
                <a:gd name="T5" fmla="*/ 96 h 96"/>
                <a:gd name="T6" fmla="*/ 0 w 223"/>
                <a:gd name="T7" fmla="*/ 96 h 96"/>
                <a:gd name="T8" fmla="*/ 0 w 223"/>
                <a:gd name="T9" fmla="*/ 0 h 96"/>
                <a:gd name="T10" fmla="*/ 0 w 223"/>
                <a:gd name="T11" fmla="*/ 0 h 96"/>
                <a:gd name="T12" fmla="*/ 221 w 223"/>
                <a:gd name="T13" fmla="*/ 0 h 96"/>
                <a:gd name="T14" fmla="*/ 221 w 223"/>
                <a:gd name="T15" fmla="*/ 95 h 96"/>
                <a:gd name="T16" fmla="*/ 0 w 223"/>
                <a:gd name="T17" fmla="*/ 95 h 96"/>
                <a:gd name="T18" fmla="*/ 0 w 223"/>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3" h="96">
                  <a:moveTo>
                    <a:pt x="0" y="0"/>
                  </a:moveTo>
                  <a:lnTo>
                    <a:pt x="223" y="0"/>
                  </a:lnTo>
                  <a:lnTo>
                    <a:pt x="223" y="96"/>
                  </a:lnTo>
                  <a:lnTo>
                    <a:pt x="0" y="96"/>
                  </a:lnTo>
                  <a:lnTo>
                    <a:pt x="0" y="0"/>
                  </a:lnTo>
                  <a:close/>
                  <a:moveTo>
                    <a:pt x="0" y="0"/>
                  </a:moveTo>
                  <a:lnTo>
                    <a:pt x="221" y="0"/>
                  </a:lnTo>
                  <a:lnTo>
                    <a:pt x="221" y="95"/>
                  </a:lnTo>
                  <a:lnTo>
                    <a:pt x="0" y="95"/>
                  </a:lnTo>
                  <a:lnTo>
                    <a:pt x="0" y="0"/>
                  </a:lnTo>
                  <a:close/>
                </a:path>
              </a:pathLst>
            </a:custGeom>
            <a:solidFill>
              <a:srgbClr val="2B2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57" name="Freeform 160">
              <a:extLst>
                <a:ext uri="{FF2B5EF4-FFF2-40B4-BE49-F238E27FC236}">
                  <a16:creationId xmlns:a16="http://schemas.microsoft.com/office/drawing/2014/main" id="{66DD88D4-8AF6-3E4E-A0AE-5FA5A1D61A24}"/>
                </a:ext>
              </a:extLst>
            </p:cNvPr>
            <p:cNvSpPr>
              <a:spLocks noEditPoints="1"/>
            </p:cNvSpPr>
            <p:nvPr/>
          </p:nvSpPr>
          <p:spPr bwMode="auto">
            <a:xfrm>
              <a:off x="291" y="3437"/>
              <a:ext cx="221" cy="95"/>
            </a:xfrm>
            <a:custGeom>
              <a:avLst/>
              <a:gdLst>
                <a:gd name="T0" fmla="*/ 0 w 221"/>
                <a:gd name="T1" fmla="*/ 0 h 95"/>
                <a:gd name="T2" fmla="*/ 221 w 221"/>
                <a:gd name="T3" fmla="*/ 0 h 95"/>
                <a:gd name="T4" fmla="*/ 221 w 221"/>
                <a:gd name="T5" fmla="*/ 95 h 95"/>
                <a:gd name="T6" fmla="*/ 0 w 221"/>
                <a:gd name="T7" fmla="*/ 95 h 95"/>
                <a:gd name="T8" fmla="*/ 0 w 221"/>
                <a:gd name="T9" fmla="*/ 0 h 95"/>
                <a:gd name="T10" fmla="*/ 0 w 221"/>
                <a:gd name="T11" fmla="*/ 0 h 95"/>
                <a:gd name="T12" fmla="*/ 220 w 221"/>
                <a:gd name="T13" fmla="*/ 0 h 95"/>
                <a:gd name="T14" fmla="*/ 220 w 221"/>
                <a:gd name="T15" fmla="*/ 94 h 95"/>
                <a:gd name="T16" fmla="*/ 0 w 221"/>
                <a:gd name="T17" fmla="*/ 94 h 95"/>
                <a:gd name="T18" fmla="*/ 0 w 221"/>
                <a:gd name="T19" fmla="*/ 0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1" h="95">
                  <a:moveTo>
                    <a:pt x="0" y="0"/>
                  </a:moveTo>
                  <a:lnTo>
                    <a:pt x="221" y="0"/>
                  </a:lnTo>
                  <a:lnTo>
                    <a:pt x="221" y="95"/>
                  </a:lnTo>
                  <a:lnTo>
                    <a:pt x="0" y="95"/>
                  </a:lnTo>
                  <a:lnTo>
                    <a:pt x="0" y="0"/>
                  </a:lnTo>
                  <a:close/>
                  <a:moveTo>
                    <a:pt x="0" y="0"/>
                  </a:moveTo>
                  <a:lnTo>
                    <a:pt x="220" y="0"/>
                  </a:lnTo>
                  <a:lnTo>
                    <a:pt x="220" y="94"/>
                  </a:lnTo>
                  <a:lnTo>
                    <a:pt x="0" y="94"/>
                  </a:lnTo>
                  <a:lnTo>
                    <a:pt x="0" y="0"/>
                  </a:lnTo>
                  <a:close/>
                </a:path>
              </a:pathLst>
            </a:custGeom>
            <a:solidFill>
              <a:srgbClr val="2D2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58" name="Freeform 161">
              <a:extLst>
                <a:ext uri="{FF2B5EF4-FFF2-40B4-BE49-F238E27FC236}">
                  <a16:creationId xmlns:a16="http://schemas.microsoft.com/office/drawing/2014/main" id="{667B1842-1525-1B45-A547-9127C857E456}"/>
                </a:ext>
              </a:extLst>
            </p:cNvPr>
            <p:cNvSpPr>
              <a:spLocks noEditPoints="1"/>
            </p:cNvSpPr>
            <p:nvPr/>
          </p:nvSpPr>
          <p:spPr bwMode="auto">
            <a:xfrm>
              <a:off x="291" y="3437"/>
              <a:ext cx="220" cy="94"/>
            </a:xfrm>
            <a:custGeom>
              <a:avLst/>
              <a:gdLst>
                <a:gd name="T0" fmla="*/ 0 w 220"/>
                <a:gd name="T1" fmla="*/ 0 h 94"/>
                <a:gd name="T2" fmla="*/ 220 w 220"/>
                <a:gd name="T3" fmla="*/ 0 h 94"/>
                <a:gd name="T4" fmla="*/ 220 w 220"/>
                <a:gd name="T5" fmla="*/ 94 h 94"/>
                <a:gd name="T6" fmla="*/ 0 w 220"/>
                <a:gd name="T7" fmla="*/ 94 h 94"/>
                <a:gd name="T8" fmla="*/ 0 w 220"/>
                <a:gd name="T9" fmla="*/ 0 h 94"/>
                <a:gd name="T10" fmla="*/ 0 w 220"/>
                <a:gd name="T11" fmla="*/ 0 h 94"/>
                <a:gd name="T12" fmla="*/ 218 w 220"/>
                <a:gd name="T13" fmla="*/ 0 h 94"/>
                <a:gd name="T14" fmla="*/ 218 w 220"/>
                <a:gd name="T15" fmla="*/ 93 h 94"/>
                <a:gd name="T16" fmla="*/ 0 w 220"/>
                <a:gd name="T17" fmla="*/ 93 h 94"/>
                <a:gd name="T18" fmla="*/ 0 w 220"/>
                <a:gd name="T19" fmla="*/ 0 h 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0" h="94">
                  <a:moveTo>
                    <a:pt x="0" y="0"/>
                  </a:moveTo>
                  <a:lnTo>
                    <a:pt x="220" y="0"/>
                  </a:lnTo>
                  <a:lnTo>
                    <a:pt x="220" y="94"/>
                  </a:lnTo>
                  <a:lnTo>
                    <a:pt x="0" y="94"/>
                  </a:lnTo>
                  <a:lnTo>
                    <a:pt x="0" y="0"/>
                  </a:lnTo>
                  <a:close/>
                  <a:moveTo>
                    <a:pt x="0" y="0"/>
                  </a:moveTo>
                  <a:lnTo>
                    <a:pt x="218" y="0"/>
                  </a:lnTo>
                  <a:lnTo>
                    <a:pt x="218" y="93"/>
                  </a:lnTo>
                  <a:lnTo>
                    <a:pt x="0" y="93"/>
                  </a:lnTo>
                  <a:lnTo>
                    <a:pt x="0" y="0"/>
                  </a:lnTo>
                  <a:close/>
                </a:path>
              </a:pathLst>
            </a:custGeom>
            <a:solidFill>
              <a:srgbClr val="2F2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59" name="Freeform 162">
              <a:extLst>
                <a:ext uri="{FF2B5EF4-FFF2-40B4-BE49-F238E27FC236}">
                  <a16:creationId xmlns:a16="http://schemas.microsoft.com/office/drawing/2014/main" id="{51635196-2D71-424F-88B8-EF12251A2902}"/>
                </a:ext>
              </a:extLst>
            </p:cNvPr>
            <p:cNvSpPr>
              <a:spLocks noEditPoints="1"/>
            </p:cNvSpPr>
            <p:nvPr/>
          </p:nvSpPr>
          <p:spPr bwMode="auto">
            <a:xfrm>
              <a:off x="291" y="3437"/>
              <a:ext cx="218" cy="93"/>
            </a:xfrm>
            <a:custGeom>
              <a:avLst/>
              <a:gdLst>
                <a:gd name="T0" fmla="*/ 0 w 218"/>
                <a:gd name="T1" fmla="*/ 0 h 93"/>
                <a:gd name="T2" fmla="*/ 218 w 218"/>
                <a:gd name="T3" fmla="*/ 0 h 93"/>
                <a:gd name="T4" fmla="*/ 218 w 218"/>
                <a:gd name="T5" fmla="*/ 93 h 93"/>
                <a:gd name="T6" fmla="*/ 0 w 218"/>
                <a:gd name="T7" fmla="*/ 93 h 93"/>
                <a:gd name="T8" fmla="*/ 0 w 218"/>
                <a:gd name="T9" fmla="*/ 0 h 93"/>
                <a:gd name="T10" fmla="*/ 0 w 218"/>
                <a:gd name="T11" fmla="*/ 0 h 93"/>
                <a:gd name="T12" fmla="*/ 216 w 218"/>
                <a:gd name="T13" fmla="*/ 0 h 93"/>
                <a:gd name="T14" fmla="*/ 216 w 218"/>
                <a:gd name="T15" fmla="*/ 93 h 93"/>
                <a:gd name="T16" fmla="*/ 0 w 218"/>
                <a:gd name="T17" fmla="*/ 93 h 93"/>
                <a:gd name="T18" fmla="*/ 0 w 218"/>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93">
                  <a:moveTo>
                    <a:pt x="0" y="0"/>
                  </a:moveTo>
                  <a:lnTo>
                    <a:pt x="218" y="0"/>
                  </a:lnTo>
                  <a:lnTo>
                    <a:pt x="218" y="93"/>
                  </a:lnTo>
                  <a:lnTo>
                    <a:pt x="0" y="93"/>
                  </a:lnTo>
                  <a:lnTo>
                    <a:pt x="0" y="0"/>
                  </a:lnTo>
                  <a:close/>
                  <a:moveTo>
                    <a:pt x="0" y="0"/>
                  </a:moveTo>
                  <a:lnTo>
                    <a:pt x="216" y="0"/>
                  </a:lnTo>
                  <a:lnTo>
                    <a:pt x="216" y="93"/>
                  </a:lnTo>
                  <a:lnTo>
                    <a:pt x="0" y="93"/>
                  </a:lnTo>
                  <a:lnTo>
                    <a:pt x="0" y="0"/>
                  </a:lnTo>
                  <a:close/>
                </a:path>
              </a:pathLst>
            </a:custGeom>
            <a:solidFill>
              <a:srgbClr val="313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60" name="Freeform 163">
              <a:extLst>
                <a:ext uri="{FF2B5EF4-FFF2-40B4-BE49-F238E27FC236}">
                  <a16:creationId xmlns:a16="http://schemas.microsoft.com/office/drawing/2014/main" id="{24181E90-954B-7E43-9B61-E638F73AEBAF}"/>
                </a:ext>
              </a:extLst>
            </p:cNvPr>
            <p:cNvSpPr>
              <a:spLocks noEditPoints="1"/>
            </p:cNvSpPr>
            <p:nvPr/>
          </p:nvSpPr>
          <p:spPr bwMode="auto">
            <a:xfrm>
              <a:off x="291" y="3437"/>
              <a:ext cx="216" cy="93"/>
            </a:xfrm>
            <a:custGeom>
              <a:avLst/>
              <a:gdLst>
                <a:gd name="T0" fmla="*/ 0 w 216"/>
                <a:gd name="T1" fmla="*/ 0 h 93"/>
                <a:gd name="T2" fmla="*/ 216 w 216"/>
                <a:gd name="T3" fmla="*/ 0 h 93"/>
                <a:gd name="T4" fmla="*/ 216 w 216"/>
                <a:gd name="T5" fmla="*/ 93 h 93"/>
                <a:gd name="T6" fmla="*/ 0 w 216"/>
                <a:gd name="T7" fmla="*/ 93 h 93"/>
                <a:gd name="T8" fmla="*/ 0 w 216"/>
                <a:gd name="T9" fmla="*/ 0 h 93"/>
                <a:gd name="T10" fmla="*/ 0 w 216"/>
                <a:gd name="T11" fmla="*/ 0 h 93"/>
                <a:gd name="T12" fmla="*/ 214 w 216"/>
                <a:gd name="T13" fmla="*/ 0 h 93"/>
                <a:gd name="T14" fmla="*/ 214 w 216"/>
                <a:gd name="T15" fmla="*/ 93 h 93"/>
                <a:gd name="T16" fmla="*/ 0 w 216"/>
                <a:gd name="T17" fmla="*/ 93 h 93"/>
                <a:gd name="T18" fmla="*/ 0 w 216"/>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 h="93">
                  <a:moveTo>
                    <a:pt x="0" y="0"/>
                  </a:moveTo>
                  <a:lnTo>
                    <a:pt x="216" y="0"/>
                  </a:lnTo>
                  <a:lnTo>
                    <a:pt x="216" y="93"/>
                  </a:lnTo>
                  <a:lnTo>
                    <a:pt x="0" y="93"/>
                  </a:lnTo>
                  <a:lnTo>
                    <a:pt x="0" y="0"/>
                  </a:lnTo>
                  <a:close/>
                  <a:moveTo>
                    <a:pt x="0" y="0"/>
                  </a:moveTo>
                  <a:lnTo>
                    <a:pt x="214" y="0"/>
                  </a:lnTo>
                  <a:lnTo>
                    <a:pt x="214" y="93"/>
                  </a:lnTo>
                  <a:lnTo>
                    <a:pt x="0" y="93"/>
                  </a:lnTo>
                  <a:lnTo>
                    <a:pt x="0" y="0"/>
                  </a:lnTo>
                  <a:close/>
                </a:path>
              </a:pathLst>
            </a:custGeom>
            <a:solidFill>
              <a:srgbClr val="33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61" name="Freeform 164">
              <a:extLst>
                <a:ext uri="{FF2B5EF4-FFF2-40B4-BE49-F238E27FC236}">
                  <a16:creationId xmlns:a16="http://schemas.microsoft.com/office/drawing/2014/main" id="{67124433-025A-9846-BA19-8180DB2EC0E7}"/>
                </a:ext>
              </a:extLst>
            </p:cNvPr>
            <p:cNvSpPr>
              <a:spLocks noEditPoints="1"/>
            </p:cNvSpPr>
            <p:nvPr/>
          </p:nvSpPr>
          <p:spPr bwMode="auto">
            <a:xfrm>
              <a:off x="291" y="3437"/>
              <a:ext cx="214" cy="93"/>
            </a:xfrm>
            <a:custGeom>
              <a:avLst/>
              <a:gdLst>
                <a:gd name="T0" fmla="*/ 0 w 214"/>
                <a:gd name="T1" fmla="*/ 0 h 93"/>
                <a:gd name="T2" fmla="*/ 214 w 214"/>
                <a:gd name="T3" fmla="*/ 0 h 93"/>
                <a:gd name="T4" fmla="*/ 214 w 214"/>
                <a:gd name="T5" fmla="*/ 93 h 93"/>
                <a:gd name="T6" fmla="*/ 0 w 214"/>
                <a:gd name="T7" fmla="*/ 93 h 93"/>
                <a:gd name="T8" fmla="*/ 0 w 214"/>
                <a:gd name="T9" fmla="*/ 0 h 93"/>
                <a:gd name="T10" fmla="*/ 0 w 214"/>
                <a:gd name="T11" fmla="*/ 0 h 93"/>
                <a:gd name="T12" fmla="*/ 213 w 214"/>
                <a:gd name="T13" fmla="*/ 0 h 93"/>
                <a:gd name="T14" fmla="*/ 213 w 214"/>
                <a:gd name="T15" fmla="*/ 92 h 93"/>
                <a:gd name="T16" fmla="*/ 0 w 214"/>
                <a:gd name="T17" fmla="*/ 92 h 93"/>
                <a:gd name="T18" fmla="*/ 0 w 214"/>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93">
                  <a:moveTo>
                    <a:pt x="0" y="0"/>
                  </a:moveTo>
                  <a:lnTo>
                    <a:pt x="214" y="0"/>
                  </a:lnTo>
                  <a:lnTo>
                    <a:pt x="214" y="93"/>
                  </a:lnTo>
                  <a:lnTo>
                    <a:pt x="0" y="93"/>
                  </a:lnTo>
                  <a:lnTo>
                    <a:pt x="0" y="0"/>
                  </a:lnTo>
                  <a:close/>
                  <a:moveTo>
                    <a:pt x="0" y="0"/>
                  </a:moveTo>
                  <a:lnTo>
                    <a:pt x="213" y="0"/>
                  </a:lnTo>
                  <a:lnTo>
                    <a:pt x="213" y="92"/>
                  </a:lnTo>
                  <a:lnTo>
                    <a:pt x="0" y="92"/>
                  </a:lnTo>
                  <a:lnTo>
                    <a:pt x="0" y="0"/>
                  </a:lnTo>
                  <a:close/>
                </a:path>
              </a:pathLst>
            </a:custGeom>
            <a:solidFill>
              <a:srgbClr val="353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62" name="Freeform 165">
              <a:extLst>
                <a:ext uri="{FF2B5EF4-FFF2-40B4-BE49-F238E27FC236}">
                  <a16:creationId xmlns:a16="http://schemas.microsoft.com/office/drawing/2014/main" id="{6C544497-A6E5-D048-AF97-E29490745A89}"/>
                </a:ext>
              </a:extLst>
            </p:cNvPr>
            <p:cNvSpPr>
              <a:spLocks noEditPoints="1"/>
            </p:cNvSpPr>
            <p:nvPr/>
          </p:nvSpPr>
          <p:spPr bwMode="auto">
            <a:xfrm>
              <a:off x="291" y="3437"/>
              <a:ext cx="213" cy="92"/>
            </a:xfrm>
            <a:custGeom>
              <a:avLst/>
              <a:gdLst>
                <a:gd name="T0" fmla="*/ 0 w 213"/>
                <a:gd name="T1" fmla="*/ 0 h 92"/>
                <a:gd name="T2" fmla="*/ 213 w 213"/>
                <a:gd name="T3" fmla="*/ 0 h 92"/>
                <a:gd name="T4" fmla="*/ 213 w 213"/>
                <a:gd name="T5" fmla="*/ 92 h 92"/>
                <a:gd name="T6" fmla="*/ 0 w 213"/>
                <a:gd name="T7" fmla="*/ 92 h 92"/>
                <a:gd name="T8" fmla="*/ 0 w 213"/>
                <a:gd name="T9" fmla="*/ 0 h 92"/>
                <a:gd name="T10" fmla="*/ 0 w 213"/>
                <a:gd name="T11" fmla="*/ 0 h 92"/>
                <a:gd name="T12" fmla="*/ 211 w 213"/>
                <a:gd name="T13" fmla="*/ 0 h 92"/>
                <a:gd name="T14" fmla="*/ 211 w 213"/>
                <a:gd name="T15" fmla="*/ 91 h 92"/>
                <a:gd name="T16" fmla="*/ 0 w 213"/>
                <a:gd name="T17" fmla="*/ 91 h 92"/>
                <a:gd name="T18" fmla="*/ 0 w 213"/>
                <a:gd name="T19" fmla="*/ 0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3" h="92">
                  <a:moveTo>
                    <a:pt x="0" y="0"/>
                  </a:moveTo>
                  <a:lnTo>
                    <a:pt x="213" y="0"/>
                  </a:lnTo>
                  <a:lnTo>
                    <a:pt x="213" y="92"/>
                  </a:lnTo>
                  <a:lnTo>
                    <a:pt x="0" y="92"/>
                  </a:lnTo>
                  <a:lnTo>
                    <a:pt x="0" y="0"/>
                  </a:lnTo>
                  <a:close/>
                  <a:moveTo>
                    <a:pt x="0" y="0"/>
                  </a:moveTo>
                  <a:lnTo>
                    <a:pt x="211" y="0"/>
                  </a:lnTo>
                  <a:lnTo>
                    <a:pt x="211" y="91"/>
                  </a:lnTo>
                  <a:lnTo>
                    <a:pt x="0" y="91"/>
                  </a:lnTo>
                  <a:lnTo>
                    <a:pt x="0" y="0"/>
                  </a:lnTo>
                  <a:close/>
                </a:path>
              </a:pathLst>
            </a:custGeom>
            <a:solidFill>
              <a:srgbClr val="373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63" name="Freeform 166">
              <a:extLst>
                <a:ext uri="{FF2B5EF4-FFF2-40B4-BE49-F238E27FC236}">
                  <a16:creationId xmlns:a16="http://schemas.microsoft.com/office/drawing/2014/main" id="{E598B79B-B7FD-D94B-AB7F-2A3B62850CE1}"/>
                </a:ext>
              </a:extLst>
            </p:cNvPr>
            <p:cNvSpPr>
              <a:spLocks noEditPoints="1"/>
            </p:cNvSpPr>
            <p:nvPr/>
          </p:nvSpPr>
          <p:spPr bwMode="auto">
            <a:xfrm>
              <a:off x="291" y="3437"/>
              <a:ext cx="211" cy="91"/>
            </a:xfrm>
            <a:custGeom>
              <a:avLst/>
              <a:gdLst>
                <a:gd name="T0" fmla="*/ 0 w 211"/>
                <a:gd name="T1" fmla="*/ 0 h 91"/>
                <a:gd name="T2" fmla="*/ 211 w 211"/>
                <a:gd name="T3" fmla="*/ 0 h 91"/>
                <a:gd name="T4" fmla="*/ 211 w 211"/>
                <a:gd name="T5" fmla="*/ 91 h 91"/>
                <a:gd name="T6" fmla="*/ 0 w 211"/>
                <a:gd name="T7" fmla="*/ 91 h 91"/>
                <a:gd name="T8" fmla="*/ 0 w 211"/>
                <a:gd name="T9" fmla="*/ 0 h 91"/>
                <a:gd name="T10" fmla="*/ 0 w 211"/>
                <a:gd name="T11" fmla="*/ 0 h 91"/>
                <a:gd name="T12" fmla="*/ 209 w 211"/>
                <a:gd name="T13" fmla="*/ 0 h 91"/>
                <a:gd name="T14" fmla="*/ 209 w 211"/>
                <a:gd name="T15" fmla="*/ 90 h 91"/>
                <a:gd name="T16" fmla="*/ 0 w 211"/>
                <a:gd name="T17" fmla="*/ 90 h 91"/>
                <a:gd name="T18" fmla="*/ 0 w 211"/>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1" h="91">
                  <a:moveTo>
                    <a:pt x="0" y="0"/>
                  </a:moveTo>
                  <a:lnTo>
                    <a:pt x="211" y="0"/>
                  </a:lnTo>
                  <a:lnTo>
                    <a:pt x="211" y="91"/>
                  </a:lnTo>
                  <a:lnTo>
                    <a:pt x="0" y="91"/>
                  </a:lnTo>
                  <a:lnTo>
                    <a:pt x="0" y="0"/>
                  </a:lnTo>
                  <a:close/>
                  <a:moveTo>
                    <a:pt x="0" y="0"/>
                  </a:moveTo>
                  <a:lnTo>
                    <a:pt x="209" y="0"/>
                  </a:lnTo>
                  <a:lnTo>
                    <a:pt x="209" y="90"/>
                  </a:lnTo>
                  <a:lnTo>
                    <a:pt x="0" y="90"/>
                  </a:lnTo>
                  <a:lnTo>
                    <a:pt x="0" y="0"/>
                  </a:lnTo>
                  <a:close/>
                </a:path>
              </a:pathLst>
            </a:custGeom>
            <a:solidFill>
              <a:srgbClr val="3A3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64" name="Freeform 167">
              <a:extLst>
                <a:ext uri="{FF2B5EF4-FFF2-40B4-BE49-F238E27FC236}">
                  <a16:creationId xmlns:a16="http://schemas.microsoft.com/office/drawing/2014/main" id="{D8C8ECEB-0075-5143-98B6-371928AD35EC}"/>
                </a:ext>
              </a:extLst>
            </p:cNvPr>
            <p:cNvSpPr>
              <a:spLocks noEditPoints="1"/>
            </p:cNvSpPr>
            <p:nvPr/>
          </p:nvSpPr>
          <p:spPr bwMode="auto">
            <a:xfrm>
              <a:off x="291" y="3437"/>
              <a:ext cx="209" cy="90"/>
            </a:xfrm>
            <a:custGeom>
              <a:avLst/>
              <a:gdLst>
                <a:gd name="T0" fmla="*/ 0 w 209"/>
                <a:gd name="T1" fmla="*/ 0 h 90"/>
                <a:gd name="T2" fmla="*/ 209 w 209"/>
                <a:gd name="T3" fmla="*/ 0 h 90"/>
                <a:gd name="T4" fmla="*/ 209 w 209"/>
                <a:gd name="T5" fmla="*/ 90 h 90"/>
                <a:gd name="T6" fmla="*/ 0 w 209"/>
                <a:gd name="T7" fmla="*/ 90 h 90"/>
                <a:gd name="T8" fmla="*/ 0 w 209"/>
                <a:gd name="T9" fmla="*/ 0 h 90"/>
                <a:gd name="T10" fmla="*/ 0 w 209"/>
                <a:gd name="T11" fmla="*/ 0 h 90"/>
                <a:gd name="T12" fmla="*/ 207 w 209"/>
                <a:gd name="T13" fmla="*/ 0 h 90"/>
                <a:gd name="T14" fmla="*/ 207 w 209"/>
                <a:gd name="T15" fmla="*/ 89 h 90"/>
                <a:gd name="T16" fmla="*/ 0 w 209"/>
                <a:gd name="T17" fmla="*/ 89 h 90"/>
                <a:gd name="T18" fmla="*/ 0 w 209"/>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9" h="90">
                  <a:moveTo>
                    <a:pt x="0" y="0"/>
                  </a:moveTo>
                  <a:lnTo>
                    <a:pt x="209" y="0"/>
                  </a:lnTo>
                  <a:lnTo>
                    <a:pt x="209" y="90"/>
                  </a:lnTo>
                  <a:lnTo>
                    <a:pt x="0" y="90"/>
                  </a:lnTo>
                  <a:lnTo>
                    <a:pt x="0" y="0"/>
                  </a:lnTo>
                  <a:close/>
                  <a:moveTo>
                    <a:pt x="0" y="0"/>
                  </a:moveTo>
                  <a:lnTo>
                    <a:pt x="207" y="0"/>
                  </a:lnTo>
                  <a:lnTo>
                    <a:pt x="207" y="89"/>
                  </a:lnTo>
                  <a:lnTo>
                    <a:pt x="0" y="89"/>
                  </a:lnTo>
                  <a:lnTo>
                    <a:pt x="0" y="0"/>
                  </a:lnTo>
                  <a:close/>
                </a:path>
              </a:pathLst>
            </a:custGeom>
            <a:solidFill>
              <a:srgbClr val="3C3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65" name="Freeform 168">
              <a:extLst>
                <a:ext uri="{FF2B5EF4-FFF2-40B4-BE49-F238E27FC236}">
                  <a16:creationId xmlns:a16="http://schemas.microsoft.com/office/drawing/2014/main" id="{64DC9638-BB88-C248-A787-DC5596710A42}"/>
                </a:ext>
              </a:extLst>
            </p:cNvPr>
            <p:cNvSpPr>
              <a:spLocks noEditPoints="1"/>
            </p:cNvSpPr>
            <p:nvPr/>
          </p:nvSpPr>
          <p:spPr bwMode="auto">
            <a:xfrm>
              <a:off x="291" y="3437"/>
              <a:ext cx="207" cy="89"/>
            </a:xfrm>
            <a:custGeom>
              <a:avLst/>
              <a:gdLst>
                <a:gd name="T0" fmla="*/ 0 w 207"/>
                <a:gd name="T1" fmla="*/ 0 h 89"/>
                <a:gd name="T2" fmla="*/ 207 w 207"/>
                <a:gd name="T3" fmla="*/ 0 h 89"/>
                <a:gd name="T4" fmla="*/ 207 w 207"/>
                <a:gd name="T5" fmla="*/ 89 h 89"/>
                <a:gd name="T6" fmla="*/ 0 w 207"/>
                <a:gd name="T7" fmla="*/ 89 h 89"/>
                <a:gd name="T8" fmla="*/ 0 w 207"/>
                <a:gd name="T9" fmla="*/ 0 h 89"/>
                <a:gd name="T10" fmla="*/ 0 w 207"/>
                <a:gd name="T11" fmla="*/ 0 h 89"/>
                <a:gd name="T12" fmla="*/ 206 w 207"/>
                <a:gd name="T13" fmla="*/ 0 h 89"/>
                <a:gd name="T14" fmla="*/ 206 w 207"/>
                <a:gd name="T15" fmla="*/ 88 h 89"/>
                <a:gd name="T16" fmla="*/ 0 w 207"/>
                <a:gd name="T17" fmla="*/ 88 h 89"/>
                <a:gd name="T18" fmla="*/ 0 w 207"/>
                <a:gd name="T19" fmla="*/ 0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89">
                  <a:moveTo>
                    <a:pt x="0" y="0"/>
                  </a:moveTo>
                  <a:lnTo>
                    <a:pt x="207" y="0"/>
                  </a:lnTo>
                  <a:lnTo>
                    <a:pt x="207" y="89"/>
                  </a:lnTo>
                  <a:lnTo>
                    <a:pt x="0" y="89"/>
                  </a:lnTo>
                  <a:lnTo>
                    <a:pt x="0" y="0"/>
                  </a:lnTo>
                  <a:close/>
                  <a:moveTo>
                    <a:pt x="0" y="0"/>
                  </a:moveTo>
                  <a:lnTo>
                    <a:pt x="206" y="0"/>
                  </a:lnTo>
                  <a:lnTo>
                    <a:pt x="206" y="88"/>
                  </a:lnTo>
                  <a:lnTo>
                    <a:pt x="0" y="88"/>
                  </a:lnTo>
                  <a:lnTo>
                    <a:pt x="0" y="0"/>
                  </a:lnTo>
                  <a:close/>
                </a:path>
              </a:pathLst>
            </a:custGeom>
            <a:solidFill>
              <a:srgbClr val="3E3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66" name="Freeform 169">
              <a:extLst>
                <a:ext uri="{FF2B5EF4-FFF2-40B4-BE49-F238E27FC236}">
                  <a16:creationId xmlns:a16="http://schemas.microsoft.com/office/drawing/2014/main" id="{46871DC6-DDCC-734F-BB67-694EAE0CF942}"/>
                </a:ext>
              </a:extLst>
            </p:cNvPr>
            <p:cNvSpPr>
              <a:spLocks noEditPoints="1"/>
            </p:cNvSpPr>
            <p:nvPr/>
          </p:nvSpPr>
          <p:spPr bwMode="auto">
            <a:xfrm>
              <a:off x="291" y="3437"/>
              <a:ext cx="206" cy="88"/>
            </a:xfrm>
            <a:custGeom>
              <a:avLst/>
              <a:gdLst>
                <a:gd name="T0" fmla="*/ 0 w 206"/>
                <a:gd name="T1" fmla="*/ 0 h 88"/>
                <a:gd name="T2" fmla="*/ 206 w 206"/>
                <a:gd name="T3" fmla="*/ 0 h 88"/>
                <a:gd name="T4" fmla="*/ 206 w 206"/>
                <a:gd name="T5" fmla="*/ 88 h 88"/>
                <a:gd name="T6" fmla="*/ 0 w 206"/>
                <a:gd name="T7" fmla="*/ 88 h 88"/>
                <a:gd name="T8" fmla="*/ 0 w 206"/>
                <a:gd name="T9" fmla="*/ 0 h 88"/>
                <a:gd name="T10" fmla="*/ 0 w 206"/>
                <a:gd name="T11" fmla="*/ 0 h 88"/>
                <a:gd name="T12" fmla="*/ 204 w 206"/>
                <a:gd name="T13" fmla="*/ 0 h 88"/>
                <a:gd name="T14" fmla="*/ 204 w 206"/>
                <a:gd name="T15" fmla="*/ 88 h 88"/>
                <a:gd name="T16" fmla="*/ 0 w 206"/>
                <a:gd name="T17" fmla="*/ 88 h 88"/>
                <a:gd name="T18" fmla="*/ 0 w 206"/>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6" h="88">
                  <a:moveTo>
                    <a:pt x="0" y="0"/>
                  </a:moveTo>
                  <a:lnTo>
                    <a:pt x="206" y="0"/>
                  </a:lnTo>
                  <a:lnTo>
                    <a:pt x="206" y="88"/>
                  </a:lnTo>
                  <a:lnTo>
                    <a:pt x="0" y="88"/>
                  </a:lnTo>
                  <a:lnTo>
                    <a:pt x="0" y="0"/>
                  </a:lnTo>
                  <a:close/>
                  <a:moveTo>
                    <a:pt x="0" y="0"/>
                  </a:moveTo>
                  <a:lnTo>
                    <a:pt x="204" y="0"/>
                  </a:lnTo>
                  <a:lnTo>
                    <a:pt x="204" y="88"/>
                  </a:lnTo>
                  <a:lnTo>
                    <a:pt x="0" y="88"/>
                  </a:lnTo>
                  <a:lnTo>
                    <a:pt x="0" y="0"/>
                  </a:lnTo>
                  <a:close/>
                </a:path>
              </a:pathLst>
            </a:custGeom>
            <a:solidFill>
              <a:srgbClr val="404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67" name="Freeform 170">
              <a:extLst>
                <a:ext uri="{FF2B5EF4-FFF2-40B4-BE49-F238E27FC236}">
                  <a16:creationId xmlns:a16="http://schemas.microsoft.com/office/drawing/2014/main" id="{FD6C3469-7773-5C4B-ACCE-E26FDB88C087}"/>
                </a:ext>
              </a:extLst>
            </p:cNvPr>
            <p:cNvSpPr>
              <a:spLocks noEditPoints="1"/>
            </p:cNvSpPr>
            <p:nvPr/>
          </p:nvSpPr>
          <p:spPr bwMode="auto">
            <a:xfrm>
              <a:off x="291" y="3437"/>
              <a:ext cx="204" cy="88"/>
            </a:xfrm>
            <a:custGeom>
              <a:avLst/>
              <a:gdLst>
                <a:gd name="T0" fmla="*/ 0 w 204"/>
                <a:gd name="T1" fmla="*/ 0 h 88"/>
                <a:gd name="T2" fmla="*/ 204 w 204"/>
                <a:gd name="T3" fmla="*/ 0 h 88"/>
                <a:gd name="T4" fmla="*/ 204 w 204"/>
                <a:gd name="T5" fmla="*/ 88 h 88"/>
                <a:gd name="T6" fmla="*/ 0 w 204"/>
                <a:gd name="T7" fmla="*/ 88 h 88"/>
                <a:gd name="T8" fmla="*/ 0 w 204"/>
                <a:gd name="T9" fmla="*/ 0 h 88"/>
                <a:gd name="T10" fmla="*/ 0 w 204"/>
                <a:gd name="T11" fmla="*/ 0 h 88"/>
                <a:gd name="T12" fmla="*/ 202 w 204"/>
                <a:gd name="T13" fmla="*/ 0 h 88"/>
                <a:gd name="T14" fmla="*/ 202 w 204"/>
                <a:gd name="T15" fmla="*/ 87 h 88"/>
                <a:gd name="T16" fmla="*/ 0 w 204"/>
                <a:gd name="T17" fmla="*/ 87 h 88"/>
                <a:gd name="T18" fmla="*/ 0 w 20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4" h="88">
                  <a:moveTo>
                    <a:pt x="0" y="0"/>
                  </a:moveTo>
                  <a:lnTo>
                    <a:pt x="204" y="0"/>
                  </a:lnTo>
                  <a:lnTo>
                    <a:pt x="204" y="88"/>
                  </a:lnTo>
                  <a:lnTo>
                    <a:pt x="0" y="88"/>
                  </a:lnTo>
                  <a:lnTo>
                    <a:pt x="0" y="0"/>
                  </a:lnTo>
                  <a:close/>
                  <a:moveTo>
                    <a:pt x="0" y="0"/>
                  </a:moveTo>
                  <a:lnTo>
                    <a:pt x="202" y="0"/>
                  </a:lnTo>
                  <a:lnTo>
                    <a:pt x="202" y="87"/>
                  </a:lnTo>
                  <a:lnTo>
                    <a:pt x="0" y="87"/>
                  </a:lnTo>
                  <a:lnTo>
                    <a:pt x="0" y="0"/>
                  </a:lnTo>
                  <a:close/>
                </a:path>
              </a:pathLst>
            </a:custGeom>
            <a:solidFill>
              <a:srgbClr val="434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68" name="Freeform 171">
              <a:extLst>
                <a:ext uri="{FF2B5EF4-FFF2-40B4-BE49-F238E27FC236}">
                  <a16:creationId xmlns:a16="http://schemas.microsoft.com/office/drawing/2014/main" id="{6611ED30-40B7-EA44-9F30-47BE9F155F7B}"/>
                </a:ext>
              </a:extLst>
            </p:cNvPr>
            <p:cNvSpPr>
              <a:spLocks noEditPoints="1"/>
            </p:cNvSpPr>
            <p:nvPr/>
          </p:nvSpPr>
          <p:spPr bwMode="auto">
            <a:xfrm>
              <a:off x="291" y="3437"/>
              <a:ext cx="202" cy="87"/>
            </a:xfrm>
            <a:custGeom>
              <a:avLst/>
              <a:gdLst>
                <a:gd name="T0" fmla="*/ 0 w 202"/>
                <a:gd name="T1" fmla="*/ 0 h 87"/>
                <a:gd name="T2" fmla="*/ 202 w 202"/>
                <a:gd name="T3" fmla="*/ 0 h 87"/>
                <a:gd name="T4" fmla="*/ 202 w 202"/>
                <a:gd name="T5" fmla="*/ 87 h 87"/>
                <a:gd name="T6" fmla="*/ 0 w 202"/>
                <a:gd name="T7" fmla="*/ 87 h 87"/>
                <a:gd name="T8" fmla="*/ 0 w 202"/>
                <a:gd name="T9" fmla="*/ 0 h 87"/>
                <a:gd name="T10" fmla="*/ 0 w 202"/>
                <a:gd name="T11" fmla="*/ 0 h 87"/>
                <a:gd name="T12" fmla="*/ 200 w 202"/>
                <a:gd name="T13" fmla="*/ 0 h 87"/>
                <a:gd name="T14" fmla="*/ 200 w 202"/>
                <a:gd name="T15" fmla="*/ 86 h 87"/>
                <a:gd name="T16" fmla="*/ 0 w 202"/>
                <a:gd name="T17" fmla="*/ 86 h 87"/>
                <a:gd name="T18" fmla="*/ 0 w 202"/>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2" h="87">
                  <a:moveTo>
                    <a:pt x="0" y="0"/>
                  </a:moveTo>
                  <a:lnTo>
                    <a:pt x="202" y="0"/>
                  </a:lnTo>
                  <a:lnTo>
                    <a:pt x="202" y="87"/>
                  </a:lnTo>
                  <a:lnTo>
                    <a:pt x="0" y="87"/>
                  </a:lnTo>
                  <a:lnTo>
                    <a:pt x="0" y="0"/>
                  </a:lnTo>
                  <a:close/>
                  <a:moveTo>
                    <a:pt x="0" y="0"/>
                  </a:moveTo>
                  <a:lnTo>
                    <a:pt x="200" y="0"/>
                  </a:lnTo>
                  <a:lnTo>
                    <a:pt x="200" y="86"/>
                  </a:lnTo>
                  <a:lnTo>
                    <a:pt x="0" y="86"/>
                  </a:lnTo>
                  <a:lnTo>
                    <a:pt x="0" y="0"/>
                  </a:lnTo>
                  <a:close/>
                </a:path>
              </a:pathLst>
            </a:custGeom>
            <a:solidFill>
              <a:srgbClr val="454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69" name="Freeform 172">
              <a:extLst>
                <a:ext uri="{FF2B5EF4-FFF2-40B4-BE49-F238E27FC236}">
                  <a16:creationId xmlns:a16="http://schemas.microsoft.com/office/drawing/2014/main" id="{625A9BC1-6FC5-F84F-A3CA-26F79551A197}"/>
                </a:ext>
              </a:extLst>
            </p:cNvPr>
            <p:cNvSpPr>
              <a:spLocks noEditPoints="1"/>
            </p:cNvSpPr>
            <p:nvPr/>
          </p:nvSpPr>
          <p:spPr bwMode="auto">
            <a:xfrm>
              <a:off x="291" y="3437"/>
              <a:ext cx="200" cy="86"/>
            </a:xfrm>
            <a:custGeom>
              <a:avLst/>
              <a:gdLst>
                <a:gd name="T0" fmla="*/ 0 w 200"/>
                <a:gd name="T1" fmla="*/ 0 h 86"/>
                <a:gd name="T2" fmla="*/ 200 w 200"/>
                <a:gd name="T3" fmla="*/ 0 h 86"/>
                <a:gd name="T4" fmla="*/ 200 w 200"/>
                <a:gd name="T5" fmla="*/ 86 h 86"/>
                <a:gd name="T6" fmla="*/ 0 w 200"/>
                <a:gd name="T7" fmla="*/ 86 h 86"/>
                <a:gd name="T8" fmla="*/ 0 w 200"/>
                <a:gd name="T9" fmla="*/ 0 h 86"/>
                <a:gd name="T10" fmla="*/ 0 w 200"/>
                <a:gd name="T11" fmla="*/ 0 h 86"/>
                <a:gd name="T12" fmla="*/ 199 w 200"/>
                <a:gd name="T13" fmla="*/ 0 h 86"/>
                <a:gd name="T14" fmla="*/ 199 w 200"/>
                <a:gd name="T15" fmla="*/ 86 h 86"/>
                <a:gd name="T16" fmla="*/ 0 w 200"/>
                <a:gd name="T17" fmla="*/ 86 h 86"/>
                <a:gd name="T18" fmla="*/ 0 w 200"/>
                <a:gd name="T19" fmla="*/ 0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0" h="86">
                  <a:moveTo>
                    <a:pt x="0" y="0"/>
                  </a:moveTo>
                  <a:lnTo>
                    <a:pt x="200" y="0"/>
                  </a:lnTo>
                  <a:lnTo>
                    <a:pt x="200" y="86"/>
                  </a:lnTo>
                  <a:lnTo>
                    <a:pt x="0" y="86"/>
                  </a:lnTo>
                  <a:lnTo>
                    <a:pt x="0" y="0"/>
                  </a:lnTo>
                  <a:close/>
                  <a:moveTo>
                    <a:pt x="0" y="0"/>
                  </a:moveTo>
                  <a:lnTo>
                    <a:pt x="199" y="0"/>
                  </a:lnTo>
                  <a:lnTo>
                    <a:pt x="199" y="86"/>
                  </a:lnTo>
                  <a:lnTo>
                    <a:pt x="0" y="86"/>
                  </a:lnTo>
                  <a:lnTo>
                    <a:pt x="0" y="0"/>
                  </a:lnTo>
                  <a:close/>
                </a:path>
              </a:pathLst>
            </a:custGeom>
            <a:solidFill>
              <a:srgbClr val="474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70" name="Freeform 173">
              <a:extLst>
                <a:ext uri="{FF2B5EF4-FFF2-40B4-BE49-F238E27FC236}">
                  <a16:creationId xmlns:a16="http://schemas.microsoft.com/office/drawing/2014/main" id="{078C07D1-5D55-4A4C-B2B4-2AA7D6F95E45}"/>
                </a:ext>
              </a:extLst>
            </p:cNvPr>
            <p:cNvSpPr>
              <a:spLocks noEditPoints="1"/>
            </p:cNvSpPr>
            <p:nvPr/>
          </p:nvSpPr>
          <p:spPr bwMode="auto">
            <a:xfrm>
              <a:off x="291" y="3437"/>
              <a:ext cx="199" cy="86"/>
            </a:xfrm>
            <a:custGeom>
              <a:avLst/>
              <a:gdLst>
                <a:gd name="T0" fmla="*/ 0 w 199"/>
                <a:gd name="T1" fmla="*/ 0 h 86"/>
                <a:gd name="T2" fmla="*/ 199 w 199"/>
                <a:gd name="T3" fmla="*/ 0 h 86"/>
                <a:gd name="T4" fmla="*/ 199 w 199"/>
                <a:gd name="T5" fmla="*/ 86 h 86"/>
                <a:gd name="T6" fmla="*/ 0 w 199"/>
                <a:gd name="T7" fmla="*/ 86 h 86"/>
                <a:gd name="T8" fmla="*/ 0 w 199"/>
                <a:gd name="T9" fmla="*/ 0 h 86"/>
                <a:gd name="T10" fmla="*/ 0 w 199"/>
                <a:gd name="T11" fmla="*/ 0 h 86"/>
                <a:gd name="T12" fmla="*/ 197 w 199"/>
                <a:gd name="T13" fmla="*/ 0 h 86"/>
                <a:gd name="T14" fmla="*/ 197 w 199"/>
                <a:gd name="T15" fmla="*/ 85 h 86"/>
                <a:gd name="T16" fmla="*/ 0 w 199"/>
                <a:gd name="T17" fmla="*/ 85 h 86"/>
                <a:gd name="T18" fmla="*/ 0 w 199"/>
                <a:gd name="T19" fmla="*/ 0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9" h="86">
                  <a:moveTo>
                    <a:pt x="0" y="0"/>
                  </a:moveTo>
                  <a:lnTo>
                    <a:pt x="199" y="0"/>
                  </a:lnTo>
                  <a:lnTo>
                    <a:pt x="199" y="86"/>
                  </a:lnTo>
                  <a:lnTo>
                    <a:pt x="0" y="86"/>
                  </a:lnTo>
                  <a:lnTo>
                    <a:pt x="0" y="0"/>
                  </a:lnTo>
                  <a:close/>
                  <a:moveTo>
                    <a:pt x="0" y="0"/>
                  </a:moveTo>
                  <a:lnTo>
                    <a:pt x="197" y="0"/>
                  </a:lnTo>
                  <a:lnTo>
                    <a:pt x="197" y="85"/>
                  </a:lnTo>
                  <a:lnTo>
                    <a:pt x="0" y="85"/>
                  </a:lnTo>
                  <a:lnTo>
                    <a:pt x="0" y="0"/>
                  </a:lnTo>
                  <a:close/>
                </a:path>
              </a:pathLst>
            </a:custGeom>
            <a:solidFill>
              <a:srgbClr val="4A4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71" name="Freeform 174">
              <a:extLst>
                <a:ext uri="{FF2B5EF4-FFF2-40B4-BE49-F238E27FC236}">
                  <a16:creationId xmlns:a16="http://schemas.microsoft.com/office/drawing/2014/main" id="{634057AE-F928-FF46-8143-113A1D3A2CB6}"/>
                </a:ext>
              </a:extLst>
            </p:cNvPr>
            <p:cNvSpPr>
              <a:spLocks noEditPoints="1"/>
            </p:cNvSpPr>
            <p:nvPr/>
          </p:nvSpPr>
          <p:spPr bwMode="auto">
            <a:xfrm>
              <a:off x="291" y="3437"/>
              <a:ext cx="197" cy="85"/>
            </a:xfrm>
            <a:custGeom>
              <a:avLst/>
              <a:gdLst>
                <a:gd name="T0" fmla="*/ 0 w 197"/>
                <a:gd name="T1" fmla="*/ 0 h 85"/>
                <a:gd name="T2" fmla="*/ 197 w 197"/>
                <a:gd name="T3" fmla="*/ 0 h 85"/>
                <a:gd name="T4" fmla="*/ 197 w 197"/>
                <a:gd name="T5" fmla="*/ 85 h 85"/>
                <a:gd name="T6" fmla="*/ 0 w 197"/>
                <a:gd name="T7" fmla="*/ 85 h 85"/>
                <a:gd name="T8" fmla="*/ 0 w 197"/>
                <a:gd name="T9" fmla="*/ 0 h 85"/>
                <a:gd name="T10" fmla="*/ 0 w 197"/>
                <a:gd name="T11" fmla="*/ 0 h 85"/>
                <a:gd name="T12" fmla="*/ 195 w 197"/>
                <a:gd name="T13" fmla="*/ 0 h 85"/>
                <a:gd name="T14" fmla="*/ 195 w 197"/>
                <a:gd name="T15" fmla="*/ 84 h 85"/>
                <a:gd name="T16" fmla="*/ 0 w 197"/>
                <a:gd name="T17" fmla="*/ 84 h 85"/>
                <a:gd name="T18" fmla="*/ 0 w 197"/>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7" h="85">
                  <a:moveTo>
                    <a:pt x="0" y="0"/>
                  </a:moveTo>
                  <a:lnTo>
                    <a:pt x="197" y="0"/>
                  </a:lnTo>
                  <a:lnTo>
                    <a:pt x="197" y="85"/>
                  </a:lnTo>
                  <a:lnTo>
                    <a:pt x="0" y="85"/>
                  </a:lnTo>
                  <a:lnTo>
                    <a:pt x="0" y="0"/>
                  </a:lnTo>
                  <a:close/>
                  <a:moveTo>
                    <a:pt x="0" y="0"/>
                  </a:moveTo>
                  <a:lnTo>
                    <a:pt x="195" y="0"/>
                  </a:lnTo>
                  <a:lnTo>
                    <a:pt x="195" y="84"/>
                  </a:lnTo>
                  <a:lnTo>
                    <a:pt x="0" y="84"/>
                  </a:lnTo>
                  <a:lnTo>
                    <a:pt x="0" y="0"/>
                  </a:lnTo>
                  <a:close/>
                </a:path>
              </a:pathLst>
            </a:custGeom>
            <a:solidFill>
              <a:srgbClr val="4C4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72" name="Freeform 175">
              <a:extLst>
                <a:ext uri="{FF2B5EF4-FFF2-40B4-BE49-F238E27FC236}">
                  <a16:creationId xmlns:a16="http://schemas.microsoft.com/office/drawing/2014/main" id="{4B5C6C35-6C7E-7C46-8A30-8AD13A899911}"/>
                </a:ext>
              </a:extLst>
            </p:cNvPr>
            <p:cNvSpPr>
              <a:spLocks noEditPoints="1"/>
            </p:cNvSpPr>
            <p:nvPr/>
          </p:nvSpPr>
          <p:spPr bwMode="auto">
            <a:xfrm>
              <a:off x="291" y="3437"/>
              <a:ext cx="195" cy="84"/>
            </a:xfrm>
            <a:custGeom>
              <a:avLst/>
              <a:gdLst>
                <a:gd name="T0" fmla="*/ 0 w 195"/>
                <a:gd name="T1" fmla="*/ 0 h 84"/>
                <a:gd name="T2" fmla="*/ 195 w 195"/>
                <a:gd name="T3" fmla="*/ 0 h 84"/>
                <a:gd name="T4" fmla="*/ 195 w 195"/>
                <a:gd name="T5" fmla="*/ 84 h 84"/>
                <a:gd name="T6" fmla="*/ 0 w 195"/>
                <a:gd name="T7" fmla="*/ 84 h 84"/>
                <a:gd name="T8" fmla="*/ 0 w 195"/>
                <a:gd name="T9" fmla="*/ 0 h 84"/>
                <a:gd name="T10" fmla="*/ 0 w 195"/>
                <a:gd name="T11" fmla="*/ 0 h 84"/>
                <a:gd name="T12" fmla="*/ 193 w 195"/>
                <a:gd name="T13" fmla="*/ 0 h 84"/>
                <a:gd name="T14" fmla="*/ 193 w 195"/>
                <a:gd name="T15" fmla="*/ 83 h 84"/>
                <a:gd name="T16" fmla="*/ 0 w 195"/>
                <a:gd name="T17" fmla="*/ 83 h 84"/>
                <a:gd name="T18" fmla="*/ 0 w 195"/>
                <a:gd name="T19" fmla="*/ 0 h 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84">
                  <a:moveTo>
                    <a:pt x="0" y="0"/>
                  </a:moveTo>
                  <a:lnTo>
                    <a:pt x="195" y="0"/>
                  </a:lnTo>
                  <a:lnTo>
                    <a:pt x="195" y="84"/>
                  </a:lnTo>
                  <a:lnTo>
                    <a:pt x="0" y="84"/>
                  </a:lnTo>
                  <a:lnTo>
                    <a:pt x="0" y="0"/>
                  </a:lnTo>
                  <a:close/>
                  <a:moveTo>
                    <a:pt x="0" y="0"/>
                  </a:moveTo>
                  <a:lnTo>
                    <a:pt x="193" y="0"/>
                  </a:lnTo>
                  <a:lnTo>
                    <a:pt x="193" y="83"/>
                  </a:lnTo>
                  <a:lnTo>
                    <a:pt x="0" y="83"/>
                  </a:lnTo>
                  <a:lnTo>
                    <a:pt x="0" y="0"/>
                  </a:lnTo>
                  <a:close/>
                </a:path>
              </a:pathLst>
            </a:custGeom>
            <a:solidFill>
              <a:srgbClr val="4F4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73" name="Freeform 176">
              <a:extLst>
                <a:ext uri="{FF2B5EF4-FFF2-40B4-BE49-F238E27FC236}">
                  <a16:creationId xmlns:a16="http://schemas.microsoft.com/office/drawing/2014/main" id="{A7DE2ED3-A511-2E4C-8639-719786864C7B}"/>
                </a:ext>
              </a:extLst>
            </p:cNvPr>
            <p:cNvSpPr>
              <a:spLocks noEditPoints="1"/>
            </p:cNvSpPr>
            <p:nvPr/>
          </p:nvSpPr>
          <p:spPr bwMode="auto">
            <a:xfrm>
              <a:off x="291" y="3437"/>
              <a:ext cx="193" cy="83"/>
            </a:xfrm>
            <a:custGeom>
              <a:avLst/>
              <a:gdLst>
                <a:gd name="T0" fmla="*/ 0 w 193"/>
                <a:gd name="T1" fmla="*/ 0 h 83"/>
                <a:gd name="T2" fmla="*/ 193 w 193"/>
                <a:gd name="T3" fmla="*/ 0 h 83"/>
                <a:gd name="T4" fmla="*/ 193 w 193"/>
                <a:gd name="T5" fmla="*/ 83 h 83"/>
                <a:gd name="T6" fmla="*/ 0 w 193"/>
                <a:gd name="T7" fmla="*/ 83 h 83"/>
                <a:gd name="T8" fmla="*/ 0 w 193"/>
                <a:gd name="T9" fmla="*/ 0 h 83"/>
                <a:gd name="T10" fmla="*/ 0 w 193"/>
                <a:gd name="T11" fmla="*/ 0 h 83"/>
                <a:gd name="T12" fmla="*/ 192 w 193"/>
                <a:gd name="T13" fmla="*/ 0 h 83"/>
                <a:gd name="T14" fmla="*/ 192 w 193"/>
                <a:gd name="T15" fmla="*/ 82 h 83"/>
                <a:gd name="T16" fmla="*/ 0 w 193"/>
                <a:gd name="T17" fmla="*/ 82 h 83"/>
                <a:gd name="T18" fmla="*/ 0 w 193"/>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83">
                  <a:moveTo>
                    <a:pt x="0" y="0"/>
                  </a:moveTo>
                  <a:lnTo>
                    <a:pt x="193" y="0"/>
                  </a:lnTo>
                  <a:lnTo>
                    <a:pt x="193" y="83"/>
                  </a:lnTo>
                  <a:lnTo>
                    <a:pt x="0" y="83"/>
                  </a:lnTo>
                  <a:lnTo>
                    <a:pt x="0" y="0"/>
                  </a:lnTo>
                  <a:close/>
                  <a:moveTo>
                    <a:pt x="0" y="0"/>
                  </a:moveTo>
                  <a:lnTo>
                    <a:pt x="192" y="0"/>
                  </a:lnTo>
                  <a:lnTo>
                    <a:pt x="192" y="82"/>
                  </a:lnTo>
                  <a:lnTo>
                    <a:pt x="0" y="82"/>
                  </a:lnTo>
                  <a:lnTo>
                    <a:pt x="0" y="0"/>
                  </a:lnTo>
                  <a:close/>
                </a:path>
              </a:pathLst>
            </a:custGeom>
            <a:solidFill>
              <a:srgbClr val="515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74" name="Freeform 177">
              <a:extLst>
                <a:ext uri="{FF2B5EF4-FFF2-40B4-BE49-F238E27FC236}">
                  <a16:creationId xmlns:a16="http://schemas.microsoft.com/office/drawing/2014/main" id="{790C87D0-1B57-9142-8A1B-ACE7E7A1B8B6}"/>
                </a:ext>
              </a:extLst>
            </p:cNvPr>
            <p:cNvSpPr>
              <a:spLocks noEditPoints="1"/>
            </p:cNvSpPr>
            <p:nvPr/>
          </p:nvSpPr>
          <p:spPr bwMode="auto">
            <a:xfrm>
              <a:off x="291" y="3437"/>
              <a:ext cx="192" cy="82"/>
            </a:xfrm>
            <a:custGeom>
              <a:avLst/>
              <a:gdLst>
                <a:gd name="T0" fmla="*/ 0 w 192"/>
                <a:gd name="T1" fmla="*/ 0 h 82"/>
                <a:gd name="T2" fmla="*/ 192 w 192"/>
                <a:gd name="T3" fmla="*/ 0 h 82"/>
                <a:gd name="T4" fmla="*/ 192 w 192"/>
                <a:gd name="T5" fmla="*/ 82 h 82"/>
                <a:gd name="T6" fmla="*/ 0 w 192"/>
                <a:gd name="T7" fmla="*/ 82 h 82"/>
                <a:gd name="T8" fmla="*/ 0 w 192"/>
                <a:gd name="T9" fmla="*/ 0 h 82"/>
                <a:gd name="T10" fmla="*/ 0 w 192"/>
                <a:gd name="T11" fmla="*/ 0 h 82"/>
                <a:gd name="T12" fmla="*/ 190 w 192"/>
                <a:gd name="T13" fmla="*/ 0 h 82"/>
                <a:gd name="T14" fmla="*/ 190 w 192"/>
                <a:gd name="T15" fmla="*/ 82 h 82"/>
                <a:gd name="T16" fmla="*/ 0 w 192"/>
                <a:gd name="T17" fmla="*/ 82 h 82"/>
                <a:gd name="T18" fmla="*/ 0 w 192"/>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2" h="82">
                  <a:moveTo>
                    <a:pt x="0" y="0"/>
                  </a:moveTo>
                  <a:lnTo>
                    <a:pt x="192" y="0"/>
                  </a:lnTo>
                  <a:lnTo>
                    <a:pt x="192" y="82"/>
                  </a:lnTo>
                  <a:lnTo>
                    <a:pt x="0" y="82"/>
                  </a:lnTo>
                  <a:lnTo>
                    <a:pt x="0" y="0"/>
                  </a:lnTo>
                  <a:close/>
                  <a:moveTo>
                    <a:pt x="0" y="0"/>
                  </a:moveTo>
                  <a:lnTo>
                    <a:pt x="190" y="0"/>
                  </a:lnTo>
                  <a:lnTo>
                    <a:pt x="190" y="82"/>
                  </a:lnTo>
                  <a:lnTo>
                    <a:pt x="0" y="82"/>
                  </a:lnTo>
                  <a:lnTo>
                    <a:pt x="0" y="0"/>
                  </a:lnTo>
                  <a:close/>
                </a:path>
              </a:pathLst>
            </a:custGeom>
            <a:solidFill>
              <a:srgbClr val="535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75" name="Freeform 178">
              <a:extLst>
                <a:ext uri="{FF2B5EF4-FFF2-40B4-BE49-F238E27FC236}">
                  <a16:creationId xmlns:a16="http://schemas.microsoft.com/office/drawing/2014/main" id="{4955DE15-0FAC-6949-9081-1A70A285C16E}"/>
                </a:ext>
              </a:extLst>
            </p:cNvPr>
            <p:cNvSpPr>
              <a:spLocks noEditPoints="1"/>
            </p:cNvSpPr>
            <p:nvPr/>
          </p:nvSpPr>
          <p:spPr bwMode="auto">
            <a:xfrm>
              <a:off x="291" y="3437"/>
              <a:ext cx="190" cy="82"/>
            </a:xfrm>
            <a:custGeom>
              <a:avLst/>
              <a:gdLst>
                <a:gd name="T0" fmla="*/ 0 w 190"/>
                <a:gd name="T1" fmla="*/ 0 h 82"/>
                <a:gd name="T2" fmla="*/ 190 w 190"/>
                <a:gd name="T3" fmla="*/ 0 h 82"/>
                <a:gd name="T4" fmla="*/ 190 w 190"/>
                <a:gd name="T5" fmla="*/ 82 h 82"/>
                <a:gd name="T6" fmla="*/ 0 w 190"/>
                <a:gd name="T7" fmla="*/ 82 h 82"/>
                <a:gd name="T8" fmla="*/ 0 w 190"/>
                <a:gd name="T9" fmla="*/ 0 h 82"/>
                <a:gd name="T10" fmla="*/ 0 w 190"/>
                <a:gd name="T11" fmla="*/ 0 h 82"/>
                <a:gd name="T12" fmla="*/ 188 w 190"/>
                <a:gd name="T13" fmla="*/ 0 h 82"/>
                <a:gd name="T14" fmla="*/ 188 w 190"/>
                <a:gd name="T15" fmla="*/ 81 h 82"/>
                <a:gd name="T16" fmla="*/ 0 w 190"/>
                <a:gd name="T17" fmla="*/ 81 h 82"/>
                <a:gd name="T18" fmla="*/ 0 w 190"/>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 h="82">
                  <a:moveTo>
                    <a:pt x="0" y="0"/>
                  </a:moveTo>
                  <a:lnTo>
                    <a:pt x="190" y="0"/>
                  </a:lnTo>
                  <a:lnTo>
                    <a:pt x="190" y="82"/>
                  </a:lnTo>
                  <a:lnTo>
                    <a:pt x="0" y="82"/>
                  </a:lnTo>
                  <a:lnTo>
                    <a:pt x="0" y="0"/>
                  </a:lnTo>
                  <a:close/>
                  <a:moveTo>
                    <a:pt x="0" y="0"/>
                  </a:moveTo>
                  <a:lnTo>
                    <a:pt x="188" y="0"/>
                  </a:lnTo>
                  <a:lnTo>
                    <a:pt x="188" y="81"/>
                  </a:lnTo>
                  <a:lnTo>
                    <a:pt x="0" y="81"/>
                  </a:lnTo>
                  <a:lnTo>
                    <a:pt x="0" y="0"/>
                  </a:lnTo>
                  <a:close/>
                </a:path>
              </a:pathLst>
            </a:custGeom>
            <a:solidFill>
              <a:srgbClr val="565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76" name="Freeform 179">
              <a:extLst>
                <a:ext uri="{FF2B5EF4-FFF2-40B4-BE49-F238E27FC236}">
                  <a16:creationId xmlns:a16="http://schemas.microsoft.com/office/drawing/2014/main" id="{C8A6FC79-5D4D-2044-BB38-2A13F3898A48}"/>
                </a:ext>
              </a:extLst>
            </p:cNvPr>
            <p:cNvSpPr>
              <a:spLocks noEditPoints="1"/>
            </p:cNvSpPr>
            <p:nvPr/>
          </p:nvSpPr>
          <p:spPr bwMode="auto">
            <a:xfrm>
              <a:off x="291" y="3437"/>
              <a:ext cx="188" cy="81"/>
            </a:xfrm>
            <a:custGeom>
              <a:avLst/>
              <a:gdLst>
                <a:gd name="T0" fmla="*/ 0 w 188"/>
                <a:gd name="T1" fmla="*/ 0 h 81"/>
                <a:gd name="T2" fmla="*/ 188 w 188"/>
                <a:gd name="T3" fmla="*/ 0 h 81"/>
                <a:gd name="T4" fmla="*/ 188 w 188"/>
                <a:gd name="T5" fmla="*/ 81 h 81"/>
                <a:gd name="T6" fmla="*/ 0 w 188"/>
                <a:gd name="T7" fmla="*/ 81 h 81"/>
                <a:gd name="T8" fmla="*/ 0 w 188"/>
                <a:gd name="T9" fmla="*/ 0 h 81"/>
                <a:gd name="T10" fmla="*/ 0 w 188"/>
                <a:gd name="T11" fmla="*/ 0 h 81"/>
                <a:gd name="T12" fmla="*/ 186 w 188"/>
                <a:gd name="T13" fmla="*/ 0 h 81"/>
                <a:gd name="T14" fmla="*/ 186 w 188"/>
                <a:gd name="T15" fmla="*/ 80 h 81"/>
                <a:gd name="T16" fmla="*/ 0 w 188"/>
                <a:gd name="T17" fmla="*/ 80 h 81"/>
                <a:gd name="T18" fmla="*/ 0 w 188"/>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 h="81">
                  <a:moveTo>
                    <a:pt x="0" y="0"/>
                  </a:moveTo>
                  <a:lnTo>
                    <a:pt x="188" y="0"/>
                  </a:lnTo>
                  <a:lnTo>
                    <a:pt x="188" y="81"/>
                  </a:lnTo>
                  <a:lnTo>
                    <a:pt x="0" y="81"/>
                  </a:lnTo>
                  <a:lnTo>
                    <a:pt x="0" y="0"/>
                  </a:lnTo>
                  <a:close/>
                  <a:moveTo>
                    <a:pt x="0" y="0"/>
                  </a:moveTo>
                  <a:lnTo>
                    <a:pt x="186" y="0"/>
                  </a:lnTo>
                  <a:lnTo>
                    <a:pt x="186" y="80"/>
                  </a:lnTo>
                  <a:lnTo>
                    <a:pt x="0" y="80"/>
                  </a:lnTo>
                  <a:lnTo>
                    <a:pt x="0" y="0"/>
                  </a:lnTo>
                  <a:close/>
                </a:path>
              </a:pathLst>
            </a:custGeom>
            <a:solidFill>
              <a:srgbClr val="585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77" name="Freeform 180">
              <a:extLst>
                <a:ext uri="{FF2B5EF4-FFF2-40B4-BE49-F238E27FC236}">
                  <a16:creationId xmlns:a16="http://schemas.microsoft.com/office/drawing/2014/main" id="{6784BF24-09FE-3E49-9CDB-F47478B1AA45}"/>
                </a:ext>
              </a:extLst>
            </p:cNvPr>
            <p:cNvSpPr>
              <a:spLocks noEditPoints="1"/>
            </p:cNvSpPr>
            <p:nvPr/>
          </p:nvSpPr>
          <p:spPr bwMode="auto">
            <a:xfrm>
              <a:off x="291" y="3437"/>
              <a:ext cx="186" cy="80"/>
            </a:xfrm>
            <a:custGeom>
              <a:avLst/>
              <a:gdLst>
                <a:gd name="T0" fmla="*/ 0 w 186"/>
                <a:gd name="T1" fmla="*/ 0 h 80"/>
                <a:gd name="T2" fmla="*/ 186 w 186"/>
                <a:gd name="T3" fmla="*/ 0 h 80"/>
                <a:gd name="T4" fmla="*/ 186 w 186"/>
                <a:gd name="T5" fmla="*/ 80 h 80"/>
                <a:gd name="T6" fmla="*/ 0 w 186"/>
                <a:gd name="T7" fmla="*/ 80 h 80"/>
                <a:gd name="T8" fmla="*/ 0 w 186"/>
                <a:gd name="T9" fmla="*/ 0 h 80"/>
                <a:gd name="T10" fmla="*/ 0 w 186"/>
                <a:gd name="T11" fmla="*/ 0 h 80"/>
                <a:gd name="T12" fmla="*/ 185 w 186"/>
                <a:gd name="T13" fmla="*/ 0 h 80"/>
                <a:gd name="T14" fmla="*/ 185 w 186"/>
                <a:gd name="T15" fmla="*/ 79 h 80"/>
                <a:gd name="T16" fmla="*/ 0 w 186"/>
                <a:gd name="T17" fmla="*/ 79 h 80"/>
                <a:gd name="T18" fmla="*/ 0 w 186"/>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6" h="80">
                  <a:moveTo>
                    <a:pt x="0" y="0"/>
                  </a:moveTo>
                  <a:lnTo>
                    <a:pt x="186" y="0"/>
                  </a:lnTo>
                  <a:lnTo>
                    <a:pt x="186" y="80"/>
                  </a:lnTo>
                  <a:lnTo>
                    <a:pt x="0" y="80"/>
                  </a:lnTo>
                  <a:lnTo>
                    <a:pt x="0" y="0"/>
                  </a:lnTo>
                  <a:close/>
                  <a:moveTo>
                    <a:pt x="0" y="0"/>
                  </a:moveTo>
                  <a:lnTo>
                    <a:pt x="185" y="0"/>
                  </a:lnTo>
                  <a:lnTo>
                    <a:pt x="185" y="79"/>
                  </a:lnTo>
                  <a:lnTo>
                    <a:pt x="0" y="79"/>
                  </a:lnTo>
                  <a:lnTo>
                    <a:pt x="0" y="0"/>
                  </a:lnTo>
                  <a:close/>
                </a:path>
              </a:pathLst>
            </a:custGeom>
            <a:solidFill>
              <a:srgbClr val="5B5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78" name="Freeform 181">
              <a:extLst>
                <a:ext uri="{FF2B5EF4-FFF2-40B4-BE49-F238E27FC236}">
                  <a16:creationId xmlns:a16="http://schemas.microsoft.com/office/drawing/2014/main" id="{F010AEA3-936B-AF4D-8BB7-942238C28F41}"/>
                </a:ext>
              </a:extLst>
            </p:cNvPr>
            <p:cNvSpPr>
              <a:spLocks noEditPoints="1"/>
            </p:cNvSpPr>
            <p:nvPr/>
          </p:nvSpPr>
          <p:spPr bwMode="auto">
            <a:xfrm>
              <a:off x="291" y="3437"/>
              <a:ext cx="185" cy="79"/>
            </a:xfrm>
            <a:custGeom>
              <a:avLst/>
              <a:gdLst>
                <a:gd name="T0" fmla="*/ 0 w 185"/>
                <a:gd name="T1" fmla="*/ 0 h 79"/>
                <a:gd name="T2" fmla="*/ 185 w 185"/>
                <a:gd name="T3" fmla="*/ 0 h 79"/>
                <a:gd name="T4" fmla="*/ 185 w 185"/>
                <a:gd name="T5" fmla="*/ 79 h 79"/>
                <a:gd name="T6" fmla="*/ 0 w 185"/>
                <a:gd name="T7" fmla="*/ 79 h 79"/>
                <a:gd name="T8" fmla="*/ 0 w 185"/>
                <a:gd name="T9" fmla="*/ 0 h 79"/>
                <a:gd name="T10" fmla="*/ 0 w 185"/>
                <a:gd name="T11" fmla="*/ 0 h 79"/>
                <a:gd name="T12" fmla="*/ 183 w 185"/>
                <a:gd name="T13" fmla="*/ 0 h 79"/>
                <a:gd name="T14" fmla="*/ 183 w 185"/>
                <a:gd name="T15" fmla="*/ 79 h 79"/>
                <a:gd name="T16" fmla="*/ 0 w 185"/>
                <a:gd name="T17" fmla="*/ 79 h 79"/>
                <a:gd name="T18" fmla="*/ 0 w 185"/>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5" h="79">
                  <a:moveTo>
                    <a:pt x="0" y="0"/>
                  </a:moveTo>
                  <a:lnTo>
                    <a:pt x="185" y="0"/>
                  </a:lnTo>
                  <a:lnTo>
                    <a:pt x="185" y="79"/>
                  </a:lnTo>
                  <a:lnTo>
                    <a:pt x="0" y="79"/>
                  </a:lnTo>
                  <a:lnTo>
                    <a:pt x="0" y="0"/>
                  </a:lnTo>
                  <a:close/>
                  <a:moveTo>
                    <a:pt x="0" y="0"/>
                  </a:moveTo>
                  <a:lnTo>
                    <a:pt x="183" y="0"/>
                  </a:lnTo>
                  <a:lnTo>
                    <a:pt x="183" y="79"/>
                  </a:lnTo>
                  <a:lnTo>
                    <a:pt x="0" y="79"/>
                  </a:lnTo>
                  <a:lnTo>
                    <a:pt x="0" y="0"/>
                  </a:lnTo>
                  <a:close/>
                </a:path>
              </a:pathLst>
            </a:custGeom>
            <a:solidFill>
              <a:srgbClr val="5E5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79" name="Freeform 182">
              <a:extLst>
                <a:ext uri="{FF2B5EF4-FFF2-40B4-BE49-F238E27FC236}">
                  <a16:creationId xmlns:a16="http://schemas.microsoft.com/office/drawing/2014/main" id="{DA04D122-E084-E345-9307-CB998EEB5A0D}"/>
                </a:ext>
              </a:extLst>
            </p:cNvPr>
            <p:cNvSpPr>
              <a:spLocks noEditPoints="1"/>
            </p:cNvSpPr>
            <p:nvPr/>
          </p:nvSpPr>
          <p:spPr bwMode="auto">
            <a:xfrm>
              <a:off x="291" y="3437"/>
              <a:ext cx="183" cy="79"/>
            </a:xfrm>
            <a:custGeom>
              <a:avLst/>
              <a:gdLst>
                <a:gd name="T0" fmla="*/ 0 w 183"/>
                <a:gd name="T1" fmla="*/ 0 h 79"/>
                <a:gd name="T2" fmla="*/ 183 w 183"/>
                <a:gd name="T3" fmla="*/ 0 h 79"/>
                <a:gd name="T4" fmla="*/ 183 w 183"/>
                <a:gd name="T5" fmla="*/ 79 h 79"/>
                <a:gd name="T6" fmla="*/ 0 w 183"/>
                <a:gd name="T7" fmla="*/ 79 h 79"/>
                <a:gd name="T8" fmla="*/ 0 w 183"/>
                <a:gd name="T9" fmla="*/ 0 h 79"/>
                <a:gd name="T10" fmla="*/ 0 w 183"/>
                <a:gd name="T11" fmla="*/ 0 h 79"/>
                <a:gd name="T12" fmla="*/ 181 w 183"/>
                <a:gd name="T13" fmla="*/ 0 h 79"/>
                <a:gd name="T14" fmla="*/ 181 w 183"/>
                <a:gd name="T15" fmla="*/ 78 h 79"/>
                <a:gd name="T16" fmla="*/ 0 w 183"/>
                <a:gd name="T17" fmla="*/ 78 h 79"/>
                <a:gd name="T18" fmla="*/ 0 w 183"/>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3" h="79">
                  <a:moveTo>
                    <a:pt x="0" y="0"/>
                  </a:moveTo>
                  <a:lnTo>
                    <a:pt x="183" y="0"/>
                  </a:lnTo>
                  <a:lnTo>
                    <a:pt x="183" y="79"/>
                  </a:lnTo>
                  <a:lnTo>
                    <a:pt x="0" y="79"/>
                  </a:lnTo>
                  <a:lnTo>
                    <a:pt x="0" y="0"/>
                  </a:lnTo>
                  <a:close/>
                  <a:moveTo>
                    <a:pt x="0" y="0"/>
                  </a:moveTo>
                  <a:lnTo>
                    <a:pt x="181" y="0"/>
                  </a:lnTo>
                  <a:lnTo>
                    <a:pt x="181" y="78"/>
                  </a:lnTo>
                  <a:lnTo>
                    <a:pt x="0" y="78"/>
                  </a:lnTo>
                  <a:lnTo>
                    <a:pt x="0" y="0"/>
                  </a:lnTo>
                  <a:close/>
                </a:path>
              </a:pathLst>
            </a:custGeom>
            <a:solidFill>
              <a:srgbClr val="606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80" name="Freeform 183">
              <a:extLst>
                <a:ext uri="{FF2B5EF4-FFF2-40B4-BE49-F238E27FC236}">
                  <a16:creationId xmlns:a16="http://schemas.microsoft.com/office/drawing/2014/main" id="{E8D8ECDF-598C-F143-A312-F165D9BCDCBB}"/>
                </a:ext>
              </a:extLst>
            </p:cNvPr>
            <p:cNvSpPr>
              <a:spLocks noEditPoints="1"/>
            </p:cNvSpPr>
            <p:nvPr/>
          </p:nvSpPr>
          <p:spPr bwMode="auto">
            <a:xfrm>
              <a:off x="291" y="3437"/>
              <a:ext cx="181" cy="78"/>
            </a:xfrm>
            <a:custGeom>
              <a:avLst/>
              <a:gdLst>
                <a:gd name="T0" fmla="*/ 0 w 181"/>
                <a:gd name="T1" fmla="*/ 0 h 78"/>
                <a:gd name="T2" fmla="*/ 181 w 181"/>
                <a:gd name="T3" fmla="*/ 0 h 78"/>
                <a:gd name="T4" fmla="*/ 181 w 181"/>
                <a:gd name="T5" fmla="*/ 78 h 78"/>
                <a:gd name="T6" fmla="*/ 0 w 181"/>
                <a:gd name="T7" fmla="*/ 78 h 78"/>
                <a:gd name="T8" fmla="*/ 0 w 181"/>
                <a:gd name="T9" fmla="*/ 0 h 78"/>
                <a:gd name="T10" fmla="*/ 0 w 181"/>
                <a:gd name="T11" fmla="*/ 0 h 78"/>
                <a:gd name="T12" fmla="*/ 179 w 181"/>
                <a:gd name="T13" fmla="*/ 0 h 78"/>
                <a:gd name="T14" fmla="*/ 179 w 181"/>
                <a:gd name="T15" fmla="*/ 77 h 78"/>
                <a:gd name="T16" fmla="*/ 0 w 181"/>
                <a:gd name="T17" fmla="*/ 77 h 78"/>
                <a:gd name="T18" fmla="*/ 0 w 181"/>
                <a:gd name="T19" fmla="*/ 0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78">
                  <a:moveTo>
                    <a:pt x="0" y="0"/>
                  </a:moveTo>
                  <a:lnTo>
                    <a:pt x="181" y="0"/>
                  </a:lnTo>
                  <a:lnTo>
                    <a:pt x="181" y="78"/>
                  </a:lnTo>
                  <a:lnTo>
                    <a:pt x="0" y="78"/>
                  </a:lnTo>
                  <a:lnTo>
                    <a:pt x="0" y="0"/>
                  </a:lnTo>
                  <a:close/>
                  <a:moveTo>
                    <a:pt x="0" y="0"/>
                  </a:moveTo>
                  <a:lnTo>
                    <a:pt x="179" y="0"/>
                  </a:lnTo>
                  <a:lnTo>
                    <a:pt x="179" y="77"/>
                  </a:lnTo>
                  <a:lnTo>
                    <a:pt x="0" y="77"/>
                  </a:lnTo>
                  <a:lnTo>
                    <a:pt x="0" y="0"/>
                  </a:lnTo>
                  <a:close/>
                </a:path>
              </a:pathLst>
            </a:custGeom>
            <a:solidFill>
              <a:srgbClr val="636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81" name="Freeform 184">
              <a:extLst>
                <a:ext uri="{FF2B5EF4-FFF2-40B4-BE49-F238E27FC236}">
                  <a16:creationId xmlns:a16="http://schemas.microsoft.com/office/drawing/2014/main" id="{BEA4AD63-644E-2F40-890B-F9E4CD1876E2}"/>
                </a:ext>
              </a:extLst>
            </p:cNvPr>
            <p:cNvSpPr>
              <a:spLocks noEditPoints="1"/>
            </p:cNvSpPr>
            <p:nvPr/>
          </p:nvSpPr>
          <p:spPr bwMode="auto">
            <a:xfrm>
              <a:off x="291" y="3437"/>
              <a:ext cx="179" cy="77"/>
            </a:xfrm>
            <a:custGeom>
              <a:avLst/>
              <a:gdLst>
                <a:gd name="T0" fmla="*/ 0 w 179"/>
                <a:gd name="T1" fmla="*/ 0 h 77"/>
                <a:gd name="T2" fmla="*/ 179 w 179"/>
                <a:gd name="T3" fmla="*/ 0 h 77"/>
                <a:gd name="T4" fmla="*/ 179 w 179"/>
                <a:gd name="T5" fmla="*/ 77 h 77"/>
                <a:gd name="T6" fmla="*/ 0 w 179"/>
                <a:gd name="T7" fmla="*/ 77 h 77"/>
                <a:gd name="T8" fmla="*/ 0 w 179"/>
                <a:gd name="T9" fmla="*/ 0 h 77"/>
                <a:gd name="T10" fmla="*/ 0 w 179"/>
                <a:gd name="T11" fmla="*/ 0 h 77"/>
                <a:gd name="T12" fmla="*/ 178 w 179"/>
                <a:gd name="T13" fmla="*/ 0 h 77"/>
                <a:gd name="T14" fmla="*/ 178 w 179"/>
                <a:gd name="T15" fmla="*/ 77 h 77"/>
                <a:gd name="T16" fmla="*/ 0 w 179"/>
                <a:gd name="T17" fmla="*/ 77 h 77"/>
                <a:gd name="T18" fmla="*/ 0 w 179"/>
                <a:gd name="T19" fmla="*/ 0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77">
                  <a:moveTo>
                    <a:pt x="0" y="0"/>
                  </a:moveTo>
                  <a:lnTo>
                    <a:pt x="179" y="0"/>
                  </a:lnTo>
                  <a:lnTo>
                    <a:pt x="179" y="77"/>
                  </a:lnTo>
                  <a:lnTo>
                    <a:pt x="0" y="77"/>
                  </a:lnTo>
                  <a:lnTo>
                    <a:pt x="0" y="0"/>
                  </a:lnTo>
                  <a:close/>
                  <a:moveTo>
                    <a:pt x="0" y="0"/>
                  </a:moveTo>
                  <a:lnTo>
                    <a:pt x="178" y="0"/>
                  </a:lnTo>
                  <a:lnTo>
                    <a:pt x="178" y="77"/>
                  </a:lnTo>
                  <a:lnTo>
                    <a:pt x="0" y="77"/>
                  </a:lnTo>
                  <a:lnTo>
                    <a:pt x="0" y="0"/>
                  </a:lnTo>
                  <a:close/>
                </a:path>
              </a:pathLst>
            </a:custGeom>
            <a:solidFill>
              <a:srgbClr val="66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82" name="Freeform 185">
              <a:extLst>
                <a:ext uri="{FF2B5EF4-FFF2-40B4-BE49-F238E27FC236}">
                  <a16:creationId xmlns:a16="http://schemas.microsoft.com/office/drawing/2014/main" id="{85A36E74-E1DD-A44A-906E-3395EB1A2391}"/>
                </a:ext>
              </a:extLst>
            </p:cNvPr>
            <p:cNvSpPr>
              <a:spLocks noEditPoints="1"/>
            </p:cNvSpPr>
            <p:nvPr/>
          </p:nvSpPr>
          <p:spPr bwMode="auto">
            <a:xfrm>
              <a:off x="291" y="3437"/>
              <a:ext cx="178" cy="77"/>
            </a:xfrm>
            <a:custGeom>
              <a:avLst/>
              <a:gdLst>
                <a:gd name="T0" fmla="*/ 0 w 178"/>
                <a:gd name="T1" fmla="*/ 0 h 77"/>
                <a:gd name="T2" fmla="*/ 178 w 178"/>
                <a:gd name="T3" fmla="*/ 0 h 77"/>
                <a:gd name="T4" fmla="*/ 178 w 178"/>
                <a:gd name="T5" fmla="*/ 77 h 77"/>
                <a:gd name="T6" fmla="*/ 0 w 178"/>
                <a:gd name="T7" fmla="*/ 77 h 77"/>
                <a:gd name="T8" fmla="*/ 0 w 178"/>
                <a:gd name="T9" fmla="*/ 0 h 77"/>
                <a:gd name="T10" fmla="*/ 0 w 178"/>
                <a:gd name="T11" fmla="*/ 0 h 77"/>
                <a:gd name="T12" fmla="*/ 176 w 178"/>
                <a:gd name="T13" fmla="*/ 0 h 77"/>
                <a:gd name="T14" fmla="*/ 176 w 178"/>
                <a:gd name="T15" fmla="*/ 76 h 77"/>
                <a:gd name="T16" fmla="*/ 0 w 178"/>
                <a:gd name="T17" fmla="*/ 76 h 77"/>
                <a:gd name="T18" fmla="*/ 0 w 178"/>
                <a:gd name="T19" fmla="*/ 0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8" h="77">
                  <a:moveTo>
                    <a:pt x="0" y="0"/>
                  </a:moveTo>
                  <a:lnTo>
                    <a:pt x="178" y="0"/>
                  </a:lnTo>
                  <a:lnTo>
                    <a:pt x="178" y="77"/>
                  </a:lnTo>
                  <a:lnTo>
                    <a:pt x="0" y="77"/>
                  </a:lnTo>
                  <a:lnTo>
                    <a:pt x="0" y="0"/>
                  </a:lnTo>
                  <a:close/>
                  <a:moveTo>
                    <a:pt x="0" y="0"/>
                  </a:moveTo>
                  <a:lnTo>
                    <a:pt x="176" y="0"/>
                  </a:lnTo>
                  <a:lnTo>
                    <a:pt x="176" y="76"/>
                  </a:lnTo>
                  <a:lnTo>
                    <a:pt x="0" y="76"/>
                  </a:lnTo>
                  <a:lnTo>
                    <a:pt x="0" y="0"/>
                  </a:lnTo>
                  <a:close/>
                </a:path>
              </a:pathLst>
            </a:custGeom>
            <a:solidFill>
              <a:srgbClr val="686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83" name="Freeform 186">
              <a:extLst>
                <a:ext uri="{FF2B5EF4-FFF2-40B4-BE49-F238E27FC236}">
                  <a16:creationId xmlns:a16="http://schemas.microsoft.com/office/drawing/2014/main" id="{30587A93-9AB5-A344-BC70-8D88B489E347}"/>
                </a:ext>
              </a:extLst>
            </p:cNvPr>
            <p:cNvSpPr>
              <a:spLocks noEditPoints="1"/>
            </p:cNvSpPr>
            <p:nvPr/>
          </p:nvSpPr>
          <p:spPr bwMode="auto">
            <a:xfrm>
              <a:off x="291" y="3437"/>
              <a:ext cx="176" cy="76"/>
            </a:xfrm>
            <a:custGeom>
              <a:avLst/>
              <a:gdLst>
                <a:gd name="T0" fmla="*/ 0 w 176"/>
                <a:gd name="T1" fmla="*/ 0 h 76"/>
                <a:gd name="T2" fmla="*/ 176 w 176"/>
                <a:gd name="T3" fmla="*/ 0 h 76"/>
                <a:gd name="T4" fmla="*/ 176 w 176"/>
                <a:gd name="T5" fmla="*/ 76 h 76"/>
                <a:gd name="T6" fmla="*/ 0 w 176"/>
                <a:gd name="T7" fmla="*/ 76 h 76"/>
                <a:gd name="T8" fmla="*/ 0 w 176"/>
                <a:gd name="T9" fmla="*/ 0 h 76"/>
                <a:gd name="T10" fmla="*/ 0 w 176"/>
                <a:gd name="T11" fmla="*/ 0 h 76"/>
                <a:gd name="T12" fmla="*/ 174 w 176"/>
                <a:gd name="T13" fmla="*/ 0 h 76"/>
                <a:gd name="T14" fmla="*/ 174 w 176"/>
                <a:gd name="T15" fmla="*/ 75 h 76"/>
                <a:gd name="T16" fmla="*/ 0 w 176"/>
                <a:gd name="T17" fmla="*/ 75 h 76"/>
                <a:gd name="T18" fmla="*/ 0 w 176"/>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6" h="76">
                  <a:moveTo>
                    <a:pt x="0" y="0"/>
                  </a:moveTo>
                  <a:lnTo>
                    <a:pt x="176" y="0"/>
                  </a:lnTo>
                  <a:lnTo>
                    <a:pt x="176" y="76"/>
                  </a:lnTo>
                  <a:lnTo>
                    <a:pt x="0" y="76"/>
                  </a:lnTo>
                  <a:lnTo>
                    <a:pt x="0" y="0"/>
                  </a:lnTo>
                  <a:close/>
                  <a:moveTo>
                    <a:pt x="0" y="0"/>
                  </a:moveTo>
                  <a:lnTo>
                    <a:pt x="174" y="0"/>
                  </a:lnTo>
                  <a:lnTo>
                    <a:pt x="174" y="75"/>
                  </a:lnTo>
                  <a:lnTo>
                    <a:pt x="0" y="75"/>
                  </a:lnTo>
                  <a:lnTo>
                    <a:pt x="0" y="0"/>
                  </a:lnTo>
                  <a:close/>
                </a:path>
              </a:pathLst>
            </a:custGeom>
            <a:solidFill>
              <a:srgbClr val="6B6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84" name="Freeform 187">
              <a:extLst>
                <a:ext uri="{FF2B5EF4-FFF2-40B4-BE49-F238E27FC236}">
                  <a16:creationId xmlns:a16="http://schemas.microsoft.com/office/drawing/2014/main" id="{C2A0065E-B03D-D845-89C4-70AEDE1AB8A9}"/>
                </a:ext>
              </a:extLst>
            </p:cNvPr>
            <p:cNvSpPr>
              <a:spLocks noEditPoints="1"/>
            </p:cNvSpPr>
            <p:nvPr/>
          </p:nvSpPr>
          <p:spPr bwMode="auto">
            <a:xfrm>
              <a:off x="291" y="3437"/>
              <a:ext cx="174" cy="75"/>
            </a:xfrm>
            <a:custGeom>
              <a:avLst/>
              <a:gdLst>
                <a:gd name="T0" fmla="*/ 0 w 174"/>
                <a:gd name="T1" fmla="*/ 0 h 75"/>
                <a:gd name="T2" fmla="*/ 174 w 174"/>
                <a:gd name="T3" fmla="*/ 0 h 75"/>
                <a:gd name="T4" fmla="*/ 174 w 174"/>
                <a:gd name="T5" fmla="*/ 75 h 75"/>
                <a:gd name="T6" fmla="*/ 0 w 174"/>
                <a:gd name="T7" fmla="*/ 75 h 75"/>
                <a:gd name="T8" fmla="*/ 0 w 174"/>
                <a:gd name="T9" fmla="*/ 0 h 75"/>
                <a:gd name="T10" fmla="*/ 0 w 174"/>
                <a:gd name="T11" fmla="*/ 0 h 75"/>
                <a:gd name="T12" fmla="*/ 172 w 174"/>
                <a:gd name="T13" fmla="*/ 0 h 75"/>
                <a:gd name="T14" fmla="*/ 172 w 174"/>
                <a:gd name="T15" fmla="*/ 74 h 75"/>
                <a:gd name="T16" fmla="*/ 0 w 174"/>
                <a:gd name="T17" fmla="*/ 74 h 75"/>
                <a:gd name="T18" fmla="*/ 0 w 174"/>
                <a:gd name="T19" fmla="*/ 0 h 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4" h="75">
                  <a:moveTo>
                    <a:pt x="0" y="0"/>
                  </a:moveTo>
                  <a:lnTo>
                    <a:pt x="174" y="0"/>
                  </a:lnTo>
                  <a:lnTo>
                    <a:pt x="174" y="75"/>
                  </a:lnTo>
                  <a:lnTo>
                    <a:pt x="0" y="75"/>
                  </a:lnTo>
                  <a:lnTo>
                    <a:pt x="0" y="0"/>
                  </a:lnTo>
                  <a:close/>
                  <a:moveTo>
                    <a:pt x="0" y="0"/>
                  </a:moveTo>
                  <a:lnTo>
                    <a:pt x="172" y="0"/>
                  </a:lnTo>
                  <a:lnTo>
                    <a:pt x="172" y="74"/>
                  </a:lnTo>
                  <a:lnTo>
                    <a:pt x="0" y="74"/>
                  </a:lnTo>
                  <a:lnTo>
                    <a:pt x="0" y="0"/>
                  </a:lnTo>
                  <a:close/>
                </a:path>
              </a:pathLst>
            </a:custGeom>
            <a:solidFill>
              <a:srgbClr val="6E6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85" name="Freeform 188">
              <a:extLst>
                <a:ext uri="{FF2B5EF4-FFF2-40B4-BE49-F238E27FC236}">
                  <a16:creationId xmlns:a16="http://schemas.microsoft.com/office/drawing/2014/main" id="{228AB7E2-39D4-1F4D-AFE8-CFE1F9186643}"/>
                </a:ext>
              </a:extLst>
            </p:cNvPr>
            <p:cNvSpPr>
              <a:spLocks noEditPoints="1"/>
            </p:cNvSpPr>
            <p:nvPr/>
          </p:nvSpPr>
          <p:spPr bwMode="auto">
            <a:xfrm>
              <a:off x="291" y="3437"/>
              <a:ext cx="172" cy="74"/>
            </a:xfrm>
            <a:custGeom>
              <a:avLst/>
              <a:gdLst>
                <a:gd name="T0" fmla="*/ 0 w 172"/>
                <a:gd name="T1" fmla="*/ 0 h 74"/>
                <a:gd name="T2" fmla="*/ 172 w 172"/>
                <a:gd name="T3" fmla="*/ 0 h 74"/>
                <a:gd name="T4" fmla="*/ 172 w 172"/>
                <a:gd name="T5" fmla="*/ 74 h 74"/>
                <a:gd name="T6" fmla="*/ 0 w 172"/>
                <a:gd name="T7" fmla="*/ 74 h 74"/>
                <a:gd name="T8" fmla="*/ 0 w 172"/>
                <a:gd name="T9" fmla="*/ 0 h 74"/>
                <a:gd name="T10" fmla="*/ 0 w 172"/>
                <a:gd name="T11" fmla="*/ 0 h 74"/>
                <a:gd name="T12" fmla="*/ 171 w 172"/>
                <a:gd name="T13" fmla="*/ 0 h 74"/>
                <a:gd name="T14" fmla="*/ 171 w 172"/>
                <a:gd name="T15" fmla="*/ 73 h 74"/>
                <a:gd name="T16" fmla="*/ 0 w 172"/>
                <a:gd name="T17" fmla="*/ 73 h 74"/>
                <a:gd name="T18" fmla="*/ 0 w 172"/>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74">
                  <a:moveTo>
                    <a:pt x="0" y="0"/>
                  </a:moveTo>
                  <a:lnTo>
                    <a:pt x="172" y="0"/>
                  </a:lnTo>
                  <a:lnTo>
                    <a:pt x="172" y="74"/>
                  </a:lnTo>
                  <a:lnTo>
                    <a:pt x="0" y="74"/>
                  </a:lnTo>
                  <a:lnTo>
                    <a:pt x="0" y="0"/>
                  </a:lnTo>
                  <a:close/>
                  <a:moveTo>
                    <a:pt x="0" y="0"/>
                  </a:moveTo>
                  <a:lnTo>
                    <a:pt x="171" y="0"/>
                  </a:lnTo>
                  <a:lnTo>
                    <a:pt x="171" y="73"/>
                  </a:lnTo>
                  <a:lnTo>
                    <a:pt x="0" y="73"/>
                  </a:lnTo>
                  <a:lnTo>
                    <a:pt x="0" y="0"/>
                  </a:lnTo>
                  <a:close/>
                </a:path>
              </a:pathLst>
            </a:custGeom>
            <a:solidFill>
              <a:srgbClr val="707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86" name="Freeform 189">
              <a:extLst>
                <a:ext uri="{FF2B5EF4-FFF2-40B4-BE49-F238E27FC236}">
                  <a16:creationId xmlns:a16="http://schemas.microsoft.com/office/drawing/2014/main" id="{B11CE60E-32B1-D343-83D8-CD574F7EB014}"/>
                </a:ext>
              </a:extLst>
            </p:cNvPr>
            <p:cNvSpPr>
              <a:spLocks noEditPoints="1"/>
            </p:cNvSpPr>
            <p:nvPr/>
          </p:nvSpPr>
          <p:spPr bwMode="auto">
            <a:xfrm>
              <a:off x="291" y="3437"/>
              <a:ext cx="171" cy="73"/>
            </a:xfrm>
            <a:custGeom>
              <a:avLst/>
              <a:gdLst>
                <a:gd name="T0" fmla="*/ 0 w 171"/>
                <a:gd name="T1" fmla="*/ 0 h 73"/>
                <a:gd name="T2" fmla="*/ 171 w 171"/>
                <a:gd name="T3" fmla="*/ 0 h 73"/>
                <a:gd name="T4" fmla="*/ 171 w 171"/>
                <a:gd name="T5" fmla="*/ 73 h 73"/>
                <a:gd name="T6" fmla="*/ 0 w 171"/>
                <a:gd name="T7" fmla="*/ 73 h 73"/>
                <a:gd name="T8" fmla="*/ 0 w 171"/>
                <a:gd name="T9" fmla="*/ 0 h 73"/>
                <a:gd name="T10" fmla="*/ 0 w 171"/>
                <a:gd name="T11" fmla="*/ 0 h 73"/>
                <a:gd name="T12" fmla="*/ 169 w 171"/>
                <a:gd name="T13" fmla="*/ 0 h 73"/>
                <a:gd name="T14" fmla="*/ 169 w 171"/>
                <a:gd name="T15" fmla="*/ 73 h 73"/>
                <a:gd name="T16" fmla="*/ 0 w 171"/>
                <a:gd name="T17" fmla="*/ 73 h 73"/>
                <a:gd name="T18" fmla="*/ 0 w 171"/>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73">
                  <a:moveTo>
                    <a:pt x="0" y="0"/>
                  </a:moveTo>
                  <a:lnTo>
                    <a:pt x="171" y="0"/>
                  </a:lnTo>
                  <a:lnTo>
                    <a:pt x="171" y="73"/>
                  </a:lnTo>
                  <a:lnTo>
                    <a:pt x="0" y="73"/>
                  </a:lnTo>
                  <a:lnTo>
                    <a:pt x="0" y="0"/>
                  </a:lnTo>
                  <a:close/>
                  <a:moveTo>
                    <a:pt x="0" y="0"/>
                  </a:moveTo>
                  <a:lnTo>
                    <a:pt x="169" y="0"/>
                  </a:lnTo>
                  <a:lnTo>
                    <a:pt x="169" y="73"/>
                  </a:lnTo>
                  <a:lnTo>
                    <a:pt x="0" y="73"/>
                  </a:lnTo>
                  <a:lnTo>
                    <a:pt x="0" y="0"/>
                  </a:lnTo>
                  <a:close/>
                </a:path>
              </a:pathLst>
            </a:custGeom>
            <a:solidFill>
              <a:srgbClr val="737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87" name="Freeform 190">
              <a:extLst>
                <a:ext uri="{FF2B5EF4-FFF2-40B4-BE49-F238E27FC236}">
                  <a16:creationId xmlns:a16="http://schemas.microsoft.com/office/drawing/2014/main" id="{E43FCD12-DC99-8C4F-B059-3F564678CEF0}"/>
                </a:ext>
              </a:extLst>
            </p:cNvPr>
            <p:cNvSpPr>
              <a:spLocks noEditPoints="1"/>
            </p:cNvSpPr>
            <p:nvPr/>
          </p:nvSpPr>
          <p:spPr bwMode="auto">
            <a:xfrm>
              <a:off x="291" y="3437"/>
              <a:ext cx="169" cy="73"/>
            </a:xfrm>
            <a:custGeom>
              <a:avLst/>
              <a:gdLst>
                <a:gd name="T0" fmla="*/ 0 w 169"/>
                <a:gd name="T1" fmla="*/ 0 h 73"/>
                <a:gd name="T2" fmla="*/ 169 w 169"/>
                <a:gd name="T3" fmla="*/ 0 h 73"/>
                <a:gd name="T4" fmla="*/ 169 w 169"/>
                <a:gd name="T5" fmla="*/ 73 h 73"/>
                <a:gd name="T6" fmla="*/ 0 w 169"/>
                <a:gd name="T7" fmla="*/ 73 h 73"/>
                <a:gd name="T8" fmla="*/ 0 w 169"/>
                <a:gd name="T9" fmla="*/ 0 h 73"/>
                <a:gd name="T10" fmla="*/ 0 w 169"/>
                <a:gd name="T11" fmla="*/ 0 h 73"/>
                <a:gd name="T12" fmla="*/ 167 w 169"/>
                <a:gd name="T13" fmla="*/ 0 h 73"/>
                <a:gd name="T14" fmla="*/ 167 w 169"/>
                <a:gd name="T15" fmla="*/ 72 h 73"/>
                <a:gd name="T16" fmla="*/ 0 w 169"/>
                <a:gd name="T17" fmla="*/ 72 h 73"/>
                <a:gd name="T18" fmla="*/ 0 w 169"/>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73">
                  <a:moveTo>
                    <a:pt x="0" y="0"/>
                  </a:moveTo>
                  <a:lnTo>
                    <a:pt x="169" y="0"/>
                  </a:lnTo>
                  <a:lnTo>
                    <a:pt x="169" y="73"/>
                  </a:lnTo>
                  <a:lnTo>
                    <a:pt x="0" y="73"/>
                  </a:lnTo>
                  <a:lnTo>
                    <a:pt x="0" y="0"/>
                  </a:lnTo>
                  <a:close/>
                  <a:moveTo>
                    <a:pt x="0" y="0"/>
                  </a:moveTo>
                  <a:lnTo>
                    <a:pt x="167" y="0"/>
                  </a:lnTo>
                  <a:lnTo>
                    <a:pt x="167" y="72"/>
                  </a:lnTo>
                  <a:lnTo>
                    <a:pt x="0" y="72"/>
                  </a:lnTo>
                  <a:lnTo>
                    <a:pt x="0" y="0"/>
                  </a:lnTo>
                  <a:close/>
                </a:path>
              </a:pathLst>
            </a:custGeom>
            <a:solidFill>
              <a:srgbClr val="767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88" name="Freeform 191">
              <a:extLst>
                <a:ext uri="{FF2B5EF4-FFF2-40B4-BE49-F238E27FC236}">
                  <a16:creationId xmlns:a16="http://schemas.microsoft.com/office/drawing/2014/main" id="{1EB047E5-4D6C-B244-BFC8-F0FB34DB491F}"/>
                </a:ext>
              </a:extLst>
            </p:cNvPr>
            <p:cNvSpPr>
              <a:spLocks noEditPoints="1"/>
            </p:cNvSpPr>
            <p:nvPr/>
          </p:nvSpPr>
          <p:spPr bwMode="auto">
            <a:xfrm>
              <a:off x="291" y="3437"/>
              <a:ext cx="167" cy="72"/>
            </a:xfrm>
            <a:custGeom>
              <a:avLst/>
              <a:gdLst>
                <a:gd name="T0" fmla="*/ 0 w 167"/>
                <a:gd name="T1" fmla="*/ 0 h 72"/>
                <a:gd name="T2" fmla="*/ 167 w 167"/>
                <a:gd name="T3" fmla="*/ 0 h 72"/>
                <a:gd name="T4" fmla="*/ 167 w 167"/>
                <a:gd name="T5" fmla="*/ 72 h 72"/>
                <a:gd name="T6" fmla="*/ 0 w 167"/>
                <a:gd name="T7" fmla="*/ 72 h 72"/>
                <a:gd name="T8" fmla="*/ 0 w 167"/>
                <a:gd name="T9" fmla="*/ 0 h 72"/>
                <a:gd name="T10" fmla="*/ 0 w 167"/>
                <a:gd name="T11" fmla="*/ 0 h 72"/>
                <a:gd name="T12" fmla="*/ 165 w 167"/>
                <a:gd name="T13" fmla="*/ 0 h 72"/>
                <a:gd name="T14" fmla="*/ 165 w 167"/>
                <a:gd name="T15" fmla="*/ 71 h 72"/>
                <a:gd name="T16" fmla="*/ 0 w 167"/>
                <a:gd name="T17" fmla="*/ 71 h 72"/>
                <a:gd name="T18" fmla="*/ 0 w 167"/>
                <a:gd name="T19" fmla="*/ 0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72">
                  <a:moveTo>
                    <a:pt x="0" y="0"/>
                  </a:moveTo>
                  <a:lnTo>
                    <a:pt x="167" y="0"/>
                  </a:lnTo>
                  <a:lnTo>
                    <a:pt x="167" y="72"/>
                  </a:lnTo>
                  <a:lnTo>
                    <a:pt x="0" y="72"/>
                  </a:lnTo>
                  <a:lnTo>
                    <a:pt x="0" y="0"/>
                  </a:lnTo>
                  <a:close/>
                  <a:moveTo>
                    <a:pt x="0" y="0"/>
                  </a:moveTo>
                  <a:lnTo>
                    <a:pt x="165" y="0"/>
                  </a:lnTo>
                  <a:lnTo>
                    <a:pt x="165" y="71"/>
                  </a:lnTo>
                  <a:lnTo>
                    <a:pt x="0" y="71"/>
                  </a:lnTo>
                  <a:lnTo>
                    <a:pt x="0" y="0"/>
                  </a:lnTo>
                  <a:close/>
                </a:path>
              </a:pathLst>
            </a:custGeom>
            <a:solidFill>
              <a:srgbClr val="797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89" name="Freeform 192">
              <a:extLst>
                <a:ext uri="{FF2B5EF4-FFF2-40B4-BE49-F238E27FC236}">
                  <a16:creationId xmlns:a16="http://schemas.microsoft.com/office/drawing/2014/main" id="{9131E3F7-D1EE-0246-9BB1-797B78B7A3B0}"/>
                </a:ext>
              </a:extLst>
            </p:cNvPr>
            <p:cNvSpPr>
              <a:spLocks noEditPoints="1"/>
            </p:cNvSpPr>
            <p:nvPr/>
          </p:nvSpPr>
          <p:spPr bwMode="auto">
            <a:xfrm>
              <a:off x="291" y="3437"/>
              <a:ext cx="165" cy="71"/>
            </a:xfrm>
            <a:custGeom>
              <a:avLst/>
              <a:gdLst>
                <a:gd name="T0" fmla="*/ 0 w 165"/>
                <a:gd name="T1" fmla="*/ 0 h 71"/>
                <a:gd name="T2" fmla="*/ 165 w 165"/>
                <a:gd name="T3" fmla="*/ 0 h 71"/>
                <a:gd name="T4" fmla="*/ 165 w 165"/>
                <a:gd name="T5" fmla="*/ 71 h 71"/>
                <a:gd name="T6" fmla="*/ 0 w 165"/>
                <a:gd name="T7" fmla="*/ 71 h 71"/>
                <a:gd name="T8" fmla="*/ 0 w 165"/>
                <a:gd name="T9" fmla="*/ 0 h 71"/>
                <a:gd name="T10" fmla="*/ 0 w 165"/>
                <a:gd name="T11" fmla="*/ 0 h 71"/>
                <a:gd name="T12" fmla="*/ 163 w 165"/>
                <a:gd name="T13" fmla="*/ 0 h 71"/>
                <a:gd name="T14" fmla="*/ 163 w 165"/>
                <a:gd name="T15" fmla="*/ 71 h 71"/>
                <a:gd name="T16" fmla="*/ 0 w 165"/>
                <a:gd name="T17" fmla="*/ 71 h 71"/>
                <a:gd name="T18" fmla="*/ 0 w 165"/>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5" h="71">
                  <a:moveTo>
                    <a:pt x="0" y="0"/>
                  </a:moveTo>
                  <a:lnTo>
                    <a:pt x="165" y="0"/>
                  </a:lnTo>
                  <a:lnTo>
                    <a:pt x="165" y="71"/>
                  </a:lnTo>
                  <a:lnTo>
                    <a:pt x="0" y="71"/>
                  </a:lnTo>
                  <a:lnTo>
                    <a:pt x="0" y="0"/>
                  </a:lnTo>
                  <a:close/>
                  <a:moveTo>
                    <a:pt x="0" y="0"/>
                  </a:moveTo>
                  <a:lnTo>
                    <a:pt x="163" y="0"/>
                  </a:lnTo>
                  <a:lnTo>
                    <a:pt x="163" y="71"/>
                  </a:lnTo>
                  <a:lnTo>
                    <a:pt x="0" y="71"/>
                  </a:lnTo>
                  <a:lnTo>
                    <a:pt x="0" y="0"/>
                  </a:lnTo>
                  <a:close/>
                </a:path>
              </a:pathLst>
            </a:custGeom>
            <a:solidFill>
              <a:srgbClr val="7C7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90" name="Freeform 193">
              <a:extLst>
                <a:ext uri="{FF2B5EF4-FFF2-40B4-BE49-F238E27FC236}">
                  <a16:creationId xmlns:a16="http://schemas.microsoft.com/office/drawing/2014/main" id="{5D989665-042C-8A4F-8729-CB756769636A}"/>
                </a:ext>
              </a:extLst>
            </p:cNvPr>
            <p:cNvSpPr>
              <a:spLocks noEditPoints="1"/>
            </p:cNvSpPr>
            <p:nvPr/>
          </p:nvSpPr>
          <p:spPr bwMode="auto">
            <a:xfrm>
              <a:off x="291" y="3437"/>
              <a:ext cx="163" cy="71"/>
            </a:xfrm>
            <a:custGeom>
              <a:avLst/>
              <a:gdLst>
                <a:gd name="T0" fmla="*/ 0 w 163"/>
                <a:gd name="T1" fmla="*/ 0 h 71"/>
                <a:gd name="T2" fmla="*/ 163 w 163"/>
                <a:gd name="T3" fmla="*/ 0 h 71"/>
                <a:gd name="T4" fmla="*/ 163 w 163"/>
                <a:gd name="T5" fmla="*/ 71 h 71"/>
                <a:gd name="T6" fmla="*/ 0 w 163"/>
                <a:gd name="T7" fmla="*/ 71 h 71"/>
                <a:gd name="T8" fmla="*/ 0 w 163"/>
                <a:gd name="T9" fmla="*/ 0 h 71"/>
                <a:gd name="T10" fmla="*/ 0 w 163"/>
                <a:gd name="T11" fmla="*/ 0 h 71"/>
                <a:gd name="T12" fmla="*/ 162 w 163"/>
                <a:gd name="T13" fmla="*/ 0 h 71"/>
                <a:gd name="T14" fmla="*/ 162 w 163"/>
                <a:gd name="T15" fmla="*/ 70 h 71"/>
                <a:gd name="T16" fmla="*/ 0 w 163"/>
                <a:gd name="T17" fmla="*/ 70 h 71"/>
                <a:gd name="T18" fmla="*/ 0 w 163"/>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3" h="71">
                  <a:moveTo>
                    <a:pt x="0" y="0"/>
                  </a:moveTo>
                  <a:lnTo>
                    <a:pt x="163" y="0"/>
                  </a:lnTo>
                  <a:lnTo>
                    <a:pt x="163" y="71"/>
                  </a:lnTo>
                  <a:lnTo>
                    <a:pt x="0" y="71"/>
                  </a:lnTo>
                  <a:lnTo>
                    <a:pt x="0" y="0"/>
                  </a:lnTo>
                  <a:close/>
                  <a:moveTo>
                    <a:pt x="0" y="0"/>
                  </a:moveTo>
                  <a:lnTo>
                    <a:pt x="162" y="0"/>
                  </a:lnTo>
                  <a:lnTo>
                    <a:pt x="162" y="70"/>
                  </a:lnTo>
                  <a:lnTo>
                    <a:pt x="0" y="70"/>
                  </a:lnTo>
                  <a:lnTo>
                    <a:pt x="0" y="0"/>
                  </a:lnTo>
                  <a:close/>
                </a:path>
              </a:pathLst>
            </a:custGeom>
            <a:solidFill>
              <a:srgbClr val="7F7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91" name="Freeform 194">
              <a:extLst>
                <a:ext uri="{FF2B5EF4-FFF2-40B4-BE49-F238E27FC236}">
                  <a16:creationId xmlns:a16="http://schemas.microsoft.com/office/drawing/2014/main" id="{127C5E0B-D2B0-EB46-8EB4-AB4340483036}"/>
                </a:ext>
              </a:extLst>
            </p:cNvPr>
            <p:cNvSpPr>
              <a:spLocks noEditPoints="1"/>
            </p:cNvSpPr>
            <p:nvPr/>
          </p:nvSpPr>
          <p:spPr bwMode="auto">
            <a:xfrm>
              <a:off x="291" y="3437"/>
              <a:ext cx="162" cy="70"/>
            </a:xfrm>
            <a:custGeom>
              <a:avLst/>
              <a:gdLst>
                <a:gd name="T0" fmla="*/ 0 w 162"/>
                <a:gd name="T1" fmla="*/ 0 h 70"/>
                <a:gd name="T2" fmla="*/ 162 w 162"/>
                <a:gd name="T3" fmla="*/ 0 h 70"/>
                <a:gd name="T4" fmla="*/ 162 w 162"/>
                <a:gd name="T5" fmla="*/ 70 h 70"/>
                <a:gd name="T6" fmla="*/ 0 w 162"/>
                <a:gd name="T7" fmla="*/ 70 h 70"/>
                <a:gd name="T8" fmla="*/ 0 w 162"/>
                <a:gd name="T9" fmla="*/ 0 h 70"/>
                <a:gd name="T10" fmla="*/ 0 w 162"/>
                <a:gd name="T11" fmla="*/ 0 h 70"/>
                <a:gd name="T12" fmla="*/ 160 w 162"/>
                <a:gd name="T13" fmla="*/ 0 h 70"/>
                <a:gd name="T14" fmla="*/ 160 w 162"/>
                <a:gd name="T15" fmla="*/ 69 h 70"/>
                <a:gd name="T16" fmla="*/ 0 w 162"/>
                <a:gd name="T17" fmla="*/ 69 h 70"/>
                <a:gd name="T18" fmla="*/ 0 w 162"/>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2" h="70">
                  <a:moveTo>
                    <a:pt x="0" y="0"/>
                  </a:moveTo>
                  <a:lnTo>
                    <a:pt x="162" y="0"/>
                  </a:lnTo>
                  <a:lnTo>
                    <a:pt x="162" y="70"/>
                  </a:lnTo>
                  <a:lnTo>
                    <a:pt x="0" y="70"/>
                  </a:lnTo>
                  <a:lnTo>
                    <a:pt x="0" y="0"/>
                  </a:lnTo>
                  <a:close/>
                  <a:moveTo>
                    <a:pt x="0" y="0"/>
                  </a:moveTo>
                  <a:lnTo>
                    <a:pt x="160" y="0"/>
                  </a:lnTo>
                  <a:lnTo>
                    <a:pt x="160" y="69"/>
                  </a:lnTo>
                  <a:lnTo>
                    <a:pt x="0" y="69"/>
                  </a:lnTo>
                  <a:lnTo>
                    <a:pt x="0" y="0"/>
                  </a:lnTo>
                  <a:close/>
                </a:path>
              </a:pathLst>
            </a:custGeom>
            <a:solidFill>
              <a:srgbClr val="828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92" name="Freeform 195">
              <a:extLst>
                <a:ext uri="{FF2B5EF4-FFF2-40B4-BE49-F238E27FC236}">
                  <a16:creationId xmlns:a16="http://schemas.microsoft.com/office/drawing/2014/main" id="{DD40A41A-6242-5243-BED0-AF28A9F74511}"/>
                </a:ext>
              </a:extLst>
            </p:cNvPr>
            <p:cNvSpPr>
              <a:spLocks noEditPoints="1"/>
            </p:cNvSpPr>
            <p:nvPr/>
          </p:nvSpPr>
          <p:spPr bwMode="auto">
            <a:xfrm>
              <a:off x="291" y="3437"/>
              <a:ext cx="160" cy="69"/>
            </a:xfrm>
            <a:custGeom>
              <a:avLst/>
              <a:gdLst>
                <a:gd name="T0" fmla="*/ 0 w 160"/>
                <a:gd name="T1" fmla="*/ 0 h 69"/>
                <a:gd name="T2" fmla="*/ 160 w 160"/>
                <a:gd name="T3" fmla="*/ 0 h 69"/>
                <a:gd name="T4" fmla="*/ 160 w 160"/>
                <a:gd name="T5" fmla="*/ 69 h 69"/>
                <a:gd name="T6" fmla="*/ 0 w 160"/>
                <a:gd name="T7" fmla="*/ 69 h 69"/>
                <a:gd name="T8" fmla="*/ 0 w 160"/>
                <a:gd name="T9" fmla="*/ 0 h 69"/>
                <a:gd name="T10" fmla="*/ 0 w 160"/>
                <a:gd name="T11" fmla="*/ 0 h 69"/>
                <a:gd name="T12" fmla="*/ 158 w 160"/>
                <a:gd name="T13" fmla="*/ 0 h 69"/>
                <a:gd name="T14" fmla="*/ 158 w 160"/>
                <a:gd name="T15" fmla="*/ 68 h 69"/>
                <a:gd name="T16" fmla="*/ 0 w 160"/>
                <a:gd name="T17" fmla="*/ 68 h 69"/>
                <a:gd name="T18" fmla="*/ 0 w 160"/>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69">
                  <a:moveTo>
                    <a:pt x="0" y="0"/>
                  </a:moveTo>
                  <a:lnTo>
                    <a:pt x="160" y="0"/>
                  </a:lnTo>
                  <a:lnTo>
                    <a:pt x="160" y="69"/>
                  </a:lnTo>
                  <a:lnTo>
                    <a:pt x="0" y="69"/>
                  </a:lnTo>
                  <a:lnTo>
                    <a:pt x="0" y="0"/>
                  </a:lnTo>
                  <a:close/>
                  <a:moveTo>
                    <a:pt x="0" y="0"/>
                  </a:moveTo>
                  <a:lnTo>
                    <a:pt x="158" y="0"/>
                  </a:lnTo>
                  <a:lnTo>
                    <a:pt x="158" y="68"/>
                  </a:lnTo>
                  <a:lnTo>
                    <a:pt x="0" y="68"/>
                  </a:lnTo>
                  <a:lnTo>
                    <a:pt x="0" y="0"/>
                  </a:lnTo>
                  <a:close/>
                </a:path>
              </a:pathLst>
            </a:custGeom>
            <a:solidFill>
              <a:srgbClr val="858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93" name="Freeform 196">
              <a:extLst>
                <a:ext uri="{FF2B5EF4-FFF2-40B4-BE49-F238E27FC236}">
                  <a16:creationId xmlns:a16="http://schemas.microsoft.com/office/drawing/2014/main" id="{71B9B8BC-1B5F-BD45-BFB7-2B0215668319}"/>
                </a:ext>
              </a:extLst>
            </p:cNvPr>
            <p:cNvSpPr>
              <a:spLocks noEditPoints="1"/>
            </p:cNvSpPr>
            <p:nvPr/>
          </p:nvSpPr>
          <p:spPr bwMode="auto">
            <a:xfrm>
              <a:off x="291" y="3437"/>
              <a:ext cx="158" cy="68"/>
            </a:xfrm>
            <a:custGeom>
              <a:avLst/>
              <a:gdLst>
                <a:gd name="T0" fmla="*/ 0 w 158"/>
                <a:gd name="T1" fmla="*/ 0 h 68"/>
                <a:gd name="T2" fmla="*/ 158 w 158"/>
                <a:gd name="T3" fmla="*/ 0 h 68"/>
                <a:gd name="T4" fmla="*/ 158 w 158"/>
                <a:gd name="T5" fmla="*/ 68 h 68"/>
                <a:gd name="T6" fmla="*/ 0 w 158"/>
                <a:gd name="T7" fmla="*/ 68 h 68"/>
                <a:gd name="T8" fmla="*/ 0 w 158"/>
                <a:gd name="T9" fmla="*/ 0 h 68"/>
                <a:gd name="T10" fmla="*/ 0 w 158"/>
                <a:gd name="T11" fmla="*/ 0 h 68"/>
                <a:gd name="T12" fmla="*/ 156 w 158"/>
                <a:gd name="T13" fmla="*/ 0 h 68"/>
                <a:gd name="T14" fmla="*/ 156 w 158"/>
                <a:gd name="T15" fmla="*/ 67 h 68"/>
                <a:gd name="T16" fmla="*/ 0 w 158"/>
                <a:gd name="T17" fmla="*/ 67 h 68"/>
                <a:gd name="T18" fmla="*/ 0 w 158"/>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68">
                  <a:moveTo>
                    <a:pt x="0" y="0"/>
                  </a:moveTo>
                  <a:lnTo>
                    <a:pt x="158" y="0"/>
                  </a:lnTo>
                  <a:lnTo>
                    <a:pt x="158" y="68"/>
                  </a:lnTo>
                  <a:lnTo>
                    <a:pt x="0" y="68"/>
                  </a:lnTo>
                  <a:lnTo>
                    <a:pt x="0" y="0"/>
                  </a:lnTo>
                  <a:close/>
                  <a:moveTo>
                    <a:pt x="0" y="0"/>
                  </a:moveTo>
                  <a:lnTo>
                    <a:pt x="156" y="0"/>
                  </a:lnTo>
                  <a:lnTo>
                    <a:pt x="156" y="67"/>
                  </a:lnTo>
                  <a:lnTo>
                    <a:pt x="0" y="67"/>
                  </a:lnTo>
                  <a:lnTo>
                    <a:pt x="0" y="0"/>
                  </a:lnTo>
                  <a:close/>
                </a:path>
              </a:pathLst>
            </a:custGeom>
            <a:solidFill>
              <a:srgbClr val="888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94" name="Freeform 197">
              <a:extLst>
                <a:ext uri="{FF2B5EF4-FFF2-40B4-BE49-F238E27FC236}">
                  <a16:creationId xmlns:a16="http://schemas.microsoft.com/office/drawing/2014/main" id="{8FD41512-13C1-CC44-9F84-9AD2593F9A59}"/>
                </a:ext>
              </a:extLst>
            </p:cNvPr>
            <p:cNvSpPr>
              <a:spLocks noEditPoints="1"/>
            </p:cNvSpPr>
            <p:nvPr/>
          </p:nvSpPr>
          <p:spPr bwMode="auto">
            <a:xfrm>
              <a:off x="291" y="3437"/>
              <a:ext cx="156" cy="67"/>
            </a:xfrm>
            <a:custGeom>
              <a:avLst/>
              <a:gdLst>
                <a:gd name="T0" fmla="*/ 0 w 156"/>
                <a:gd name="T1" fmla="*/ 0 h 67"/>
                <a:gd name="T2" fmla="*/ 156 w 156"/>
                <a:gd name="T3" fmla="*/ 0 h 67"/>
                <a:gd name="T4" fmla="*/ 156 w 156"/>
                <a:gd name="T5" fmla="*/ 67 h 67"/>
                <a:gd name="T6" fmla="*/ 0 w 156"/>
                <a:gd name="T7" fmla="*/ 67 h 67"/>
                <a:gd name="T8" fmla="*/ 0 w 156"/>
                <a:gd name="T9" fmla="*/ 0 h 67"/>
                <a:gd name="T10" fmla="*/ 0 w 156"/>
                <a:gd name="T11" fmla="*/ 0 h 67"/>
                <a:gd name="T12" fmla="*/ 155 w 156"/>
                <a:gd name="T13" fmla="*/ 0 h 67"/>
                <a:gd name="T14" fmla="*/ 155 w 156"/>
                <a:gd name="T15" fmla="*/ 66 h 67"/>
                <a:gd name="T16" fmla="*/ 0 w 156"/>
                <a:gd name="T17" fmla="*/ 66 h 67"/>
                <a:gd name="T18" fmla="*/ 0 w 156"/>
                <a:gd name="T19" fmla="*/ 0 h 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6" h="67">
                  <a:moveTo>
                    <a:pt x="0" y="0"/>
                  </a:moveTo>
                  <a:lnTo>
                    <a:pt x="156" y="0"/>
                  </a:lnTo>
                  <a:lnTo>
                    <a:pt x="156" y="67"/>
                  </a:lnTo>
                  <a:lnTo>
                    <a:pt x="0" y="67"/>
                  </a:lnTo>
                  <a:lnTo>
                    <a:pt x="0" y="0"/>
                  </a:lnTo>
                  <a:close/>
                  <a:moveTo>
                    <a:pt x="0" y="0"/>
                  </a:moveTo>
                  <a:lnTo>
                    <a:pt x="155" y="0"/>
                  </a:lnTo>
                  <a:lnTo>
                    <a:pt x="155" y="66"/>
                  </a:lnTo>
                  <a:lnTo>
                    <a:pt x="0" y="66"/>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95" name="Freeform 198">
              <a:extLst>
                <a:ext uri="{FF2B5EF4-FFF2-40B4-BE49-F238E27FC236}">
                  <a16:creationId xmlns:a16="http://schemas.microsoft.com/office/drawing/2014/main" id="{5163D776-EB36-6D44-8A10-31B3F33F146F}"/>
                </a:ext>
              </a:extLst>
            </p:cNvPr>
            <p:cNvSpPr>
              <a:spLocks noEditPoints="1"/>
            </p:cNvSpPr>
            <p:nvPr/>
          </p:nvSpPr>
          <p:spPr bwMode="auto">
            <a:xfrm>
              <a:off x="291" y="3437"/>
              <a:ext cx="155" cy="66"/>
            </a:xfrm>
            <a:custGeom>
              <a:avLst/>
              <a:gdLst>
                <a:gd name="T0" fmla="*/ 0 w 155"/>
                <a:gd name="T1" fmla="*/ 0 h 66"/>
                <a:gd name="T2" fmla="*/ 155 w 155"/>
                <a:gd name="T3" fmla="*/ 0 h 66"/>
                <a:gd name="T4" fmla="*/ 155 w 155"/>
                <a:gd name="T5" fmla="*/ 66 h 66"/>
                <a:gd name="T6" fmla="*/ 0 w 155"/>
                <a:gd name="T7" fmla="*/ 66 h 66"/>
                <a:gd name="T8" fmla="*/ 0 w 155"/>
                <a:gd name="T9" fmla="*/ 0 h 66"/>
                <a:gd name="T10" fmla="*/ 0 w 155"/>
                <a:gd name="T11" fmla="*/ 0 h 66"/>
                <a:gd name="T12" fmla="*/ 153 w 155"/>
                <a:gd name="T13" fmla="*/ 0 h 66"/>
                <a:gd name="T14" fmla="*/ 153 w 155"/>
                <a:gd name="T15" fmla="*/ 66 h 66"/>
                <a:gd name="T16" fmla="*/ 0 w 155"/>
                <a:gd name="T17" fmla="*/ 66 h 66"/>
                <a:gd name="T18" fmla="*/ 0 w 155"/>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66">
                  <a:moveTo>
                    <a:pt x="0" y="0"/>
                  </a:moveTo>
                  <a:lnTo>
                    <a:pt x="155" y="0"/>
                  </a:lnTo>
                  <a:lnTo>
                    <a:pt x="155" y="66"/>
                  </a:lnTo>
                  <a:lnTo>
                    <a:pt x="0" y="66"/>
                  </a:lnTo>
                  <a:lnTo>
                    <a:pt x="0" y="0"/>
                  </a:lnTo>
                  <a:close/>
                  <a:moveTo>
                    <a:pt x="0" y="0"/>
                  </a:moveTo>
                  <a:lnTo>
                    <a:pt x="153" y="0"/>
                  </a:lnTo>
                  <a:lnTo>
                    <a:pt x="153" y="66"/>
                  </a:lnTo>
                  <a:lnTo>
                    <a:pt x="0" y="66"/>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96" name="Freeform 199">
              <a:extLst>
                <a:ext uri="{FF2B5EF4-FFF2-40B4-BE49-F238E27FC236}">
                  <a16:creationId xmlns:a16="http://schemas.microsoft.com/office/drawing/2014/main" id="{DA5A620F-5616-4E44-ABFE-2A49A080C550}"/>
                </a:ext>
              </a:extLst>
            </p:cNvPr>
            <p:cNvSpPr>
              <a:spLocks noEditPoints="1"/>
            </p:cNvSpPr>
            <p:nvPr/>
          </p:nvSpPr>
          <p:spPr bwMode="auto">
            <a:xfrm>
              <a:off x="291" y="3437"/>
              <a:ext cx="153" cy="66"/>
            </a:xfrm>
            <a:custGeom>
              <a:avLst/>
              <a:gdLst>
                <a:gd name="T0" fmla="*/ 0 w 153"/>
                <a:gd name="T1" fmla="*/ 0 h 66"/>
                <a:gd name="T2" fmla="*/ 153 w 153"/>
                <a:gd name="T3" fmla="*/ 0 h 66"/>
                <a:gd name="T4" fmla="*/ 153 w 153"/>
                <a:gd name="T5" fmla="*/ 66 h 66"/>
                <a:gd name="T6" fmla="*/ 0 w 153"/>
                <a:gd name="T7" fmla="*/ 66 h 66"/>
                <a:gd name="T8" fmla="*/ 0 w 153"/>
                <a:gd name="T9" fmla="*/ 0 h 66"/>
                <a:gd name="T10" fmla="*/ 0 w 153"/>
                <a:gd name="T11" fmla="*/ 0 h 66"/>
                <a:gd name="T12" fmla="*/ 151 w 153"/>
                <a:gd name="T13" fmla="*/ 0 h 66"/>
                <a:gd name="T14" fmla="*/ 151 w 153"/>
                <a:gd name="T15" fmla="*/ 66 h 66"/>
                <a:gd name="T16" fmla="*/ 0 w 153"/>
                <a:gd name="T17" fmla="*/ 66 h 66"/>
                <a:gd name="T18" fmla="*/ 0 w 153"/>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66">
                  <a:moveTo>
                    <a:pt x="0" y="0"/>
                  </a:moveTo>
                  <a:lnTo>
                    <a:pt x="153" y="0"/>
                  </a:lnTo>
                  <a:lnTo>
                    <a:pt x="153" y="66"/>
                  </a:lnTo>
                  <a:lnTo>
                    <a:pt x="0" y="66"/>
                  </a:lnTo>
                  <a:lnTo>
                    <a:pt x="0" y="0"/>
                  </a:lnTo>
                  <a:close/>
                  <a:moveTo>
                    <a:pt x="0" y="0"/>
                  </a:moveTo>
                  <a:lnTo>
                    <a:pt x="151" y="0"/>
                  </a:lnTo>
                  <a:lnTo>
                    <a:pt x="151" y="66"/>
                  </a:lnTo>
                  <a:lnTo>
                    <a:pt x="0" y="66"/>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97" name="Freeform 200">
              <a:extLst>
                <a:ext uri="{FF2B5EF4-FFF2-40B4-BE49-F238E27FC236}">
                  <a16:creationId xmlns:a16="http://schemas.microsoft.com/office/drawing/2014/main" id="{4EFCED65-31DC-BA47-934E-3226B68F35CE}"/>
                </a:ext>
              </a:extLst>
            </p:cNvPr>
            <p:cNvSpPr>
              <a:spLocks noEditPoints="1"/>
            </p:cNvSpPr>
            <p:nvPr/>
          </p:nvSpPr>
          <p:spPr bwMode="auto">
            <a:xfrm>
              <a:off x="291" y="3437"/>
              <a:ext cx="151" cy="66"/>
            </a:xfrm>
            <a:custGeom>
              <a:avLst/>
              <a:gdLst>
                <a:gd name="T0" fmla="*/ 0 w 151"/>
                <a:gd name="T1" fmla="*/ 0 h 66"/>
                <a:gd name="T2" fmla="*/ 151 w 151"/>
                <a:gd name="T3" fmla="*/ 0 h 66"/>
                <a:gd name="T4" fmla="*/ 151 w 151"/>
                <a:gd name="T5" fmla="*/ 66 h 66"/>
                <a:gd name="T6" fmla="*/ 0 w 151"/>
                <a:gd name="T7" fmla="*/ 66 h 66"/>
                <a:gd name="T8" fmla="*/ 0 w 151"/>
                <a:gd name="T9" fmla="*/ 0 h 66"/>
                <a:gd name="T10" fmla="*/ 0 w 151"/>
                <a:gd name="T11" fmla="*/ 0 h 66"/>
                <a:gd name="T12" fmla="*/ 149 w 151"/>
                <a:gd name="T13" fmla="*/ 0 h 66"/>
                <a:gd name="T14" fmla="*/ 149 w 151"/>
                <a:gd name="T15" fmla="*/ 65 h 66"/>
                <a:gd name="T16" fmla="*/ 0 w 151"/>
                <a:gd name="T17" fmla="*/ 65 h 66"/>
                <a:gd name="T18" fmla="*/ 0 w 151"/>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66">
                  <a:moveTo>
                    <a:pt x="0" y="0"/>
                  </a:moveTo>
                  <a:lnTo>
                    <a:pt x="151" y="0"/>
                  </a:lnTo>
                  <a:lnTo>
                    <a:pt x="151" y="66"/>
                  </a:lnTo>
                  <a:lnTo>
                    <a:pt x="0" y="66"/>
                  </a:lnTo>
                  <a:lnTo>
                    <a:pt x="0" y="0"/>
                  </a:lnTo>
                  <a:close/>
                  <a:moveTo>
                    <a:pt x="0" y="0"/>
                  </a:moveTo>
                  <a:lnTo>
                    <a:pt x="149" y="0"/>
                  </a:lnTo>
                  <a:lnTo>
                    <a:pt x="149" y="65"/>
                  </a:lnTo>
                  <a:lnTo>
                    <a:pt x="0" y="65"/>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98" name="Freeform 201">
              <a:extLst>
                <a:ext uri="{FF2B5EF4-FFF2-40B4-BE49-F238E27FC236}">
                  <a16:creationId xmlns:a16="http://schemas.microsoft.com/office/drawing/2014/main" id="{5D31DDC7-2CE8-F24E-A55D-8D1C6251A724}"/>
                </a:ext>
              </a:extLst>
            </p:cNvPr>
            <p:cNvSpPr>
              <a:spLocks noEditPoints="1"/>
            </p:cNvSpPr>
            <p:nvPr/>
          </p:nvSpPr>
          <p:spPr bwMode="auto">
            <a:xfrm>
              <a:off x="291" y="3437"/>
              <a:ext cx="149" cy="65"/>
            </a:xfrm>
            <a:custGeom>
              <a:avLst/>
              <a:gdLst>
                <a:gd name="T0" fmla="*/ 0 w 149"/>
                <a:gd name="T1" fmla="*/ 0 h 65"/>
                <a:gd name="T2" fmla="*/ 149 w 149"/>
                <a:gd name="T3" fmla="*/ 0 h 65"/>
                <a:gd name="T4" fmla="*/ 149 w 149"/>
                <a:gd name="T5" fmla="*/ 65 h 65"/>
                <a:gd name="T6" fmla="*/ 0 w 149"/>
                <a:gd name="T7" fmla="*/ 65 h 65"/>
                <a:gd name="T8" fmla="*/ 0 w 149"/>
                <a:gd name="T9" fmla="*/ 0 h 65"/>
                <a:gd name="T10" fmla="*/ 0 w 149"/>
                <a:gd name="T11" fmla="*/ 0 h 65"/>
                <a:gd name="T12" fmla="*/ 148 w 149"/>
                <a:gd name="T13" fmla="*/ 0 h 65"/>
                <a:gd name="T14" fmla="*/ 148 w 149"/>
                <a:gd name="T15" fmla="*/ 64 h 65"/>
                <a:gd name="T16" fmla="*/ 0 w 149"/>
                <a:gd name="T17" fmla="*/ 64 h 65"/>
                <a:gd name="T18" fmla="*/ 0 w 149"/>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9" h="65">
                  <a:moveTo>
                    <a:pt x="0" y="0"/>
                  </a:moveTo>
                  <a:lnTo>
                    <a:pt x="149" y="0"/>
                  </a:lnTo>
                  <a:lnTo>
                    <a:pt x="149" y="65"/>
                  </a:lnTo>
                  <a:lnTo>
                    <a:pt x="0" y="65"/>
                  </a:lnTo>
                  <a:lnTo>
                    <a:pt x="0" y="0"/>
                  </a:lnTo>
                  <a:close/>
                  <a:moveTo>
                    <a:pt x="0" y="0"/>
                  </a:moveTo>
                  <a:lnTo>
                    <a:pt x="148" y="0"/>
                  </a:lnTo>
                  <a:lnTo>
                    <a:pt x="148" y="64"/>
                  </a:lnTo>
                  <a:lnTo>
                    <a:pt x="0" y="64"/>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999" name="Freeform 202">
              <a:extLst>
                <a:ext uri="{FF2B5EF4-FFF2-40B4-BE49-F238E27FC236}">
                  <a16:creationId xmlns:a16="http://schemas.microsoft.com/office/drawing/2014/main" id="{D0601637-CB63-3F40-904F-6C3F4017C3DE}"/>
                </a:ext>
              </a:extLst>
            </p:cNvPr>
            <p:cNvSpPr>
              <a:spLocks noEditPoints="1"/>
            </p:cNvSpPr>
            <p:nvPr/>
          </p:nvSpPr>
          <p:spPr bwMode="auto">
            <a:xfrm>
              <a:off x="291" y="3437"/>
              <a:ext cx="148" cy="64"/>
            </a:xfrm>
            <a:custGeom>
              <a:avLst/>
              <a:gdLst>
                <a:gd name="T0" fmla="*/ 0 w 148"/>
                <a:gd name="T1" fmla="*/ 0 h 64"/>
                <a:gd name="T2" fmla="*/ 148 w 148"/>
                <a:gd name="T3" fmla="*/ 0 h 64"/>
                <a:gd name="T4" fmla="*/ 148 w 148"/>
                <a:gd name="T5" fmla="*/ 64 h 64"/>
                <a:gd name="T6" fmla="*/ 0 w 148"/>
                <a:gd name="T7" fmla="*/ 64 h 64"/>
                <a:gd name="T8" fmla="*/ 0 w 148"/>
                <a:gd name="T9" fmla="*/ 0 h 64"/>
                <a:gd name="T10" fmla="*/ 0 w 148"/>
                <a:gd name="T11" fmla="*/ 0 h 64"/>
                <a:gd name="T12" fmla="*/ 146 w 148"/>
                <a:gd name="T13" fmla="*/ 0 h 64"/>
                <a:gd name="T14" fmla="*/ 146 w 148"/>
                <a:gd name="T15" fmla="*/ 63 h 64"/>
                <a:gd name="T16" fmla="*/ 0 w 148"/>
                <a:gd name="T17" fmla="*/ 63 h 64"/>
                <a:gd name="T18" fmla="*/ 0 w 148"/>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8" h="64">
                  <a:moveTo>
                    <a:pt x="0" y="0"/>
                  </a:moveTo>
                  <a:lnTo>
                    <a:pt x="148" y="0"/>
                  </a:lnTo>
                  <a:lnTo>
                    <a:pt x="148" y="64"/>
                  </a:lnTo>
                  <a:lnTo>
                    <a:pt x="0" y="64"/>
                  </a:lnTo>
                  <a:lnTo>
                    <a:pt x="0" y="0"/>
                  </a:lnTo>
                  <a:close/>
                  <a:moveTo>
                    <a:pt x="0" y="0"/>
                  </a:moveTo>
                  <a:lnTo>
                    <a:pt x="146" y="0"/>
                  </a:lnTo>
                  <a:lnTo>
                    <a:pt x="146" y="63"/>
                  </a:lnTo>
                  <a:lnTo>
                    <a:pt x="0" y="63"/>
                  </a:lnTo>
                  <a:lnTo>
                    <a:pt x="0" y="0"/>
                  </a:lnTo>
                  <a:close/>
                </a:path>
              </a:pathLst>
            </a:custGeom>
            <a:solidFill>
              <a:srgbClr val="9B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4000" name="Freeform 203">
              <a:extLst>
                <a:ext uri="{FF2B5EF4-FFF2-40B4-BE49-F238E27FC236}">
                  <a16:creationId xmlns:a16="http://schemas.microsoft.com/office/drawing/2014/main" id="{38AEA8D7-119A-4042-AED7-AB3CBDA28A86}"/>
                </a:ext>
              </a:extLst>
            </p:cNvPr>
            <p:cNvSpPr>
              <a:spLocks noEditPoints="1"/>
            </p:cNvSpPr>
            <p:nvPr/>
          </p:nvSpPr>
          <p:spPr bwMode="auto">
            <a:xfrm>
              <a:off x="291" y="3437"/>
              <a:ext cx="146" cy="63"/>
            </a:xfrm>
            <a:custGeom>
              <a:avLst/>
              <a:gdLst>
                <a:gd name="T0" fmla="*/ 0 w 146"/>
                <a:gd name="T1" fmla="*/ 0 h 63"/>
                <a:gd name="T2" fmla="*/ 146 w 146"/>
                <a:gd name="T3" fmla="*/ 0 h 63"/>
                <a:gd name="T4" fmla="*/ 146 w 146"/>
                <a:gd name="T5" fmla="*/ 63 h 63"/>
                <a:gd name="T6" fmla="*/ 0 w 146"/>
                <a:gd name="T7" fmla="*/ 63 h 63"/>
                <a:gd name="T8" fmla="*/ 0 w 146"/>
                <a:gd name="T9" fmla="*/ 0 h 63"/>
                <a:gd name="T10" fmla="*/ 0 w 146"/>
                <a:gd name="T11" fmla="*/ 0 h 63"/>
                <a:gd name="T12" fmla="*/ 144 w 146"/>
                <a:gd name="T13" fmla="*/ 0 h 63"/>
                <a:gd name="T14" fmla="*/ 144 w 146"/>
                <a:gd name="T15" fmla="*/ 62 h 63"/>
                <a:gd name="T16" fmla="*/ 0 w 146"/>
                <a:gd name="T17" fmla="*/ 62 h 63"/>
                <a:gd name="T18" fmla="*/ 0 w 146"/>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63">
                  <a:moveTo>
                    <a:pt x="0" y="0"/>
                  </a:moveTo>
                  <a:lnTo>
                    <a:pt x="146" y="0"/>
                  </a:lnTo>
                  <a:lnTo>
                    <a:pt x="146" y="63"/>
                  </a:lnTo>
                  <a:lnTo>
                    <a:pt x="0" y="63"/>
                  </a:lnTo>
                  <a:lnTo>
                    <a:pt x="0" y="0"/>
                  </a:lnTo>
                  <a:close/>
                  <a:moveTo>
                    <a:pt x="0" y="0"/>
                  </a:moveTo>
                  <a:lnTo>
                    <a:pt x="144" y="0"/>
                  </a:lnTo>
                  <a:lnTo>
                    <a:pt x="144" y="62"/>
                  </a:lnTo>
                  <a:lnTo>
                    <a:pt x="0" y="62"/>
                  </a:lnTo>
                  <a:lnTo>
                    <a:pt x="0" y="0"/>
                  </a:lnTo>
                  <a:close/>
                </a:path>
              </a:pathLst>
            </a:custGeom>
            <a:solidFill>
              <a:srgbClr val="9E9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4001" name="Freeform 204">
              <a:extLst>
                <a:ext uri="{FF2B5EF4-FFF2-40B4-BE49-F238E27FC236}">
                  <a16:creationId xmlns:a16="http://schemas.microsoft.com/office/drawing/2014/main" id="{4A170BD3-6B2B-CE49-AFD4-ECA4ADD4D336}"/>
                </a:ext>
              </a:extLst>
            </p:cNvPr>
            <p:cNvSpPr>
              <a:spLocks noEditPoints="1"/>
            </p:cNvSpPr>
            <p:nvPr/>
          </p:nvSpPr>
          <p:spPr bwMode="auto">
            <a:xfrm>
              <a:off x="291" y="3437"/>
              <a:ext cx="144" cy="62"/>
            </a:xfrm>
            <a:custGeom>
              <a:avLst/>
              <a:gdLst>
                <a:gd name="T0" fmla="*/ 0 w 144"/>
                <a:gd name="T1" fmla="*/ 0 h 62"/>
                <a:gd name="T2" fmla="*/ 144 w 144"/>
                <a:gd name="T3" fmla="*/ 0 h 62"/>
                <a:gd name="T4" fmla="*/ 144 w 144"/>
                <a:gd name="T5" fmla="*/ 62 h 62"/>
                <a:gd name="T6" fmla="*/ 0 w 144"/>
                <a:gd name="T7" fmla="*/ 62 h 62"/>
                <a:gd name="T8" fmla="*/ 0 w 144"/>
                <a:gd name="T9" fmla="*/ 0 h 62"/>
                <a:gd name="T10" fmla="*/ 0 w 144"/>
                <a:gd name="T11" fmla="*/ 0 h 62"/>
                <a:gd name="T12" fmla="*/ 142 w 144"/>
                <a:gd name="T13" fmla="*/ 0 h 62"/>
                <a:gd name="T14" fmla="*/ 142 w 144"/>
                <a:gd name="T15" fmla="*/ 61 h 62"/>
                <a:gd name="T16" fmla="*/ 0 w 144"/>
                <a:gd name="T17" fmla="*/ 61 h 62"/>
                <a:gd name="T18" fmla="*/ 0 w 144"/>
                <a:gd name="T19" fmla="*/ 0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4" h="62">
                  <a:moveTo>
                    <a:pt x="0" y="0"/>
                  </a:moveTo>
                  <a:lnTo>
                    <a:pt x="144" y="0"/>
                  </a:lnTo>
                  <a:lnTo>
                    <a:pt x="144" y="62"/>
                  </a:lnTo>
                  <a:lnTo>
                    <a:pt x="0" y="62"/>
                  </a:lnTo>
                  <a:lnTo>
                    <a:pt x="0" y="0"/>
                  </a:lnTo>
                  <a:close/>
                  <a:moveTo>
                    <a:pt x="0" y="0"/>
                  </a:moveTo>
                  <a:lnTo>
                    <a:pt x="142" y="0"/>
                  </a:lnTo>
                  <a:lnTo>
                    <a:pt x="142" y="61"/>
                  </a:lnTo>
                  <a:lnTo>
                    <a:pt x="0" y="61"/>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4002" name="Freeform 205">
              <a:extLst>
                <a:ext uri="{FF2B5EF4-FFF2-40B4-BE49-F238E27FC236}">
                  <a16:creationId xmlns:a16="http://schemas.microsoft.com/office/drawing/2014/main" id="{BBB2A472-898A-2248-ABD2-AB6C2C1D2700}"/>
                </a:ext>
              </a:extLst>
            </p:cNvPr>
            <p:cNvSpPr>
              <a:spLocks noEditPoints="1"/>
            </p:cNvSpPr>
            <p:nvPr/>
          </p:nvSpPr>
          <p:spPr bwMode="auto">
            <a:xfrm>
              <a:off x="291" y="3437"/>
              <a:ext cx="142" cy="61"/>
            </a:xfrm>
            <a:custGeom>
              <a:avLst/>
              <a:gdLst>
                <a:gd name="T0" fmla="*/ 0 w 142"/>
                <a:gd name="T1" fmla="*/ 0 h 61"/>
                <a:gd name="T2" fmla="*/ 142 w 142"/>
                <a:gd name="T3" fmla="*/ 0 h 61"/>
                <a:gd name="T4" fmla="*/ 142 w 142"/>
                <a:gd name="T5" fmla="*/ 61 h 61"/>
                <a:gd name="T6" fmla="*/ 0 w 142"/>
                <a:gd name="T7" fmla="*/ 61 h 61"/>
                <a:gd name="T8" fmla="*/ 0 w 142"/>
                <a:gd name="T9" fmla="*/ 0 h 61"/>
                <a:gd name="T10" fmla="*/ 0 w 142"/>
                <a:gd name="T11" fmla="*/ 0 h 61"/>
                <a:gd name="T12" fmla="*/ 141 w 142"/>
                <a:gd name="T13" fmla="*/ 0 h 61"/>
                <a:gd name="T14" fmla="*/ 141 w 142"/>
                <a:gd name="T15" fmla="*/ 60 h 61"/>
                <a:gd name="T16" fmla="*/ 0 w 142"/>
                <a:gd name="T17" fmla="*/ 60 h 61"/>
                <a:gd name="T18" fmla="*/ 0 w 142"/>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 h="61">
                  <a:moveTo>
                    <a:pt x="0" y="0"/>
                  </a:moveTo>
                  <a:lnTo>
                    <a:pt x="142" y="0"/>
                  </a:lnTo>
                  <a:lnTo>
                    <a:pt x="142" y="61"/>
                  </a:lnTo>
                  <a:lnTo>
                    <a:pt x="0" y="61"/>
                  </a:lnTo>
                  <a:lnTo>
                    <a:pt x="0" y="0"/>
                  </a:lnTo>
                  <a:close/>
                  <a:moveTo>
                    <a:pt x="0" y="0"/>
                  </a:moveTo>
                  <a:lnTo>
                    <a:pt x="141" y="0"/>
                  </a:lnTo>
                  <a:lnTo>
                    <a:pt x="141" y="60"/>
                  </a:lnTo>
                  <a:lnTo>
                    <a:pt x="0" y="60"/>
                  </a:lnTo>
                  <a:lnTo>
                    <a:pt x="0" y="0"/>
                  </a:lnTo>
                  <a:close/>
                </a:path>
              </a:pathLst>
            </a:custGeom>
            <a:solidFill>
              <a:srgbClr val="A3A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grpSp>
        <p:nvGrpSpPr>
          <p:cNvPr id="43012" name="Group 206">
            <a:extLst>
              <a:ext uri="{FF2B5EF4-FFF2-40B4-BE49-F238E27FC236}">
                <a16:creationId xmlns:a16="http://schemas.microsoft.com/office/drawing/2014/main" id="{E37E6FF0-9D98-EF4E-BB69-AE6DE957546E}"/>
              </a:ext>
            </a:extLst>
          </p:cNvPr>
          <p:cNvGrpSpPr>
            <a:grpSpLocks/>
          </p:cNvGrpSpPr>
          <p:nvPr/>
        </p:nvGrpSpPr>
        <p:grpSpPr bwMode="auto">
          <a:xfrm>
            <a:off x="1339454" y="3369470"/>
            <a:ext cx="4143375" cy="1365647"/>
            <a:chOff x="184" y="2830"/>
            <a:chExt cx="3480" cy="1147"/>
          </a:xfrm>
        </p:grpSpPr>
        <p:sp>
          <p:nvSpPr>
            <p:cNvPr id="43603" name="Freeform 207">
              <a:extLst>
                <a:ext uri="{FF2B5EF4-FFF2-40B4-BE49-F238E27FC236}">
                  <a16:creationId xmlns:a16="http://schemas.microsoft.com/office/drawing/2014/main" id="{B975452F-DBB8-3041-823B-9BF45FC1EE39}"/>
                </a:ext>
              </a:extLst>
            </p:cNvPr>
            <p:cNvSpPr>
              <a:spLocks noEditPoints="1"/>
            </p:cNvSpPr>
            <p:nvPr/>
          </p:nvSpPr>
          <p:spPr bwMode="auto">
            <a:xfrm>
              <a:off x="291" y="3437"/>
              <a:ext cx="141" cy="60"/>
            </a:xfrm>
            <a:custGeom>
              <a:avLst/>
              <a:gdLst>
                <a:gd name="T0" fmla="*/ 0 w 141"/>
                <a:gd name="T1" fmla="*/ 0 h 60"/>
                <a:gd name="T2" fmla="*/ 141 w 141"/>
                <a:gd name="T3" fmla="*/ 0 h 60"/>
                <a:gd name="T4" fmla="*/ 141 w 141"/>
                <a:gd name="T5" fmla="*/ 60 h 60"/>
                <a:gd name="T6" fmla="*/ 0 w 141"/>
                <a:gd name="T7" fmla="*/ 60 h 60"/>
                <a:gd name="T8" fmla="*/ 0 w 141"/>
                <a:gd name="T9" fmla="*/ 0 h 60"/>
                <a:gd name="T10" fmla="*/ 0 w 141"/>
                <a:gd name="T11" fmla="*/ 0 h 60"/>
                <a:gd name="T12" fmla="*/ 139 w 141"/>
                <a:gd name="T13" fmla="*/ 0 h 60"/>
                <a:gd name="T14" fmla="*/ 139 w 141"/>
                <a:gd name="T15" fmla="*/ 59 h 60"/>
                <a:gd name="T16" fmla="*/ 0 w 141"/>
                <a:gd name="T17" fmla="*/ 59 h 60"/>
                <a:gd name="T18" fmla="*/ 0 w 141"/>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60">
                  <a:moveTo>
                    <a:pt x="0" y="0"/>
                  </a:moveTo>
                  <a:lnTo>
                    <a:pt x="141" y="0"/>
                  </a:lnTo>
                  <a:lnTo>
                    <a:pt x="141" y="60"/>
                  </a:lnTo>
                  <a:lnTo>
                    <a:pt x="0" y="60"/>
                  </a:lnTo>
                  <a:lnTo>
                    <a:pt x="0" y="0"/>
                  </a:lnTo>
                  <a:close/>
                  <a:moveTo>
                    <a:pt x="0" y="0"/>
                  </a:moveTo>
                  <a:lnTo>
                    <a:pt x="139" y="0"/>
                  </a:lnTo>
                  <a:lnTo>
                    <a:pt x="139" y="59"/>
                  </a:lnTo>
                  <a:lnTo>
                    <a:pt x="0" y="59"/>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04" name="Freeform 208">
              <a:extLst>
                <a:ext uri="{FF2B5EF4-FFF2-40B4-BE49-F238E27FC236}">
                  <a16:creationId xmlns:a16="http://schemas.microsoft.com/office/drawing/2014/main" id="{80C148B2-7E18-5F41-999C-BD852756FEBD}"/>
                </a:ext>
              </a:extLst>
            </p:cNvPr>
            <p:cNvSpPr>
              <a:spLocks noEditPoints="1"/>
            </p:cNvSpPr>
            <p:nvPr/>
          </p:nvSpPr>
          <p:spPr bwMode="auto">
            <a:xfrm>
              <a:off x="291" y="3437"/>
              <a:ext cx="139" cy="59"/>
            </a:xfrm>
            <a:custGeom>
              <a:avLst/>
              <a:gdLst>
                <a:gd name="T0" fmla="*/ 0 w 139"/>
                <a:gd name="T1" fmla="*/ 0 h 59"/>
                <a:gd name="T2" fmla="*/ 139 w 139"/>
                <a:gd name="T3" fmla="*/ 0 h 59"/>
                <a:gd name="T4" fmla="*/ 139 w 139"/>
                <a:gd name="T5" fmla="*/ 59 h 59"/>
                <a:gd name="T6" fmla="*/ 0 w 139"/>
                <a:gd name="T7" fmla="*/ 59 h 59"/>
                <a:gd name="T8" fmla="*/ 0 w 139"/>
                <a:gd name="T9" fmla="*/ 0 h 59"/>
                <a:gd name="T10" fmla="*/ 0 w 139"/>
                <a:gd name="T11" fmla="*/ 0 h 59"/>
                <a:gd name="T12" fmla="*/ 137 w 139"/>
                <a:gd name="T13" fmla="*/ 0 h 59"/>
                <a:gd name="T14" fmla="*/ 137 w 139"/>
                <a:gd name="T15" fmla="*/ 59 h 59"/>
                <a:gd name="T16" fmla="*/ 0 w 139"/>
                <a:gd name="T17" fmla="*/ 59 h 59"/>
                <a:gd name="T18" fmla="*/ 0 w 139"/>
                <a:gd name="T19" fmla="*/ 0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9" h="59">
                  <a:moveTo>
                    <a:pt x="0" y="0"/>
                  </a:moveTo>
                  <a:lnTo>
                    <a:pt x="139" y="0"/>
                  </a:lnTo>
                  <a:lnTo>
                    <a:pt x="139" y="59"/>
                  </a:lnTo>
                  <a:lnTo>
                    <a:pt x="0" y="59"/>
                  </a:lnTo>
                  <a:lnTo>
                    <a:pt x="0" y="0"/>
                  </a:lnTo>
                  <a:close/>
                  <a:moveTo>
                    <a:pt x="0" y="0"/>
                  </a:moveTo>
                  <a:lnTo>
                    <a:pt x="137" y="0"/>
                  </a:lnTo>
                  <a:lnTo>
                    <a:pt x="137" y="59"/>
                  </a:lnTo>
                  <a:lnTo>
                    <a:pt x="0" y="59"/>
                  </a:lnTo>
                  <a:lnTo>
                    <a:pt x="0" y="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05" name="Freeform 209">
              <a:extLst>
                <a:ext uri="{FF2B5EF4-FFF2-40B4-BE49-F238E27FC236}">
                  <a16:creationId xmlns:a16="http://schemas.microsoft.com/office/drawing/2014/main" id="{E85EE9F6-81C7-7E4B-8A75-C0F10DD0671C}"/>
                </a:ext>
              </a:extLst>
            </p:cNvPr>
            <p:cNvSpPr>
              <a:spLocks noEditPoints="1"/>
            </p:cNvSpPr>
            <p:nvPr/>
          </p:nvSpPr>
          <p:spPr bwMode="auto">
            <a:xfrm>
              <a:off x="291" y="3437"/>
              <a:ext cx="137" cy="59"/>
            </a:xfrm>
            <a:custGeom>
              <a:avLst/>
              <a:gdLst>
                <a:gd name="T0" fmla="*/ 0 w 137"/>
                <a:gd name="T1" fmla="*/ 0 h 59"/>
                <a:gd name="T2" fmla="*/ 137 w 137"/>
                <a:gd name="T3" fmla="*/ 0 h 59"/>
                <a:gd name="T4" fmla="*/ 137 w 137"/>
                <a:gd name="T5" fmla="*/ 59 h 59"/>
                <a:gd name="T6" fmla="*/ 0 w 137"/>
                <a:gd name="T7" fmla="*/ 59 h 59"/>
                <a:gd name="T8" fmla="*/ 0 w 137"/>
                <a:gd name="T9" fmla="*/ 0 h 59"/>
                <a:gd name="T10" fmla="*/ 0 w 137"/>
                <a:gd name="T11" fmla="*/ 0 h 59"/>
                <a:gd name="T12" fmla="*/ 135 w 137"/>
                <a:gd name="T13" fmla="*/ 0 h 59"/>
                <a:gd name="T14" fmla="*/ 135 w 137"/>
                <a:gd name="T15" fmla="*/ 59 h 59"/>
                <a:gd name="T16" fmla="*/ 0 w 137"/>
                <a:gd name="T17" fmla="*/ 59 h 59"/>
                <a:gd name="T18" fmla="*/ 0 w 137"/>
                <a:gd name="T19" fmla="*/ 0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7" h="59">
                  <a:moveTo>
                    <a:pt x="0" y="0"/>
                  </a:moveTo>
                  <a:lnTo>
                    <a:pt x="137" y="0"/>
                  </a:lnTo>
                  <a:lnTo>
                    <a:pt x="137" y="59"/>
                  </a:lnTo>
                  <a:lnTo>
                    <a:pt x="0" y="59"/>
                  </a:lnTo>
                  <a:lnTo>
                    <a:pt x="0" y="0"/>
                  </a:lnTo>
                  <a:close/>
                  <a:moveTo>
                    <a:pt x="0" y="0"/>
                  </a:moveTo>
                  <a:lnTo>
                    <a:pt x="135" y="0"/>
                  </a:lnTo>
                  <a:lnTo>
                    <a:pt x="135" y="59"/>
                  </a:lnTo>
                  <a:lnTo>
                    <a:pt x="0" y="59"/>
                  </a:lnTo>
                  <a:lnTo>
                    <a:pt x="0" y="0"/>
                  </a:lnTo>
                  <a:close/>
                </a:path>
              </a:pathLst>
            </a:custGeom>
            <a:solidFill>
              <a:srgbClr val="ABA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06" name="Freeform 210">
              <a:extLst>
                <a:ext uri="{FF2B5EF4-FFF2-40B4-BE49-F238E27FC236}">
                  <a16:creationId xmlns:a16="http://schemas.microsoft.com/office/drawing/2014/main" id="{0A95BB04-0C50-2B45-A942-16762ABFF920}"/>
                </a:ext>
              </a:extLst>
            </p:cNvPr>
            <p:cNvSpPr>
              <a:spLocks noEditPoints="1"/>
            </p:cNvSpPr>
            <p:nvPr/>
          </p:nvSpPr>
          <p:spPr bwMode="auto">
            <a:xfrm>
              <a:off x="291" y="3437"/>
              <a:ext cx="135" cy="59"/>
            </a:xfrm>
            <a:custGeom>
              <a:avLst/>
              <a:gdLst>
                <a:gd name="T0" fmla="*/ 0 w 135"/>
                <a:gd name="T1" fmla="*/ 0 h 59"/>
                <a:gd name="T2" fmla="*/ 135 w 135"/>
                <a:gd name="T3" fmla="*/ 0 h 59"/>
                <a:gd name="T4" fmla="*/ 135 w 135"/>
                <a:gd name="T5" fmla="*/ 59 h 59"/>
                <a:gd name="T6" fmla="*/ 0 w 135"/>
                <a:gd name="T7" fmla="*/ 59 h 59"/>
                <a:gd name="T8" fmla="*/ 0 w 135"/>
                <a:gd name="T9" fmla="*/ 0 h 59"/>
                <a:gd name="T10" fmla="*/ 0 w 135"/>
                <a:gd name="T11" fmla="*/ 0 h 59"/>
                <a:gd name="T12" fmla="*/ 134 w 135"/>
                <a:gd name="T13" fmla="*/ 0 h 59"/>
                <a:gd name="T14" fmla="*/ 134 w 135"/>
                <a:gd name="T15" fmla="*/ 58 h 59"/>
                <a:gd name="T16" fmla="*/ 0 w 135"/>
                <a:gd name="T17" fmla="*/ 58 h 59"/>
                <a:gd name="T18" fmla="*/ 0 w 135"/>
                <a:gd name="T19" fmla="*/ 0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5" h="59">
                  <a:moveTo>
                    <a:pt x="0" y="0"/>
                  </a:moveTo>
                  <a:lnTo>
                    <a:pt x="135" y="0"/>
                  </a:lnTo>
                  <a:lnTo>
                    <a:pt x="135" y="59"/>
                  </a:lnTo>
                  <a:lnTo>
                    <a:pt x="0" y="59"/>
                  </a:lnTo>
                  <a:lnTo>
                    <a:pt x="0" y="0"/>
                  </a:lnTo>
                  <a:close/>
                  <a:moveTo>
                    <a:pt x="0" y="0"/>
                  </a:moveTo>
                  <a:lnTo>
                    <a:pt x="134" y="0"/>
                  </a:lnTo>
                  <a:lnTo>
                    <a:pt x="134" y="58"/>
                  </a:lnTo>
                  <a:lnTo>
                    <a:pt x="0" y="58"/>
                  </a:lnTo>
                  <a:lnTo>
                    <a:pt x="0" y="0"/>
                  </a:lnTo>
                  <a:close/>
                </a:path>
              </a:pathLst>
            </a:custGeom>
            <a:solidFill>
              <a:srgbClr val="AEA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07" name="Freeform 211">
              <a:extLst>
                <a:ext uri="{FF2B5EF4-FFF2-40B4-BE49-F238E27FC236}">
                  <a16:creationId xmlns:a16="http://schemas.microsoft.com/office/drawing/2014/main" id="{2EF919DE-15FA-B947-9FA6-18E6504C9E2F}"/>
                </a:ext>
              </a:extLst>
            </p:cNvPr>
            <p:cNvSpPr>
              <a:spLocks noEditPoints="1"/>
            </p:cNvSpPr>
            <p:nvPr/>
          </p:nvSpPr>
          <p:spPr bwMode="auto">
            <a:xfrm>
              <a:off x="291" y="3437"/>
              <a:ext cx="134" cy="58"/>
            </a:xfrm>
            <a:custGeom>
              <a:avLst/>
              <a:gdLst>
                <a:gd name="T0" fmla="*/ 0 w 134"/>
                <a:gd name="T1" fmla="*/ 0 h 58"/>
                <a:gd name="T2" fmla="*/ 134 w 134"/>
                <a:gd name="T3" fmla="*/ 0 h 58"/>
                <a:gd name="T4" fmla="*/ 134 w 134"/>
                <a:gd name="T5" fmla="*/ 58 h 58"/>
                <a:gd name="T6" fmla="*/ 0 w 134"/>
                <a:gd name="T7" fmla="*/ 58 h 58"/>
                <a:gd name="T8" fmla="*/ 0 w 134"/>
                <a:gd name="T9" fmla="*/ 0 h 58"/>
                <a:gd name="T10" fmla="*/ 0 w 134"/>
                <a:gd name="T11" fmla="*/ 0 h 58"/>
                <a:gd name="T12" fmla="*/ 132 w 134"/>
                <a:gd name="T13" fmla="*/ 0 h 58"/>
                <a:gd name="T14" fmla="*/ 132 w 134"/>
                <a:gd name="T15" fmla="*/ 57 h 58"/>
                <a:gd name="T16" fmla="*/ 0 w 134"/>
                <a:gd name="T17" fmla="*/ 57 h 58"/>
                <a:gd name="T18" fmla="*/ 0 w 134"/>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58">
                  <a:moveTo>
                    <a:pt x="0" y="0"/>
                  </a:moveTo>
                  <a:lnTo>
                    <a:pt x="134" y="0"/>
                  </a:lnTo>
                  <a:lnTo>
                    <a:pt x="134" y="58"/>
                  </a:lnTo>
                  <a:lnTo>
                    <a:pt x="0" y="58"/>
                  </a:lnTo>
                  <a:lnTo>
                    <a:pt x="0" y="0"/>
                  </a:lnTo>
                  <a:close/>
                  <a:moveTo>
                    <a:pt x="0" y="0"/>
                  </a:moveTo>
                  <a:lnTo>
                    <a:pt x="132" y="0"/>
                  </a:lnTo>
                  <a:lnTo>
                    <a:pt x="132" y="57"/>
                  </a:lnTo>
                  <a:lnTo>
                    <a:pt x="0" y="57"/>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08" name="Freeform 212">
              <a:extLst>
                <a:ext uri="{FF2B5EF4-FFF2-40B4-BE49-F238E27FC236}">
                  <a16:creationId xmlns:a16="http://schemas.microsoft.com/office/drawing/2014/main" id="{1242F80C-00B7-C349-ACCC-41FA293C7985}"/>
                </a:ext>
              </a:extLst>
            </p:cNvPr>
            <p:cNvSpPr>
              <a:spLocks noEditPoints="1"/>
            </p:cNvSpPr>
            <p:nvPr/>
          </p:nvSpPr>
          <p:spPr bwMode="auto">
            <a:xfrm>
              <a:off x="291" y="3437"/>
              <a:ext cx="132" cy="57"/>
            </a:xfrm>
            <a:custGeom>
              <a:avLst/>
              <a:gdLst>
                <a:gd name="T0" fmla="*/ 0 w 132"/>
                <a:gd name="T1" fmla="*/ 0 h 57"/>
                <a:gd name="T2" fmla="*/ 132 w 132"/>
                <a:gd name="T3" fmla="*/ 0 h 57"/>
                <a:gd name="T4" fmla="*/ 132 w 132"/>
                <a:gd name="T5" fmla="*/ 57 h 57"/>
                <a:gd name="T6" fmla="*/ 0 w 132"/>
                <a:gd name="T7" fmla="*/ 57 h 57"/>
                <a:gd name="T8" fmla="*/ 0 w 132"/>
                <a:gd name="T9" fmla="*/ 0 h 57"/>
                <a:gd name="T10" fmla="*/ 0 w 132"/>
                <a:gd name="T11" fmla="*/ 0 h 57"/>
                <a:gd name="T12" fmla="*/ 130 w 132"/>
                <a:gd name="T13" fmla="*/ 0 h 57"/>
                <a:gd name="T14" fmla="*/ 130 w 132"/>
                <a:gd name="T15" fmla="*/ 56 h 57"/>
                <a:gd name="T16" fmla="*/ 0 w 132"/>
                <a:gd name="T17" fmla="*/ 56 h 57"/>
                <a:gd name="T18" fmla="*/ 0 w 132"/>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57">
                  <a:moveTo>
                    <a:pt x="0" y="0"/>
                  </a:moveTo>
                  <a:lnTo>
                    <a:pt x="132" y="0"/>
                  </a:lnTo>
                  <a:lnTo>
                    <a:pt x="132" y="57"/>
                  </a:lnTo>
                  <a:lnTo>
                    <a:pt x="0" y="57"/>
                  </a:lnTo>
                  <a:lnTo>
                    <a:pt x="0" y="0"/>
                  </a:lnTo>
                  <a:close/>
                  <a:moveTo>
                    <a:pt x="0" y="0"/>
                  </a:moveTo>
                  <a:lnTo>
                    <a:pt x="130" y="0"/>
                  </a:lnTo>
                  <a:lnTo>
                    <a:pt x="130" y="56"/>
                  </a:lnTo>
                  <a:lnTo>
                    <a:pt x="0" y="56"/>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09" name="Freeform 213">
              <a:extLst>
                <a:ext uri="{FF2B5EF4-FFF2-40B4-BE49-F238E27FC236}">
                  <a16:creationId xmlns:a16="http://schemas.microsoft.com/office/drawing/2014/main" id="{AD7C23C5-FF61-F747-8400-230CD22FA636}"/>
                </a:ext>
              </a:extLst>
            </p:cNvPr>
            <p:cNvSpPr>
              <a:spLocks noEditPoints="1"/>
            </p:cNvSpPr>
            <p:nvPr/>
          </p:nvSpPr>
          <p:spPr bwMode="auto">
            <a:xfrm>
              <a:off x="291" y="3437"/>
              <a:ext cx="130" cy="56"/>
            </a:xfrm>
            <a:custGeom>
              <a:avLst/>
              <a:gdLst>
                <a:gd name="T0" fmla="*/ 0 w 130"/>
                <a:gd name="T1" fmla="*/ 0 h 56"/>
                <a:gd name="T2" fmla="*/ 130 w 130"/>
                <a:gd name="T3" fmla="*/ 0 h 56"/>
                <a:gd name="T4" fmla="*/ 130 w 130"/>
                <a:gd name="T5" fmla="*/ 56 h 56"/>
                <a:gd name="T6" fmla="*/ 0 w 130"/>
                <a:gd name="T7" fmla="*/ 56 h 56"/>
                <a:gd name="T8" fmla="*/ 0 w 130"/>
                <a:gd name="T9" fmla="*/ 0 h 56"/>
                <a:gd name="T10" fmla="*/ 0 w 130"/>
                <a:gd name="T11" fmla="*/ 0 h 56"/>
                <a:gd name="T12" fmla="*/ 128 w 130"/>
                <a:gd name="T13" fmla="*/ 0 h 56"/>
                <a:gd name="T14" fmla="*/ 128 w 130"/>
                <a:gd name="T15" fmla="*/ 55 h 56"/>
                <a:gd name="T16" fmla="*/ 0 w 130"/>
                <a:gd name="T17" fmla="*/ 55 h 56"/>
                <a:gd name="T18" fmla="*/ 0 w 130"/>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56">
                  <a:moveTo>
                    <a:pt x="0" y="0"/>
                  </a:moveTo>
                  <a:lnTo>
                    <a:pt x="130" y="0"/>
                  </a:lnTo>
                  <a:lnTo>
                    <a:pt x="130" y="56"/>
                  </a:lnTo>
                  <a:lnTo>
                    <a:pt x="0" y="56"/>
                  </a:lnTo>
                  <a:lnTo>
                    <a:pt x="0" y="0"/>
                  </a:lnTo>
                  <a:close/>
                  <a:moveTo>
                    <a:pt x="0" y="0"/>
                  </a:moveTo>
                  <a:lnTo>
                    <a:pt x="128" y="0"/>
                  </a:lnTo>
                  <a:lnTo>
                    <a:pt x="128" y="55"/>
                  </a:lnTo>
                  <a:lnTo>
                    <a:pt x="0" y="55"/>
                  </a:lnTo>
                  <a:lnTo>
                    <a:pt x="0" y="0"/>
                  </a:lnTo>
                  <a:close/>
                </a:path>
              </a:pathLst>
            </a:custGeom>
            <a:solidFill>
              <a:srgbClr val="B5B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10" name="Freeform 214">
              <a:extLst>
                <a:ext uri="{FF2B5EF4-FFF2-40B4-BE49-F238E27FC236}">
                  <a16:creationId xmlns:a16="http://schemas.microsoft.com/office/drawing/2014/main" id="{4D565E2A-BC05-334F-BC48-C1C79CA8A6E1}"/>
                </a:ext>
              </a:extLst>
            </p:cNvPr>
            <p:cNvSpPr>
              <a:spLocks noEditPoints="1"/>
            </p:cNvSpPr>
            <p:nvPr/>
          </p:nvSpPr>
          <p:spPr bwMode="auto">
            <a:xfrm>
              <a:off x="291" y="3437"/>
              <a:ext cx="128" cy="55"/>
            </a:xfrm>
            <a:custGeom>
              <a:avLst/>
              <a:gdLst>
                <a:gd name="T0" fmla="*/ 0 w 128"/>
                <a:gd name="T1" fmla="*/ 0 h 55"/>
                <a:gd name="T2" fmla="*/ 128 w 128"/>
                <a:gd name="T3" fmla="*/ 0 h 55"/>
                <a:gd name="T4" fmla="*/ 128 w 128"/>
                <a:gd name="T5" fmla="*/ 55 h 55"/>
                <a:gd name="T6" fmla="*/ 0 w 128"/>
                <a:gd name="T7" fmla="*/ 55 h 55"/>
                <a:gd name="T8" fmla="*/ 0 w 128"/>
                <a:gd name="T9" fmla="*/ 0 h 55"/>
                <a:gd name="T10" fmla="*/ 0 w 128"/>
                <a:gd name="T11" fmla="*/ 0 h 55"/>
                <a:gd name="T12" fmla="*/ 127 w 128"/>
                <a:gd name="T13" fmla="*/ 0 h 55"/>
                <a:gd name="T14" fmla="*/ 127 w 128"/>
                <a:gd name="T15" fmla="*/ 54 h 55"/>
                <a:gd name="T16" fmla="*/ 0 w 128"/>
                <a:gd name="T17" fmla="*/ 54 h 55"/>
                <a:gd name="T18" fmla="*/ 0 w 128"/>
                <a:gd name="T19" fmla="*/ 0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8" h="55">
                  <a:moveTo>
                    <a:pt x="0" y="0"/>
                  </a:moveTo>
                  <a:lnTo>
                    <a:pt x="128" y="0"/>
                  </a:lnTo>
                  <a:lnTo>
                    <a:pt x="128" y="55"/>
                  </a:lnTo>
                  <a:lnTo>
                    <a:pt x="0" y="55"/>
                  </a:lnTo>
                  <a:lnTo>
                    <a:pt x="0" y="0"/>
                  </a:lnTo>
                  <a:close/>
                  <a:moveTo>
                    <a:pt x="0" y="0"/>
                  </a:moveTo>
                  <a:lnTo>
                    <a:pt x="127" y="0"/>
                  </a:lnTo>
                  <a:lnTo>
                    <a:pt x="127" y="54"/>
                  </a:lnTo>
                  <a:lnTo>
                    <a:pt x="0" y="54"/>
                  </a:lnTo>
                  <a:lnTo>
                    <a:pt x="0" y="0"/>
                  </a:lnTo>
                  <a:close/>
                </a:path>
              </a:pathLst>
            </a:custGeom>
            <a:solidFill>
              <a:srgbClr val="B7B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11" name="Freeform 215">
              <a:extLst>
                <a:ext uri="{FF2B5EF4-FFF2-40B4-BE49-F238E27FC236}">
                  <a16:creationId xmlns:a16="http://schemas.microsoft.com/office/drawing/2014/main" id="{492E881C-C666-7847-A043-2F8096E69E03}"/>
                </a:ext>
              </a:extLst>
            </p:cNvPr>
            <p:cNvSpPr>
              <a:spLocks noEditPoints="1"/>
            </p:cNvSpPr>
            <p:nvPr/>
          </p:nvSpPr>
          <p:spPr bwMode="auto">
            <a:xfrm>
              <a:off x="291" y="3437"/>
              <a:ext cx="127" cy="54"/>
            </a:xfrm>
            <a:custGeom>
              <a:avLst/>
              <a:gdLst>
                <a:gd name="T0" fmla="*/ 0 w 127"/>
                <a:gd name="T1" fmla="*/ 0 h 54"/>
                <a:gd name="T2" fmla="*/ 127 w 127"/>
                <a:gd name="T3" fmla="*/ 0 h 54"/>
                <a:gd name="T4" fmla="*/ 127 w 127"/>
                <a:gd name="T5" fmla="*/ 54 h 54"/>
                <a:gd name="T6" fmla="*/ 0 w 127"/>
                <a:gd name="T7" fmla="*/ 54 h 54"/>
                <a:gd name="T8" fmla="*/ 0 w 127"/>
                <a:gd name="T9" fmla="*/ 0 h 54"/>
                <a:gd name="T10" fmla="*/ 0 w 127"/>
                <a:gd name="T11" fmla="*/ 0 h 54"/>
                <a:gd name="T12" fmla="*/ 125 w 127"/>
                <a:gd name="T13" fmla="*/ 0 h 54"/>
                <a:gd name="T14" fmla="*/ 125 w 127"/>
                <a:gd name="T15" fmla="*/ 54 h 54"/>
                <a:gd name="T16" fmla="*/ 0 w 127"/>
                <a:gd name="T17" fmla="*/ 54 h 54"/>
                <a:gd name="T18" fmla="*/ 0 w 127"/>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54">
                  <a:moveTo>
                    <a:pt x="0" y="0"/>
                  </a:moveTo>
                  <a:lnTo>
                    <a:pt x="127" y="0"/>
                  </a:lnTo>
                  <a:lnTo>
                    <a:pt x="127" y="54"/>
                  </a:lnTo>
                  <a:lnTo>
                    <a:pt x="0" y="54"/>
                  </a:lnTo>
                  <a:lnTo>
                    <a:pt x="0" y="0"/>
                  </a:lnTo>
                  <a:close/>
                  <a:moveTo>
                    <a:pt x="0" y="0"/>
                  </a:moveTo>
                  <a:lnTo>
                    <a:pt x="125" y="0"/>
                  </a:lnTo>
                  <a:lnTo>
                    <a:pt x="125" y="54"/>
                  </a:lnTo>
                  <a:lnTo>
                    <a:pt x="0" y="54"/>
                  </a:lnTo>
                  <a:lnTo>
                    <a:pt x="0" y="0"/>
                  </a:lnTo>
                  <a:close/>
                </a:path>
              </a:pathLst>
            </a:custGeom>
            <a:solidFill>
              <a:srgbClr val="BAB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12" name="Freeform 216">
              <a:extLst>
                <a:ext uri="{FF2B5EF4-FFF2-40B4-BE49-F238E27FC236}">
                  <a16:creationId xmlns:a16="http://schemas.microsoft.com/office/drawing/2014/main" id="{C8091A64-FB6E-7D48-BA9D-E220554385A2}"/>
                </a:ext>
              </a:extLst>
            </p:cNvPr>
            <p:cNvSpPr>
              <a:spLocks noEditPoints="1"/>
            </p:cNvSpPr>
            <p:nvPr/>
          </p:nvSpPr>
          <p:spPr bwMode="auto">
            <a:xfrm>
              <a:off x="291" y="3437"/>
              <a:ext cx="125" cy="54"/>
            </a:xfrm>
            <a:custGeom>
              <a:avLst/>
              <a:gdLst>
                <a:gd name="T0" fmla="*/ 0 w 125"/>
                <a:gd name="T1" fmla="*/ 0 h 54"/>
                <a:gd name="T2" fmla="*/ 125 w 125"/>
                <a:gd name="T3" fmla="*/ 0 h 54"/>
                <a:gd name="T4" fmla="*/ 125 w 125"/>
                <a:gd name="T5" fmla="*/ 54 h 54"/>
                <a:gd name="T6" fmla="*/ 0 w 125"/>
                <a:gd name="T7" fmla="*/ 54 h 54"/>
                <a:gd name="T8" fmla="*/ 0 w 125"/>
                <a:gd name="T9" fmla="*/ 0 h 54"/>
                <a:gd name="T10" fmla="*/ 0 w 125"/>
                <a:gd name="T11" fmla="*/ 0 h 54"/>
                <a:gd name="T12" fmla="*/ 123 w 125"/>
                <a:gd name="T13" fmla="*/ 0 h 54"/>
                <a:gd name="T14" fmla="*/ 123 w 125"/>
                <a:gd name="T15" fmla="*/ 53 h 54"/>
                <a:gd name="T16" fmla="*/ 0 w 125"/>
                <a:gd name="T17" fmla="*/ 53 h 54"/>
                <a:gd name="T18" fmla="*/ 0 w 125"/>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54">
                  <a:moveTo>
                    <a:pt x="0" y="0"/>
                  </a:moveTo>
                  <a:lnTo>
                    <a:pt x="125" y="0"/>
                  </a:lnTo>
                  <a:lnTo>
                    <a:pt x="125" y="54"/>
                  </a:lnTo>
                  <a:lnTo>
                    <a:pt x="0" y="54"/>
                  </a:lnTo>
                  <a:lnTo>
                    <a:pt x="0" y="0"/>
                  </a:lnTo>
                  <a:close/>
                  <a:moveTo>
                    <a:pt x="0" y="0"/>
                  </a:moveTo>
                  <a:lnTo>
                    <a:pt x="123" y="0"/>
                  </a:lnTo>
                  <a:lnTo>
                    <a:pt x="123" y="53"/>
                  </a:lnTo>
                  <a:lnTo>
                    <a:pt x="0" y="53"/>
                  </a:lnTo>
                  <a:lnTo>
                    <a:pt x="0" y="0"/>
                  </a:lnTo>
                  <a:close/>
                </a:path>
              </a:pathLst>
            </a:custGeom>
            <a:solidFill>
              <a:srgbClr val="BC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13" name="Freeform 217">
              <a:extLst>
                <a:ext uri="{FF2B5EF4-FFF2-40B4-BE49-F238E27FC236}">
                  <a16:creationId xmlns:a16="http://schemas.microsoft.com/office/drawing/2014/main" id="{8915D6B8-8251-1044-BE3A-FFBA6D3BCCEF}"/>
                </a:ext>
              </a:extLst>
            </p:cNvPr>
            <p:cNvSpPr>
              <a:spLocks noEditPoints="1"/>
            </p:cNvSpPr>
            <p:nvPr/>
          </p:nvSpPr>
          <p:spPr bwMode="auto">
            <a:xfrm>
              <a:off x="291" y="3437"/>
              <a:ext cx="123" cy="53"/>
            </a:xfrm>
            <a:custGeom>
              <a:avLst/>
              <a:gdLst>
                <a:gd name="T0" fmla="*/ 0 w 123"/>
                <a:gd name="T1" fmla="*/ 0 h 53"/>
                <a:gd name="T2" fmla="*/ 123 w 123"/>
                <a:gd name="T3" fmla="*/ 0 h 53"/>
                <a:gd name="T4" fmla="*/ 123 w 123"/>
                <a:gd name="T5" fmla="*/ 53 h 53"/>
                <a:gd name="T6" fmla="*/ 0 w 123"/>
                <a:gd name="T7" fmla="*/ 53 h 53"/>
                <a:gd name="T8" fmla="*/ 0 w 123"/>
                <a:gd name="T9" fmla="*/ 0 h 53"/>
                <a:gd name="T10" fmla="*/ 0 w 123"/>
                <a:gd name="T11" fmla="*/ 0 h 53"/>
                <a:gd name="T12" fmla="*/ 121 w 123"/>
                <a:gd name="T13" fmla="*/ 0 h 53"/>
                <a:gd name="T14" fmla="*/ 121 w 123"/>
                <a:gd name="T15" fmla="*/ 52 h 53"/>
                <a:gd name="T16" fmla="*/ 0 w 123"/>
                <a:gd name="T17" fmla="*/ 52 h 53"/>
                <a:gd name="T18" fmla="*/ 0 w 123"/>
                <a:gd name="T19" fmla="*/ 0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3" h="53">
                  <a:moveTo>
                    <a:pt x="0" y="0"/>
                  </a:moveTo>
                  <a:lnTo>
                    <a:pt x="123" y="0"/>
                  </a:lnTo>
                  <a:lnTo>
                    <a:pt x="123" y="53"/>
                  </a:lnTo>
                  <a:lnTo>
                    <a:pt x="0" y="53"/>
                  </a:lnTo>
                  <a:lnTo>
                    <a:pt x="0" y="0"/>
                  </a:lnTo>
                  <a:close/>
                  <a:moveTo>
                    <a:pt x="0" y="0"/>
                  </a:moveTo>
                  <a:lnTo>
                    <a:pt x="121" y="0"/>
                  </a:lnTo>
                  <a:lnTo>
                    <a:pt x="121" y="52"/>
                  </a:lnTo>
                  <a:lnTo>
                    <a:pt x="0" y="52"/>
                  </a:lnTo>
                  <a:lnTo>
                    <a:pt x="0" y="0"/>
                  </a:lnTo>
                  <a:close/>
                </a:path>
              </a:pathLst>
            </a:custGeom>
            <a:solidFill>
              <a:srgbClr val="BEB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14" name="Freeform 218">
              <a:extLst>
                <a:ext uri="{FF2B5EF4-FFF2-40B4-BE49-F238E27FC236}">
                  <a16:creationId xmlns:a16="http://schemas.microsoft.com/office/drawing/2014/main" id="{B67D424B-DA5A-734A-8A31-2DD5F1BDE763}"/>
                </a:ext>
              </a:extLst>
            </p:cNvPr>
            <p:cNvSpPr>
              <a:spLocks noEditPoints="1"/>
            </p:cNvSpPr>
            <p:nvPr/>
          </p:nvSpPr>
          <p:spPr bwMode="auto">
            <a:xfrm>
              <a:off x="291" y="3437"/>
              <a:ext cx="121" cy="52"/>
            </a:xfrm>
            <a:custGeom>
              <a:avLst/>
              <a:gdLst>
                <a:gd name="T0" fmla="*/ 0 w 121"/>
                <a:gd name="T1" fmla="*/ 0 h 52"/>
                <a:gd name="T2" fmla="*/ 121 w 121"/>
                <a:gd name="T3" fmla="*/ 0 h 52"/>
                <a:gd name="T4" fmla="*/ 121 w 121"/>
                <a:gd name="T5" fmla="*/ 52 h 52"/>
                <a:gd name="T6" fmla="*/ 0 w 121"/>
                <a:gd name="T7" fmla="*/ 52 h 52"/>
                <a:gd name="T8" fmla="*/ 0 w 121"/>
                <a:gd name="T9" fmla="*/ 0 h 52"/>
                <a:gd name="T10" fmla="*/ 0 w 121"/>
                <a:gd name="T11" fmla="*/ 0 h 52"/>
                <a:gd name="T12" fmla="*/ 120 w 121"/>
                <a:gd name="T13" fmla="*/ 0 h 52"/>
                <a:gd name="T14" fmla="*/ 120 w 121"/>
                <a:gd name="T15" fmla="*/ 52 h 52"/>
                <a:gd name="T16" fmla="*/ 0 w 121"/>
                <a:gd name="T17" fmla="*/ 52 h 52"/>
                <a:gd name="T18" fmla="*/ 0 w 121"/>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52">
                  <a:moveTo>
                    <a:pt x="0" y="0"/>
                  </a:moveTo>
                  <a:lnTo>
                    <a:pt x="121" y="0"/>
                  </a:lnTo>
                  <a:lnTo>
                    <a:pt x="121" y="52"/>
                  </a:lnTo>
                  <a:lnTo>
                    <a:pt x="0" y="52"/>
                  </a:lnTo>
                  <a:lnTo>
                    <a:pt x="0" y="0"/>
                  </a:lnTo>
                  <a:close/>
                  <a:moveTo>
                    <a:pt x="0" y="0"/>
                  </a:moveTo>
                  <a:lnTo>
                    <a:pt x="120" y="0"/>
                  </a:lnTo>
                  <a:lnTo>
                    <a:pt x="120" y="52"/>
                  </a:lnTo>
                  <a:lnTo>
                    <a:pt x="0" y="52"/>
                  </a:lnTo>
                  <a:lnTo>
                    <a:pt x="0" y="0"/>
                  </a:lnTo>
                  <a:close/>
                </a:path>
              </a:pathLst>
            </a:custGeom>
            <a:solidFill>
              <a:srgbClr val="C0C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15" name="Freeform 219">
              <a:extLst>
                <a:ext uri="{FF2B5EF4-FFF2-40B4-BE49-F238E27FC236}">
                  <a16:creationId xmlns:a16="http://schemas.microsoft.com/office/drawing/2014/main" id="{C4555334-24F6-1E4E-8E28-00565E4830A9}"/>
                </a:ext>
              </a:extLst>
            </p:cNvPr>
            <p:cNvSpPr>
              <a:spLocks noEditPoints="1"/>
            </p:cNvSpPr>
            <p:nvPr/>
          </p:nvSpPr>
          <p:spPr bwMode="auto">
            <a:xfrm>
              <a:off x="291" y="3437"/>
              <a:ext cx="120" cy="52"/>
            </a:xfrm>
            <a:custGeom>
              <a:avLst/>
              <a:gdLst>
                <a:gd name="T0" fmla="*/ 0 w 120"/>
                <a:gd name="T1" fmla="*/ 0 h 52"/>
                <a:gd name="T2" fmla="*/ 120 w 120"/>
                <a:gd name="T3" fmla="*/ 0 h 52"/>
                <a:gd name="T4" fmla="*/ 120 w 120"/>
                <a:gd name="T5" fmla="*/ 52 h 52"/>
                <a:gd name="T6" fmla="*/ 0 w 120"/>
                <a:gd name="T7" fmla="*/ 52 h 52"/>
                <a:gd name="T8" fmla="*/ 0 w 120"/>
                <a:gd name="T9" fmla="*/ 0 h 52"/>
                <a:gd name="T10" fmla="*/ 0 w 120"/>
                <a:gd name="T11" fmla="*/ 0 h 52"/>
                <a:gd name="T12" fmla="*/ 118 w 120"/>
                <a:gd name="T13" fmla="*/ 0 h 52"/>
                <a:gd name="T14" fmla="*/ 118 w 120"/>
                <a:gd name="T15" fmla="*/ 51 h 52"/>
                <a:gd name="T16" fmla="*/ 0 w 120"/>
                <a:gd name="T17" fmla="*/ 51 h 52"/>
                <a:gd name="T18" fmla="*/ 0 w 120"/>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0" h="52">
                  <a:moveTo>
                    <a:pt x="0" y="0"/>
                  </a:moveTo>
                  <a:lnTo>
                    <a:pt x="120" y="0"/>
                  </a:lnTo>
                  <a:lnTo>
                    <a:pt x="120" y="52"/>
                  </a:lnTo>
                  <a:lnTo>
                    <a:pt x="0" y="52"/>
                  </a:lnTo>
                  <a:lnTo>
                    <a:pt x="0" y="0"/>
                  </a:lnTo>
                  <a:close/>
                  <a:moveTo>
                    <a:pt x="0" y="0"/>
                  </a:moveTo>
                  <a:lnTo>
                    <a:pt x="118" y="0"/>
                  </a:lnTo>
                  <a:lnTo>
                    <a:pt x="118" y="51"/>
                  </a:lnTo>
                  <a:lnTo>
                    <a:pt x="0" y="51"/>
                  </a:lnTo>
                  <a:lnTo>
                    <a:pt x="0" y="0"/>
                  </a:lnTo>
                  <a:close/>
                </a:path>
              </a:pathLst>
            </a:custGeom>
            <a:solidFill>
              <a:srgbClr val="C2C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16" name="Freeform 220">
              <a:extLst>
                <a:ext uri="{FF2B5EF4-FFF2-40B4-BE49-F238E27FC236}">
                  <a16:creationId xmlns:a16="http://schemas.microsoft.com/office/drawing/2014/main" id="{625EE999-AD9E-C344-9C0F-51BF9BD233EE}"/>
                </a:ext>
              </a:extLst>
            </p:cNvPr>
            <p:cNvSpPr>
              <a:spLocks noEditPoints="1"/>
            </p:cNvSpPr>
            <p:nvPr/>
          </p:nvSpPr>
          <p:spPr bwMode="auto">
            <a:xfrm>
              <a:off x="291" y="3437"/>
              <a:ext cx="118" cy="51"/>
            </a:xfrm>
            <a:custGeom>
              <a:avLst/>
              <a:gdLst>
                <a:gd name="T0" fmla="*/ 0 w 118"/>
                <a:gd name="T1" fmla="*/ 0 h 51"/>
                <a:gd name="T2" fmla="*/ 118 w 118"/>
                <a:gd name="T3" fmla="*/ 0 h 51"/>
                <a:gd name="T4" fmla="*/ 118 w 118"/>
                <a:gd name="T5" fmla="*/ 51 h 51"/>
                <a:gd name="T6" fmla="*/ 0 w 118"/>
                <a:gd name="T7" fmla="*/ 51 h 51"/>
                <a:gd name="T8" fmla="*/ 0 w 118"/>
                <a:gd name="T9" fmla="*/ 0 h 51"/>
                <a:gd name="T10" fmla="*/ 0 w 118"/>
                <a:gd name="T11" fmla="*/ 0 h 51"/>
                <a:gd name="T12" fmla="*/ 116 w 118"/>
                <a:gd name="T13" fmla="*/ 0 h 51"/>
                <a:gd name="T14" fmla="*/ 116 w 118"/>
                <a:gd name="T15" fmla="*/ 50 h 51"/>
                <a:gd name="T16" fmla="*/ 0 w 118"/>
                <a:gd name="T17" fmla="*/ 50 h 51"/>
                <a:gd name="T18" fmla="*/ 0 w 118"/>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 h="51">
                  <a:moveTo>
                    <a:pt x="0" y="0"/>
                  </a:moveTo>
                  <a:lnTo>
                    <a:pt x="118" y="0"/>
                  </a:lnTo>
                  <a:lnTo>
                    <a:pt x="118" y="51"/>
                  </a:lnTo>
                  <a:lnTo>
                    <a:pt x="0" y="51"/>
                  </a:lnTo>
                  <a:lnTo>
                    <a:pt x="0" y="0"/>
                  </a:lnTo>
                  <a:close/>
                  <a:moveTo>
                    <a:pt x="0" y="0"/>
                  </a:moveTo>
                  <a:lnTo>
                    <a:pt x="116" y="0"/>
                  </a:lnTo>
                  <a:lnTo>
                    <a:pt x="116" y="50"/>
                  </a:lnTo>
                  <a:lnTo>
                    <a:pt x="0" y="50"/>
                  </a:lnTo>
                  <a:lnTo>
                    <a:pt x="0" y="0"/>
                  </a:lnTo>
                  <a:close/>
                </a:path>
              </a:pathLst>
            </a:custGeom>
            <a:solidFill>
              <a:srgbClr val="C4C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17" name="Freeform 221">
              <a:extLst>
                <a:ext uri="{FF2B5EF4-FFF2-40B4-BE49-F238E27FC236}">
                  <a16:creationId xmlns:a16="http://schemas.microsoft.com/office/drawing/2014/main" id="{F425D3E6-0158-354C-B3D7-31070470B257}"/>
                </a:ext>
              </a:extLst>
            </p:cNvPr>
            <p:cNvSpPr>
              <a:spLocks noEditPoints="1"/>
            </p:cNvSpPr>
            <p:nvPr/>
          </p:nvSpPr>
          <p:spPr bwMode="auto">
            <a:xfrm>
              <a:off x="291" y="3437"/>
              <a:ext cx="116" cy="50"/>
            </a:xfrm>
            <a:custGeom>
              <a:avLst/>
              <a:gdLst>
                <a:gd name="T0" fmla="*/ 0 w 116"/>
                <a:gd name="T1" fmla="*/ 0 h 50"/>
                <a:gd name="T2" fmla="*/ 116 w 116"/>
                <a:gd name="T3" fmla="*/ 0 h 50"/>
                <a:gd name="T4" fmla="*/ 116 w 116"/>
                <a:gd name="T5" fmla="*/ 50 h 50"/>
                <a:gd name="T6" fmla="*/ 0 w 116"/>
                <a:gd name="T7" fmla="*/ 50 h 50"/>
                <a:gd name="T8" fmla="*/ 0 w 116"/>
                <a:gd name="T9" fmla="*/ 0 h 50"/>
                <a:gd name="T10" fmla="*/ 0 w 116"/>
                <a:gd name="T11" fmla="*/ 0 h 50"/>
                <a:gd name="T12" fmla="*/ 114 w 116"/>
                <a:gd name="T13" fmla="*/ 0 h 50"/>
                <a:gd name="T14" fmla="*/ 114 w 116"/>
                <a:gd name="T15" fmla="*/ 49 h 50"/>
                <a:gd name="T16" fmla="*/ 0 w 116"/>
                <a:gd name="T17" fmla="*/ 49 h 50"/>
                <a:gd name="T18" fmla="*/ 0 w 116"/>
                <a:gd name="T19" fmla="*/ 0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6" h="50">
                  <a:moveTo>
                    <a:pt x="0" y="0"/>
                  </a:moveTo>
                  <a:lnTo>
                    <a:pt x="116" y="0"/>
                  </a:lnTo>
                  <a:lnTo>
                    <a:pt x="116" y="50"/>
                  </a:lnTo>
                  <a:lnTo>
                    <a:pt x="0" y="50"/>
                  </a:lnTo>
                  <a:lnTo>
                    <a:pt x="0" y="0"/>
                  </a:lnTo>
                  <a:close/>
                  <a:moveTo>
                    <a:pt x="0" y="0"/>
                  </a:moveTo>
                  <a:lnTo>
                    <a:pt x="114" y="0"/>
                  </a:lnTo>
                  <a:lnTo>
                    <a:pt x="114" y="49"/>
                  </a:lnTo>
                  <a:lnTo>
                    <a:pt x="0" y="49"/>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18" name="Freeform 222">
              <a:extLst>
                <a:ext uri="{FF2B5EF4-FFF2-40B4-BE49-F238E27FC236}">
                  <a16:creationId xmlns:a16="http://schemas.microsoft.com/office/drawing/2014/main" id="{EECE6897-5DE4-334C-A29C-4BC62E39BA17}"/>
                </a:ext>
              </a:extLst>
            </p:cNvPr>
            <p:cNvSpPr>
              <a:spLocks noEditPoints="1"/>
            </p:cNvSpPr>
            <p:nvPr/>
          </p:nvSpPr>
          <p:spPr bwMode="auto">
            <a:xfrm>
              <a:off x="291" y="3437"/>
              <a:ext cx="114" cy="49"/>
            </a:xfrm>
            <a:custGeom>
              <a:avLst/>
              <a:gdLst>
                <a:gd name="T0" fmla="*/ 0 w 114"/>
                <a:gd name="T1" fmla="*/ 0 h 49"/>
                <a:gd name="T2" fmla="*/ 114 w 114"/>
                <a:gd name="T3" fmla="*/ 0 h 49"/>
                <a:gd name="T4" fmla="*/ 114 w 114"/>
                <a:gd name="T5" fmla="*/ 49 h 49"/>
                <a:gd name="T6" fmla="*/ 0 w 114"/>
                <a:gd name="T7" fmla="*/ 49 h 49"/>
                <a:gd name="T8" fmla="*/ 0 w 114"/>
                <a:gd name="T9" fmla="*/ 0 h 49"/>
                <a:gd name="T10" fmla="*/ 0 w 114"/>
                <a:gd name="T11" fmla="*/ 0 h 49"/>
                <a:gd name="T12" fmla="*/ 113 w 114"/>
                <a:gd name="T13" fmla="*/ 0 h 49"/>
                <a:gd name="T14" fmla="*/ 113 w 114"/>
                <a:gd name="T15" fmla="*/ 48 h 49"/>
                <a:gd name="T16" fmla="*/ 0 w 114"/>
                <a:gd name="T17" fmla="*/ 48 h 49"/>
                <a:gd name="T18" fmla="*/ 0 w 114"/>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4" h="49">
                  <a:moveTo>
                    <a:pt x="0" y="0"/>
                  </a:moveTo>
                  <a:lnTo>
                    <a:pt x="114" y="0"/>
                  </a:lnTo>
                  <a:lnTo>
                    <a:pt x="114" y="49"/>
                  </a:lnTo>
                  <a:lnTo>
                    <a:pt x="0" y="49"/>
                  </a:lnTo>
                  <a:lnTo>
                    <a:pt x="0" y="0"/>
                  </a:lnTo>
                  <a:close/>
                  <a:moveTo>
                    <a:pt x="0" y="0"/>
                  </a:moveTo>
                  <a:lnTo>
                    <a:pt x="113" y="0"/>
                  </a:lnTo>
                  <a:lnTo>
                    <a:pt x="113" y="48"/>
                  </a:lnTo>
                  <a:lnTo>
                    <a:pt x="0" y="48"/>
                  </a:lnTo>
                  <a:lnTo>
                    <a:pt x="0" y="0"/>
                  </a:lnTo>
                  <a:close/>
                </a:path>
              </a:pathLst>
            </a:custGeom>
            <a:solidFill>
              <a:srgbClr val="C8C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19" name="Freeform 223">
              <a:extLst>
                <a:ext uri="{FF2B5EF4-FFF2-40B4-BE49-F238E27FC236}">
                  <a16:creationId xmlns:a16="http://schemas.microsoft.com/office/drawing/2014/main" id="{44AE3E60-29D9-084C-9D0F-CA8F15F3C940}"/>
                </a:ext>
              </a:extLst>
            </p:cNvPr>
            <p:cNvSpPr>
              <a:spLocks noEditPoints="1"/>
            </p:cNvSpPr>
            <p:nvPr/>
          </p:nvSpPr>
          <p:spPr bwMode="auto">
            <a:xfrm>
              <a:off x="291" y="3437"/>
              <a:ext cx="113" cy="48"/>
            </a:xfrm>
            <a:custGeom>
              <a:avLst/>
              <a:gdLst>
                <a:gd name="T0" fmla="*/ 0 w 113"/>
                <a:gd name="T1" fmla="*/ 0 h 48"/>
                <a:gd name="T2" fmla="*/ 113 w 113"/>
                <a:gd name="T3" fmla="*/ 0 h 48"/>
                <a:gd name="T4" fmla="*/ 113 w 113"/>
                <a:gd name="T5" fmla="*/ 48 h 48"/>
                <a:gd name="T6" fmla="*/ 0 w 113"/>
                <a:gd name="T7" fmla="*/ 48 h 48"/>
                <a:gd name="T8" fmla="*/ 0 w 113"/>
                <a:gd name="T9" fmla="*/ 0 h 48"/>
                <a:gd name="T10" fmla="*/ 0 w 113"/>
                <a:gd name="T11" fmla="*/ 0 h 48"/>
                <a:gd name="T12" fmla="*/ 111 w 113"/>
                <a:gd name="T13" fmla="*/ 0 h 48"/>
                <a:gd name="T14" fmla="*/ 111 w 113"/>
                <a:gd name="T15" fmla="*/ 48 h 48"/>
                <a:gd name="T16" fmla="*/ 0 w 113"/>
                <a:gd name="T17" fmla="*/ 48 h 48"/>
                <a:gd name="T18" fmla="*/ 0 w 113"/>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48">
                  <a:moveTo>
                    <a:pt x="0" y="0"/>
                  </a:moveTo>
                  <a:lnTo>
                    <a:pt x="113" y="0"/>
                  </a:lnTo>
                  <a:lnTo>
                    <a:pt x="113" y="48"/>
                  </a:lnTo>
                  <a:lnTo>
                    <a:pt x="0" y="48"/>
                  </a:lnTo>
                  <a:lnTo>
                    <a:pt x="0" y="0"/>
                  </a:lnTo>
                  <a:close/>
                  <a:moveTo>
                    <a:pt x="0" y="0"/>
                  </a:moveTo>
                  <a:lnTo>
                    <a:pt x="111" y="0"/>
                  </a:lnTo>
                  <a:lnTo>
                    <a:pt x="111" y="48"/>
                  </a:lnTo>
                  <a:lnTo>
                    <a:pt x="0" y="48"/>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20" name="Freeform 224">
              <a:extLst>
                <a:ext uri="{FF2B5EF4-FFF2-40B4-BE49-F238E27FC236}">
                  <a16:creationId xmlns:a16="http://schemas.microsoft.com/office/drawing/2014/main" id="{F285FDCD-A185-194E-8E41-D1C15390261F}"/>
                </a:ext>
              </a:extLst>
            </p:cNvPr>
            <p:cNvSpPr>
              <a:spLocks noEditPoints="1"/>
            </p:cNvSpPr>
            <p:nvPr/>
          </p:nvSpPr>
          <p:spPr bwMode="auto">
            <a:xfrm>
              <a:off x="291" y="3437"/>
              <a:ext cx="111" cy="48"/>
            </a:xfrm>
            <a:custGeom>
              <a:avLst/>
              <a:gdLst>
                <a:gd name="T0" fmla="*/ 0 w 111"/>
                <a:gd name="T1" fmla="*/ 0 h 48"/>
                <a:gd name="T2" fmla="*/ 111 w 111"/>
                <a:gd name="T3" fmla="*/ 0 h 48"/>
                <a:gd name="T4" fmla="*/ 111 w 111"/>
                <a:gd name="T5" fmla="*/ 48 h 48"/>
                <a:gd name="T6" fmla="*/ 0 w 111"/>
                <a:gd name="T7" fmla="*/ 48 h 48"/>
                <a:gd name="T8" fmla="*/ 0 w 111"/>
                <a:gd name="T9" fmla="*/ 0 h 48"/>
                <a:gd name="T10" fmla="*/ 0 w 111"/>
                <a:gd name="T11" fmla="*/ 0 h 48"/>
                <a:gd name="T12" fmla="*/ 109 w 111"/>
                <a:gd name="T13" fmla="*/ 0 h 48"/>
                <a:gd name="T14" fmla="*/ 109 w 111"/>
                <a:gd name="T15" fmla="*/ 47 h 48"/>
                <a:gd name="T16" fmla="*/ 0 w 111"/>
                <a:gd name="T17" fmla="*/ 47 h 48"/>
                <a:gd name="T18" fmla="*/ 0 w 111"/>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1" h="48">
                  <a:moveTo>
                    <a:pt x="0" y="0"/>
                  </a:moveTo>
                  <a:lnTo>
                    <a:pt x="111" y="0"/>
                  </a:lnTo>
                  <a:lnTo>
                    <a:pt x="111" y="48"/>
                  </a:lnTo>
                  <a:lnTo>
                    <a:pt x="0" y="48"/>
                  </a:lnTo>
                  <a:lnTo>
                    <a:pt x="0" y="0"/>
                  </a:lnTo>
                  <a:close/>
                  <a:moveTo>
                    <a:pt x="0" y="0"/>
                  </a:moveTo>
                  <a:lnTo>
                    <a:pt x="109" y="0"/>
                  </a:lnTo>
                  <a:lnTo>
                    <a:pt x="109" y="47"/>
                  </a:lnTo>
                  <a:lnTo>
                    <a:pt x="0" y="47"/>
                  </a:lnTo>
                  <a:lnTo>
                    <a:pt x="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21" name="Freeform 225">
              <a:extLst>
                <a:ext uri="{FF2B5EF4-FFF2-40B4-BE49-F238E27FC236}">
                  <a16:creationId xmlns:a16="http://schemas.microsoft.com/office/drawing/2014/main" id="{5BB1A110-DEA7-F741-95AE-708BD7E7BBC4}"/>
                </a:ext>
              </a:extLst>
            </p:cNvPr>
            <p:cNvSpPr>
              <a:spLocks noEditPoints="1"/>
            </p:cNvSpPr>
            <p:nvPr/>
          </p:nvSpPr>
          <p:spPr bwMode="auto">
            <a:xfrm>
              <a:off x="291" y="3437"/>
              <a:ext cx="109" cy="47"/>
            </a:xfrm>
            <a:custGeom>
              <a:avLst/>
              <a:gdLst>
                <a:gd name="T0" fmla="*/ 0 w 109"/>
                <a:gd name="T1" fmla="*/ 0 h 47"/>
                <a:gd name="T2" fmla="*/ 109 w 109"/>
                <a:gd name="T3" fmla="*/ 0 h 47"/>
                <a:gd name="T4" fmla="*/ 109 w 109"/>
                <a:gd name="T5" fmla="*/ 47 h 47"/>
                <a:gd name="T6" fmla="*/ 0 w 109"/>
                <a:gd name="T7" fmla="*/ 47 h 47"/>
                <a:gd name="T8" fmla="*/ 0 w 109"/>
                <a:gd name="T9" fmla="*/ 0 h 47"/>
                <a:gd name="T10" fmla="*/ 0 w 109"/>
                <a:gd name="T11" fmla="*/ 0 h 47"/>
                <a:gd name="T12" fmla="*/ 107 w 109"/>
                <a:gd name="T13" fmla="*/ 0 h 47"/>
                <a:gd name="T14" fmla="*/ 107 w 109"/>
                <a:gd name="T15" fmla="*/ 46 h 47"/>
                <a:gd name="T16" fmla="*/ 0 w 109"/>
                <a:gd name="T17" fmla="*/ 46 h 47"/>
                <a:gd name="T18" fmla="*/ 0 w 109"/>
                <a:gd name="T19" fmla="*/ 0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47">
                  <a:moveTo>
                    <a:pt x="0" y="0"/>
                  </a:moveTo>
                  <a:lnTo>
                    <a:pt x="109" y="0"/>
                  </a:lnTo>
                  <a:lnTo>
                    <a:pt x="109" y="47"/>
                  </a:lnTo>
                  <a:lnTo>
                    <a:pt x="0" y="47"/>
                  </a:lnTo>
                  <a:lnTo>
                    <a:pt x="0" y="0"/>
                  </a:lnTo>
                  <a:close/>
                  <a:moveTo>
                    <a:pt x="0" y="0"/>
                  </a:moveTo>
                  <a:lnTo>
                    <a:pt x="107" y="0"/>
                  </a:lnTo>
                  <a:lnTo>
                    <a:pt x="107" y="46"/>
                  </a:lnTo>
                  <a:lnTo>
                    <a:pt x="0" y="46"/>
                  </a:lnTo>
                  <a:lnTo>
                    <a:pt x="0" y="0"/>
                  </a:lnTo>
                  <a:close/>
                </a:path>
              </a:pathLst>
            </a:custGeom>
            <a:solidFill>
              <a:srgbClr val="CDC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22" name="Freeform 226">
              <a:extLst>
                <a:ext uri="{FF2B5EF4-FFF2-40B4-BE49-F238E27FC236}">
                  <a16:creationId xmlns:a16="http://schemas.microsoft.com/office/drawing/2014/main" id="{70CE9864-B2F3-A74E-B003-F8823745D937}"/>
                </a:ext>
              </a:extLst>
            </p:cNvPr>
            <p:cNvSpPr>
              <a:spLocks noEditPoints="1"/>
            </p:cNvSpPr>
            <p:nvPr/>
          </p:nvSpPr>
          <p:spPr bwMode="auto">
            <a:xfrm>
              <a:off x="291" y="3437"/>
              <a:ext cx="107" cy="46"/>
            </a:xfrm>
            <a:custGeom>
              <a:avLst/>
              <a:gdLst>
                <a:gd name="T0" fmla="*/ 0 w 107"/>
                <a:gd name="T1" fmla="*/ 0 h 46"/>
                <a:gd name="T2" fmla="*/ 107 w 107"/>
                <a:gd name="T3" fmla="*/ 0 h 46"/>
                <a:gd name="T4" fmla="*/ 107 w 107"/>
                <a:gd name="T5" fmla="*/ 46 h 46"/>
                <a:gd name="T6" fmla="*/ 0 w 107"/>
                <a:gd name="T7" fmla="*/ 46 h 46"/>
                <a:gd name="T8" fmla="*/ 0 w 107"/>
                <a:gd name="T9" fmla="*/ 0 h 46"/>
                <a:gd name="T10" fmla="*/ 0 w 107"/>
                <a:gd name="T11" fmla="*/ 0 h 46"/>
                <a:gd name="T12" fmla="*/ 106 w 107"/>
                <a:gd name="T13" fmla="*/ 0 h 46"/>
                <a:gd name="T14" fmla="*/ 106 w 107"/>
                <a:gd name="T15" fmla="*/ 45 h 46"/>
                <a:gd name="T16" fmla="*/ 0 w 107"/>
                <a:gd name="T17" fmla="*/ 45 h 46"/>
                <a:gd name="T18" fmla="*/ 0 w 107"/>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7" h="46">
                  <a:moveTo>
                    <a:pt x="0" y="0"/>
                  </a:moveTo>
                  <a:lnTo>
                    <a:pt x="107" y="0"/>
                  </a:lnTo>
                  <a:lnTo>
                    <a:pt x="107" y="46"/>
                  </a:lnTo>
                  <a:lnTo>
                    <a:pt x="0" y="46"/>
                  </a:lnTo>
                  <a:lnTo>
                    <a:pt x="0" y="0"/>
                  </a:lnTo>
                  <a:close/>
                  <a:moveTo>
                    <a:pt x="0" y="0"/>
                  </a:moveTo>
                  <a:lnTo>
                    <a:pt x="106" y="0"/>
                  </a:lnTo>
                  <a:lnTo>
                    <a:pt x="106" y="45"/>
                  </a:lnTo>
                  <a:lnTo>
                    <a:pt x="0" y="45"/>
                  </a:lnTo>
                  <a:lnTo>
                    <a:pt x="0" y="0"/>
                  </a:lnTo>
                  <a:close/>
                </a:path>
              </a:pathLst>
            </a:custGeom>
            <a:solidFill>
              <a:srgbClr val="CFC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23" name="Freeform 227">
              <a:extLst>
                <a:ext uri="{FF2B5EF4-FFF2-40B4-BE49-F238E27FC236}">
                  <a16:creationId xmlns:a16="http://schemas.microsoft.com/office/drawing/2014/main" id="{D59B1935-7D46-4044-AF1E-3838EB58C99A}"/>
                </a:ext>
              </a:extLst>
            </p:cNvPr>
            <p:cNvSpPr>
              <a:spLocks noEditPoints="1"/>
            </p:cNvSpPr>
            <p:nvPr/>
          </p:nvSpPr>
          <p:spPr bwMode="auto">
            <a:xfrm>
              <a:off x="291" y="3437"/>
              <a:ext cx="106" cy="45"/>
            </a:xfrm>
            <a:custGeom>
              <a:avLst/>
              <a:gdLst>
                <a:gd name="T0" fmla="*/ 0 w 106"/>
                <a:gd name="T1" fmla="*/ 0 h 45"/>
                <a:gd name="T2" fmla="*/ 106 w 106"/>
                <a:gd name="T3" fmla="*/ 0 h 45"/>
                <a:gd name="T4" fmla="*/ 106 w 106"/>
                <a:gd name="T5" fmla="*/ 45 h 45"/>
                <a:gd name="T6" fmla="*/ 0 w 106"/>
                <a:gd name="T7" fmla="*/ 45 h 45"/>
                <a:gd name="T8" fmla="*/ 0 w 106"/>
                <a:gd name="T9" fmla="*/ 0 h 45"/>
                <a:gd name="T10" fmla="*/ 0 w 106"/>
                <a:gd name="T11" fmla="*/ 0 h 45"/>
                <a:gd name="T12" fmla="*/ 104 w 106"/>
                <a:gd name="T13" fmla="*/ 0 h 45"/>
                <a:gd name="T14" fmla="*/ 104 w 106"/>
                <a:gd name="T15" fmla="*/ 45 h 45"/>
                <a:gd name="T16" fmla="*/ 0 w 106"/>
                <a:gd name="T17" fmla="*/ 45 h 45"/>
                <a:gd name="T18" fmla="*/ 0 w 106"/>
                <a:gd name="T19" fmla="*/ 0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6" h="45">
                  <a:moveTo>
                    <a:pt x="0" y="0"/>
                  </a:moveTo>
                  <a:lnTo>
                    <a:pt x="106" y="0"/>
                  </a:lnTo>
                  <a:lnTo>
                    <a:pt x="106" y="45"/>
                  </a:lnTo>
                  <a:lnTo>
                    <a:pt x="0" y="45"/>
                  </a:lnTo>
                  <a:lnTo>
                    <a:pt x="0" y="0"/>
                  </a:lnTo>
                  <a:close/>
                  <a:moveTo>
                    <a:pt x="0" y="0"/>
                  </a:moveTo>
                  <a:lnTo>
                    <a:pt x="104" y="0"/>
                  </a:lnTo>
                  <a:lnTo>
                    <a:pt x="104" y="45"/>
                  </a:lnTo>
                  <a:lnTo>
                    <a:pt x="0" y="45"/>
                  </a:lnTo>
                  <a:lnTo>
                    <a:pt x="0" y="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24" name="Freeform 228">
              <a:extLst>
                <a:ext uri="{FF2B5EF4-FFF2-40B4-BE49-F238E27FC236}">
                  <a16:creationId xmlns:a16="http://schemas.microsoft.com/office/drawing/2014/main" id="{B6F23778-E78C-4E46-A2FB-67DCD96577F3}"/>
                </a:ext>
              </a:extLst>
            </p:cNvPr>
            <p:cNvSpPr>
              <a:spLocks noEditPoints="1"/>
            </p:cNvSpPr>
            <p:nvPr/>
          </p:nvSpPr>
          <p:spPr bwMode="auto">
            <a:xfrm>
              <a:off x="291" y="3437"/>
              <a:ext cx="104" cy="45"/>
            </a:xfrm>
            <a:custGeom>
              <a:avLst/>
              <a:gdLst>
                <a:gd name="T0" fmla="*/ 0 w 104"/>
                <a:gd name="T1" fmla="*/ 0 h 45"/>
                <a:gd name="T2" fmla="*/ 104 w 104"/>
                <a:gd name="T3" fmla="*/ 0 h 45"/>
                <a:gd name="T4" fmla="*/ 104 w 104"/>
                <a:gd name="T5" fmla="*/ 45 h 45"/>
                <a:gd name="T6" fmla="*/ 0 w 104"/>
                <a:gd name="T7" fmla="*/ 45 h 45"/>
                <a:gd name="T8" fmla="*/ 0 w 104"/>
                <a:gd name="T9" fmla="*/ 0 h 45"/>
                <a:gd name="T10" fmla="*/ 0 w 104"/>
                <a:gd name="T11" fmla="*/ 0 h 45"/>
                <a:gd name="T12" fmla="*/ 102 w 104"/>
                <a:gd name="T13" fmla="*/ 0 h 45"/>
                <a:gd name="T14" fmla="*/ 102 w 104"/>
                <a:gd name="T15" fmla="*/ 44 h 45"/>
                <a:gd name="T16" fmla="*/ 0 w 104"/>
                <a:gd name="T17" fmla="*/ 44 h 45"/>
                <a:gd name="T18" fmla="*/ 0 w 104"/>
                <a:gd name="T19" fmla="*/ 0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4" h="45">
                  <a:moveTo>
                    <a:pt x="0" y="0"/>
                  </a:moveTo>
                  <a:lnTo>
                    <a:pt x="104" y="0"/>
                  </a:lnTo>
                  <a:lnTo>
                    <a:pt x="104" y="45"/>
                  </a:lnTo>
                  <a:lnTo>
                    <a:pt x="0" y="45"/>
                  </a:lnTo>
                  <a:lnTo>
                    <a:pt x="0" y="0"/>
                  </a:lnTo>
                  <a:close/>
                  <a:moveTo>
                    <a:pt x="0" y="0"/>
                  </a:moveTo>
                  <a:lnTo>
                    <a:pt x="102" y="0"/>
                  </a:lnTo>
                  <a:lnTo>
                    <a:pt x="102" y="44"/>
                  </a:lnTo>
                  <a:lnTo>
                    <a:pt x="0" y="44"/>
                  </a:lnTo>
                  <a:lnTo>
                    <a:pt x="0" y="0"/>
                  </a:lnTo>
                  <a:close/>
                </a:path>
              </a:pathLst>
            </a:custGeom>
            <a:solidFill>
              <a:srgbClr val="D2D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25" name="Freeform 229">
              <a:extLst>
                <a:ext uri="{FF2B5EF4-FFF2-40B4-BE49-F238E27FC236}">
                  <a16:creationId xmlns:a16="http://schemas.microsoft.com/office/drawing/2014/main" id="{DF8649B2-A93F-7440-B193-FCFEDA651A8F}"/>
                </a:ext>
              </a:extLst>
            </p:cNvPr>
            <p:cNvSpPr>
              <a:spLocks noEditPoints="1"/>
            </p:cNvSpPr>
            <p:nvPr/>
          </p:nvSpPr>
          <p:spPr bwMode="auto">
            <a:xfrm>
              <a:off x="291" y="3437"/>
              <a:ext cx="102" cy="44"/>
            </a:xfrm>
            <a:custGeom>
              <a:avLst/>
              <a:gdLst>
                <a:gd name="T0" fmla="*/ 0 w 102"/>
                <a:gd name="T1" fmla="*/ 0 h 44"/>
                <a:gd name="T2" fmla="*/ 102 w 102"/>
                <a:gd name="T3" fmla="*/ 0 h 44"/>
                <a:gd name="T4" fmla="*/ 102 w 102"/>
                <a:gd name="T5" fmla="*/ 44 h 44"/>
                <a:gd name="T6" fmla="*/ 0 w 102"/>
                <a:gd name="T7" fmla="*/ 44 h 44"/>
                <a:gd name="T8" fmla="*/ 0 w 102"/>
                <a:gd name="T9" fmla="*/ 0 h 44"/>
                <a:gd name="T10" fmla="*/ 0 w 102"/>
                <a:gd name="T11" fmla="*/ 0 h 44"/>
                <a:gd name="T12" fmla="*/ 100 w 102"/>
                <a:gd name="T13" fmla="*/ 0 h 44"/>
                <a:gd name="T14" fmla="*/ 100 w 102"/>
                <a:gd name="T15" fmla="*/ 43 h 44"/>
                <a:gd name="T16" fmla="*/ 0 w 102"/>
                <a:gd name="T17" fmla="*/ 43 h 44"/>
                <a:gd name="T18" fmla="*/ 0 w 102"/>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2" h="44">
                  <a:moveTo>
                    <a:pt x="0" y="0"/>
                  </a:moveTo>
                  <a:lnTo>
                    <a:pt x="102" y="0"/>
                  </a:lnTo>
                  <a:lnTo>
                    <a:pt x="102" y="44"/>
                  </a:lnTo>
                  <a:lnTo>
                    <a:pt x="0" y="44"/>
                  </a:lnTo>
                  <a:lnTo>
                    <a:pt x="0" y="0"/>
                  </a:lnTo>
                  <a:close/>
                  <a:moveTo>
                    <a:pt x="0" y="0"/>
                  </a:moveTo>
                  <a:lnTo>
                    <a:pt x="100" y="0"/>
                  </a:lnTo>
                  <a:lnTo>
                    <a:pt x="100" y="43"/>
                  </a:lnTo>
                  <a:lnTo>
                    <a:pt x="0" y="43"/>
                  </a:lnTo>
                  <a:lnTo>
                    <a:pt x="0" y="0"/>
                  </a:lnTo>
                  <a:close/>
                </a:path>
              </a:pathLst>
            </a:custGeom>
            <a:solidFill>
              <a:srgbClr val="D4D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26" name="Freeform 230">
              <a:extLst>
                <a:ext uri="{FF2B5EF4-FFF2-40B4-BE49-F238E27FC236}">
                  <a16:creationId xmlns:a16="http://schemas.microsoft.com/office/drawing/2014/main" id="{2A19B241-FDBE-2E49-8B25-BBD6BA555B56}"/>
                </a:ext>
              </a:extLst>
            </p:cNvPr>
            <p:cNvSpPr>
              <a:spLocks noEditPoints="1"/>
            </p:cNvSpPr>
            <p:nvPr/>
          </p:nvSpPr>
          <p:spPr bwMode="auto">
            <a:xfrm>
              <a:off x="291" y="3437"/>
              <a:ext cx="100" cy="43"/>
            </a:xfrm>
            <a:custGeom>
              <a:avLst/>
              <a:gdLst>
                <a:gd name="T0" fmla="*/ 0 w 100"/>
                <a:gd name="T1" fmla="*/ 0 h 43"/>
                <a:gd name="T2" fmla="*/ 100 w 100"/>
                <a:gd name="T3" fmla="*/ 0 h 43"/>
                <a:gd name="T4" fmla="*/ 100 w 100"/>
                <a:gd name="T5" fmla="*/ 43 h 43"/>
                <a:gd name="T6" fmla="*/ 0 w 100"/>
                <a:gd name="T7" fmla="*/ 43 h 43"/>
                <a:gd name="T8" fmla="*/ 0 w 100"/>
                <a:gd name="T9" fmla="*/ 0 h 43"/>
                <a:gd name="T10" fmla="*/ 0 w 100"/>
                <a:gd name="T11" fmla="*/ 0 h 43"/>
                <a:gd name="T12" fmla="*/ 99 w 100"/>
                <a:gd name="T13" fmla="*/ 0 h 43"/>
                <a:gd name="T14" fmla="*/ 99 w 100"/>
                <a:gd name="T15" fmla="*/ 43 h 43"/>
                <a:gd name="T16" fmla="*/ 0 w 100"/>
                <a:gd name="T17" fmla="*/ 43 h 43"/>
                <a:gd name="T18" fmla="*/ 0 w 100"/>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43">
                  <a:moveTo>
                    <a:pt x="0" y="0"/>
                  </a:moveTo>
                  <a:lnTo>
                    <a:pt x="100" y="0"/>
                  </a:lnTo>
                  <a:lnTo>
                    <a:pt x="100" y="43"/>
                  </a:lnTo>
                  <a:lnTo>
                    <a:pt x="0" y="43"/>
                  </a:lnTo>
                  <a:lnTo>
                    <a:pt x="0" y="0"/>
                  </a:lnTo>
                  <a:close/>
                  <a:moveTo>
                    <a:pt x="0" y="0"/>
                  </a:moveTo>
                  <a:lnTo>
                    <a:pt x="99" y="0"/>
                  </a:lnTo>
                  <a:lnTo>
                    <a:pt x="99" y="43"/>
                  </a:lnTo>
                  <a:lnTo>
                    <a:pt x="0" y="43"/>
                  </a:lnTo>
                  <a:lnTo>
                    <a:pt x="0" y="0"/>
                  </a:lnTo>
                  <a:close/>
                </a:path>
              </a:pathLst>
            </a:custGeom>
            <a:solidFill>
              <a:srgbClr val="D6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27" name="Freeform 231">
              <a:extLst>
                <a:ext uri="{FF2B5EF4-FFF2-40B4-BE49-F238E27FC236}">
                  <a16:creationId xmlns:a16="http://schemas.microsoft.com/office/drawing/2014/main" id="{E9461C29-4259-FC47-A15D-B2154CE14233}"/>
                </a:ext>
              </a:extLst>
            </p:cNvPr>
            <p:cNvSpPr>
              <a:spLocks noEditPoints="1"/>
            </p:cNvSpPr>
            <p:nvPr/>
          </p:nvSpPr>
          <p:spPr bwMode="auto">
            <a:xfrm>
              <a:off x="291" y="3437"/>
              <a:ext cx="99" cy="43"/>
            </a:xfrm>
            <a:custGeom>
              <a:avLst/>
              <a:gdLst>
                <a:gd name="T0" fmla="*/ 0 w 99"/>
                <a:gd name="T1" fmla="*/ 0 h 43"/>
                <a:gd name="T2" fmla="*/ 99 w 99"/>
                <a:gd name="T3" fmla="*/ 0 h 43"/>
                <a:gd name="T4" fmla="*/ 99 w 99"/>
                <a:gd name="T5" fmla="*/ 43 h 43"/>
                <a:gd name="T6" fmla="*/ 0 w 99"/>
                <a:gd name="T7" fmla="*/ 43 h 43"/>
                <a:gd name="T8" fmla="*/ 0 w 99"/>
                <a:gd name="T9" fmla="*/ 0 h 43"/>
                <a:gd name="T10" fmla="*/ 0 w 99"/>
                <a:gd name="T11" fmla="*/ 0 h 43"/>
                <a:gd name="T12" fmla="*/ 97 w 99"/>
                <a:gd name="T13" fmla="*/ 0 h 43"/>
                <a:gd name="T14" fmla="*/ 97 w 99"/>
                <a:gd name="T15" fmla="*/ 42 h 43"/>
                <a:gd name="T16" fmla="*/ 0 w 99"/>
                <a:gd name="T17" fmla="*/ 42 h 43"/>
                <a:gd name="T18" fmla="*/ 0 w 99"/>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9" h="43">
                  <a:moveTo>
                    <a:pt x="0" y="0"/>
                  </a:moveTo>
                  <a:lnTo>
                    <a:pt x="99" y="0"/>
                  </a:lnTo>
                  <a:lnTo>
                    <a:pt x="99" y="43"/>
                  </a:lnTo>
                  <a:lnTo>
                    <a:pt x="0" y="43"/>
                  </a:lnTo>
                  <a:lnTo>
                    <a:pt x="0" y="0"/>
                  </a:lnTo>
                  <a:close/>
                  <a:moveTo>
                    <a:pt x="0" y="0"/>
                  </a:moveTo>
                  <a:lnTo>
                    <a:pt x="97" y="0"/>
                  </a:lnTo>
                  <a:lnTo>
                    <a:pt x="97" y="42"/>
                  </a:lnTo>
                  <a:lnTo>
                    <a:pt x="0" y="42"/>
                  </a:lnTo>
                  <a:lnTo>
                    <a:pt x="0" y="0"/>
                  </a:lnTo>
                  <a:close/>
                </a:path>
              </a:pathLst>
            </a:custGeom>
            <a:solidFill>
              <a:srgbClr val="D7D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28" name="Freeform 232">
              <a:extLst>
                <a:ext uri="{FF2B5EF4-FFF2-40B4-BE49-F238E27FC236}">
                  <a16:creationId xmlns:a16="http://schemas.microsoft.com/office/drawing/2014/main" id="{CA61A57D-D977-B545-ADF7-CD4B523415D9}"/>
                </a:ext>
              </a:extLst>
            </p:cNvPr>
            <p:cNvSpPr>
              <a:spLocks noEditPoints="1"/>
            </p:cNvSpPr>
            <p:nvPr/>
          </p:nvSpPr>
          <p:spPr bwMode="auto">
            <a:xfrm>
              <a:off x="291" y="3437"/>
              <a:ext cx="97" cy="42"/>
            </a:xfrm>
            <a:custGeom>
              <a:avLst/>
              <a:gdLst>
                <a:gd name="T0" fmla="*/ 0 w 97"/>
                <a:gd name="T1" fmla="*/ 0 h 42"/>
                <a:gd name="T2" fmla="*/ 97 w 97"/>
                <a:gd name="T3" fmla="*/ 0 h 42"/>
                <a:gd name="T4" fmla="*/ 97 w 97"/>
                <a:gd name="T5" fmla="*/ 42 h 42"/>
                <a:gd name="T6" fmla="*/ 0 w 97"/>
                <a:gd name="T7" fmla="*/ 42 h 42"/>
                <a:gd name="T8" fmla="*/ 0 w 97"/>
                <a:gd name="T9" fmla="*/ 0 h 42"/>
                <a:gd name="T10" fmla="*/ 0 w 97"/>
                <a:gd name="T11" fmla="*/ 0 h 42"/>
                <a:gd name="T12" fmla="*/ 95 w 97"/>
                <a:gd name="T13" fmla="*/ 0 h 42"/>
                <a:gd name="T14" fmla="*/ 95 w 97"/>
                <a:gd name="T15" fmla="*/ 41 h 42"/>
                <a:gd name="T16" fmla="*/ 0 w 97"/>
                <a:gd name="T17" fmla="*/ 41 h 42"/>
                <a:gd name="T18" fmla="*/ 0 w 97"/>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7" h="42">
                  <a:moveTo>
                    <a:pt x="0" y="0"/>
                  </a:moveTo>
                  <a:lnTo>
                    <a:pt x="97" y="0"/>
                  </a:lnTo>
                  <a:lnTo>
                    <a:pt x="97" y="42"/>
                  </a:lnTo>
                  <a:lnTo>
                    <a:pt x="0" y="42"/>
                  </a:lnTo>
                  <a:lnTo>
                    <a:pt x="0" y="0"/>
                  </a:lnTo>
                  <a:close/>
                  <a:moveTo>
                    <a:pt x="0" y="0"/>
                  </a:moveTo>
                  <a:lnTo>
                    <a:pt x="95" y="0"/>
                  </a:lnTo>
                  <a:lnTo>
                    <a:pt x="95" y="41"/>
                  </a:lnTo>
                  <a:lnTo>
                    <a:pt x="0" y="41"/>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29" name="Freeform 233">
              <a:extLst>
                <a:ext uri="{FF2B5EF4-FFF2-40B4-BE49-F238E27FC236}">
                  <a16:creationId xmlns:a16="http://schemas.microsoft.com/office/drawing/2014/main" id="{E0C345A5-AF15-7146-A892-9231FEAC233A}"/>
                </a:ext>
              </a:extLst>
            </p:cNvPr>
            <p:cNvSpPr>
              <a:spLocks noEditPoints="1"/>
            </p:cNvSpPr>
            <p:nvPr/>
          </p:nvSpPr>
          <p:spPr bwMode="auto">
            <a:xfrm>
              <a:off x="291" y="3437"/>
              <a:ext cx="95" cy="41"/>
            </a:xfrm>
            <a:custGeom>
              <a:avLst/>
              <a:gdLst>
                <a:gd name="T0" fmla="*/ 0 w 95"/>
                <a:gd name="T1" fmla="*/ 0 h 41"/>
                <a:gd name="T2" fmla="*/ 95 w 95"/>
                <a:gd name="T3" fmla="*/ 0 h 41"/>
                <a:gd name="T4" fmla="*/ 95 w 95"/>
                <a:gd name="T5" fmla="*/ 41 h 41"/>
                <a:gd name="T6" fmla="*/ 0 w 95"/>
                <a:gd name="T7" fmla="*/ 41 h 41"/>
                <a:gd name="T8" fmla="*/ 0 w 95"/>
                <a:gd name="T9" fmla="*/ 0 h 41"/>
                <a:gd name="T10" fmla="*/ 0 w 95"/>
                <a:gd name="T11" fmla="*/ 0 h 41"/>
                <a:gd name="T12" fmla="*/ 93 w 95"/>
                <a:gd name="T13" fmla="*/ 0 h 41"/>
                <a:gd name="T14" fmla="*/ 93 w 95"/>
                <a:gd name="T15" fmla="*/ 40 h 41"/>
                <a:gd name="T16" fmla="*/ 0 w 95"/>
                <a:gd name="T17" fmla="*/ 40 h 41"/>
                <a:gd name="T18" fmla="*/ 0 w 95"/>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41">
                  <a:moveTo>
                    <a:pt x="0" y="0"/>
                  </a:moveTo>
                  <a:lnTo>
                    <a:pt x="95" y="0"/>
                  </a:lnTo>
                  <a:lnTo>
                    <a:pt x="95" y="41"/>
                  </a:lnTo>
                  <a:lnTo>
                    <a:pt x="0" y="41"/>
                  </a:lnTo>
                  <a:lnTo>
                    <a:pt x="0" y="0"/>
                  </a:lnTo>
                  <a:close/>
                  <a:moveTo>
                    <a:pt x="0" y="0"/>
                  </a:moveTo>
                  <a:lnTo>
                    <a:pt x="93" y="0"/>
                  </a:lnTo>
                  <a:lnTo>
                    <a:pt x="93" y="40"/>
                  </a:lnTo>
                  <a:lnTo>
                    <a:pt x="0" y="40"/>
                  </a:lnTo>
                  <a:lnTo>
                    <a:pt x="0" y="0"/>
                  </a:lnTo>
                  <a:close/>
                </a:path>
              </a:pathLst>
            </a:custGeom>
            <a:solidFill>
              <a:srgbClr val="DAD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30" name="Freeform 234">
              <a:extLst>
                <a:ext uri="{FF2B5EF4-FFF2-40B4-BE49-F238E27FC236}">
                  <a16:creationId xmlns:a16="http://schemas.microsoft.com/office/drawing/2014/main" id="{7853CB5F-477E-994A-8A72-ED0798F51298}"/>
                </a:ext>
              </a:extLst>
            </p:cNvPr>
            <p:cNvSpPr>
              <a:spLocks noEditPoints="1"/>
            </p:cNvSpPr>
            <p:nvPr/>
          </p:nvSpPr>
          <p:spPr bwMode="auto">
            <a:xfrm>
              <a:off x="291" y="3437"/>
              <a:ext cx="93" cy="40"/>
            </a:xfrm>
            <a:custGeom>
              <a:avLst/>
              <a:gdLst>
                <a:gd name="T0" fmla="*/ 0 w 93"/>
                <a:gd name="T1" fmla="*/ 0 h 40"/>
                <a:gd name="T2" fmla="*/ 93 w 93"/>
                <a:gd name="T3" fmla="*/ 0 h 40"/>
                <a:gd name="T4" fmla="*/ 93 w 93"/>
                <a:gd name="T5" fmla="*/ 40 h 40"/>
                <a:gd name="T6" fmla="*/ 0 w 93"/>
                <a:gd name="T7" fmla="*/ 40 h 40"/>
                <a:gd name="T8" fmla="*/ 0 w 93"/>
                <a:gd name="T9" fmla="*/ 0 h 40"/>
                <a:gd name="T10" fmla="*/ 0 w 93"/>
                <a:gd name="T11" fmla="*/ 0 h 40"/>
                <a:gd name="T12" fmla="*/ 91 w 93"/>
                <a:gd name="T13" fmla="*/ 0 h 40"/>
                <a:gd name="T14" fmla="*/ 91 w 93"/>
                <a:gd name="T15" fmla="*/ 39 h 40"/>
                <a:gd name="T16" fmla="*/ 0 w 93"/>
                <a:gd name="T17" fmla="*/ 39 h 40"/>
                <a:gd name="T18" fmla="*/ 0 w 93"/>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40">
                  <a:moveTo>
                    <a:pt x="0" y="0"/>
                  </a:moveTo>
                  <a:lnTo>
                    <a:pt x="93" y="0"/>
                  </a:lnTo>
                  <a:lnTo>
                    <a:pt x="93" y="40"/>
                  </a:lnTo>
                  <a:lnTo>
                    <a:pt x="0" y="40"/>
                  </a:lnTo>
                  <a:lnTo>
                    <a:pt x="0" y="0"/>
                  </a:lnTo>
                  <a:close/>
                  <a:moveTo>
                    <a:pt x="0" y="0"/>
                  </a:moveTo>
                  <a:lnTo>
                    <a:pt x="91" y="0"/>
                  </a:lnTo>
                  <a:lnTo>
                    <a:pt x="91" y="39"/>
                  </a:lnTo>
                  <a:lnTo>
                    <a:pt x="0" y="39"/>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31" name="Freeform 235">
              <a:extLst>
                <a:ext uri="{FF2B5EF4-FFF2-40B4-BE49-F238E27FC236}">
                  <a16:creationId xmlns:a16="http://schemas.microsoft.com/office/drawing/2014/main" id="{AFF4E302-390D-034E-B727-BB7048696E1C}"/>
                </a:ext>
              </a:extLst>
            </p:cNvPr>
            <p:cNvSpPr>
              <a:spLocks noEditPoints="1"/>
            </p:cNvSpPr>
            <p:nvPr/>
          </p:nvSpPr>
          <p:spPr bwMode="auto">
            <a:xfrm>
              <a:off x="291" y="3437"/>
              <a:ext cx="91" cy="39"/>
            </a:xfrm>
            <a:custGeom>
              <a:avLst/>
              <a:gdLst>
                <a:gd name="T0" fmla="*/ 0 w 91"/>
                <a:gd name="T1" fmla="*/ 0 h 39"/>
                <a:gd name="T2" fmla="*/ 91 w 91"/>
                <a:gd name="T3" fmla="*/ 0 h 39"/>
                <a:gd name="T4" fmla="*/ 91 w 91"/>
                <a:gd name="T5" fmla="*/ 39 h 39"/>
                <a:gd name="T6" fmla="*/ 0 w 91"/>
                <a:gd name="T7" fmla="*/ 39 h 39"/>
                <a:gd name="T8" fmla="*/ 0 w 91"/>
                <a:gd name="T9" fmla="*/ 0 h 39"/>
                <a:gd name="T10" fmla="*/ 0 w 91"/>
                <a:gd name="T11" fmla="*/ 0 h 39"/>
                <a:gd name="T12" fmla="*/ 90 w 91"/>
                <a:gd name="T13" fmla="*/ 0 h 39"/>
                <a:gd name="T14" fmla="*/ 90 w 91"/>
                <a:gd name="T15" fmla="*/ 39 h 39"/>
                <a:gd name="T16" fmla="*/ 0 w 91"/>
                <a:gd name="T17" fmla="*/ 39 h 39"/>
                <a:gd name="T18" fmla="*/ 0 w 91"/>
                <a:gd name="T19" fmla="*/ 0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39">
                  <a:moveTo>
                    <a:pt x="0" y="0"/>
                  </a:moveTo>
                  <a:lnTo>
                    <a:pt x="91" y="0"/>
                  </a:lnTo>
                  <a:lnTo>
                    <a:pt x="91" y="39"/>
                  </a:lnTo>
                  <a:lnTo>
                    <a:pt x="0" y="39"/>
                  </a:lnTo>
                  <a:lnTo>
                    <a:pt x="0" y="0"/>
                  </a:lnTo>
                  <a:close/>
                  <a:moveTo>
                    <a:pt x="0" y="0"/>
                  </a:moveTo>
                  <a:lnTo>
                    <a:pt x="90" y="0"/>
                  </a:lnTo>
                  <a:lnTo>
                    <a:pt x="90" y="39"/>
                  </a:lnTo>
                  <a:lnTo>
                    <a:pt x="0" y="39"/>
                  </a:lnTo>
                  <a:lnTo>
                    <a:pt x="0" y="0"/>
                  </a:lnTo>
                  <a:close/>
                </a:path>
              </a:pathLst>
            </a:custGeom>
            <a:solidFill>
              <a:srgbClr val="DDD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32" name="Freeform 236">
              <a:extLst>
                <a:ext uri="{FF2B5EF4-FFF2-40B4-BE49-F238E27FC236}">
                  <a16:creationId xmlns:a16="http://schemas.microsoft.com/office/drawing/2014/main" id="{CA61A542-EDC7-D546-91C5-4D068B2F0CF3}"/>
                </a:ext>
              </a:extLst>
            </p:cNvPr>
            <p:cNvSpPr>
              <a:spLocks noEditPoints="1"/>
            </p:cNvSpPr>
            <p:nvPr/>
          </p:nvSpPr>
          <p:spPr bwMode="auto">
            <a:xfrm>
              <a:off x="291" y="3437"/>
              <a:ext cx="90" cy="39"/>
            </a:xfrm>
            <a:custGeom>
              <a:avLst/>
              <a:gdLst>
                <a:gd name="T0" fmla="*/ 0 w 90"/>
                <a:gd name="T1" fmla="*/ 0 h 39"/>
                <a:gd name="T2" fmla="*/ 90 w 90"/>
                <a:gd name="T3" fmla="*/ 0 h 39"/>
                <a:gd name="T4" fmla="*/ 90 w 90"/>
                <a:gd name="T5" fmla="*/ 39 h 39"/>
                <a:gd name="T6" fmla="*/ 0 w 90"/>
                <a:gd name="T7" fmla="*/ 39 h 39"/>
                <a:gd name="T8" fmla="*/ 0 w 90"/>
                <a:gd name="T9" fmla="*/ 0 h 39"/>
                <a:gd name="T10" fmla="*/ 0 w 90"/>
                <a:gd name="T11" fmla="*/ 0 h 39"/>
                <a:gd name="T12" fmla="*/ 88 w 90"/>
                <a:gd name="T13" fmla="*/ 0 h 39"/>
                <a:gd name="T14" fmla="*/ 88 w 90"/>
                <a:gd name="T15" fmla="*/ 38 h 39"/>
                <a:gd name="T16" fmla="*/ 0 w 90"/>
                <a:gd name="T17" fmla="*/ 38 h 39"/>
                <a:gd name="T18" fmla="*/ 0 w 90"/>
                <a:gd name="T19" fmla="*/ 0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0" h="39">
                  <a:moveTo>
                    <a:pt x="0" y="0"/>
                  </a:moveTo>
                  <a:lnTo>
                    <a:pt x="90" y="0"/>
                  </a:lnTo>
                  <a:lnTo>
                    <a:pt x="90" y="39"/>
                  </a:lnTo>
                  <a:lnTo>
                    <a:pt x="0" y="39"/>
                  </a:lnTo>
                  <a:lnTo>
                    <a:pt x="0" y="0"/>
                  </a:lnTo>
                  <a:close/>
                  <a:moveTo>
                    <a:pt x="0" y="0"/>
                  </a:moveTo>
                  <a:lnTo>
                    <a:pt x="88" y="0"/>
                  </a:lnTo>
                  <a:lnTo>
                    <a:pt x="88" y="38"/>
                  </a:lnTo>
                  <a:lnTo>
                    <a:pt x="0" y="38"/>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33" name="Freeform 237">
              <a:extLst>
                <a:ext uri="{FF2B5EF4-FFF2-40B4-BE49-F238E27FC236}">
                  <a16:creationId xmlns:a16="http://schemas.microsoft.com/office/drawing/2014/main" id="{3F141A0B-F97E-0A4C-8CD4-6B790F8A474C}"/>
                </a:ext>
              </a:extLst>
            </p:cNvPr>
            <p:cNvSpPr>
              <a:spLocks noEditPoints="1"/>
            </p:cNvSpPr>
            <p:nvPr/>
          </p:nvSpPr>
          <p:spPr bwMode="auto">
            <a:xfrm>
              <a:off x="291" y="3437"/>
              <a:ext cx="88" cy="38"/>
            </a:xfrm>
            <a:custGeom>
              <a:avLst/>
              <a:gdLst>
                <a:gd name="T0" fmla="*/ 0 w 88"/>
                <a:gd name="T1" fmla="*/ 0 h 38"/>
                <a:gd name="T2" fmla="*/ 88 w 88"/>
                <a:gd name="T3" fmla="*/ 0 h 38"/>
                <a:gd name="T4" fmla="*/ 88 w 88"/>
                <a:gd name="T5" fmla="*/ 38 h 38"/>
                <a:gd name="T6" fmla="*/ 0 w 88"/>
                <a:gd name="T7" fmla="*/ 38 h 38"/>
                <a:gd name="T8" fmla="*/ 0 w 88"/>
                <a:gd name="T9" fmla="*/ 0 h 38"/>
                <a:gd name="T10" fmla="*/ 0 w 88"/>
                <a:gd name="T11" fmla="*/ 0 h 38"/>
                <a:gd name="T12" fmla="*/ 86 w 88"/>
                <a:gd name="T13" fmla="*/ 0 h 38"/>
                <a:gd name="T14" fmla="*/ 86 w 88"/>
                <a:gd name="T15" fmla="*/ 37 h 38"/>
                <a:gd name="T16" fmla="*/ 0 w 88"/>
                <a:gd name="T17" fmla="*/ 37 h 38"/>
                <a:gd name="T18" fmla="*/ 0 w 88"/>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38">
                  <a:moveTo>
                    <a:pt x="0" y="0"/>
                  </a:moveTo>
                  <a:lnTo>
                    <a:pt x="88" y="0"/>
                  </a:lnTo>
                  <a:lnTo>
                    <a:pt x="88" y="38"/>
                  </a:lnTo>
                  <a:lnTo>
                    <a:pt x="0" y="38"/>
                  </a:lnTo>
                  <a:lnTo>
                    <a:pt x="0" y="0"/>
                  </a:lnTo>
                  <a:close/>
                  <a:moveTo>
                    <a:pt x="0" y="0"/>
                  </a:moveTo>
                  <a:lnTo>
                    <a:pt x="86" y="0"/>
                  </a:lnTo>
                  <a:lnTo>
                    <a:pt x="86" y="37"/>
                  </a:lnTo>
                  <a:lnTo>
                    <a:pt x="0" y="37"/>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34" name="Freeform 238">
              <a:extLst>
                <a:ext uri="{FF2B5EF4-FFF2-40B4-BE49-F238E27FC236}">
                  <a16:creationId xmlns:a16="http://schemas.microsoft.com/office/drawing/2014/main" id="{15FE8CF6-35FC-6146-8B2D-8B08700B6544}"/>
                </a:ext>
              </a:extLst>
            </p:cNvPr>
            <p:cNvSpPr>
              <a:spLocks noEditPoints="1"/>
            </p:cNvSpPr>
            <p:nvPr/>
          </p:nvSpPr>
          <p:spPr bwMode="auto">
            <a:xfrm>
              <a:off x="291" y="3437"/>
              <a:ext cx="86" cy="37"/>
            </a:xfrm>
            <a:custGeom>
              <a:avLst/>
              <a:gdLst>
                <a:gd name="T0" fmla="*/ 0 w 86"/>
                <a:gd name="T1" fmla="*/ 0 h 37"/>
                <a:gd name="T2" fmla="*/ 86 w 86"/>
                <a:gd name="T3" fmla="*/ 0 h 37"/>
                <a:gd name="T4" fmla="*/ 86 w 86"/>
                <a:gd name="T5" fmla="*/ 37 h 37"/>
                <a:gd name="T6" fmla="*/ 0 w 86"/>
                <a:gd name="T7" fmla="*/ 37 h 37"/>
                <a:gd name="T8" fmla="*/ 0 w 86"/>
                <a:gd name="T9" fmla="*/ 0 h 37"/>
                <a:gd name="T10" fmla="*/ 0 w 86"/>
                <a:gd name="T11" fmla="*/ 0 h 37"/>
                <a:gd name="T12" fmla="*/ 84 w 86"/>
                <a:gd name="T13" fmla="*/ 0 h 37"/>
                <a:gd name="T14" fmla="*/ 84 w 86"/>
                <a:gd name="T15" fmla="*/ 37 h 37"/>
                <a:gd name="T16" fmla="*/ 0 w 86"/>
                <a:gd name="T17" fmla="*/ 37 h 37"/>
                <a:gd name="T18" fmla="*/ 0 w 86"/>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37">
                  <a:moveTo>
                    <a:pt x="0" y="0"/>
                  </a:moveTo>
                  <a:lnTo>
                    <a:pt x="86" y="0"/>
                  </a:lnTo>
                  <a:lnTo>
                    <a:pt x="86" y="37"/>
                  </a:lnTo>
                  <a:lnTo>
                    <a:pt x="0" y="37"/>
                  </a:lnTo>
                  <a:lnTo>
                    <a:pt x="0" y="0"/>
                  </a:lnTo>
                  <a:close/>
                  <a:moveTo>
                    <a:pt x="0" y="0"/>
                  </a:moveTo>
                  <a:lnTo>
                    <a:pt x="84" y="0"/>
                  </a:lnTo>
                  <a:lnTo>
                    <a:pt x="84" y="37"/>
                  </a:lnTo>
                  <a:lnTo>
                    <a:pt x="0" y="37"/>
                  </a:lnTo>
                  <a:lnTo>
                    <a:pt x="0" y="0"/>
                  </a:lnTo>
                  <a:close/>
                </a:path>
              </a:pathLst>
            </a:custGeom>
            <a:solidFill>
              <a:srgbClr val="E1E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35" name="Freeform 239">
              <a:extLst>
                <a:ext uri="{FF2B5EF4-FFF2-40B4-BE49-F238E27FC236}">
                  <a16:creationId xmlns:a16="http://schemas.microsoft.com/office/drawing/2014/main" id="{A31E6665-3537-534A-9C5B-A65428A194D7}"/>
                </a:ext>
              </a:extLst>
            </p:cNvPr>
            <p:cNvSpPr>
              <a:spLocks noEditPoints="1"/>
            </p:cNvSpPr>
            <p:nvPr/>
          </p:nvSpPr>
          <p:spPr bwMode="auto">
            <a:xfrm>
              <a:off x="291" y="3437"/>
              <a:ext cx="84" cy="37"/>
            </a:xfrm>
            <a:custGeom>
              <a:avLst/>
              <a:gdLst>
                <a:gd name="T0" fmla="*/ 0 w 84"/>
                <a:gd name="T1" fmla="*/ 0 h 37"/>
                <a:gd name="T2" fmla="*/ 84 w 84"/>
                <a:gd name="T3" fmla="*/ 0 h 37"/>
                <a:gd name="T4" fmla="*/ 84 w 84"/>
                <a:gd name="T5" fmla="*/ 37 h 37"/>
                <a:gd name="T6" fmla="*/ 0 w 84"/>
                <a:gd name="T7" fmla="*/ 37 h 37"/>
                <a:gd name="T8" fmla="*/ 0 w 84"/>
                <a:gd name="T9" fmla="*/ 0 h 37"/>
                <a:gd name="T10" fmla="*/ 0 w 84"/>
                <a:gd name="T11" fmla="*/ 0 h 37"/>
                <a:gd name="T12" fmla="*/ 83 w 84"/>
                <a:gd name="T13" fmla="*/ 0 h 37"/>
                <a:gd name="T14" fmla="*/ 83 w 84"/>
                <a:gd name="T15" fmla="*/ 36 h 37"/>
                <a:gd name="T16" fmla="*/ 0 w 84"/>
                <a:gd name="T17" fmla="*/ 36 h 37"/>
                <a:gd name="T18" fmla="*/ 0 w 84"/>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37">
                  <a:moveTo>
                    <a:pt x="0" y="0"/>
                  </a:moveTo>
                  <a:lnTo>
                    <a:pt x="84" y="0"/>
                  </a:lnTo>
                  <a:lnTo>
                    <a:pt x="84" y="37"/>
                  </a:lnTo>
                  <a:lnTo>
                    <a:pt x="0" y="37"/>
                  </a:lnTo>
                  <a:lnTo>
                    <a:pt x="0" y="0"/>
                  </a:lnTo>
                  <a:close/>
                  <a:moveTo>
                    <a:pt x="0" y="0"/>
                  </a:moveTo>
                  <a:lnTo>
                    <a:pt x="83" y="0"/>
                  </a:lnTo>
                  <a:lnTo>
                    <a:pt x="83" y="36"/>
                  </a:lnTo>
                  <a:lnTo>
                    <a:pt x="0" y="36"/>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36" name="Freeform 240">
              <a:extLst>
                <a:ext uri="{FF2B5EF4-FFF2-40B4-BE49-F238E27FC236}">
                  <a16:creationId xmlns:a16="http://schemas.microsoft.com/office/drawing/2014/main" id="{424F30BE-43A9-0544-A27C-A77F6705E6D8}"/>
                </a:ext>
              </a:extLst>
            </p:cNvPr>
            <p:cNvSpPr>
              <a:spLocks noEditPoints="1"/>
            </p:cNvSpPr>
            <p:nvPr/>
          </p:nvSpPr>
          <p:spPr bwMode="auto">
            <a:xfrm>
              <a:off x="291" y="3437"/>
              <a:ext cx="83" cy="36"/>
            </a:xfrm>
            <a:custGeom>
              <a:avLst/>
              <a:gdLst>
                <a:gd name="T0" fmla="*/ 0 w 83"/>
                <a:gd name="T1" fmla="*/ 0 h 36"/>
                <a:gd name="T2" fmla="*/ 83 w 83"/>
                <a:gd name="T3" fmla="*/ 0 h 36"/>
                <a:gd name="T4" fmla="*/ 83 w 83"/>
                <a:gd name="T5" fmla="*/ 36 h 36"/>
                <a:gd name="T6" fmla="*/ 0 w 83"/>
                <a:gd name="T7" fmla="*/ 36 h 36"/>
                <a:gd name="T8" fmla="*/ 0 w 83"/>
                <a:gd name="T9" fmla="*/ 0 h 36"/>
                <a:gd name="T10" fmla="*/ 0 w 83"/>
                <a:gd name="T11" fmla="*/ 0 h 36"/>
                <a:gd name="T12" fmla="*/ 81 w 83"/>
                <a:gd name="T13" fmla="*/ 0 h 36"/>
                <a:gd name="T14" fmla="*/ 81 w 83"/>
                <a:gd name="T15" fmla="*/ 35 h 36"/>
                <a:gd name="T16" fmla="*/ 0 w 83"/>
                <a:gd name="T17" fmla="*/ 35 h 36"/>
                <a:gd name="T18" fmla="*/ 0 w 83"/>
                <a:gd name="T19" fmla="*/ 0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3" h="36">
                  <a:moveTo>
                    <a:pt x="0" y="0"/>
                  </a:moveTo>
                  <a:lnTo>
                    <a:pt x="83" y="0"/>
                  </a:lnTo>
                  <a:lnTo>
                    <a:pt x="83" y="36"/>
                  </a:lnTo>
                  <a:lnTo>
                    <a:pt x="0" y="36"/>
                  </a:lnTo>
                  <a:lnTo>
                    <a:pt x="0" y="0"/>
                  </a:lnTo>
                  <a:close/>
                  <a:moveTo>
                    <a:pt x="0" y="0"/>
                  </a:moveTo>
                  <a:lnTo>
                    <a:pt x="81" y="0"/>
                  </a:lnTo>
                  <a:lnTo>
                    <a:pt x="81" y="35"/>
                  </a:lnTo>
                  <a:lnTo>
                    <a:pt x="0" y="35"/>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37" name="Freeform 241">
              <a:extLst>
                <a:ext uri="{FF2B5EF4-FFF2-40B4-BE49-F238E27FC236}">
                  <a16:creationId xmlns:a16="http://schemas.microsoft.com/office/drawing/2014/main" id="{9A41A82B-0CB9-9C4C-AC5F-858D156A7F8A}"/>
                </a:ext>
              </a:extLst>
            </p:cNvPr>
            <p:cNvSpPr>
              <a:spLocks noEditPoints="1"/>
            </p:cNvSpPr>
            <p:nvPr/>
          </p:nvSpPr>
          <p:spPr bwMode="auto">
            <a:xfrm>
              <a:off x="291" y="3437"/>
              <a:ext cx="81" cy="35"/>
            </a:xfrm>
            <a:custGeom>
              <a:avLst/>
              <a:gdLst>
                <a:gd name="T0" fmla="*/ 0 w 81"/>
                <a:gd name="T1" fmla="*/ 0 h 35"/>
                <a:gd name="T2" fmla="*/ 81 w 81"/>
                <a:gd name="T3" fmla="*/ 0 h 35"/>
                <a:gd name="T4" fmla="*/ 81 w 81"/>
                <a:gd name="T5" fmla="*/ 35 h 35"/>
                <a:gd name="T6" fmla="*/ 0 w 81"/>
                <a:gd name="T7" fmla="*/ 35 h 35"/>
                <a:gd name="T8" fmla="*/ 0 w 81"/>
                <a:gd name="T9" fmla="*/ 0 h 35"/>
                <a:gd name="T10" fmla="*/ 0 w 81"/>
                <a:gd name="T11" fmla="*/ 0 h 35"/>
                <a:gd name="T12" fmla="*/ 79 w 81"/>
                <a:gd name="T13" fmla="*/ 0 h 35"/>
                <a:gd name="T14" fmla="*/ 79 w 81"/>
                <a:gd name="T15" fmla="*/ 34 h 35"/>
                <a:gd name="T16" fmla="*/ 0 w 81"/>
                <a:gd name="T17" fmla="*/ 34 h 35"/>
                <a:gd name="T18" fmla="*/ 0 w 81"/>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 h="35">
                  <a:moveTo>
                    <a:pt x="0" y="0"/>
                  </a:moveTo>
                  <a:lnTo>
                    <a:pt x="81" y="0"/>
                  </a:lnTo>
                  <a:lnTo>
                    <a:pt x="81" y="35"/>
                  </a:lnTo>
                  <a:lnTo>
                    <a:pt x="0" y="35"/>
                  </a:lnTo>
                  <a:lnTo>
                    <a:pt x="0" y="0"/>
                  </a:lnTo>
                  <a:close/>
                  <a:moveTo>
                    <a:pt x="0" y="0"/>
                  </a:moveTo>
                  <a:lnTo>
                    <a:pt x="79" y="0"/>
                  </a:lnTo>
                  <a:lnTo>
                    <a:pt x="79" y="34"/>
                  </a:lnTo>
                  <a:lnTo>
                    <a:pt x="0" y="34"/>
                  </a:lnTo>
                  <a:lnTo>
                    <a:pt x="0" y="0"/>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38" name="Freeform 242">
              <a:extLst>
                <a:ext uri="{FF2B5EF4-FFF2-40B4-BE49-F238E27FC236}">
                  <a16:creationId xmlns:a16="http://schemas.microsoft.com/office/drawing/2014/main" id="{B20C74D2-11A7-7A47-B551-A4CEB3711CD1}"/>
                </a:ext>
              </a:extLst>
            </p:cNvPr>
            <p:cNvSpPr>
              <a:spLocks noEditPoints="1"/>
            </p:cNvSpPr>
            <p:nvPr/>
          </p:nvSpPr>
          <p:spPr bwMode="auto">
            <a:xfrm>
              <a:off x="291" y="3437"/>
              <a:ext cx="79" cy="34"/>
            </a:xfrm>
            <a:custGeom>
              <a:avLst/>
              <a:gdLst>
                <a:gd name="T0" fmla="*/ 0 w 79"/>
                <a:gd name="T1" fmla="*/ 0 h 34"/>
                <a:gd name="T2" fmla="*/ 79 w 79"/>
                <a:gd name="T3" fmla="*/ 0 h 34"/>
                <a:gd name="T4" fmla="*/ 79 w 79"/>
                <a:gd name="T5" fmla="*/ 34 h 34"/>
                <a:gd name="T6" fmla="*/ 0 w 79"/>
                <a:gd name="T7" fmla="*/ 34 h 34"/>
                <a:gd name="T8" fmla="*/ 0 w 79"/>
                <a:gd name="T9" fmla="*/ 0 h 34"/>
                <a:gd name="T10" fmla="*/ 0 w 79"/>
                <a:gd name="T11" fmla="*/ 0 h 34"/>
                <a:gd name="T12" fmla="*/ 77 w 79"/>
                <a:gd name="T13" fmla="*/ 0 h 34"/>
                <a:gd name="T14" fmla="*/ 77 w 79"/>
                <a:gd name="T15" fmla="*/ 33 h 34"/>
                <a:gd name="T16" fmla="*/ 0 w 79"/>
                <a:gd name="T17" fmla="*/ 33 h 34"/>
                <a:gd name="T18" fmla="*/ 0 w 79"/>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34">
                  <a:moveTo>
                    <a:pt x="0" y="0"/>
                  </a:moveTo>
                  <a:lnTo>
                    <a:pt x="79" y="0"/>
                  </a:lnTo>
                  <a:lnTo>
                    <a:pt x="79" y="34"/>
                  </a:lnTo>
                  <a:lnTo>
                    <a:pt x="0" y="34"/>
                  </a:lnTo>
                  <a:lnTo>
                    <a:pt x="0" y="0"/>
                  </a:lnTo>
                  <a:close/>
                  <a:moveTo>
                    <a:pt x="0" y="0"/>
                  </a:moveTo>
                  <a:lnTo>
                    <a:pt x="77" y="0"/>
                  </a:lnTo>
                  <a:lnTo>
                    <a:pt x="77" y="33"/>
                  </a:lnTo>
                  <a:lnTo>
                    <a:pt x="0" y="33"/>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39" name="Freeform 243">
              <a:extLst>
                <a:ext uri="{FF2B5EF4-FFF2-40B4-BE49-F238E27FC236}">
                  <a16:creationId xmlns:a16="http://schemas.microsoft.com/office/drawing/2014/main" id="{9E59116C-A127-F04F-B095-80E74D1E75DC}"/>
                </a:ext>
              </a:extLst>
            </p:cNvPr>
            <p:cNvSpPr>
              <a:spLocks noEditPoints="1"/>
            </p:cNvSpPr>
            <p:nvPr/>
          </p:nvSpPr>
          <p:spPr bwMode="auto">
            <a:xfrm>
              <a:off x="291" y="3437"/>
              <a:ext cx="77" cy="33"/>
            </a:xfrm>
            <a:custGeom>
              <a:avLst/>
              <a:gdLst>
                <a:gd name="T0" fmla="*/ 0 w 77"/>
                <a:gd name="T1" fmla="*/ 0 h 33"/>
                <a:gd name="T2" fmla="*/ 77 w 77"/>
                <a:gd name="T3" fmla="*/ 0 h 33"/>
                <a:gd name="T4" fmla="*/ 77 w 77"/>
                <a:gd name="T5" fmla="*/ 33 h 33"/>
                <a:gd name="T6" fmla="*/ 0 w 77"/>
                <a:gd name="T7" fmla="*/ 33 h 33"/>
                <a:gd name="T8" fmla="*/ 0 w 77"/>
                <a:gd name="T9" fmla="*/ 0 h 33"/>
                <a:gd name="T10" fmla="*/ 0 w 77"/>
                <a:gd name="T11" fmla="*/ 0 h 33"/>
                <a:gd name="T12" fmla="*/ 76 w 77"/>
                <a:gd name="T13" fmla="*/ 0 h 33"/>
                <a:gd name="T14" fmla="*/ 76 w 77"/>
                <a:gd name="T15" fmla="*/ 32 h 33"/>
                <a:gd name="T16" fmla="*/ 0 w 77"/>
                <a:gd name="T17" fmla="*/ 32 h 33"/>
                <a:gd name="T18" fmla="*/ 0 w 77"/>
                <a:gd name="T19" fmla="*/ 0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 h="33">
                  <a:moveTo>
                    <a:pt x="0" y="0"/>
                  </a:moveTo>
                  <a:lnTo>
                    <a:pt x="77" y="0"/>
                  </a:lnTo>
                  <a:lnTo>
                    <a:pt x="77" y="33"/>
                  </a:lnTo>
                  <a:lnTo>
                    <a:pt x="0" y="33"/>
                  </a:lnTo>
                  <a:lnTo>
                    <a:pt x="0" y="0"/>
                  </a:lnTo>
                  <a:close/>
                  <a:moveTo>
                    <a:pt x="0" y="0"/>
                  </a:moveTo>
                  <a:lnTo>
                    <a:pt x="76" y="0"/>
                  </a:lnTo>
                  <a:lnTo>
                    <a:pt x="76" y="32"/>
                  </a:lnTo>
                  <a:lnTo>
                    <a:pt x="0" y="32"/>
                  </a:lnTo>
                  <a:lnTo>
                    <a:pt x="0" y="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40" name="Freeform 244">
              <a:extLst>
                <a:ext uri="{FF2B5EF4-FFF2-40B4-BE49-F238E27FC236}">
                  <a16:creationId xmlns:a16="http://schemas.microsoft.com/office/drawing/2014/main" id="{7C5A6294-B217-6D4D-8147-0A99B9C33C07}"/>
                </a:ext>
              </a:extLst>
            </p:cNvPr>
            <p:cNvSpPr>
              <a:spLocks noEditPoints="1"/>
            </p:cNvSpPr>
            <p:nvPr/>
          </p:nvSpPr>
          <p:spPr bwMode="auto">
            <a:xfrm>
              <a:off x="291" y="3437"/>
              <a:ext cx="76" cy="32"/>
            </a:xfrm>
            <a:custGeom>
              <a:avLst/>
              <a:gdLst>
                <a:gd name="T0" fmla="*/ 0 w 76"/>
                <a:gd name="T1" fmla="*/ 0 h 32"/>
                <a:gd name="T2" fmla="*/ 76 w 76"/>
                <a:gd name="T3" fmla="*/ 0 h 32"/>
                <a:gd name="T4" fmla="*/ 76 w 76"/>
                <a:gd name="T5" fmla="*/ 32 h 32"/>
                <a:gd name="T6" fmla="*/ 0 w 76"/>
                <a:gd name="T7" fmla="*/ 32 h 32"/>
                <a:gd name="T8" fmla="*/ 0 w 76"/>
                <a:gd name="T9" fmla="*/ 0 h 32"/>
                <a:gd name="T10" fmla="*/ 0 w 76"/>
                <a:gd name="T11" fmla="*/ 0 h 32"/>
                <a:gd name="T12" fmla="*/ 74 w 76"/>
                <a:gd name="T13" fmla="*/ 0 h 32"/>
                <a:gd name="T14" fmla="*/ 74 w 76"/>
                <a:gd name="T15" fmla="*/ 32 h 32"/>
                <a:gd name="T16" fmla="*/ 0 w 76"/>
                <a:gd name="T17" fmla="*/ 32 h 32"/>
                <a:gd name="T18" fmla="*/ 0 w 76"/>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32">
                  <a:moveTo>
                    <a:pt x="0" y="0"/>
                  </a:moveTo>
                  <a:lnTo>
                    <a:pt x="76" y="0"/>
                  </a:lnTo>
                  <a:lnTo>
                    <a:pt x="76" y="32"/>
                  </a:lnTo>
                  <a:lnTo>
                    <a:pt x="0" y="32"/>
                  </a:lnTo>
                  <a:lnTo>
                    <a:pt x="0" y="0"/>
                  </a:lnTo>
                  <a:close/>
                  <a:moveTo>
                    <a:pt x="0" y="0"/>
                  </a:moveTo>
                  <a:lnTo>
                    <a:pt x="74" y="0"/>
                  </a:lnTo>
                  <a:lnTo>
                    <a:pt x="74" y="32"/>
                  </a:lnTo>
                  <a:lnTo>
                    <a:pt x="0" y="32"/>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41" name="Freeform 245">
              <a:extLst>
                <a:ext uri="{FF2B5EF4-FFF2-40B4-BE49-F238E27FC236}">
                  <a16:creationId xmlns:a16="http://schemas.microsoft.com/office/drawing/2014/main" id="{C96B5668-EBC6-794D-9ED7-8B1EE10D3212}"/>
                </a:ext>
              </a:extLst>
            </p:cNvPr>
            <p:cNvSpPr>
              <a:spLocks noEditPoints="1"/>
            </p:cNvSpPr>
            <p:nvPr/>
          </p:nvSpPr>
          <p:spPr bwMode="auto">
            <a:xfrm>
              <a:off x="291" y="3437"/>
              <a:ext cx="74" cy="32"/>
            </a:xfrm>
            <a:custGeom>
              <a:avLst/>
              <a:gdLst>
                <a:gd name="T0" fmla="*/ 0 w 74"/>
                <a:gd name="T1" fmla="*/ 0 h 32"/>
                <a:gd name="T2" fmla="*/ 74 w 74"/>
                <a:gd name="T3" fmla="*/ 0 h 32"/>
                <a:gd name="T4" fmla="*/ 74 w 74"/>
                <a:gd name="T5" fmla="*/ 32 h 32"/>
                <a:gd name="T6" fmla="*/ 0 w 74"/>
                <a:gd name="T7" fmla="*/ 32 h 32"/>
                <a:gd name="T8" fmla="*/ 0 w 74"/>
                <a:gd name="T9" fmla="*/ 0 h 32"/>
                <a:gd name="T10" fmla="*/ 0 w 74"/>
                <a:gd name="T11" fmla="*/ 0 h 32"/>
                <a:gd name="T12" fmla="*/ 72 w 74"/>
                <a:gd name="T13" fmla="*/ 0 h 32"/>
                <a:gd name="T14" fmla="*/ 72 w 74"/>
                <a:gd name="T15" fmla="*/ 32 h 32"/>
                <a:gd name="T16" fmla="*/ 0 w 74"/>
                <a:gd name="T17" fmla="*/ 32 h 32"/>
                <a:gd name="T18" fmla="*/ 0 w 74"/>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32">
                  <a:moveTo>
                    <a:pt x="0" y="0"/>
                  </a:moveTo>
                  <a:lnTo>
                    <a:pt x="74" y="0"/>
                  </a:lnTo>
                  <a:lnTo>
                    <a:pt x="74" y="32"/>
                  </a:lnTo>
                  <a:lnTo>
                    <a:pt x="0" y="32"/>
                  </a:lnTo>
                  <a:lnTo>
                    <a:pt x="0" y="0"/>
                  </a:lnTo>
                  <a:close/>
                  <a:moveTo>
                    <a:pt x="0" y="0"/>
                  </a:moveTo>
                  <a:lnTo>
                    <a:pt x="72" y="0"/>
                  </a:lnTo>
                  <a:lnTo>
                    <a:pt x="72" y="32"/>
                  </a:lnTo>
                  <a:lnTo>
                    <a:pt x="0" y="32"/>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42" name="Freeform 246">
              <a:extLst>
                <a:ext uri="{FF2B5EF4-FFF2-40B4-BE49-F238E27FC236}">
                  <a16:creationId xmlns:a16="http://schemas.microsoft.com/office/drawing/2014/main" id="{C85358B6-8475-DA49-8FB7-6CC06385DB8A}"/>
                </a:ext>
              </a:extLst>
            </p:cNvPr>
            <p:cNvSpPr>
              <a:spLocks noEditPoints="1"/>
            </p:cNvSpPr>
            <p:nvPr/>
          </p:nvSpPr>
          <p:spPr bwMode="auto">
            <a:xfrm>
              <a:off x="291" y="3437"/>
              <a:ext cx="72" cy="32"/>
            </a:xfrm>
            <a:custGeom>
              <a:avLst/>
              <a:gdLst>
                <a:gd name="T0" fmla="*/ 0 w 72"/>
                <a:gd name="T1" fmla="*/ 0 h 32"/>
                <a:gd name="T2" fmla="*/ 72 w 72"/>
                <a:gd name="T3" fmla="*/ 0 h 32"/>
                <a:gd name="T4" fmla="*/ 72 w 72"/>
                <a:gd name="T5" fmla="*/ 32 h 32"/>
                <a:gd name="T6" fmla="*/ 0 w 72"/>
                <a:gd name="T7" fmla="*/ 32 h 32"/>
                <a:gd name="T8" fmla="*/ 0 w 72"/>
                <a:gd name="T9" fmla="*/ 0 h 32"/>
                <a:gd name="T10" fmla="*/ 0 w 72"/>
                <a:gd name="T11" fmla="*/ 0 h 32"/>
                <a:gd name="T12" fmla="*/ 70 w 72"/>
                <a:gd name="T13" fmla="*/ 0 h 32"/>
                <a:gd name="T14" fmla="*/ 70 w 72"/>
                <a:gd name="T15" fmla="*/ 31 h 32"/>
                <a:gd name="T16" fmla="*/ 0 w 72"/>
                <a:gd name="T17" fmla="*/ 31 h 32"/>
                <a:gd name="T18" fmla="*/ 0 w 72"/>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32">
                  <a:moveTo>
                    <a:pt x="0" y="0"/>
                  </a:moveTo>
                  <a:lnTo>
                    <a:pt x="72" y="0"/>
                  </a:lnTo>
                  <a:lnTo>
                    <a:pt x="72" y="32"/>
                  </a:lnTo>
                  <a:lnTo>
                    <a:pt x="0" y="32"/>
                  </a:lnTo>
                  <a:lnTo>
                    <a:pt x="0" y="0"/>
                  </a:lnTo>
                  <a:close/>
                  <a:moveTo>
                    <a:pt x="0" y="0"/>
                  </a:moveTo>
                  <a:lnTo>
                    <a:pt x="70" y="0"/>
                  </a:lnTo>
                  <a:lnTo>
                    <a:pt x="70" y="31"/>
                  </a:lnTo>
                  <a:lnTo>
                    <a:pt x="0" y="31"/>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43" name="Freeform 247">
              <a:extLst>
                <a:ext uri="{FF2B5EF4-FFF2-40B4-BE49-F238E27FC236}">
                  <a16:creationId xmlns:a16="http://schemas.microsoft.com/office/drawing/2014/main" id="{1E3992BE-D78A-7946-AB2F-667BDBAD0F93}"/>
                </a:ext>
              </a:extLst>
            </p:cNvPr>
            <p:cNvSpPr>
              <a:spLocks noEditPoints="1"/>
            </p:cNvSpPr>
            <p:nvPr/>
          </p:nvSpPr>
          <p:spPr bwMode="auto">
            <a:xfrm>
              <a:off x="291" y="3437"/>
              <a:ext cx="70" cy="31"/>
            </a:xfrm>
            <a:custGeom>
              <a:avLst/>
              <a:gdLst>
                <a:gd name="T0" fmla="*/ 0 w 70"/>
                <a:gd name="T1" fmla="*/ 0 h 31"/>
                <a:gd name="T2" fmla="*/ 70 w 70"/>
                <a:gd name="T3" fmla="*/ 0 h 31"/>
                <a:gd name="T4" fmla="*/ 70 w 70"/>
                <a:gd name="T5" fmla="*/ 31 h 31"/>
                <a:gd name="T6" fmla="*/ 0 w 70"/>
                <a:gd name="T7" fmla="*/ 31 h 31"/>
                <a:gd name="T8" fmla="*/ 0 w 70"/>
                <a:gd name="T9" fmla="*/ 0 h 31"/>
                <a:gd name="T10" fmla="*/ 0 w 70"/>
                <a:gd name="T11" fmla="*/ 0 h 31"/>
                <a:gd name="T12" fmla="*/ 69 w 70"/>
                <a:gd name="T13" fmla="*/ 0 h 31"/>
                <a:gd name="T14" fmla="*/ 69 w 70"/>
                <a:gd name="T15" fmla="*/ 30 h 31"/>
                <a:gd name="T16" fmla="*/ 0 w 70"/>
                <a:gd name="T17" fmla="*/ 30 h 31"/>
                <a:gd name="T18" fmla="*/ 0 w 70"/>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0" h="31">
                  <a:moveTo>
                    <a:pt x="0" y="0"/>
                  </a:moveTo>
                  <a:lnTo>
                    <a:pt x="70" y="0"/>
                  </a:lnTo>
                  <a:lnTo>
                    <a:pt x="70" y="31"/>
                  </a:lnTo>
                  <a:lnTo>
                    <a:pt x="0" y="31"/>
                  </a:lnTo>
                  <a:lnTo>
                    <a:pt x="0" y="0"/>
                  </a:lnTo>
                  <a:close/>
                  <a:moveTo>
                    <a:pt x="0" y="0"/>
                  </a:moveTo>
                  <a:lnTo>
                    <a:pt x="69" y="0"/>
                  </a:lnTo>
                  <a:lnTo>
                    <a:pt x="69" y="30"/>
                  </a:lnTo>
                  <a:lnTo>
                    <a:pt x="0" y="30"/>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44" name="Freeform 248">
              <a:extLst>
                <a:ext uri="{FF2B5EF4-FFF2-40B4-BE49-F238E27FC236}">
                  <a16:creationId xmlns:a16="http://schemas.microsoft.com/office/drawing/2014/main" id="{8EC9B803-EBE9-9B4F-AD6B-534EB318B944}"/>
                </a:ext>
              </a:extLst>
            </p:cNvPr>
            <p:cNvSpPr>
              <a:spLocks noEditPoints="1"/>
            </p:cNvSpPr>
            <p:nvPr/>
          </p:nvSpPr>
          <p:spPr bwMode="auto">
            <a:xfrm>
              <a:off x="291" y="3437"/>
              <a:ext cx="69" cy="30"/>
            </a:xfrm>
            <a:custGeom>
              <a:avLst/>
              <a:gdLst>
                <a:gd name="T0" fmla="*/ 0 w 69"/>
                <a:gd name="T1" fmla="*/ 0 h 30"/>
                <a:gd name="T2" fmla="*/ 69 w 69"/>
                <a:gd name="T3" fmla="*/ 0 h 30"/>
                <a:gd name="T4" fmla="*/ 69 w 69"/>
                <a:gd name="T5" fmla="*/ 30 h 30"/>
                <a:gd name="T6" fmla="*/ 0 w 69"/>
                <a:gd name="T7" fmla="*/ 30 h 30"/>
                <a:gd name="T8" fmla="*/ 0 w 69"/>
                <a:gd name="T9" fmla="*/ 0 h 30"/>
                <a:gd name="T10" fmla="*/ 0 w 69"/>
                <a:gd name="T11" fmla="*/ 0 h 30"/>
                <a:gd name="T12" fmla="*/ 67 w 69"/>
                <a:gd name="T13" fmla="*/ 0 h 30"/>
                <a:gd name="T14" fmla="*/ 67 w 69"/>
                <a:gd name="T15" fmla="*/ 29 h 30"/>
                <a:gd name="T16" fmla="*/ 0 w 69"/>
                <a:gd name="T17" fmla="*/ 29 h 30"/>
                <a:gd name="T18" fmla="*/ 0 w 69"/>
                <a:gd name="T19" fmla="*/ 0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30">
                  <a:moveTo>
                    <a:pt x="0" y="0"/>
                  </a:moveTo>
                  <a:lnTo>
                    <a:pt x="69" y="0"/>
                  </a:lnTo>
                  <a:lnTo>
                    <a:pt x="69" y="30"/>
                  </a:lnTo>
                  <a:lnTo>
                    <a:pt x="0" y="30"/>
                  </a:lnTo>
                  <a:lnTo>
                    <a:pt x="0" y="0"/>
                  </a:lnTo>
                  <a:close/>
                  <a:moveTo>
                    <a:pt x="0" y="0"/>
                  </a:moveTo>
                  <a:lnTo>
                    <a:pt x="67" y="0"/>
                  </a:lnTo>
                  <a:lnTo>
                    <a:pt x="67" y="29"/>
                  </a:lnTo>
                  <a:lnTo>
                    <a:pt x="0" y="29"/>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45" name="Freeform 249">
              <a:extLst>
                <a:ext uri="{FF2B5EF4-FFF2-40B4-BE49-F238E27FC236}">
                  <a16:creationId xmlns:a16="http://schemas.microsoft.com/office/drawing/2014/main" id="{2C893DD9-2849-734F-A60D-B93E423A8206}"/>
                </a:ext>
              </a:extLst>
            </p:cNvPr>
            <p:cNvSpPr>
              <a:spLocks noEditPoints="1"/>
            </p:cNvSpPr>
            <p:nvPr/>
          </p:nvSpPr>
          <p:spPr bwMode="auto">
            <a:xfrm>
              <a:off x="291" y="3437"/>
              <a:ext cx="67" cy="29"/>
            </a:xfrm>
            <a:custGeom>
              <a:avLst/>
              <a:gdLst>
                <a:gd name="T0" fmla="*/ 0 w 67"/>
                <a:gd name="T1" fmla="*/ 0 h 29"/>
                <a:gd name="T2" fmla="*/ 67 w 67"/>
                <a:gd name="T3" fmla="*/ 0 h 29"/>
                <a:gd name="T4" fmla="*/ 67 w 67"/>
                <a:gd name="T5" fmla="*/ 29 h 29"/>
                <a:gd name="T6" fmla="*/ 0 w 67"/>
                <a:gd name="T7" fmla="*/ 29 h 29"/>
                <a:gd name="T8" fmla="*/ 0 w 67"/>
                <a:gd name="T9" fmla="*/ 0 h 29"/>
                <a:gd name="T10" fmla="*/ 0 w 67"/>
                <a:gd name="T11" fmla="*/ 0 h 29"/>
                <a:gd name="T12" fmla="*/ 65 w 67"/>
                <a:gd name="T13" fmla="*/ 0 h 29"/>
                <a:gd name="T14" fmla="*/ 65 w 67"/>
                <a:gd name="T15" fmla="*/ 28 h 29"/>
                <a:gd name="T16" fmla="*/ 0 w 67"/>
                <a:gd name="T17" fmla="*/ 28 h 29"/>
                <a:gd name="T18" fmla="*/ 0 w 67"/>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29">
                  <a:moveTo>
                    <a:pt x="0" y="0"/>
                  </a:moveTo>
                  <a:lnTo>
                    <a:pt x="67" y="0"/>
                  </a:lnTo>
                  <a:lnTo>
                    <a:pt x="67" y="29"/>
                  </a:lnTo>
                  <a:lnTo>
                    <a:pt x="0" y="29"/>
                  </a:lnTo>
                  <a:lnTo>
                    <a:pt x="0" y="0"/>
                  </a:lnTo>
                  <a:close/>
                  <a:moveTo>
                    <a:pt x="0" y="0"/>
                  </a:moveTo>
                  <a:lnTo>
                    <a:pt x="65" y="0"/>
                  </a:lnTo>
                  <a:lnTo>
                    <a:pt x="65" y="28"/>
                  </a:lnTo>
                  <a:lnTo>
                    <a:pt x="0" y="28"/>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46" name="Freeform 250">
              <a:extLst>
                <a:ext uri="{FF2B5EF4-FFF2-40B4-BE49-F238E27FC236}">
                  <a16:creationId xmlns:a16="http://schemas.microsoft.com/office/drawing/2014/main" id="{4B61FA4A-A9B5-584C-A7AE-D26C0A831F58}"/>
                </a:ext>
              </a:extLst>
            </p:cNvPr>
            <p:cNvSpPr>
              <a:spLocks noEditPoints="1"/>
            </p:cNvSpPr>
            <p:nvPr/>
          </p:nvSpPr>
          <p:spPr bwMode="auto">
            <a:xfrm>
              <a:off x="291" y="3437"/>
              <a:ext cx="65" cy="28"/>
            </a:xfrm>
            <a:custGeom>
              <a:avLst/>
              <a:gdLst>
                <a:gd name="T0" fmla="*/ 0 w 65"/>
                <a:gd name="T1" fmla="*/ 0 h 28"/>
                <a:gd name="T2" fmla="*/ 65 w 65"/>
                <a:gd name="T3" fmla="*/ 0 h 28"/>
                <a:gd name="T4" fmla="*/ 65 w 65"/>
                <a:gd name="T5" fmla="*/ 28 h 28"/>
                <a:gd name="T6" fmla="*/ 0 w 65"/>
                <a:gd name="T7" fmla="*/ 28 h 28"/>
                <a:gd name="T8" fmla="*/ 0 w 65"/>
                <a:gd name="T9" fmla="*/ 0 h 28"/>
                <a:gd name="T10" fmla="*/ 0 w 65"/>
                <a:gd name="T11" fmla="*/ 0 h 28"/>
                <a:gd name="T12" fmla="*/ 63 w 65"/>
                <a:gd name="T13" fmla="*/ 0 h 28"/>
                <a:gd name="T14" fmla="*/ 63 w 65"/>
                <a:gd name="T15" fmla="*/ 27 h 28"/>
                <a:gd name="T16" fmla="*/ 0 w 65"/>
                <a:gd name="T17" fmla="*/ 27 h 28"/>
                <a:gd name="T18" fmla="*/ 0 w 65"/>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28">
                  <a:moveTo>
                    <a:pt x="0" y="0"/>
                  </a:moveTo>
                  <a:lnTo>
                    <a:pt x="65" y="0"/>
                  </a:lnTo>
                  <a:lnTo>
                    <a:pt x="65" y="28"/>
                  </a:lnTo>
                  <a:lnTo>
                    <a:pt x="0" y="28"/>
                  </a:lnTo>
                  <a:lnTo>
                    <a:pt x="0" y="0"/>
                  </a:lnTo>
                  <a:close/>
                  <a:moveTo>
                    <a:pt x="0" y="0"/>
                  </a:moveTo>
                  <a:lnTo>
                    <a:pt x="63" y="0"/>
                  </a:lnTo>
                  <a:lnTo>
                    <a:pt x="63" y="27"/>
                  </a:lnTo>
                  <a:lnTo>
                    <a:pt x="0" y="27"/>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47" name="Freeform 251">
              <a:extLst>
                <a:ext uri="{FF2B5EF4-FFF2-40B4-BE49-F238E27FC236}">
                  <a16:creationId xmlns:a16="http://schemas.microsoft.com/office/drawing/2014/main" id="{F00CABB7-4457-6D48-9431-53948EA051C6}"/>
                </a:ext>
              </a:extLst>
            </p:cNvPr>
            <p:cNvSpPr>
              <a:spLocks noEditPoints="1"/>
            </p:cNvSpPr>
            <p:nvPr/>
          </p:nvSpPr>
          <p:spPr bwMode="auto">
            <a:xfrm>
              <a:off x="291" y="3437"/>
              <a:ext cx="63" cy="27"/>
            </a:xfrm>
            <a:custGeom>
              <a:avLst/>
              <a:gdLst>
                <a:gd name="T0" fmla="*/ 0 w 63"/>
                <a:gd name="T1" fmla="*/ 0 h 27"/>
                <a:gd name="T2" fmla="*/ 63 w 63"/>
                <a:gd name="T3" fmla="*/ 0 h 27"/>
                <a:gd name="T4" fmla="*/ 63 w 63"/>
                <a:gd name="T5" fmla="*/ 27 h 27"/>
                <a:gd name="T6" fmla="*/ 0 w 63"/>
                <a:gd name="T7" fmla="*/ 27 h 27"/>
                <a:gd name="T8" fmla="*/ 0 w 63"/>
                <a:gd name="T9" fmla="*/ 0 h 27"/>
                <a:gd name="T10" fmla="*/ 0 w 63"/>
                <a:gd name="T11" fmla="*/ 0 h 27"/>
                <a:gd name="T12" fmla="*/ 62 w 63"/>
                <a:gd name="T13" fmla="*/ 0 h 27"/>
                <a:gd name="T14" fmla="*/ 62 w 63"/>
                <a:gd name="T15" fmla="*/ 26 h 27"/>
                <a:gd name="T16" fmla="*/ 0 w 63"/>
                <a:gd name="T17" fmla="*/ 26 h 27"/>
                <a:gd name="T18" fmla="*/ 0 w 63"/>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27">
                  <a:moveTo>
                    <a:pt x="0" y="0"/>
                  </a:moveTo>
                  <a:lnTo>
                    <a:pt x="63" y="0"/>
                  </a:lnTo>
                  <a:lnTo>
                    <a:pt x="63" y="27"/>
                  </a:lnTo>
                  <a:lnTo>
                    <a:pt x="0" y="27"/>
                  </a:lnTo>
                  <a:lnTo>
                    <a:pt x="0" y="0"/>
                  </a:lnTo>
                  <a:close/>
                  <a:moveTo>
                    <a:pt x="0" y="0"/>
                  </a:moveTo>
                  <a:lnTo>
                    <a:pt x="62" y="0"/>
                  </a:lnTo>
                  <a:lnTo>
                    <a:pt x="62" y="26"/>
                  </a:lnTo>
                  <a:lnTo>
                    <a:pt x="0" y="26"/>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48" name="Freeform 252">
              <a:extLst>
                <a:ext uri="{FF2B5EF4-FFF2-40B4-BE49-F238E27FC236}">
                  <a16:creationId xmlns:a16="http://schemas.microsoft.com/office/drawing/2014/main" id="{1C000867-AFA6-4349-8083-B08596A0A266}"/>
                </a:ext>
              </a:extLst>
            </p:cNvPr>
            <p:cNvSpPr>
              <a:spLocks noEditPoints="1"/>
            </p:cNvSpPr>
            <p:nvPr/>
          </p:nvSpPr>
          <p:spPr bwMode="auto">
            <a:xfrm>
              <a:off x="291" y="3437"/>
              <a:ext cx="62" cy="26"/>
            </a:xfrm>
            <a:custGeom>
              <a:avLst/>
              <a:gdLst>
                <a:gd name="T0" fmla="*/ 0 w 62"/>
                <a:gd name="T1" fmla="*/ 0 h 26"/>
                <a:gd name="T2" fmla="*/ 62 w 62"/>
                <a:gd name="T3" fmla="*/ 0 h 26"/>
                <a:gd name="T4" fmla="*/ 62 w 62"/>
                <a:gd name="T5" fmla="*/ 26 h 26"/>
                <a:gd name="T6" fmla="*/ 0 w 62"/>
                <a:gd name="T7" fmla="*/ 26 h 26"/>
                <a:gd name="T8" fmla="*/ 0 w 62"/>
                <a:gd name="T9" fmla="*/ 0 h 26"/>
                <a:gd name="T10" fmla="*/ 0 w 62"/>
                <a:gd name="T11" fmla="*/ 0 h 26"/>
                <a:gd name="T12" fmla="*/ 60 w 62"/>
                <a:gd name="T13" fmla="*/ 0 h 26"/>
                <a:gd name="T14" fmla="*/ 60 w 62"/>
                <a:gd name="T15" fmla="*/ 25 h 26"/>
                <a:gd name="T16" fmla="*/ 0 w 62"/>
                <a:gd name="T17" fmla="*/ 25 h 26"/>
                <a:gd name="T18" fmla="*/ 0 w 62"/>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2" h="26">
                  <a:moveTo>
                    <a:pt x="0" y="0"/>
                  </a:moveTo>
                  <a:lnTo>
                    <a:pt x="62" y="0"/>
                  </a:lnTo>
                  <a:lnTo>
                    <a:pt x="62" y="26"/>
                  </a:lnTo>
                  <a:lnTo>
                    <a:pt x="0" y="26"/>
                  </a:lnTo>
                  <a:lnTo>
                    <a:pt x="0" y="0"/>
                  </a:lnTo>
                  <a:close/>
                  <a:moveTo>
                    <a:pt x="0" y="0"/>
                  </a:moveTo>
                  <a:lnTo>
                    <a:pt x="60" y="0"/>
                  </a:lnTo>
                  <a:lnTo>
                    <a:pt x="60" y="25"/>
                  </a:lnTo>
                  <a:lnTo>
                    <a:pt x="0" y="25"/>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49" name="Freeform 253">
              <a:extLst>
                <a:ext uri="{FF2B5EF4-FFF2-40B4-BE49-F238E27FC236}">
                  <a16:creationId xmlns:a16="http://schemas.microsoft.com/office/drawing/2014/main" id="{93C33354-5D1D-F643-8001-3067465B396E}"/>
                </a:ext>
              </a:extLst>
            </p:cNvPr>
            <p:cNvSpPr>
              <a:spLocks noEditPoints="1"/>
            </p:cNvSpPr>
            <p:nvPr/>
          </p:nvSpPr>
          <p:spPr bwMode="auto">
            <a:xfrm>
              <a:off x="291" y="3437"/>
              <a:ext cx="60" cy="25"/>
            </a:xfrm>
            <a:custGeom>
              <a:avLst/>
              <a:gdLst>
                <a:gd name="T0" fmla="*/ 0 w 60"/>
                <a:gd name="T1" fmla="*/ 0 h 25"/>
                <a:gd name="T2" fmla="*/ 60 w 60"/>
                <a:gd name="T3" fmla="*/ 0 h 25"/>
                <a:gd name="T4" fmla="*/ 60 w 60"/>
                <a:gd name="T5" fmla="*/ 25 h 25"/>
                <a:gd name="T6" fmla="*/ 0 w 60"/>
                <a:gd name="T7" fmla="*/ 25 h 25"/>
                <a:gd name="T8" fmla="*/ 0 w 60"/>
                <a:gd name="T9" fmla="*/ 0 h 25"/>
                <a:gd name="T10" fmla="*/ 0 w 60"/>
                <a:gd name="T11" fmla="*/ 0 h 25"/>
                <a:gd name="T12" fmla="*/ 58 w 60"/>
                <a:gd name="T13" fmla="*/ 0 h 25"/>
                <a:gd name="T14" fmla="*/ 58 w 60"/>
                <a:gd name="T15" fmla="*/ 25 h 25"/>
                <a:gd name="T16" fmla="*/ 0 w 60"/>
                <a:gd name="T17" fmla="*/ 25 h 25"/>
                <a:gd name="T18" fmla="*/ 0 w 60"/>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25">
                  <a:moveTo>
                    <a:pt x="0" y="0"/>
                  </a:moveTo>
                  <a:lnTo>
                    <a:pt x="60" y="0"/>
                  </a:lnTo>
                  <a:lnTo>
                    <a:pt x="60" y="25"/>
                  </a:lnTo>
                  <a:lnTo>
                    <a:pt x="0" y="25"/>
                  </a:lnTo>
                  <a:lnTo>
                    <a:pt x="0" y="0"/>
                  </a:lnTo>
                  <a:close/>
                  <a:moveTo>
                    <a:pt x="0" y="0"/>
                  </a:moveTo>
                  <a:lnTo>
                    <a:pt x="58" y="0"/>
                  </a:lnTo>
                  <a:lnTo>
                    <a:pt x="58" y="25"/>
                  </a:lnTo>
                  <a:lnTo>
                    <a:pt x="0" y="25"/>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50" name="Freeform 254">
              <a:extLst>
                <a:ext uri="{FF2B5EF4-FFF2-40B4-BE49-F238E27FC236}">
                  <a16:creationId xmlns:a16="http://schemas.microsoft.com/office/drawing/2014/main" id="{B4FEF02D-AA7C-E649-87BB-D10E2A1AC7EF}"/>
                </a:ext>
              </a:extLst>
            </p:cNvPr>
            <p:cNvSpPr>
              <a:spLocks noEditPoints="1"/>
            </p:cNvSpPr>
            <p:nvPr/>
          </p:nvSpPr>
          <p:spPr bwMode="auto">
            <a:xfrm>
              <a:off x="291" y="3437"/>
              <a:ext cx="58" cy="25"/>
            </a:xfrm>
            <a:custGeom>
              <a:avLst/>
              <a:gdLst>
                <a:gd name="T0" fmla="*/ 0 w 58"/>
                <a:gd name="T1" fmla="*/ 0 h 25"/>
                <a:gd name="T2" fmla="*/ 58 w 58"/>
                <a:gd name="T3" fmla="*/ 0 h 25"/>
                <a:gd name="T4" fmla="*/ 58 w 58"/>
                <a:gd name="T5" fmla="*/ 25 h 25"/>
                <a:gd name="T6" fmla="*/ 0 w 58"/>
                <a:gd name="T7" fmla="*/ 25 h 25"/>
                <a:gd name="T8" fmla="*/ 0 w 58"/>
                <a:gd name="T9" fmla="*/ 0 h 25"/>
                <a:gd name="T10" fmla="*/ 0 w 58"/>
                <a:gd name="T11" fmla="*/ 0 h 25"/>
                <a:gd name="T12" fmla="*/ 56 w 58"/>
                <a:gd name="T13" fmla="*/ 0 h 25"/>
                <a:gd name="T14" fmla="*/ 56 w 58"/>
                <a:gd name="T15" fmla="*/ 25 h 25"/>
                <a:gd name="T16" fmla="*/ 0 w 58"/>
                <a:gd name="T17" fmla="*/ 25 h 25"/>
                <a:gd name="T18" fmla="*/ 0 w 58"/>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25">
                  <a:moveTo>
                    <a:pt x="0" y="0"/>
                  </a:moveTo>
                  <a:lnTo>
                    <a:pt x="58" y="0"/>
                  </a:lnTo>
                  <a:lnTo>
                    <a:pt x="58" y="25"/>
                  </a:lnTo>
                  <a:lnTo>
                    <a:pt x="0" y="25"/>
                  </a:lnTo>
                  <a:lnTo>
                    <a:pt x="0" y="0"/>
                  </a:lnTo>
                  <a:close/>
                  <a:moveTo>
                    <a:pt x="0" y="0"/>
                  </a:moveTo>
                  <a:lnTo>
                    <a:pt x="56" y="0"/>
                  </a:lnTo>
                  <a:lnTo>
                    <a:pt x="56" y="25"/>
                  </a:lnTo>
                  <a:lnTo>
                    <a:pt x="0" y="25"/>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51" name="Freeform 255">
              <a:extLst>
                <a:ext uri="{FF2B5EF4-FFF2-40B4-BE49-F238E27FC236}">
                  <a16:creationId xmlns:a16="http://schemas.microsoft.com/office/drawing/2014/main" id="{7762573B-DCD5-5242-A9FA-CC5F0FEF9862}"/>
                </a:ext>
              </a:extLst>
            </p:cNvPr>
            <p:cNvSpPr>
              <a:spLocks noEditPoints="1"/>
            </p:cNvSpPr>
            <p:nvPr/>
          </p:nvSpPr>
          <p:spPr bwMode="auto">
            <a:xfrm>
              <a:off x="291" y="3437"/>
              <a:ext cx="56" cy="25"/>
            </a:xfrm>
            <a:custGeom>
              <a:avLst/>
              <a:gdLst>
                <a:gd name="T0" fmla="*/ 0 w 56"/>
                <a:gd name="T1" fmla="*/ 0 h 25"/>
                <a:gd name="T2" fmla="*/ 56 w 56"/>
                <a:gd name="T3" fmla="*/ 0 h 25"/>
                <a:gd name="T4" fmla="*/ 56 w 56"/>
                <a:gd name="T5" fmla="*/ 25 h 25"/>
                <a:gd name="T6" fmla="*/ 0 w 56"/>
                <a:gd name="T7" fmla="*/ 25 h 25"/>
                <a:gd name="T8" fmla="*/ 0 w 56"/>
                <a:gd name="T9" fmla="*/ 0 h 25"/>
                <a:gd name="T10" fmla="*/ 0 w 56"/>
                <a:gd name="T11" fmla="*/ 0 h 25"/>
                <a:gd name="T12" fmla="*/ 55 w 56"/>
                <a:gd name="T13" fmla="*/ 0 h 25"/>
                <a:gd name="T14" fmla="*/ 55 w 56"/>
                <a:gd name="T15" fmla="*/ 24 h 25"/>
                <a:gd name="T16" fmla="*/ 0 w 56"/>
                <a:gd name="T17" fmla="*/ 24 h 25"/>
                <a:gd name="T18" fmla="*/ 0 w 56"/>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25">
                  <a:moveTo>
                    <a:pt x="0" y="0"/>
                  </a:moveTo>
                  <a:lnTo>
                    <a:pt x="56" y="0"/>
                  </a:lnTo>
                  <a:lnTo>
                    <a:pt x="56" y="25"/>
                  </a:lnTo>
                  <a:lnTo>
                    <a:pt x="0" y="25"/>
                  </a:lnTo>
                  <a:lnTo>
                    <a:pt x="0" y="0"/>
                  </a:lnTo>
                  <a:close/>
                  <a:moveTo>
                    <a:pt x="0" y="0"/>
                  </a:moveTo>
                  <a:lnTo>
                    <a:pt x="55" y="0"/>
                  </a:lnTo>
                  <a:lnTo>
                    <a:pt x="55" y="24"/>
                  </a:lnTo>
                  <a:lnTo>
                    <a:pt x="0" y="24"/>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52" name="Freeform 256">
              <a:extLst>
                <a:ext uri="{FF2B5EF4-FFF2-40B4-BE49-F238E27FC236}">
                  <a16:creationId xmlns:a16="http://schemas.microsoft.com/office/drawing/2014/main" id="{A9682B28-3165-9C4D-A938-1CAA822A1FC1}"/>
                </a:ext>
              </a:extLst>
            </p:cNvPr>
            <p:cNvSpPr>
              <a:spLocks noEditPoints="1"/>
            </p:cNvSpPr>
            <p:nvPr/>
          </p:nvSpPr>
          <p:spPr bwMode="auto">
            <a:xfrm>
              <a:off x="291" y="3437"/>
              <a:ext cx="55" cy="24"/>
            </a:xfrm>
            <a:custGeom>
              <a:avLst/>
              <a:gdLst>
                <a:gd name="T0" fmla="*/ 0 w 55"/>
                <a:gd name="T1" fmla="*/ 0 h 24"/>
                <a:gd name="T2" fmla="*/ 55 w 55"/>
                <a:gd name="T3" fmla="*/ 0 h 24"/>
                <a:gd name="T4" fmla="*/ 55 w 55"/>
                <a:gd name="T5" fmla="*/ 24 h 24"/>
                <a:gd name="T6" fmla="*/ 0 w 55"/>
                <a:gd name="T7" fmla="*/ 24 h 24"/>
                <a:gd name="T8" fmla="*/ 0 w 55"/>
                <a:gd name="T9" fmla="*/ 0 h 24"/>
                <a:gd name="T10" fmla="*/ 0 w 55"/>
                <a:gd name="T11" fmla="*/ 0 h 24"/>
                <a:gd name="T12" fmla="*/ 53 w 55"/>
                <a:gd name="T13" fmla="*/ 0 h 24"/>
                <a:gd name="T14" fmla="*/ 53 w 55"/>
                <a:gd name="T15" fmla="*/ 23 h 24"/>
                <a:gd name="T16" fmla="*/ 0 w 55"/>
                <a:gd name="T17" fmla="*/ 23 h 24"/>
                <a:gd name="T18" fmla="*/ 0 w 55"/>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5" h="24">
                  <a:moveTo>
                    <a:pt x="0" y="0"/>
                  </a:moveTo>
                  <a:lnTo>
                    <a:pt x="55" y="0"/>
                  </a:lnTo>
                  <a:lnTo>
                    <a:pt x="55" y="24"/>
                  </a:lnTo>
                  <a:lnTo>
                    <a:pt x="0" y="24"/>
                  </a:lnTo>
                  <a:lnTo>
                    <a:pt x="0" y="0"/>
                  </a:lnTo>
                  <a:close/>
                  <a:moveTo>
                    <a:pt x="0" y="0"/>
                  </a:moveTo>
                  <a:lnTo>
                    <a:pt x="53" y="0"/>
                  </a:lnTo>
                  <a:lnTo>
                    <a:pt x="53" y="23"/>
                  </a:lnTo>
                  <a:lnTo>
                    <a:pt x="0" y="23"/>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53" name="Freeform 257">
              <a:extLst>
                <a:ext uri="{FF2B5EF4-FFF2-40B4-BE49-F238E27FC236}">
                  <a16:creationId xmlns:a16="http://schemas.microsoft.com/office/drawing/2014/main" id="{FD6ABF21-8864-AF40-882A-FB4B74E47B1B}"/>
                </a:ext>
              </a:extLst>
            </p:cNvPr>
            <p:cNvSpPr>
              <a:spLocks noEditPoints="1"/>
            </p:cNvSpPr>
            <p:nvPr/>
          </p:nvSpPr>
          <p:spPr bwMode="auto">
            <a:xfrm>
              <a:off x="291" y="3437"/>
              <a:ext cx="53" cy="23"/>
            </a:xfrm>
            <a:custGeom>
              <a:avLst/>
              <a:gdLst>
                <a:gd name="T0" fmla="*/ 0 w 53"/>
                <a:gd name="T1" fmla="*/ 0 h 23"/>
                <a:gd name="T2" fmla="*/ 53 w 53"/>
                <a:gd name="T3" fmla="*/ 0 h 23"/>
                <a:gd name="T4" fmla="*/ 53 w 53"/>
                <a:gd name="T5" fmla="*/ 23 h 23"/>
                <a:gd name="T6" fmla="*/ 0 w 53"/>
                <a:gd name="T7" fmla="*/ 23 h 23"/>
                <a:gd name="T8" fmla="*/ 0 w 53"/>
                <a:gd name="T9" fmla="*/ 0 h 23"/>
                <a:gd name="T10" fmla="*/ 0 w 53"/>
                <a:gd name="T11" fmla="*/ 0 h 23"/>
                <a:gd name="T12" fmla="*/ 51 w 53"/>
                <a:gd name="T13" fmla="*/ 0 h 23"/>
                <a:gd name="T14" fmla="*/ 51 w 53"/>
                <a:gd name="T15" fmla="*/ 22 h 23"/>
                <a:gd name="T16" fmla="*/ 0 w 53"/>
                <a:gd name="T17" fmla="*/ 22 h 23"/>
                <a:gd name="T18" fmla="*/ 0 w 53"/>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3" h="23">
                  <a:moveTo>
                    <a:pt x="0" y="0"/>
                  </a:moveTo>
                  <a:lnTo>
                    <a:pt x="53" y="0"/>
                  </a:lnTo>
                  <a:lnTo>
                    <a:pt x="53" y="23"/>
                  </a:lnTo>
                  <a:lnTo>
                    <a:pt x="0" y="23"/>
                  </a:lnTo>
                  <a:lnTo>
                    <a:pt x="0" y="0"/>
                  </a:lnTo>
                  <a:close/>
                  <a:moveTo>
                    <a:pt x="0" y="0"/>
                  </a:moveTo>
                  <a:lnTo>
                    <a:pt x="51" y="0"/>
                  </a:lnTo>
                  <a:lnTo>
                    <a:pt x="51" y="22"/>
                  </a:lnTo>
                  <a:lnTo>
                    <a:pt x="0" y="22"/>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54" name="Freeform 258">
              <a:extLst>
                <a:ext uri="{FF2B5EF4-FFF2-40B4-BE49-F238E27FC236}">
                  <a16:creationId xmlns:a16="http://schemas.microsoft.com/office/drawing/2014/main" id="{A1A87F88-9E41-294F-980B-C5E0E0131633}"/>
                </a:ext>
              </a:extLst>
            </p:cNvPr>
            <p:cNvSpPr>
              <a:spLocks noEditPoints="1"/>
            </p:cNvSpPr>
            <p:nvPr/>
          </p:nvSpPr>
          <p:spPr bwMode="auto">
            <a:xfrm>
              <a:off x="291" y="3437"/>
              <a:ext cx="51" cy="22"/>
            </a:xfrm>
            <a:custGeom>
              <a:avLst/>
              <a:gdLst>
                <a:gd name="T0" fmla="*/ 0 w 51"/>
                <a:gd name="T1" fmla="*/ 0 h 22"/>
                <a:gd name="T2" fmla="*/ 51 w 51"/>
                <a:gd name="T3" fmla="*/ 0 h 22"/>
                <a:gd name="T4" fmla="*/ 51 w 51"/>
                <a:gd name="T5" fmla="*/ 22 h 22"/>
                <a:gd name="T6" fmla="*/ 0 w 51"/>
                <a:gd name="T7" fmla="*/ 22 h 22"/>
                <a:gd name="T8" fmla="*/ 0 w 51"/>
                <a:gd name="T9" fmla="*/ 0 h 22"/>
                <a:gd name="T10" fmla="*/ 0 w 51"/>
                <a:gd name="T11" fmla="*/ 0 h 22"/>
                <a:gd name="T12" fmla="*/ 49 w 51"/>
                <a:gd name="T13" fmla="*/ 0 h 22"/>
                <a:gd name="T14" fmla="*/ 49 w 51"/>
                <a:gd name="T15" fmla="*/ 21 h 22"/>
                <a:gd name="T16" fmla="*/ 0 w 51"/>
                <a:gd name="T17" fmla="*/ 21 h 22"/>
                <a:gd name="T18" fmla="*/ 0 w 51"/>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1" h="22">
                  <a:moveTo>
                    <a:pt x="0" y="0"/>
                  </a:moveTo>
                  <a:lnTo>
                    <a:pt x="51" y="0"/>
                  </a:lnTo>
                  <a:lnTo>
                    <a:pt x="51" y="22"/>
                  </a:lnTo>
                  <a:lnTo>
                    <a:pt x="0" y="22"/>
                  </a:lnTo>
                  <a:lnTo>
                    <a:pt x="0" y="0"/>
                  </a:lnTo>
                  <a:close/>
                  <a:moveTo>
                    <a:pt x="0" y="0"/>
                  </a:moveTo>
                  <a:lnTo>
                    <a:pt x="49" y="0"/>
                  </a:lnTo>
                  <a:lnTo>
                    <a:pt x="49" y="21"/>
                  </a:lnTo>
                  <a:lnTo>
                    <a:pt x="0" y="21"/>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55" name="Freeform 259">
              <a:extLst>
                <a:ext uri="{FF2B5EF4-FFF2-40B4-BE49-F238E27FC236}">
                  <a16:creationId xmlns:a16="http://schemas.microsoft.com/office/drawing/2014/main" id="{4EEC3D4B-E52D-344B-A301-4CEB040A75D0}"/>
                </a:ext>
              </a:extLst>
            </p:cNvPr>
            <p:cNvSpPr>
              <a:spLocks noEditPoints="1"/>
            </p:cNvSpPr>
            <p:nvPr/>
          </p:nvSpPr>
          <p:spPr bwMode="auto">
            <a:xfrm>
              <a:off x="291" y="3437"/>
              <a:ext cx="49" cy="21"/>
            </a:xfrm>
            <a:custGeom>
              <a:avLst/>
              <a:gdLst>
                <a:gd name="T0" fmla="*/ 0 w 49"/>
                <a:gd name="T1" fmla="*/ 0 h 21"/>
                <a:gd name="T2" fmla="*/ 49 w 49"/>
                <a:gd name="T3" fmla="*/ 0 h 21"/>
                <a:gd name="T4" fmla="*/ 49 w 49"/>
                <a:gd name="T5" fmla="*/ 21 h 21"/>
                <a:gd name="T6" fmla="*/ 0 w 49"/>
                <a:gd name="T7" fmla="*/ 21 h 21"/>
                <a:gd name="T8" fmla="*/ 0 w 49"/>
                <a:gd name="T9" fmla="*/ 0 h 21"/>
                <a:gd name="T10" fmla="*/ 0 w 49"/>
                <a:gd name="T11" fmla="*/ 0 h 21"/>
                <a:gd name="T12" fmla="*/ 48 w 49"/>
                <a:gd name="T13" fmla="*/ 0 h 21"/>
                <a:gd name="T14" fmla="*/ 48 w 49"/>
                <a:gd name="T15" fmla="*/ 20 h 21"/>
                <a:gd name="T16" fmla="*/ 0 w 49"/>
                <a:gd name="T17" fmla="*/ 20 h 21"/>
                <a:gd name="T18" fmla="*/ 0 w 49"/>
                <a:gd name="T19" fmla="*/ 0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9" h="21">
                  <a:moveTo>
                    <a:pt x="0" y="0"/>
                  </a:moveTo>
                  <a:lnTo>
                    <a:pt x="49" y="0"/>
                  </a:lnTo>
                  <a:lnTo>
                    <a:pt x="49" y="21"/>
                  </a:lnTo>
                  <a:lnTo>
                    <a:pt x="0" y="21"/>
                  </a:lnTo>
                  <a:lnTo>
                    <a:pt x="0" y="0"/>
                  </a:lnTo>
                  <a:close/>
                  <a:moveTo>
                    <a:pt x="0" y="0"/>
                  </a:moveTo>
                  <a:lnTo>
                    <a:pt x="48" y="0"/>
                  </a:lnTo>
                  <a:lnTo>
                    <a:pt x="48" y="20"/>
                  </a:lnTo>
                  <a:lnTo>
                    <a:pt x="0" y="20"/>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56" name="Freeform 260">
              <a:extLst>
                <a:ext uri="{FF2B5EF4-FFF2-40B4-BE49-F238E27FC236}">
                  <a16:creationId xmlns:a16="http://schemas.microsoft.com/office/drawing/2014/main" id="{629BD60A-DF78-844A-A688-A2BC421B75D4}"/>
                </a:ext>
              </a:extLst>
            </p:cNvPr>
            <p:cNvSpPr>
              <a:spLocks noEditPoints="1"/>
            </p:cNvSpPr>
            <p:nvPr/>
          </p:nvSpPr>
          <p:spPr bwMode="auto">
            <a:xfrm>
              <a:off x="291" y="3437"/>
              <a:ext cx="48" cy="20"/>
            </a:xfrm>
            <a:custGeom>
              <a:avLst/>
              <a:gdLst>
                <a:gd name="T0" fmla="*/ 0 w 48"/>
                <a:gd name="T1" fmla="*/ 0 h 20"/>
                <a:gd name="T2" fmla="*/ 48 w 48"/>
                <a:gd name="T3" fmla="*/ 0 h 20"/>
                <a:gd name="T4" fmla="*/ 48 w 48"/>
                <a:gd name="T5" fmla="*/ 20 h 20"/>
                <a:gd name="T6" fmla="*/ 0 w 48"/>
                <a:gd name="T7" fmla="*/ 20 h 20"/>
                <a:gd name="T8" fmla="*/ 0 w 48"/>
                <a:gd name="T9" fmla="*/ 0 h 20"/>
                <a:gd name="T10" fmla="*/ 0 w 48"/>
                <a:gd name="T11" fmla="*/ 0 h 20"/>
                <a:gd name="T12" fmla="*/ 46 w 48"/>
                <a:gd name="T13" fmla="*/ 0 h 20"/>
                <a:gd name="T14" fmla="*/ 46 w 48"/>
                <a:gd name="T15" fmla="*/ 20 h 20"/>
                <a:gd name="T16" fmla="*/ 0 w 48"/>
                <a:gd name="T17" fmla="*/ 20 h 20"/>
                <a:gd name="T18" fmla="*/ 0 w 48"/>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20">
                  <a:moveTo>
                    <a:pt x="0" y="0"/>
                  </a:moveTo>
                  <a:lnTo>
                    <a:pt x="48" y="0"/>
                  </a:lnTo>
                  <a:lnTo>
                    <a:pt x="48" y="20"/>
                  </a:lnTo>
                  <a:lnTo>
                    <a:pt x="0" y="20"/>
                  </a:lnTo>
                  <a:lnTo>
                    <a:pt x="0" y="0"/>
                  </a:lnTo>
                  <a:close/>
                  <a:moveTo>
                    <a:pt x="0" y="0"/>
                  </a:moveTo>
                  <a:lnTo>
                    <a:pt x="46" y="0"/>
                  </a:lnTo>
                  <a:lnTo>
                    <a:pt x="46" y="20"/>
                  </a:lnTo>
                  <a:lnTo>
                    <a:pt x="0" y="20"/>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57" name="Freeform 261">
              <a:extLst>
                <a:ext uri="{FF2B5EF4-FFF2-40B4-BE49-F238E27FC236}">
                  <a16:creationId xmlns:a16="http://schemas.microsoft.com/office/drawing/2014/main" id="{02F485FB-582B-1D41-9860-A56AFB8740CA}"/>
                </a:ext>
              </a:extLst>
            </p:cNvPr>
            <p:cNvSpPr>
              <a:spLocks noEditPoints="1"/>
            </p:cNvSpPr>
            <p:nvPr/>
          </p:nvSpPr>
          <p:spPr bwMode="auto">
            <a:xfrm>
              <a:off x="291" y="3437"/>
              <a:ext cx="46" cy="20"/>
            </a:xfrm>
            <a:custGeom>
              <a:avLst/>
              <a:gdLst>
                <a:gd name="T0" fmla="*/ 0 w 46"/>
                <a:gd name="T1" fmla="*/ 0 h 20"/>
                <a:gd name="T2" fmla="*/ 46 w 46"/>
                <a:gd name="T3" fmla="*/ 0 h 20"/>
                <a:gd name="T4" fmla="*/ 46 w 46"/>
                <a:gd name="T5" fmla="*/ 20 h 20"/>
                <a:gd name="T6" fmla="*/ 0 w 46"/>
                <a:gd name="T7" fmla="*/ 20 h 20"/>
                <a:gd name="T8" fmla="*/ 0 w 46"/>
                <a:gd name="T9" fmla="*/ 0 h 20"/>
                <a:gd name="T10" fmla="*/ 0 w 46"/>
                <a:gd name="T11" fmla="*/ 0 h 20"/>
                <a:gd name="T12" fmla="*/ 44 w 46"/>
                <a:gd name="T13" fmla="*/ 0 h 20"/>
                <a:gd name="T14" fmla="*/ 44 w 46"/>
                <a:gd name="T15" fmla="*/ 19 h 20"/>
                <a:gd name="T16" fmla="*/ 0 w 46"/>
                <a:gd name="T17" fmla="*/ 19 h 20"/>
                <a:gd name="T18" fmla="*/ 0 w 46"/>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20">
                  <a:moveTo>
                    <a:pt x="0" y="0"/>
                  </a:moveTo>
                  <a:lnTo>
                    <a:pt x="46" y="0"/>
                  </a:lnTo>
                  <a:lnTo>
                    <a:pt x="46" y="20"/>
                  </a:lnTo>
                  <a:lnTo>
                    <a:pt x="0" y="20"/>
                  </a:lnTo>
                  <a:lnTo>
                    <a:pt x="0" y="0"/>
                  </a:lnTo>
                  <a:close/>
                  <a:moveTo>
                    <a:pt x="0" y="0"/>
                  </a:moveTo>
                  <a:lnTo>
                    <a:pt x="44" y="0"/>
                  </a:lnTo>
                  <a:lnTo>
                    <a:pt x="44" y="19"/>
                  </a:lnTo>
                  <a:lnTo>
                    <a:pt x="0" y="19"/>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58" name="Freeform 262">
              <a:extLst>
                <a:ext uri="{FF2B5EF4-FFF2-40B4-BE49-F238E27FC236}">
                  <a16:creationId xmlns:a16="http://schemas.microsoft.com/office/drawing/2014/main" id="{8DFA2D32-141E-BC43-AEB6-D814F97469F1}"/>
                </a:ext>
              </a:extLst>
            </p:cNvPr>
            <p:cNvSpPr>
              <a:spLocks noEditPoints="1"/>
            </p:cNvSpPr>
            <p:nvPr/>
          </p:nvSpPr>
          <p:spPr bwMode="auto">
            <a:xfrm>
              <a:off x="291" y="3437"/>
              <a:ext cx="44" cy="19"/>
            </a:xfrm>
            <a:custGeom>
              <a:avLst/>
              <a:gdLst>
                <a:gd name="T0" fmla="*/ 0 w 44"/>
                <a:gd name="T1" fmla="*/ 0 h 19"/>
                <a:gd name="T2" fmla="*/ 44 w 44"/>
                <a:gd name="T3" fmla="*/ 0 h 19"/>
                <a:gd name="T4" fmla="*/ 44 w 44"/>
                <a:gd name="T5" fmla="*/ 19 h 19"/>
                <a:gd name="T6" fmla="*/ 0 w 44"/>
                <a:gd name="T7" fmla="*/ 19 h 19"/>
                <a:gd name="T8" fmla="*/ 0 w 44"/>
                <a:gd name="T9" fmla="*/ 0 h 19"/>
                <a:gd name="T10" fmla="*/ 0 w 44"/>
                <a:gd name="T11" fmla="*/ 0 h 19"/>
                <a:gd name="T12" fmla="*/ 42 w 44"/>
                <a:gd name="T13" fmla="*/ 0 h 19"/>
                <a:gd name="T14" fmla="*/ 42 w 44"/>
                <a:gd name="T15" fmla="*/ 18 h 19"/>
                <a:gd name="T16" fmla="*/ 0 w 44"/>
                <a:gd name="T17" fmla="*/ 18 h 19"/>
                <a:gd name="T18" fmla="*/ 0 w 44"/>
                <a:gd name="T19" fmla="*/ 0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19">
                  <a:moveTo>
                    <a:pt x="0" y="0"/>
                  </a:moveTo>
                  <a:lnTo>
                    <a:pt x="44" y="0"/>
                  </a:lnTo>
                  <a:lnTo>
                    <a:pt x="44" y="19"/>
                  </a:lnTo>
                  <a:lnTo>
                    <a:pt x="0" y="19"/>
                  </a:lnTo>
                  <a:lnTo>
                    <a:pt x="0" y="0"/>
                  </a:lnTo>
                  <a:close/>
                  <a:moveTo>
                    <a:pt x="0" y="0"/>
                  </a:moveTo>
                  <a:lnTo>
                    <a:pt x="42" y="0"/>
                  </a:lnTo>
                  <a:lnTo>
                    <a:pt x="42" y="18"/>
                  </a:lnTo>
                  <a:lnTo>
                    <a:pt x="0" y="18"/>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59" name="Freeform 263">
              <a:extLst>
                <a:ext uri="{FF2B5EF4-FFF2-40B4-BE49-F238E27FC236}">
                  <a16:creationId xmlns:a16="http://schemas.microsoft.com/office/drawing/2014/main" id="{FFDFE108-0F56-6E40-BD9E-3FB0DDBBF5B1}"/>
                </a:ext>
              </a:extLst>
            </p:cNvPr>
            <p:cNvSpPr>
              <a:spLocks noEditPoints="1"/>
            </p:cNvSpPr>
            <p:nvPr/>
          </p:nvSpPr>
          <p:spPr bwMode="auto">
            <a:xfrm>
              <a:off x="291" y="3437"/>
              <a:ext cx="42" cy="18"/>
            </a:xfrm>
            <a:custGeom>
              <a:avLst/>
              <a:gdLst>
                <a:gd name="T0" fmla="*/ 0 w 42"/>
                <a:gd name="T1" fmla="*/ 0 h 18"/>
                <a:gd name="T2" fmla="*/ 42 w 42"/>
                <a:gd name="T3" fmla="*/ 0 h 18"/>
                <a:gd name="T4" fmla="*/ 42 w 42"/>
                <a:gd name="T5" fmla="*/ 18 h 18"/>
                <a:gd name="T6" fmla="*/ 0 w 42"/>
                <a:gd name="T7" fmla="*/ 18 h 18"/>
                <a:gd name="T8" fmla="*/ 0 w 42"/>
                <a:gd name="T9" fmla="*/ 0 h 18"/>
                <a:gd name="T10" fmla="*/ 0 w 42"/>
                <a:gd name="T11" fmla="*/ 0 h 18"/>
                <a:gd name="T12" fmla="*/ 41 w 42"/>
                <a:gd name="T13" fmla="*/ 0 h 18"/>
                <a:gd name="T14" fmla="*/ 41 w 42"/>
                <a:gd name="T15" fmla="*/ 18 h 18"/>
                <a:gd name="T16" fmla="*/ 0 w 42"/>
                <a:gd name="T17" fmla="*/ 18 h 18"/>
                <a:gd name="T18" fmla="*/ 0 w 42"/>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18">
                  <a:moveTo>
                    <a:pt x="0" y="0"/>
                  </a:moveTo>
                  <a:lnTo>
                    <a:pt x="42" y="0"/>
                  </a:lnTo>
                  <a:lnTo>
                    <a:pt x="42" y="18"/>
                  </a:lnTo>
                  <a:lnTo>
                    <a:pt x="0" y="18"/>
                  </a:lnTo>
                  <a:lnTo>
                    <a:pt x="0" y="0"/>
                  </a:lnTo>
                  <a:close/>
                  <a:moveTo>
                    <a:pt x="0" y="0"/>
                  </a:moveTo>
                  <a:lnTo>
                    <a:pt x="41" y="0"/>
                  </a:lnTo>
                  <a:lnTo>
                    <a:pt x="41" y="18"/>
                  </a:lnTo>
                  <a:lnTo>
                    <a:pt x="0" y="18"/>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60" name="Freeform 264">
              <a:extLst>
                <a:ext uri="{FF2B5EF4-FFF2-40B4-BE49-F238E27FC236}">
                  <a16:creationId xmlns:a16="http://schemas.microsoft.com/office/drawing/2014/main" id="{E517BC45-A97E-1840-9061-1EBB06EF6763}"/>
                </a:ext>
              </a:extLst>
            </p:cNvPr>
            <p:cNvSpPr>
              <a:spLocks noEditPoints="1"/>
            </p:cNvSpPr>
            <p:nvPr/>
          </p:nvSpPr>
          <p:spPr bwMode="auto">
            <a:xfrm>
              <a:off x="291" y="3437"/>
              <a:ext cx="41" cy="18"/>
            </a:xfrm>
            <a:custGeom>
              <a:avLst/>
              <a:gdLst>
                <a:gd name="T0" fmla="*/ 0 w 41"/>
                <a:gd name="T1" fmla="*/ 0 h 18"/>
                <a:gd name="T2" fmla="*/ 41 w 41"/>
                <a:gd name="T3" fmla="*/ 0 h 18"/>
                <a:gd name="T4" fmla="*/ 41 w 41"/>
                <a:gd name="T5" fmla="*/ 18 h 18"/>
                <a:gd name="T6" fmla="*/ 0 w 41"/>
                <a:gd name="T7" fmla="*/ 18 h 18"/>
                <a:gd name="T8" fmla="*/ 0 w 41"/>
                <a:gd name="T9" fmla="*/ 0 h 18"/>
                <a:gd name="T10" fmla="*/ 0 w 41"/>
                <a:gd name="T11" fmla="*/ 0 h 18"/>
                <a:gd name="T12" fmla="*/ 39 w 41"/>
                <a:gd name="T13" fmla="*/ 0 h 18"/>
                <a:gd name="T14" fmla="*/ 39 w 41"/>
                <a:gd name="T15" fmla="*/ 17 h 18"/>
                <a:gd name="T16" fmla="*/ 0 w 41"/>
                <a:gd name="T17" fmla="*/ 17 h 18"/>
                <a:gd name="T18" fmla="*/ 0 w 41"/>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18">
                  <a:moveTo>
                    <a:pt x="0" y="0"/>
                  </a:moveTo>
                  <a:lnTo>
                    <a:pt x="41" y="0"/>
                  </a:lnTo>
                  <a:lnTo>
                    <a:pt x="41" y="18"/>
                  </a:lnTo>
                  <a:lnTo>
                    <a:pt x="0" y="18"/>
                  </a:lnTo>
                  <a:lnTo>
                    <a:pt x="0" y="0"/>
                  </a:lnTo>
                  <a:close/>
                  <a:moveTo>
                    <a:pt x="0" y="0"/>
                  </a:moveTo>
                  <a:lnTo>
                    <a:pt x="39" y="0"/>
                  </a:lnTo>
                  <a:lnTo>
                    <a:pt x="39" y="17"/>
                  </a:lnTo>
                  <a:lnTo>
                    <a:pt x="0" y="17"/>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61" name="Freeform 265">
              <a:extLst>
                <a:ext uri="{FF2B5EF4-FFF2-40B4-BE49-F238E27FC236}">
                  <a16:creationId xmlns:a16="http://schemas.microsoft.com/office/drawing/2014/main" id="{D17436E7-7AC2-E94D-A4A1-4BC309C29D74}"/>
                </a:ext>
              </a:extLst>
            </p:cNvPr>
            <p:cNvSpPr>
              <a:spLocks noEditPoints="1"/>
            </p:cNvSpPr>
            <p:nvPr/>
          </p:nvSpPr>
          <p:spPr bwMode="auto">
            <a:xfrm>
              <a:off x="291" y="3437"/>
              <a:ext cx="39" cy="17"/>
            </a:xfrm>
            <a:custGeom>
              <a:avLst/>
              <a:gdLst>
                <a:gd name="T0" fmla="*/ 0 w 39"/>
                <a:gd name="T1" fmla="*/ 0 h 17"/>
                <a:gd name="T2" fmla="*/ 39 w 39"/>
                <a:gd name="T3" fmla="*/ 0 h 17"/>
                <a:gd name="T4" fmla="*/ 39 w 39"/>
                <a:gd name="T5" fmla="*/ 17 h 17"/>
                <a:gd name="T6" fmla="*/ 0 w 39"/>
                <a:gd name="T7" fmla="*/ 17 h 17"/>
                <a:gd name="T8" fmla="*/ 0 w 39"/>
                <a:gd name="T9" fmla="*/ 0 h 17"/>
                <a:gd name="T10" fmla="*/ 0 w 39"/>
                <a:gd name="T11" fmla="*/ 0 h 17"/>
                <a:gd name="T12" fmla="*/ 37 w 39"/>
                <a:gd name="T13" fmla="*/ 0 h 17"/>
                <a:gd name="T14" fmla="*/ 37 w 39"/>
                <a:gd name="T15" fmla="*/ 16 h 17"/>
                <a:gd name="T16" fmla="*/ 0 w 39"/>
                <a:gd name="T17" fmla="*/ 16 h 17"/>
                <a:gd name="T18" fmla="*/ 0 w 39"/>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17">
                  <a:moveTo>
                    <a:pt x="0" y="0"/>
                  </a:moveTo>
                  <a:lnTo>
                    <a:pt x="39" y="0"/>
                  </a:lnTo>
                  <a:lnTo>
                    <a:pt x="39" y="17"/>
                  </a:lnTo>
                  <a:lnTo>
                    <a:pt x="0" y="17"/>
                  </a:lnTo>
                  <a:lnTo>
                    <a:pt x="0" y="0"/>
                  </a:lnTo>
                  <a:close/>
                  <a:moveTo>
                    <a:pt x="0" y="0"/>
                  </a:moveTo>
                  <a:lnTo>
                    <a:pt x="37" y="0"/>
                  </a:lnTo>
                  <a:lnTo>
                    <a:pt x="37" y="16"/>
                  </a:lnTo>
                  <a:lnTo>
                    <a:pt x="0" y="16"/>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62" name="Freeform 266">
              <a:extLst>
                <a:ext uri="{FF2B5EF4-FFF2-40B4-BE49-F238E27FC236}">
                  <a16:creationId xmlns:a16="http://schemas.microsoft.com/office/drawing/2014/main" id="{2FCB13F2-A5F1-9D41-BF67-DAA85C5F5C10}"/>
                </a:ext>
              </a:extLst>
            </p:cNvPr>
            <p:cNvSpPr>
              <a:spLocks noEditPoints="1"/>
            </p:cNvSpPr>
            <p:nvPr/>
          </p:nvSpPr>
          <p:spPr bwMode="auto">
            <a:xfrm>
              <a:off x="291" y="3437"/>
              <a:ext cx="37" cy="16"/>
            </a:xfrm>
            <a:custGeom>
              <a:avLst/>
              <a:gdLst>
                <a:gd name="T0" fmla="*/ 0 w 37"/>
                <a:gd name="T1" fmla="*/ 0 h 16"/>
                <a:gd name="T2" fmla="*/ 37 w 37"/>
                <a:gd name="T3" fmla="*/ 0 h 16"/>
                <a:gd name="T4" fmla="*/ 37 w 37"/>
                <a:gd name="T5" fmla="*/ 16 h 16"/>
                <a:gd name="T6" fmla="*/ 0 w 37"/>
                <a:gd name="T7" fmla="*/ 16 h 16"/>
                <a:gd name="T8" fmla="*/ 0 w 37"/>
                <a:gd name="T9" fmla="*/ 0 h 16"/>
                <a:gd name="T10" fmla="*/ 0 w 37"/>
                <a:gd name="T11" fmla="*/ 0 h 16"/>
                <a:gd name="T12" fmla="*/ 35 w 37"/>
                <a:gd name="T13" fmla="*/ 0 h 16"/>
                <a:gd name="T14" fmla="*/ 35 w 37"/>
                <a:gd name="T15" fmla="*/ 15 h 16"/>
                <a:gd name="T16" fmla="*/ 0 w 37"/>
                <a:gd name="T17" fmla="*/ 15 h 16"/>
                <a:gd name="T18" fmla="*/ 0 w 37"/>
                <a:gd name="T19" fmla="*/ 0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7" h="16">
                  <a:moveTo>
                    <a:pt x="0" y="0"/>
                  </a:moveTo>
                  <a:lnTo>
                    <a:pt x="37" y="0"/>
                  </a:lnTo>
                  <a:lnTo>
                    <a:pt x="37" y="16"/>
                  </a:lnTo>
                  <a:lnTo>
                    <a:pt x="0" y="16"/>
                  </a:lnTo>
                  <a:lnTo>
                    <a:pt x="0" y="0"/>
                  </a:lnTo>
                  <a:close/>
                  <a:moveTo>
                    <a:pt x="0" y="0"/>
                  </a:moveTo>
                  <a:lnTo>
                    <a:pt x="35" y="0"/>
                  </a:lnTo>
                  <a:lnTo>
                    <a:pt x="35" y="15"/>
                  </a:lnTo>
                  <a:lnTo>
                    <a:pt x="0" y="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63" name="Freeform 267">
              <a:extLst>
                <a:ext uri="{FF2B5EF4-FFF2-40B4-BE49-F238E27FC236}">
                  <a16:creationId xmlns:a16="http://schemas.microsoft.com/office/drawing/2014/main" id="{2C12EFAA-C76F-6140-8AD6-3EA93B66BD1E}"/>
                </a:ext>
              </a:extLst>
            </p:cNvPr>
            <p:cNvSpPr>
              <a:spLocks noEditPoints="1"/>
            </p:cNvSpPr>
            <p:nvPr/>
          </p:nvSpPr>
          <p:spPr bwMode="auto">
            <a:xfrm>
              <a:off x="291" y="3437"/>
              <a:ext cx="35" cy="15"/>
            </a:xfrm>
            <a:custGeom>
              <a:avLst/>
              <a:gdLst>
                <a:gd name="T0" fmla="*/ 0 w 35"/>
                <a:gd name="T1" fmla="*/ 0 h 15"/>
                <a:gd name="T2" fmla="*/ 35 w 35"/>
                <a:gd name="T3" fmla="*/ 0 h 15"/>
                <a:gd name="T4" fmla="*/ 35 w 35"/>
                <a:gd name="T5" fmla="*/ 15 h 15"/>
                <a:gd name="T6" fmla="*/ 0 w 35"/>
                <a:gd name="T7" fmla="*/ 15 h 15"/>
                <a:gd name="T8" fmla="*/ 0 w 35"/>
                <a:gd name="T9" fmla="*/ 0 h 15"/>
                <a:gd name="T10" fmla="*/ 0 w 35"/>
                <a:gd name="T11" fmla="*/ 0 h 15"/>
                <a:gd name="T12" fmla="*/ 34 w 35"/>
                <a:gd name="T13" fmla="*/ 0 h 15"/>
                <a:gd name="T14" fmla="*/ 34 w 35"/>
                <a:gd name="T15" fmla="*/ 14 h 15"/>
                <a:gd name="T16" fmla="*/ 0 w 35"/>
                <a:gd name="T17" fmla="*/ 14 h 15"/>
                <a:gd name="T18" fmla="*/ 0 w 35"/>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5" h="15">
                  <a:moveTo>
                    <a:pt x="0" y="0"/>
                  </a:moveTo>
                  <a:lnTo>
                    <a:pt x="35" y="0"/>
                  </a:lnTo>
                  <a:lnTo>
                    <a:pt x="35" y="15"/>
                  </a:lnTo>
                  <a:lnTo>
                    <a:pt x="0" y="15"/>
                  </a:lnTo>
                  <a:lnTo>
                    <a:pt x="0" y="0"/>
                  </a:lnTo>
                  <a:close/>
                  <a:moveTo>
                    <a:pt x="0" y="0"/>
                  </a:moveTo>
                  <a:lnTo>
                    <a:pt x="34" y="0"/>
                  </a:lnTo>
                  <a:lnTo>
                    <a:pt x="34"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64" name="Freeform 268">
              <a:extLst>
                <a:ext uri="{FF2B5EF4-FFF2-40B4-BE49-F238E27FC236}">
                  <a16:creationId xmlns:a16="http://schemas.microsoft.com/office/drawing/2014/main" id="{5FCFC9C5-2039-6743-8628-D958CDB8B287}"/>
                </a:ext>
              </a:extLst>
            </p:cNvPr>
            <p:cNvSpPr>
              <a:spLocks noEditPoints="1"/>
            </p:cNvSpPr>
            <p:nvPr/>
          </p:nvSpPr>
          <p:spPr bwMode="auto">
            <a:xfrm>
              <a:off x="291" y="3437"/>
              <a:ext cx="34" cy="14"/>
            </a:xfrm>
            <a:custGeom>
              <a:avLst/>
              <a:gdLst>
                <a:gd name="T0" fmla="*/ 0 w 34"/>
                <a:gd name="T1" fmla="*/ 0 h 14"/>
                <a:gd name="T2" fmla="*/ 34 w 34"/>
                <a:gd name="T3" fmla="*/ 0 h 14"/>
                <a:gd name="T4" fmla="*/ 34 w 34"/>
                <a:gd name="T5" fmla="*/ 14 h 14"/>
                <a:gd name="T6" fmla="*/ 0 w 34"/>
                <a:gd name="T7" fmla="*/ 14 h 14"/>
                <a:gd name="T8" fmla="*/ 0 w 34"/>
                <a:gd name="T9" fmla="*/ 0 h 14"/>
                <a:gd name="T10" fmla="*/ 0 w 34"/>
                <a:gd name="T11" fmla="*/ 0 h 14"/>
                <a:gd name="T12" fmla="*/ 32 w 34"/>
                <a:gd name="T13" fmla="*/ 0 h 14"/>
                <a:gd name="T14" fmla="*/ 32 w 34"/>
                <a:gd name="T15" fmla="*/ 14 h 14"/>
                <a:gd name="T16" fmla="*/ 0 w 34"/>
                <a:gd name="T17" fmla="*/ 14 h 14"/>
                <a:gd name="T18" fmla="*/ 0 w 34"/>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14">
                  <a:moveTo>
                    <a:pt x="0" y="0"/>
                  </a:moveTo>
                  <a:lnTo>
                    <a:pt x="34" y="0"/>
                  </a:lnTo>
                  <a:lnTo>
                    <a:pt x="34" y="14"/>
                  </a:lnTo>
                  <a:lnTo>
                    <a:pt x="0" y="14"/>
                  </a:lnTo>
                  <a:lnTo>
                    <a:pt x="0" y="0"/>
                  </a:lnTo>
                  <a:close/>
                  <a:moveTo>
                    <a:pt x="0" y="0"/>
                  </a:moveTo>
                  <a:lnTo>
                    <a:pt x="32" y="0"/>
                  </a:lnTo>
                  <a:lnTo>
                    <a:pt x="32"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65" name="Freeform 269">
              <a:extLst>
                <a:ext uri="{FF2B5EF4-FFF2-40B4-BE49-F238E27FC236}">
                  <a16:creationId xmlns:a16="http://schemas.microsoft.com/office/drawing/2014/main" id="{55CD9773-C73F-4442-B42E-0C25834C46FA}"/>
                </a:ext>
              </a:extLst>
            </p:cNvPr>
            <p:cNvSpPr>
              <a:spLocks noEditPoints="1"/>
            </p:cNvSpPr>
            <p:nvPr/>
          </p:nvSpPr>
          <p:spPr bwMode="auto">
            <a:xfrm>
              <a:off x="291" y="3437"/>
              <a:ext cx="32" cy="14"/>
            </a:xfrm>
            <a:custGeom>
              <a:avLst/>
              <a:gdLst>
                <a:gd name="T0" fmla="*/ 0 w 32"/>
                <a:gd name="T1" fmla="*/ 0 h 14"/>
                <a:gd name="T2" fmla="*/ 32 w 32"/>
                <a:gd name="T3" fmla="*/ 0 h 14"/>
                <a:gd name="T4" fmla="*/ 32 w 32"/>
                <a:gd name="T5" fmla="*/ 14 h 14"/>
                <a:gd name="T6" fmla="*/ 0 w 32"/>
                <a:gd name="T7" fmla="*/ 14 h 14"/>
                <a:gd name="T8" fmla="*/ 0 w 32"/>
                <a:gd name="T9" fmla="*/ 0 h 14"/>
                <a:gd name="T10" fmla="*/ 0 w 32"/>
                <a:gd name="T11" fmla="*/ 0 h 14"/>
                <a:gd name="T12" fmla="*/ 30 w 32"/>
                <a:gd name="T13" fmla="*/ 0 h 14"/>
                <a:gd name="T14" fmla="*/ 30 w 32"/>
                <a:gd name="T15" fmla="*/ 13 h 14"/>
                <a:gd name="T16" fmla="*/ 0 w 32"/>
                <a:gd name="T17" fmla="*/ 13 h 14"/>
                <a:gd name="T18" fmla="*/ 0 w 32"/>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14">
                  <a:moveTo>
                    <a:pt x="0" y="0"/>
                  </a:moveTo>
                  <a:lnTo>
                    <a:pt x="32" y="0"/>
                  </a:lnTo>
                  <a:lnTo>
                    <a:pt x="32" y="14"/>
                  </a:lnTo>
                  <a:lnTo>
                    <a:pt x="0" y="14"/>
                  </a:lnTo>
                  <a:lnTo>
                    <a:pt x="0" y="0"/>
                  </a:lnTo>
                  <a:close/>
                  <a:moveTo>
                    <a:pt x="0" y="0"/>
                  </a:moveTo>
                  <a:lnTo>
                    <a:pt x="30" y="0"/>
                  </a:lnTo>
                  <a:lnTo>
                    <a:pt x="30" y="13"/>
                  </a:lnTo>
                  <a:lnTo>
                    <a:pt x="0" y="1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66" name="Freeform 270">
              <a:extLst>
                <a:ext uri="{FF2B5EF4-FFF2-40B4-BE49-F238E27FC236}">
                  <a16:creationId xmlns:a16="http://schemas.microsoft.com/office/drawing/2014/main" id="{5F12CF25-910C-BF4F-8A9C-B1816F82FE42}"/>
                </a:ext>
              </a:extLst>
            </p:cNvPr>
            <p:cNvSpPr>
              <a:spLocks noEditPoints="1"/>
            </p:cNvSpPr>
            <p:nvPr/>
          </p:nvSpPr>
          <p:spPr bwMode="auto">
            <a:xfrm>
              <a:off x="291" y="3437"/>
              <a:ext cx="30" cy="13"/>
            </a:xfrm>
            <a:custGeom>
              <a:avLst/>
              <a:gdLst>
                <a:gd name="T0" fmla="*/ 0 w 30"/>
                <a:gd name="T1" fmla="*/ 0 h 13"/>
                <a:gd name="T2" fmla="*/ 30 w 30"/>
                <a:gd name="T3" fmla="*/ 0 h 13"/>
                <a:gd name="T4" fmla="*/ 30 w 30"/>
                <a:gd name="T5" fmla="*/ 13 h 13"/>
                <a:gd name="T6" fmla="*/ 0 w 30"/>
                <a:gd name="T7" fmla="*/ 13 h 13"/>
                <a:gd name="T8" fmla="*/ 0 w 30"/>
                <a:gd name="T9" fmla="*/ 0 h 13"/>
                <a:gd name="T10" fmla="*/ 0 w 30"/>
                <a:gd name="T11" fmla="*/ 0 h 13"/>
                <a:gd name="T12" fmla="*/ 28 w 30"/>
                <a:gd name="T13" fmla="*/ 0 h 13"/>
                <a:gd name="T14" fmla="*/ 28 w 30"/>
                <a:gd name="T15" fmla="*/ 12 h 13"/>
                <a:gd name="T16" fmla="*/ 0 w 30"/>
                <a:gd name="T17" fmla="*/ 12 h 13"/>
                <a:gd name="T18" fmla="*/ 0 w 30"/>
                <a:gd name="T19" fmla="*/ 0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 h="13">
                  <a:moveTo>
                    <a:pt x="0" y="0"/>
                  </a:moveTo>
                  <a:lnTo>
                    <a:pt x="30" y="0"/>
                  </a:lnTo>
                  <a:lnTo>
                    <a:pt x="30" y="13"/>
                  </a:lnTo>
                  <a:lnTo>
                    <a:pt x="0" y="13"/>
                  </a:lnTo>
                  <a:lnTo>
                    <a:pt x="0" y="0"/>
                  </a:lnTo>
                  <a:close/>
                  <a:moveTo>
                    <a:pt x="0" y="0"/>
                  </a:moveTo>
                  <a:lnTo>
                    <a:pt x="28" y="0"/>
                  </a:lnTo>
                  <a:lnTo>
                    <a:pt x="28"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67" name="Freeform 271">
              <a:extLst>
                <a:ext uri="{FF2B5EF4-FFF2-40B4-BE49-F238E27FC236}">
                  <a16:creationId xmlns:a16="http://schemas.microsoft.com/office/drawing/2014/main" id="{470847AD-86AE-7645-BB87-9178A150F7A1}"/>
                </a:ext>
              </a:extLst>
            </p:cNvPr>
            <p:cNvSpPr>
              <a:spLocks noEditPoints="1"/>
            </p:cNvSpPr>
            <p:nvPr/>
          </p:nvSpPr>
          <p:spPr bwMode="auto">
            <a:xfrm>
              <a:off x="291" y="3437"/>
              <a:ext cx="28" cy="12"/>
            </a:xfrm>
            <a:custGeom>
              <a:avLst/>
              <a:gdLst>
                <a:gd name="T0" fmla="*/ 0 w 28"/>
                <a:gd name="T1" fmla="*/ 0 h 12"/>
                <a:gd name="T2" fmla="*/ 28 w 28"/>
                <a:gd name="T3" fmla="*/ 0 h 12"/>
                <a:gd name="T4" fmla="*/ 28 w 28"/>
                <a:gd name="T5" fmla="*/ 12 h 12"/>
                <a:gd name="T6" fmla="*/ 0 w 28"/>
                <a:gd name="T7" fmla="*/ 12 h 12"/>
                <a:gd name="T8" fmla="*/ 0 w 28"/>
                <a:gd name="T9" fmla="*/ 0 h 12"/>
                <a:gd name="T10" fmla="*/ 0 w 28"/>
                <a:gd name="T11" fmla="*/ 0 h 12"/>
                <a:gd name="T12" fmla="*/ 27 w 28"/>
                <a:gd name="T13" fmla="*/ 0 h 12"/>
                <a:gd name="T14" fmla="*/ 27 w 28"/>
                <a:gd name="T15" fmla="*/ 12 h 12"/>
                <a:gd name="T16" fmla="*/ 0 w 28"/>
                <a:gd name="T17" fmla="*/ 12 h 12"/>
                <a:gd name="T18" fmla="*/ 0 w 28"/>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12">
                  <a:moveTo>
                    <a:pt x="0" y="0"/>
                  </a:moveTo>
                  <a:lnTo>
                    <a:pt x="28" y="0"/>
                  </a:lnTo>
                  <a:lnTo>
                    <a:pt x="28" y="12"/>
                  </a:lnTo>
                  <a:lnTo>
                    <a:pt x="0" y="12"/>
                  </a:lnTo>
                  <a:lnTo>
                    <a:pt x="0" y="0"/>
                  </a:lnTo>
                  <a:close/>
                  <a:moveTo>
                    <a:pt x="0" y="0"/>
                  </a:moveTo>
                  <a:lnTo>
                    <a:pt x="27" y="0"/>
                  </a:lnTo>
                  <a:lnTo>
                    <a:pt x="2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68" name="Freeform 272">
              <a:extLst>
                <a:ext uri="{FF2B5EF4-FFF2-40B4-BE49-F238E27FC236}">
                  <a16:creationId xmlns:a16="http://schemas.microsoft.com/office/drawing/2014/main" id="{064D9827-29F7-9B42-A44A-E9305BF29799}"/>
                </a:ext>
              </a:extLst>
            </p:cNvPr>
            <p:cNvSpPr>
              <a:spLocks noEditPoints="1"/>
            </p:cNvSpPr>
            <p:nvPr/>
          </p:nvSpPr>
          <p:spPr bwMode="auto">
            <a:xfrm>
              <a:off x="291" y="3437"/>
              <a:ext cx="27" cy="12"/>
            </a:xfrm>
            <a:custGeom>
              <a:avLst/>
              <a:gdLst>
                <a:gd name="T0" fmla="*/ 0 w 27"/>
                <a:gd name="T1" fmla="*/ 0 h 12"/>
                <a:gd name="T2" fmla="*/ 27 w 27"/>
                <a:gd name="T3" fmla="*/ 0 h 12"/>
                <a:gd name="T4" fmla="*/ 27 w 27"/>
                <a:gd name="T5" fmla="*/ 12 h 12"/>
                <a:gd name="T6" fmla="*/ 0 w 27"/>
                <a:gd name="T7" fmla="*/ 12 h 12"/>
                <a:gd name="T8" fmla="*/ 0 w 27"/>
                <a:gd name="T9" fmla="*/ 0 h 12"/>
                <a:gd name="T10" fmla="*/ 0 w 27"/>
                <a:gd name="T11" fmla="*/ 0 h 12"/>
                <a:gd name="T12" fmla="*/ 25 w 27"/>
                <a:gd name="T13" fmla="*/ 0 h 12"/>
                <a:gd name="T14" fmla="*/ 25 w 27"/>
                <a:gd name="T15" fmla="*/ 11 h 12"/>
                <a:gd name="T16" fmla="*/ 0 w 27"/>
                <a:gd name="T17" fmla="*/ 11 h 12"/>
                <a:gd name="T18" fmla="*/ 0 w 2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 h="12">
                  <a:moveTo>
                    <a:pt x="0" y="0"/>
                  </a:moveTo>
                  <a:lnTo>
                    <a:pt x="27" y="0"/>
                  </a:lnTo>
                  <a:lnTo>
                    <a:pt x="27" y="12"/>
                  </a:lnTo>
                  <a:lnTo>
                    <a:pt x="0" y="12"/>
                  </a:lnTo>
                  <a:lnTo>
                    <a:pt x="0" y="0"/>
                  </a:lnTo>
                  <a:close/>
                  <a:moveTo>
                    <a:pt x="0" y="0"/>
                  </a:moveTo>
                  <a:lnTo>
                    <a:pt x="25" y="0"/>
                  </a:lnTo>
                  <a:lnTo>
                    <a:pt x="25" y="11"/>
                  </a:lnTo>
                  <a:lnTo>
                    <a:pt x="0" y="1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69" name="Freeform 273">
              <a:extLst>
                <a:ext uri="{FF2B5EF4-FFF2-40B4-BE49-F238E27FC236}">
                  <a16:creationId xmlns:a16="http://schemas.microsoft.com/office/drawing/2014/main" id="{714FDDEA-6D97-0E47-AACB-9CD58A36A8C2}"/>
                </a:ext>
              </a:extLst>
            </p:cNvPr>
            <p:cNvSpPr>
              <a:spLocks noEditPoints="1"/>
            </p:cNvSpPr>
            <p:nvPr/>
          </p:nvSpPr>
          <p:spPr bwMode="auto">
            <a:xfrm>
              <a:off x="291" y="3437"/>
              <a:ext cx="25" cy="11"/>
            </a:xfrm>
            <a:custGeom>
              <a:avLst/>
              <a:gdLst>
                <a:gd name="T0" fmla="*/ 0 w 25"/>
                <a:gd name="T1" fmla="*/ 0 h 11"/>
                <a:gd name="T2" fmla="*/ 25 w 25"/>
                <a:gd name="T3" fmla="*/ 0 h 11"/>
                <a:gd name="T4" fmla="*/ 25 w 25"/>
                <a:gd name="T5" fmla="*/ 11 h 11"/>
                <a:gd name="T6" fmla="*/ 0 w 25"/>
                <a:gd name="T7" fmla="*/ 11 h 11"/>
                <a:gd name="T8" fmla="*/ 0 w 25"/>
                <a:gd name="T9" fmla="*/ 0 h 11"/>
                <a:gd name="T10" fmla="*/ 0 w 25"/>
                <a:gd name="T11" fmla="*/ 0 h 11"/>
                <a:gd name="T12" fmla="*/ 23 w 25"/>
                <a:gd name="T13" fmla="*/ 0 h 11"/>
                <a:gd name="T14" fmla="*/ 23 w 25"/>
                <a:gd name="T15" fmla="*/ 10 h 11"/>
                <a:gd name="T16" fmla="*/ 0 w 25"/>
                <a:gd name="T17" fmla="*/ 10 h 11"/>
                <a:gd name="T18" fmla="*/ 0 w 25"/>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1">
                  <a:moveTo>
                    <a:pt x="0" y="0"/>
                  </a:moveTo>
                  <a:lnTo>
                    <a:pt x="25" y="0"/>
                  </a:lnTo>
                  <a:lnTo>
                    <a:pt x="25" y="11"/>
                  </a:lnTo>
                  <a:lnTo>
                    <a:pt x="0" y="11"/>
                  </a:lnTo>
                  <a:lnTo>
                    <a:pt x="0" y="0"/>
                  </a:lnTo>
                  <a:close/>
                  <a:moveTo>
                    <a:pt x="0" y="0"/>
                  </a:moveTo>
                  <a:lnTo>
                    <a:pt x="23" y="0"/>
                  </a:lnTo>
                  <a:lnTo>
                    <a:pt x="23"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70" name="Freeform 274">
              <a:extLst>
                <a:ext uri="{FF2B5EF4-FFF2-40B4-BE49-F238E27FC236}">
                  <a16:creationId xmlns:a16="http://schemas.microsoft.com/office/drawing/2014/main" id="{5550D0C3-30B1-B142-B4BB-C414D9EF6464}"/>
                </a:ext>
              </a:extLst>
            </p:cNvPr>
            <p:cNvSpPr>
              <a:spLocks noEditPoints="1"/>
            </p:cNvSpPr>
            <p:nvPr/>
          </p:nvSpPr>
          <p:spPr bwMode="auto">
            <a:xfrm>
              <a:off x="291" y="3437"/>
              <a:ext cx="23" cy="10"/>
            </a:xfrm>
            <a:custGeom>
              <a:avLst/>
              <a:gdLst>
                <a:gd name="T0" fmla="*/ 0 w 23"/>
                <a:gd name="T1" fmla="*/ 0 h 10"/>
                <a:gd name="T2" fmla="*/ 23 w 23"/>
                <a:gd name="T3" fmla="*/ 0 h 10"/>
                <a:gd name="T4" fmla="*/ 23 w 23"/>
                <a:gd name="T5" fmla="*/ 10 h 10"/>
                <a:gd name="T6" fmla="*/ 0 w 23"/>
                <a:gd name="T7" fmla="*/ 10 h 10"/>
                <a:gd name="T8" fmla="*/ 0 w 23"/>
                <a:gd name="T9" fmla="*/ 0 h 10"/>
                <a:gd name="T10" fmla="*/ 0 w 23"/>
                <a:gd name="T11" fmla="*/ 0 h 10"/>
                <a:gd name="T12" fmla="*/ 21 w 23"/>
                <a:gd name="T13" fmla="*/ 0 h 10"/>
                <a:gd name="T14" fmla="*/ 21 w 23"/>
                <a:gd name="T15" fmla="*/ 9 h 10"/>
                <a:gd name="T16" fmla="*/ 0 w 23"/>
                <a:gd name="T17" fmla="*/ 9 h 10"/>
                <a:gd name="T18" fmla="*/ 0 w 23"/>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10">
                  <a:moveTo>
                    <a:pt x="0" y="0"/>
                  </a:moveTo>
                  <a:lnTo>
                    <a:pt x="23" y="0"/>
                  </a:lnTo>
                  <a:lnTo>
                    <a:pt x="23" y="10"/>
                  </a:lnTo>
                  <a:lnTo>
                    <a:pt x="0" y="10"/>
                  </a:lnTo>
                  <a:lnTo>
                    <a:pt x="0" y="0"/>
                  </a:lnTo>
                  <a:close/>
                  <a:moveTo>
                    <a:pt x="0" y="0"/>
                  </a:moveTo>
                  <a:lnTo>
                    <a:pt x="21" y="0"/>
                  </a:lnTo>
                  <a:lnTo>
                    <a:pt x="21"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71" name="Freeform 275">
              <a:extLst>
                <a:ext uri="{FF2B5EF4-FFF2-40B4-BE49-F238E27FC236}">
                  <a16:creationId xmlns:a16="http://schemas.microsoft.com/office/drawing/2014/main" id="{9DC36358-F370-354E-8830-E9C423ABB308}"/>
                </a:ext>
              </a:extLst>
            </p:cNvPr>
            <p:cNvSpPr>
              <a:spLocks noEditPoints="1"/>
            </p:cNvSpPr>
            <p:nvPr/>
          </p:nvSpPr>
          <p:spPr bwMode="auto">
            <a:xfrm>
              <a:off x="291" y="3437"/>
              <a:ext cx="21" cy="9"/>
            </a:xfrm>
            <a:custGeom>
              <a:avLst/>
              <a:gdLst>
                <a:gd name="T0" fmla="*/ 0 w 21"/>
                <a:gd name="T1" fmla="*/ 0 h 9"/>
                <a:gd name="T2" fmla="*/ 21 w 21"/>
                <a:gd name="T3" fmla="*/ 0 h 9"/>
                <a:gd name="T4" fmla="*/ 21 w 21"/>
                <a:gd name="T5" fmla="*/ 9 h 9"/>
                <a:gd name="T6" fmla="*/ 0 w 21"/>
                <a:gd name="T7" fmla="*/ 9 h 9"/>
                <a:gd name="T8" fmla="*/ 0 w 21"/>
                <a:gd name="T9" fmla="*/ 0 h 9"/>
                <a:gd name="T10" fmla="*/ 0 w 21"/>
                <a:gd name="T11" fmla="*/ 0 h 9"/>
                <a:gd name="T12" fmla="*/ 19 w 21"/>
                <a:gd name="T13" fmla="*/ 0 h 9"/>
                <a:gd name="T14" fmla="*/ 19 w 21"/>
                <a:gd name="T15" fmla="*/ 9 h 9"/>
                <a:gd name="T16" fmla="*/ 0 w 21"/>
                <a:gd name="T17" fmla="*/ 9 h 9"/>
                <a:gd name="T18" fmla="*/ 0 w 21"/>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9">
                  <a:moveTo>
                    <a:pt x="0" y="0"/>
                  </a:moveTo>
                  <a:lnTo>
                    <a:pt x="21" y="0"/>
                  </a:lnTo>
                  <a:lnTo>
                    <a:pt x="21" y="9"/>
                  </a:lnTo>
                  <a:lnTo>
                    <a:pt x="0" y="9"/>
                  </a:lnTo>
                  <a:lnTo>
                    <a:pt x="0" y="0"/>
                  </a:lnTo>
                  <a:close/>
                  <a:moveTo>
                    <a:pt x="0" y="0"/>
                  </a:moveTo>
                  <a:lnTo>
                    <a:pt x="19" y="0"/>
                  </a:lnTo>
                  <a:lnTo>
                    <a:pt x="19"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72" name="Freeform 276">
              <a:extLst>
                <a:ext uri="{FF2B5EF4-FFF2-40B4-BE49-F238E27FC236}">
                  <a16:creationId xmlns:a16="http://schemas.microsoft.com/office/drawing/2014/main" id="{88A50CA6-1822-CF49-9653-1D365D60C435}"/>
                </a:ext>
              </a:extLst>
            </p:cNvPr>
            <p:cNvSpPr>
              <a:spLocks noEditPoints="1"/>
            </p:cNvSpPr>
            <p:nvPr/>
          </p:nvSpPr>
          <p:spPr bwMode="auto">
            <a:xfrm>
              <a:off x="291" y="3437"/>
              <a:ext cx="19" cy="9"/>
            </a:xfrm>
            <a:custGeom>
              <a:avLst/>
              <a:gdLst>
                <a:gd name="T0" fmla="*/ 0 w 19"/>
                <a:gd name="T1" fmla="*/ 0 h 9"/>
                <a:gd name="T2" fmla="*/ 19 w 19"/>
                <a:gd name="T3" fmla="*/ 0 h 9"/>
                <a:gd name="T4" fmla="*/ 19 w 19"/>
                <a:gd name="T5" fmla="*/ 9 h 9"/>
                <a:gd name="T6" fmla="*/ 0 w 19"/>
                <a:gd name="T7" fmla="*/ 9 h 9"/>
                <a:gd name="T8" fmla="*/ 0 w 19"/>
                <a:gd name="T9" fmla="*/ 0 h 9"/>
                <a:gd name="T10" fmla="*/ 0 w 19"/>
                <a:gd name="T11" fmla="*/ 0 h 9"/>
                <a:gd name="T12" fmla="*/ 18 w 19"/>
                <a:gd name="T13" fmla="*/ 0 h 9"/>
                <a:gd name="T14" fmla="*/ 18 w 19"/>
                <a:gd name="T15" fmla="*/ 8 h 9"/>
                <a:gd name="T16" fmla="*/ 0 w 19"/>
                <a:gd name="T17" fmla="*/ 8 h 9"/>
                <a:gd name="T18" fmla="*/ 0 w 19"/>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 h="9">
                  <a:moveTo>
                    <a:pt x="0" y="0"/>
                  </a:moveTo>
                  <a:lnTo>
                    <a:pt x="19" y="0"/>
                  </a:lnTo>
                  <a:lnTo>
                    <a:pt x="19" y="9"/>
                  </a:lnTo>
                  <a:lnTo>
                    <a:pt x="0" y="9"/>
                  </a:lnTo>
                  <a:lnTo>
                    <a:pt x="0" y="0"/>
                  </a:lnTo>
                  <a:close/>
                  <a:moveTo>
                    <a:pt x="0" y="0"/>
                  </a:moveTo>
                  <a:lnTo>
                    <a:pt x="18" y="0"/>
                  </a:lnTo>
                  <a:lnTo>
                    <a:pt x="18" y="8"/>
                  </a:lnTo>
                  <a:lnTo>
                    <a:pt x="0" y="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73" name="Freeform 277">
              <a:extLst>
                <a:ext uri="{FF2B5EF4-FFF2-40B4-BE49-F238E27FC236}">
                  <a16:creationId xmlns:a16="http://schemas.microsoft.com/office/drawing/2014/main" id="{C4D7CCD7-DE37-C142-AED7-62D6AFE3B3A6}"/>
                </a:ext>
              </a:extLst>
            </p:cNvPr>
            <p:cNvSpPr>
              <a:spLocks noEditPoints="1"/>
            </p:cNvSpPr>
            <p:nvPr/>
          </p:nvSpPr>
          <p:spPr bwMode="auto">
            <a:xfrm>
              <a:off x="291" y="3437"/>
              <a:ext cx="18" cy="8"/>
            </a:xfrm>
            <a:custGeom>
              <a:avLst/>
              <a:gdLst>
                <a:gd name="T0" fmla="*/ 0 w 18"/>
                <a:gd name="T1" fmla="*/ 0 h 8"/>
                <a:gd name="T2" fmla="*/ 18 w 18"/>
                <a:gd name="T3" fmla="*/ 0 h 8"/>
                <a:gd name="T4" fmla="*/ 18 w 18"/>
                <a:gd name="T5" fmla="*/ 8 h 8"/>
                <a:gd name="T6" fmla="*/ 0 w 18"/>
                <a:gd name="T7" fmla="*/ 8 h 8"/>
                <a:gd name="T8" fmla="*/ 0 w 18"/>
                <a:gd name="T9" fmla="*/ 0 h 8"/>
                <a:gd name="T10" fmla="*/ 0 w 18"/>
                <a:gd name="T11" fmla="*/ 0 h 8"/>
                <a:gd name="T12" fmla="*/ 16 w 18"/>
                <a:gd name="T13" fmla="*/ 0 h 8"/>
                <a:gd name="T14" fmla="*/ 16 w 18"/>
                <a:gd name="T15" fmla="*/ 7 h 8"/>
                <a:gd name="T16" fmla="*/ 0 w 18"/>
                <a:gd name="T17" fmla="*/ 7 h 8"/>
                <a:gd name="T18" fmla="*/ 0 w 18"/>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8">
                  <a:moveTo>
                    <a:pt x="0" y="0"/>
                  </a:moveTo>
                  <a:lnTo>
                    <a:pt x="18" y="0"/>
                  </a:lnTo>
                  <a:lnTo>
                    <a:pt x="18" y="8"/>
                  </a:lnTo>
                  <a:lnTo>
                    <a:pt x="0" y="8"/>
                  </a:lnTo>
                  <a:lnTo>
                    <a:pt x="0" y="0"/>
                  </a:lnTo>
                  <a:close/>
                  <a:moveTo>
                    <a:pt x="0" y="0"/>
                  </a:moveTo>
                  <a:lnTo>
                    <a:pt x="16" y="0"/>
                  </a:lnTo>
                  <a:lnTo>
                    <a:pt x="16"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74" name="Freeform 278">
              <a:extLst>
                <a:ext uri="{FF2B5EF4-FFF2-40B4-BE49-F238E27FC236}">
                  <a16:creationId xmlns:a16="http://schemas.microsoft.com/office/drawing/2014/main" id="{5F24D02F-3BAE-7148-B555-715ED619A598}"/>
                </a:ext>
              </a:extLst>
            </p:cNvPr>
            <p:cNvSpPr>
              <a:spLocks noEditPoints="1"/>
            </p:cNvSpPr>
            <p:nvPr/>
          </p:nvSpPr>
          <p:spPr bwMode="auto">
            <a:xfrm>
              <a:off x="291" y="3437"/>
              <a:ext cx="16" cy="7"/>
            </a:xfrm>
            <a:custGeom>
              <a:avLst/>
              <a:gdLst>
                <a:gd name="T0" fmla="*/ 0 w 16"/>
                <a:gd name="T1" fmla="*/ 0 h 7"/>
                <a:gd name="T2" fmla="*/ 16 w 16"/>
                <a:gd name="T3" fmla="*/ 0 h 7"/>
                <a:gd name="T4" fmla="*/ 16 w 16"/>
                <a:gd name="T5" fmla="*/ 7 h 7"/>
                <a:gd name="T6" fmla="*/ 0 w 16"/>
                <a:gd name="T7" fmla="*/ 7 h 7"/>
                <a:gd name="T8" fmla="*/ 0 w 16"/>
                <a:gd name="T9" fmla="*/ 0 h 7"/>
                <a:gd name="T10" fmla="*/ 0 w 16"/>
                <a:gd name="T11" fmla="*/ 0 h 7"/>
                <a:gd name="T12" fmla="*/ 14 w 16"/>
                <a:gd name="T13" fmla="*/ 0 h 7"/>
                <a:gd name="T14" fmla="*/ 14 w 16"/>
                <a:gd name="T15" fmla="*/ 6 h 7"/>
                <a:gd name="T16" fmla="*/ 0 w 16"/>
                <a:gd name="T17" fmla="*/ 6 h 7"/>
                <a:gd name="T18" fmla="*/ 0 w 16"/>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7">
                  <a:moveTo>
                    <a:pt x="0" y="0"/>
                  </a:moveTo>
                  <a:lnTo>
                    <a:pt x="16" y="0"/>
                  </a:lnTo>
                  <a:lnTo>
                    <a:pt x="16" y="7"/>
                  </a:lnTo>
                  <a:lnTo>
                    <a:pt x="0" y="7"/>
                  </a:lnTo>
                  <a:lnTo>
                    <a:pt x="0" y="0"/>
                  </a:lnTo>
                  <a:close/>
                  <a:moveTo>
                    <a:pt x="0" y="0"/>
                  </a:moveTo>
                  <a:lnTo>
                    <a:pt x="14" y="0"/>
                  </a:lnTo>
                  <a:lnTo>
                    <a:pt x="14" y="6"/>
                  </a:lnTo>
                  <a:lnTo>
                    <a:pt x="0" y="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75" name="Freeform 279">
              <a:extLst>
                <a:ext uri="{FF2B5EF4-FFF2-40B4-BE49-F238E27FC236}">
                  <a16:creationId xmlns:a16="http://schemas.microsoft.com/office/drawing/2014/main" id="{9739F881-8FDE-1342-94CA-781F32AA6D61}"/>
                </a:ext>
              </a:extLst>
            </p:cNvPr>
            <p:cNvSpPr>
              <a:spLocks noEditPoints="1"/>
            </p:cNvSpPr>
            <p:nvPr/>
          </p:nvSpPr>
          <p:spPr bwMode="auto">
            <a:xfrm>
              <a:off x="291" y="3437"/>
              <a:ext cx="14" cy="6"/>
            </a:xfrm>
            <a:custGeom>
              <a:avLst/>
              <a:gdLst>
                <a:gd name="T0" fmla="*/ 0 w 14"/>
                <a:gd name="T1" fmla="*/ 0 h 6"/>
                <a:gd name="T2" fmla="*/ 14 w 14"/>
                <a:gd name="T3" fmla="*/ 0 h 6"/>
                <a:gd name="T4" fmla="*/ 14 w 14"/>
                <a:gd name="T5" fmla="*/ 6 h 6"/>
                <a:gd name="T6" fmla="*/ 0 w 14"/>
                <a:gd name="T7" fmla="*/ 6 h 6"/>
                <a:gd name="T8" fmla="*/ 0 w 14"/>
                <a:gd name="T9" fmla="*/ 0 h 6"/>
                <a:gd name="T10" fmla="*/ 0 w 14"/>
                <a:gd name="T11" fmla="*/ 0 h 6"/>
                <a:gd name="T12" fmla="*/ 12 w 14"/>
                <a:gd name="T13" fmla="*/ 0 h 6"/>
                <a:gd name="T14" fmla="*/ 12 w 14"/>
                <a:gd name="T15" fmla="*/ 5 h 6"/>
                <a:gd name="T16" fmla="*/ 0 w 14"/>
                <a:gd name="T17" fmla="*/ 5 h 6"/>
                <a:gd name="T18" fmla="*/ 0 w 14"/>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6">
                  <a:moveTo>
                    <a:pt x="0" y="0"/>
                  </a:moveTo>
                  <a:lnTo>
                    <a:pt x="14" y="0"/>
                  </a:lnTo>
                  <a:lnTo>
                    <a:pt x="14" y="6"/>
                  </a:lnTo>
                  <a:lnTo>
                    <a:pt x="0" y="6"/>
                  </a:lnTo>
                  <a:lnTo>
                    <a:pt x="0" y="0"/>
                  </a:lnTo>
                  <a:close/>
                  <a:moveTo>
                    <a:pt x="0" y="0"/>
                  </a:moveTo>
                  <a:lnTo>
                    <a:pt x="12" y="0"/>
                  </a:lnTo>
                  <a:lnTo>
                    <a:pt x="12"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76" name="Freeform 280">
              <a:extLst>
                <a:ext uri="{FF2B5EF4-FFF2-40B4-BE49-F238E27FC236}">
                  <a16:creationId xmlns:a16="http://schemas.microsoft.com/office/drawing/2014/main" id="{FC702582-9F28-EB4D-8E6A-32340D4E6286}"/>
                </a:ext>
              </a:extLst>
            </p:cNvPr>
            <p:cNvSpPr>
              <a:spLocks noEditPoints="1"/>
            </p:cNvSpPr>
            <p:nvPr/>
          </p:nvSpPr>
          <p:spPr bwMode="auto">
            <a:xfrm>
              <a:off x="291" y="3437"/>
              <a:ext cx="12" cy="5"/>
            </a:xfrm>
            <a:custGeom>
              <a:avLst/>
              <a:gdLst>
                <a:gd name="T0" fmla="*/ 0 w 12"/>
                <a:gd name="T1" fmla="*/ 0 h 5"/>
                <a:gd name="T2" fmla="*/ 12 w 12"/>
                <a:gd name="T3" fmla="*/ 0 h 5"/>
                <a:gd name="T4" fmla="*/ 12 w 12"/>
                <a:gd name="T5" fmla="*/ 5 h 5"/>
                <a:gd name="T6" fmla="*/ 0 w 12"/>
                <a:gd name="T7" fmla="*/ 5 h 5"/>
                <a:gd name="T8" fmla="*/ 0 w 12"/>
                <a:gd name="T9" fmla="*/ 0 h 5"/>
                <a:gd name="T10" fmla="*/ 0 w 12"/>
                <a:gd name="T11" fmla="*/ 0 h 5"/>
                <a:gd name="T12" fmla="*/ 11 w 12"/>
                <a:gd name="T13" fmla="*/ 0 h 5"/>
                <a:gd name="T14" fmla="*/ 11 w 12"/>
                <a:gd name="T15" fmla="*/ 5 h 5"/>
                <a:gd name="T16" fmla="*/ 0 w 12"/>
                <a:gd name="T17" fmla="*/ 5 h 5"/>
                <a:gd name="T18" fmla="*/ 0 w 12"/>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5">
                  <a:moveTo>
                    <a:pt x="0" y="0"/>
                  </a:moveTo>
                  <a:lnTo>
                    <a:pt x="12" y="0"/>
                  </a:lnTo>
                  <a:lnTo>
                    <a:pt x="12" y="5"/>
                  </a:lnTo>
                  <a:lnTo>
                    <a:pt x="0" y="5"/>
                  </a:lnTo>
                  <a:lnTo>
                    <a:pt x="0" y="0"/>
                  </a:lnTo>
                  <a:close/>
                  <a:moveTo>
                    <a:pt x="0" y="0"/>
                  </a:moveTo>
                  <a:lnTo>
                    <a:pt x="11" y="0"/>
                  </a:lnTo>
                  <a:lnTo>
                    <a:pt x="11"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77" name="Freeform 281">
              <a:extLst>
                <a:ext uri="{FF2B5EF4-FFF2-40B4-BE49-F238E27FC236}">
                  <a16:creationId xmlns:a16="http://schemas.microsoft.com/office/drawing/2014/main" id="{EFEEDB04-C488-0943-AE63-DB73D58AE859}"/>
                </a:ext>
              </a:extLst>
            </p:cNvPr>
            <p:cNvSpPr>
              <a:spLocks noEditPoints="1"/>
            </p:cNvSpPr>
            <p:nvPr/>
          </p:nvSpPr>
          <p:spPr bwMode="auto">
            <a:xfrm>
              <a:off x="291" y="3437"/>
              <a:ext cx="11" cy="5"/>
            </a:xfrm>
            <a:custGeom>
              <a:avLst/>
              <a:gdLst>
                <a:gd name="T0" fmla="*/ 0 w 11"/>
                <a:gd name="T1" fmla="*/ 0 h 5"/>
                <a:gd name="T2" fmla="*/ 11 w 11"/>
                <a:gd name="T3" fmla="*/ 0 h 5"/>
                <a:gd name="T4" fmla="*/ 11 w 11"/>
                <a:gd name="T5" fmla="*/ 5 h 5"/>
                <a:gd name="T6" fmla="*/ 0 w 11"/>
                <a:gd name="T7" fmla="*/ 5 h 5"/>
                <a:gd name="T8" fmla="*/ 0 w 11"/>
                <a:gd name="T9" fmla="*/ 0 h 5"/>
                <a:gd name="T10" fmla="*/ 0 w 11"/>
                <a:gd name="T11" fmla="*/ 0 h 5"/>
                <a:gd name="T12" fmla="*/ 9 w 11"/>
                <a:gd name="T13" fmla="*/ 0 h 5"/>
                <a:gd name="T14" fmla="*/ 9 w 11"/>
                <a:gd name="T15" fmla="*/ 4 h 5"/>
                <a:gd name="T16" fmla="*/ 0 w 11"/>
                <a:gd name="T17" fmla="*/ 4 h 5"/>
                <a:gd name="T18" fmla="*/ 0 w 11"/>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 h="5">
                  <a:moveTo>
                    <a:pt x="0" y="0"/>
                  </a:moveTo>
                  <a:lnTo>
                    <a:pt x="11" y="0"/>
                  </a:lnTo>
                  <a:lnTo>
                    <a:pt x="11" y="5"/>
                  </a:lnTo>
                  <a:lnTo>
                    <a:pt x="0" y="5"/>
                  </a:lnTo>
                  <a:lnTo>
                    <a:pt x="0" y="0"/>
                  </a:lnTo>
                  <a:close/>
                  <a:moveTo>
                    <a:pt x="0" y="0"/>
                  </a:moveTo>
                  <a:lnTo>
                    <a:pt x="9" y="0"/>
                  </a:lnTo>
                  <a:lnTo>
                    <a:pt x="9"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78" name="Freeform 282">
              <a:extLst>
                <a:ext uri="{FF2B5EF4-FFF2-40B4-BE49-F238E27FC236}">
                  <a16:creationId xmlns:a16="http://schemas.microsoft.com/office/drawing/2014/main" id="{974E8783-B3AE-794F-A662-B829FDA29A09}"/>
                </a:ext>
              </a:extLst>
            </p:cNvPr>
            <p:cNvSpPr>
              <a:spLocks noEditPoints="1"/>
            </p:cNvSpPr>
            <p:nvPr/>
          </p:nvSpPr>
          <p:spPr bwMode="auto">
            <a:xfrm>
              <a:off x="291" y="3437"/>
              <a:ext cx="9" cy="4"/>
            </a:xfrm>
            <a:custGeom>
              <a:avLst/>
              <a:gdLst>
                <a:gd name="T0" fmla="*/ 0 w 9"/>
                <a:gd name="T1" fmla="*/ 0 h 4"/>
                <a:gd name="T2" fmla="*/ 9 w 9"/>
                <a:gd name="T3" fmla="*/ 0 h 4"/>
                <a:gd name="T4" fmla="*/ 9 w 9"/>
                <a:gd name="T5" fmla="*/ 4 h 4"/>
                <a:gd name="T6" fmla="*/ 0 w 9"/>
                <a:gd name="T7" fmla="*/ 4 h 4"/>
                <a:gd name="T8" fmla="*/ 0 w 9"/>
                <a:gd name="T9" fmla="*/ 0 h 4"/>
                <a:gd name="T10" fmla="*/ 0 w 9"/>
                <a:gd name="T11" fmla="*/ 0 h 4"/>
                <a:gd name="T12" fmla="*/ 7 w 9"/>
                <a:gd name="T13" fmla="*/ 0 h 4"/>
                <a:gd name="T14" fmla="*/ 7 w 9"/>
                <a:gd name="T15" fmla="*/ 3 h 4"/>
                <a:gd name="T16" fmla="*/ 0 w 9"/>
                <a:gd name="T17" fmla="*/ 3 h 4"/>
                <a:gd name="T18" fmla="*/ 0 w 9"/>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4">
                  <a:moveTo>
                    <a:pt x="0" y="0"/>
                  </a:moveTo>
                  <a:lnTo>
                    <a:pt x="9" y="0"/>
                  </a:lnTo>
                  <a:lnTo>
                    <a:pt x="9" y="4"/>
                  </a:lnTo>
                  <a:lnTo>
                    <a:pt x="0" y="4"/>
                  </a:lnTo>
                  <a:lnTo>
                    <a:pt x="0" y="0"/>
                  </a:lnTo>
                  <a:close/>
                  <a:moveTo>
                    <a:pt x="0" y="0"/>
                  </a:moveTo>
                  <a:lnTo>
                    <a:pt x="7" y="0"/>
                  </a:lnTo>
                  <a:lnTo>
                    <a:pt x="7" y="3"/>
                  </a:lnTo>
                  <a:lnTo>
                    <a:pt x="0"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79" name="Freeform 283">
              <a:extLst>
                <a:ext uri="{FF2B5EF4-FFF2-40B4-BE49-F238E27FC236}">
                  <a16:creationId xmlns:a16="http://schemas.microsoft.com/office/drawing/2014/main" id="{B9D1EE1E-94E8-6A4E-997D-E6041F6DD502}"/>
                </a:ext>
              </a:extLst>
            </p:cNvPr>
            <p:cNvSpPr>
              <a:spLocks noEditPoints="1"/>
            </p:cNvSpPr>
            <p:nvPr/>
          </p:nvSpPr>
          <p:spPr bwMode="auto">
            <a:xfrm>
              <a:off x="291" y="3437"/>
              <a:ext cx="7" cy="3"/>
            </a:xfrm>
            <a:custGeom>
              <a:avLst/>
              <a:gdLst>
                <a:gd name="T0" fmla="*/ 0 w 7"/>
                <a:gd name="T1" fmla="*/ 0 h 3"/>
                <a:gd name="T2" fmla="*/ 7 w 7"/>
                <a:gd name="T3" fmla="*/ 0 h 3"/>
                <a:gd name="T4" fmla="*/ 7 w 7"/>
                <a:gd name="T5" fmla="*/ 3 h 3"/>
                <a:gd name="T6" fmla="*/ 0 w 7"/>
                <a:gd name="T7" fmla="*/ 3 h 3"/>
                <a:gd name="T8" fmla="*/ 0 w 7"/>
                <a:gd name="T9" fmla="*/ 0 h 3"/>
                <a:gd name="T10" fmla="*/ 0 w 7"/>
                <a:gd name="T11" fmla="*/ 0 h 3"/>
                <a:gd name="T12" fmla="*/ 5 w 7"/>
                <a:gd name="T13" fmla="*/ 0 h 3"/>
                <a:gd name="T14" fmla="*/ 5 w 7"/>
                <a:gd name="T15" fmla="*/ 3 h 3"/>
                <a:gd name="T16" fmla="*/ 0 w 7"/>
                <a:gd name="T17" fmla="*/ 3 h 3"/>
                <a:gd name="T18" fmla="*/ 0 w 7"/>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3">
                  <a:moveTo>
                    <a:pt x="0" y="0"/>
                  </a:moveTo>
                  <a:lnTo>
                    <a:pt x="7" y="0"/>
                  </a:lnTo>
                  <a:lnTo>
                    <a:pt x="7" y="3"/>
                  </a:lnTo>
                  <a:lnTo>
                    <a:pt x="0" y="3"/>
                  </a:lnTo>
                  <a:lnTo>
                    <a:pt x="0" y="0"/>
                  </a:lnTo>
                  <a:close/>
                  <a:moveTo>
                    <a:pt x="0" y="0"/>
                  </a:moveTo>
                  <a:lnTo>
                    <a:pt x="5" y="0"/>
                  </a:lnTo>
                  <a:lnTo>
                    <a:pt x="5" y="3"/>
                  </a:lnTo>
                  <a:lnTo>
                    <a:pt x="0"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80" name="Freeform 284">
              <a:extLst>
                <a:ext uri="{FF2B5EF4-FFF2-40B4-BE49-F238E27FC236}">
                  <a16:creationId xmlns:a16="http://schemas.microsoft.com/office/drawing/2014/main" id="{82FB6A25-5764-C343-89EB-58CEE0619A3F}"/>
                </a:ext>
              </a:extLst>
            </p:cNvPr>
            <p:cNvSpPr>
              <a:spLocks noEditPoints="1"/>
            </p:cNvSpPr>
            <p:nvPr/>
          </p:nvSpPr>
          <p:spPr bwMode="auto">
            <a:xfrm>
              <a:off x="291" y="3437"/>
              <a:ext cx="5" cy="3"/>
            </a:xfrm>
            <a:custGeom>
              <a:avLst/>
              <a:gdLst>
                <a:gd name="T0" fmla="*/ 0 w 5"/>
                <a:gd name="T1" fmla="*/ 0 h 3"/>
                <a:gd name="T2" fmla="*/ 5 w 5"/>
                <a:gd name="T3" fmla="*/ 0 h 3"/>
                <a:gd name="T4" fmla="*/ 5 w 5"/>
                <a:gd name="T5" fmla="*/ 3 h 3"/>
                <a:gd name="T6" fmla="*/ 0 w 5"/>
                <a:gd name="T7" fmla="*/ 3 h 3"/>
                <a:gd name="T8" fmla="*/ 0 w 5"/>
                <a:gd name="T9" fmla="*/ 0 h 3"/>
                <a:gd name="T10" fmla="*/ 0 w 5"/>
                <a:gd name="T11" fmla="*/ 0 h 3"/>
                <a:gd name="T12" fmla="*/ 4 w 5"/>
                <a:gd name="T13" fmla="*/ 0 h 3"/>
                <a:gd name="T14" fmla="*/ 4 w 5"/>
                <a:gd name="T15" fmla="*/ 2 h 3"/>
                <a:gd name="T16" fmla="*/ 0 w 5"/>
                <a:gd name="T17" fmla="*/ 2 h 3"/>
                <a:gd name="T18" fmla="*/ 0 w 5"/>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3">
                  <a:moveTo>
                    <a:pt x="0" y="0"/>
                  </a:moveTo>
                  <a:lnTo>
                    <a:pt x="5" y="0"/>
                  </a:lnTo>
                  <a:lnTo>
                    <a:pt x="5" y="3"/>
                  </a:lnTo>
                  <a:lnTo>
                    <a:pt x="0" y="3"/>
                  </a:lnTo>
                  <a:lnTo>
                    <a:pt x="0" y="0"/>
                  </a:lnTo>
                  <a:close/>
                  <a:moveTo>
                    <a:pt x="0" y="0"/>
                  </a:moveTo>
                  <a:lnTo>
                    <a:pt x="4" y="0"/>
                  </a:lnTo>
                  <a:lnTo>
                    <a:pt x="4" y="2"/>
                  </a:lnTo>
                  <a:lnTo>
                    <a:pt x="0"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81" name="Freeform 285">
              <a:extLst>
                <a:ext uri="{FF2B5EF4-FFF2-40B4-BE49-F238E27FC236}">
                  <a16:creationId xmlns:a16="http://schemas.microsoft.com/office/drawing/2014/main" id="{468837CE-8656-7F44-97A1-19A2730F2CC9}"/>
                </a:ext>
              </a:extLst>
            </p:cNvPr>
            <p:cNvSpPr>
              <a:spLocks noEditPoints="1"/>
            </p:cNvSpPr>
            <p:nvPr/>
          </p:nvSpPr>
          <p:spPr bwMode="auto">
            <a:xfrm>
              <a:off x="291" y="3437"/>
              <a:ext cx="4" cy="2"/>
            </a:xfrm>
            <a:custGeom>
              <a:avLst/>
              <a:gdLst>
                <a:gd name="T0" fmla="*/ 0 w 4"/>
                <a:gd name="T1" fmla="*/ 0 h 2"/>
                <a:gd name="T2" fmla="*/ 4 w 4"/>
                <a:gd name="T3" fmla="*/ 0 h 2"/>
                <a:gd name="T4" fmla="*/ 4 w 4"/>
                <a:gd name="T5" fmla="*/ 2 h 2"/>
                <a:gd name="T6" fmla="*/ 0 w 4"/>
                <a:gd name="T7" fmla="*/ 2 h 2"/>
                <a:gd name="T8" fmla="*/ 0 w 4"/>
                <a:gd name="T9" fmla="*/ 0 h 2"/>
                <a:gd name="T10" fmla="*/ 0 w 4"/>
                <a:gd name="T11" fmla="*/ 0 h 2"/>
                <a:gd name="T12" fmla="*/ 2 w 4"/>
                <a:gd name="T13" fmla="*/ 0 h 2"/>
                <a:gd name="T14" fmla="*/ 2 w 4"/>
                <a:gd name="T15" fmla="*/ 1 h 2"/>
                <a:gd name="T16" fmla="*/ 0 w 4"/>
                <a:gd name="T17" fmla="*/ 1 h 2"/>
                <a:gd name="T18" fmla="*/ 0 w 4"/>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2">
                  <a:moveTo>
                    <a:pt x="0" y="0"/>
                  </a:moveTo>
                  <a:lnTo>
                    <a:pt x="4" y="0"/>
                  </a:lnTo>
                  <a:lnTo>
                    <a:pt x="4" y="2"/>
                  </a:lnTo>
                  <a:lnTo>
                    <a:pt x="0" y="2"/>
                  </a:lnTo>
                  <a:lnTo>
                    <a:pt x="0" y="0"/>
                  </a:lnTo>
                  <a:close/>
                  <a:moveTo>
                    <a:pt x="0" y="0"/>
                  </a:moveTo>
                  <a:lnTo>
                    <a:pt x="2" y="0"/>
                  </a:lnTo>
                  <a:lnTo>
                    <a:pt x="2"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82" name="Freeform 286">
              <a:extLst>
                <a:ext uri="{FF2B5EF4-FFF2-40B4-BE49-F238E27FC236}">
                  <a16:creationId xmlns:a16="http://schemas.microsoft.com/office/drawing/2014/main" id="{F00C1729-ADEC-3041-A2A5-CAADABD5B917}"/>
                </a:ext>
              </a:extLst>
            </p:cNvPr>
            <p:cNvSpPr>
              <a:spLocks noEditPoints="1"/>
            </p:cNvSpPr>
            <p:nvPr/>
          </p:nvSpPr>
          <p:spPr bwMode="auto">
            <a:xfrm>
              <a:off x="291" y="3437"/>
              <a:ext cx="2" cy="1"/>
            </a:xfrm>
            <a:custGeom>
              <a:avLst/>
              <a:gdLst>
                <a:gd name="T0" fmla="*/ 0 w 2"/>
                <a:gd name="T1" fmla="*/ 0 h 1"/>
                <a:gd name="T2" fmla="*/ 2 w 2"/>
                <a:gd name="T3" fmla="*/ 0 h 1"/>
                <a:gd name="T4" fmla="*/ 2 w 2"/>
                <a:gd name="T5" fmla="*/ 1 h 1"/>
                <a:gd name="T6" fmla="*/ 0 w 2"/>
                <a:gd name="T7" fmla="*/ 1 h 1"/>
                <a:gd name="T8" fmla="*/ 0 w 2"/>
                <a:gd name="T9" fmla="*/ 0 h 1"/>
                <a:gd name="T10" fmla="*/ 0 w 2"/>
                <a:gd name="T11" fmla="*/ 0 h 1"/>
                <a:gd name="T12" fmla="*/ 0 w 2"/>
                <a:gd name="T13" fmla="*/ 0 h 1"/>
                <a:gd name="T14" fmla="*/ 0 w 2"/>
                <a:gd name="T15" fmla="*/ 0 h 1"/>
                <a:gd name="T16" fmla="*/ 0 w 2"/>
                <a:gd name="T17" fmla="*/ 0 h 1"/>
                <a:gd name="T18" fmla="*/ 0 w 2"/>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 h="1">
                  <a:moveTo>
                    <a:pt x="0" y="0"/>
                  </a:moveTo>
                  <a:lnTo>
                    <a:pt x="2" y="0"/>
                  </a:lnTo>
                  <a:lnTo>
                    <a:pt x="2"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83" name="Freeform 287">
              <a:extLst>
                <a:ext uri="{FF2B5EF4-FFF2-40B4-BE49-F238E27FC236}">
                  <a16:creationId xmlns:a16="http://schemas.microsoft.com/office/drawing/2014/main" id="{0D3192E9-E81A-4F47-B8EB-D39D090B674E}"/>
                </a:ext>
              </a:extLst>
            </p:cNvPr>
            <p:cNvSpPr>
              <a:spLocks/>
            </p:cNvSpPr>
            <p:nvPr/>
          </p:nvSpPr>
          <p:spPr bwMode="auto">
            <a:xfrm>
              <a:off x="291" y="3437"/>
              <a:ext cx="264" cy="113"/>
            </a:xfrm>
            <a:custGeom>
              <a:avLst/>
              <a:gdLst>
                <a:gd name="T0" fmla="*/ 0 w 264"/>
                <a:gd name="T1" fmla="*/ 113 h 113"/>
                <a:gd name="T2" fmla="*/ 57 w 264"/>
                <a:gd name="T3" fmla="*/ 0 h 113"/>
                <a:gd name="T4" fmla="*/ 264 w 264"/>
                <a:gd name="T5" fmla="*/ 0 h 113"/>
                <a:gd name="T6" fmla="*/ 207 w 264"/>
                <a:gd name="T7" fmla="*/ 113 h 113"/>
                <a:gd name="T8" fmla="*/ 0 w 264"/>
                <a:gd name="T9" fmla="*/ 113 h 1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 h="113">
                  <a:moveTo>
                    <a:pt x="0" y="113"/>
                  </a:moveTo>
                  <a:lnTo>
                    <a:pt x="57" y="0"/>
                  </a:lnTo>
                  <a:lnTo>
                    <a:pt x="264" y="0"/>
                  </a:lnTo>
                  <a:lnTo>
                    <a:pt x="207" y="113"/>
                  </a:lnTo>
                  <a:lnTo>
                    <a:pt x="0" y="113"/>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84" name="Freeform 288">
              <a:extLst>
                <a:ext uri="{FF2B5EF4-FFF2-40B4-BE49-F238E27FC236}">
                  <a16:creationId xmlns:a16="http://schemas.microsoft.com/office/drawing/2014/main" id="{67B7CFAC-CD0F-E947-8872-08AE97C73787}"/>
                </a:ext>
              </a:extLst>
            </p:cNvPr>
            <p:cNvSpPr>
              <a:spLocks noEditPoints="1"/>
            </p:cNvSpPr>
            <p:nvPr/>
          </p:nvSpPr>
          <p:spPr bwMode="auto">
            <a:xfrm>
              <a:off x="555" y="3438"/>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0 w 15"/>
                <a:gd name="T11" fmla="*/ 0 h 10"/>
                <a:gd name="T12" fmla="*/ 14 w 15"/>
                <a:gd name="T13" fmla="*/ 0 h 10"/>
                <a:gd name="T14" fmla="*/ 14 w 15"/>
                <a:gd name="T15" fmla="*/ 10 h 10"/>
                <a:gd name="T16" fmla="*/ 0 w 15"/>
                <a:gd name="T17" fmla="*/ 10 h 10"/>
                <a:gd name="T18" fmla="*/ 0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
                  <a:moveTo>
                    <a:pt x="0" y="0"/>
                  </a:moveTo>
                  <a:lnTo>
                    <a:pt x="15" y="0"/>
                  </a:lnTo>
                  <a:lnTo>
                    <a:pt x="15" y="10"/>
                  </a:lnTo>
                  <a:lnTo>
                    <a:pt x="0" y="10"/>
                  </a:lnTo>
                  <a:lnTo>
                    <a:pt x="0" y="0"/>
                  </a:lnTo>
                  <a:close/>
                  <a:moveTo>
                    <a:pt x="0" y="0"/>
                  </a:moveTo>
                  <a:lnTo>
                    <a:pt x="14" y="0"/>
                  </a:lnTo>
                  <a:lnTo>
                    <a:pt x="14" y="10"/>
                  </a:lnTo>
                  <a:lnTo>
                    <a:pt x="0" y="10"/>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85" name="Freeform 289">
              <a:extLst>
                <a:ext uri="{FF2B5EF4-FFF2-40B4-BE49-F238E27FC236}">
                  <a16:creationId xmlns:a16="http://schemas.microsoft.com/office/drawing/2014/main" id="{D6C427C3-DBE8-174C-9171-19600BA43125}"/>
                </a:ext>
              </a:extLst>
            </p:cNvPr>
            <p:cNvSpPr>
              <a:spLocks noEditPoints="1"/>
            </p:cNvSpPr>
            <p:nvPr/>
          </p:nvSpPr>
          <p:spPr bwMode="auto">
            <a:xfrm>
              <a:off x="555" y="3438"/>
              <a:ext cx="14" cy="10"/>
            </a:xfrm>
            <a:custGeom>
              <a:avLst/>
              <a:gdLst>
                <a:gd name="T0" fmla="*/ 0 w 14"/>
                <a:gd name="T1" fmla="*/ 0 h 10"/>
                <a:gd name="T2" fmla="*/ 14 w 14"/>
                <a:gd name="T3" fmla="*/ 0 h 10"/>
                <a:gd name="T4" fmla="*/ 14 w 14"/>
                <a:gd name="T5" fmla="*/ 10 h 10"/>
                <a:gd name="T6" fmla="*/ 0 w 14"/>
                <a:gd name="T7" fmla="*/ 10 h 10"/>
                <a:gd name="T8" fmla="*/ 0 w 14"/>
                <a:gd name="T9" fmla="*/ 0 h 10"/>
                <a:gd name="T10" fmla="*/ 0 w 14"/>
                <a:gd name="T11" fmla="*/ 0 h 10"/>
                <a:gd name="T12" fmla="*/ 12 w 14"/>
                <a:gd name="T13" fmla="*/ 0 h 10"/>
                <a:gd name="T14" fmla="*/ 12 w 14"/>
                <a:gd name="T15" fmla="*/ 10 h 10"/>
                <a:gd name="T16" fmla="*/ 0 w 14"/>
                <a:gd name="T17" fmla="*/ 10 h 10"/>
                <a:gd name="T18" fmla="*/ 0 w 14"/>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10">
                  <a:moveTo>
                    <a:pt x="0" y="0"/>
                  </a:moveTo>
                  <a:lnTo>
                    <a:pt x="14" y="0"/>
                  </a:lnTo>
                  <a:lnTo>
                    <a:pt x="14" y="10"/>
                  </a:lnTo>
                  <a:lnTo>
                    <a:pt x="0" y="10"/>
                  </a:lnTo>
                  <a:lnTo>
                    <a:pt x="0" y="0"/>
                  </a:lnTo>
                  <a:close/>
                  <a:moveTo>
                    <a:pt x="0" y="0"/>
                  </a:moveTo>
                  <a:lnTo>
                    <a:pt x="12" y="0"/>
                  </a:lnTo>
                  <a:lnTo>
                    <a:pt x="12" y="10"/>
                  </a:lnTo>
                  <a:lnTo>
                    <a:pt x="0" y="10"/>
                  </a:lnTo>
                  <a:lnTo>
                    <a:pt x="0" y="0"/>
                  </a:lnTo>
                  <a:close/>
                </a:path>
              </a:pathLst>
            </a:custGeom>
            <a:solidFill>
              <a:srgbClr val="FF1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86" name="Freeform 290">
              <a:extLst>
                <a:ext uri="{FF2B5EF4-FFF2-40B4-BE49-F238E27FC236}">
                  <a16:creationId xmlns:a16="http://schemas.microsoft.com/office/drawing/2014/main" id="{300489FA-81C2-844B-B296-F347B9B156F3}"/>
                </a:ext>
              </a:extLst>
            </p:cNvPr>
            <p:cNvSpPr>
              <a:spLocks noEditPoints="1"/>
            </p:cNvSpPr>
            <p:nvPr/>
          </p:nvSpPr>
          <p:spPr bwMode="auto">
            <a:xfrm>
              <a:off x="555" y="3438"/>
              <a:ext cx="12" cy="10"/>
            </a:xfrm>
            <a:custGeom>
              <a:avLst/>
              <a:gdLst>
                <a:gd name="T0" fmla="*/ 0 w 12"/>
                <a:gd name="T1" fmla="*/ 0 h 10"/>
                <a:gd name="T2" fmla="*/ 12 w 12"/>
                <a:gd name="T3" fmla="*/ 0 h 10"/>
                <a:gd name="T4" fmla="*/ 12 w 12"/>
                <a:gd name="T5" fmla="*/ 10 h 10"/>
                <a:gd name="T6" fmla="*/ 0 w 12"/>
                <a:gd name="T7" fmla="*/ 10 h 10"/>
                <a:gd name="T8" fmla="*/ 0 w 12"/>
                <a:gd name="T9" fmla="*/ 0 h 10"/>
                <a:gd name="T10" fmla="*/ 0 w 12"/>
                <a:gd name="T11" fmla="*/ 0 h 10"/>
                <a:gd name="T12" fmla="*/ 10 w 12"/>
                <a:gd name="T13" fmla="*/ 0 h 10"/>
                <a:gd name="T14" fmla="*/ 10 w 12"/>
                <a:gd name="T15" fmla="*/ 10 h 10"/>
                <a:gd name="T16" fmla="*/ 0 w 12"/>
                <a:gd name="T17" fmla="*/ 10 h 10"/>
                <a:gd name="T18" fmla="*/ 0 w 12"/>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10">
                  <a:moveTo>
                    <a:pt x="0" y="0"/>
                  </a:moveTo>
                  <a:lnTo>
                    <a:pt x="12" y="0"/>
                  </a:lnTo>
                  <a:lnTo>
                    <a:pt x="12" y="10"/>
                  </a:lnTo>
                  <a:lnTo>
                    <a:pt x="0" y="10"/>
                  </a:lnTo>
                  <a:lnTo>
                    <a:pt x="0" y="0"/>
                  </a:lnTo>
                  <a:close/>
                  <a:moveTo>
                    <a:pt x="0" y="0"/>
                  </a:moveTo>
                  <a:lnTo>
                    <a:pt x="10" y="0"/>
                  </a:lnTo>
                  <a:lnTo>
                    <a:pt x="10" y="10"/>
                  </a:lnTo>
                  <a:lnTo>
                    <a:pt x="0" y="10"/>
                  </a:lnTo>
                  <a:lnTo>
                    <a:pt x="0" y="0"/>
                  </a:lnTo>
                  <a:close/>
                </a:path>
              </a:pathLst>
            </a:custGeom>
            <a:solidFill>
              <a:srgbClr val="FF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87" name="Freeform 291">
              <a:extLst>
                <a:ext uri="{FF2B5EF4-FFF2-40B4-BE49-F238E27FC236}">
                  <a16:creationId xmlns:a16="http://schemas.microsoft.com/office/drawing/2014/main" id="{98D73B03-3D8D-3741-B74D-FFA1961A6907}"/>
                </a:ext>
              </a:extLst>
            </p:cNvPr>
            <p:cNvSpPr>
              <a:spLocks noEditPoints="1"/>
            </p:cNvSpPr>
            <p:nvPr/>
          </p:nvSpPr>
          <p:spPr bwMode="auto">
            <a:xfrm>
              <a:off x="555" y="3438"/>
              <a:ext cx="10" cy="10"/>
            </a:xfrm>
            <a:custGeom>
              <a:avLst/>
              <a:gdLst>
                <a:gd name="T0" fmla="*/ 0 w 10"/>
                <a:gd name="T1" fmla="*/ 0 h 10"/>
                <a:gd name="T2" fmla="*/ 10 w 10"/>
                <a:gd name="T3" fmla="*/ 0 h 10"/>
                <a:gd name="T4" fmla="*/ 10 w 10"/>
                <a:gd name="T5" fmla="*/ 10 h 10"/>
                <a:gd name="T6" fmla="*/ 0 w 10"/>
                <a:gd name="T7" fmla="*/ 10 h 10"/>
                <a:gd name="T8" fmla="*/ 0 w 10"/>
                <a:gd name="T9" fmla="*/ 0 h 10"/>
                <a:gd name="T10" fmla="*/ 0 w 10"/>
                <a:gd name="T11" fmla="*/ 0 h 10"/>
                <a:gd name="T12" fmla="*/ 8 w 10"/>
                <a:gd name="T13" fmla="*/ 0 h 10"/>
                <a:gd name="T14" fmla="*/ 8 w 10"/>
                <a:gd name="T15" fmla="*/ 10 h 10"/>
                <a:gd name="T16" fmla="*/ 0 w 10"/>
                <a:gd name="T17" fmla="*/ 10 h 10"/>
                <a:gd name="T18" fmla="*/ 0 w 10"/>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10">
                  <a:moveTo>
                    <a:pt x="0" y="0"/>
                  </a:moveTo>
                  <a:lnTo>
                    <a:pt x="10" y="0"/>
                  </a:lnTo>
                  <a:lnTo>
                    <a:pt x="10" y="10"/>
                  </a:lnTo>
                  <a:lnTo>
                    <a:pt x="0" y="10"/>
                  </a:lnTo>
                  <a:lnTo>
                    <a:pt x="0" y="0"/>
                  </a:lnTo>
                  <a:close/>
                  <a:moveTo>
                    <a:pt x="0" y="0"/>
                  </a:moveTo>
                  <a:lnTo>
                    <a:pt x="8" y="0"/>
                  </a:lnTo>
                  <a:lnTo>
                    <a:pt x="8" y="10"/>
                  </a:lnTo>
                  <a:lnTo>
                    <a:pt x="0" y="10"/>
                  </a:lnTo>
                  <a:lnTo>
                    <a:pt x="0" y="0"/>
                  </a:lnTo>
                  <a:close/>
                </a:path>
              </a:pathLst>
            </a:custGeom>
            <a:solidFill>
              <a:srgbClr val="FF4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88" name="Freeform 292">
              <a:extLst>
                <a:ext uri="{FF2B5EF4-FFF2-40B4-BE49-F238E27FC236}">
                  <a16:creationId xmlns:a16="http://schemas.microsoft.com/office/drawing/2014/main" id="{640405CA-64ED-1547-AC16-835C8E465690}"/>
                </a:ext>
              </a:extLst>
            </p:cNvPr>
            <p:cNvSpPr>
              <a:spLocks noEditPoints="1"/>
            </p:cNvSpPr>
            <p:nvPr/>
          </p:nvSpPr>
          <p:spPr bwMode="auto">
            <a:xfrm>
              <a:off x="555" y="3438"/>
              <a:ext cx="8" cy="10"/>
            </a:xfrm>
            <a:custGeom>
              <a:avLst/>
              <a:gdLst>
                <a:gd name="T0" fmla="*/ 0 w 8"/>
                <a:gd name="T1" fmla="*/ 0 h 10"/>
                <a:gd name="T2" fmla="*/ 8 w 8"/>
                <a:gd name="T3" fmla="*/ 0 h 10"/>
                <a:gd name="T4" fmla="*/ 8 w 8"/>
                <a:gd name="T5" fmla="*/ 10 h 10"/>
                <a:gd name="T6" fmla="*/ 0 w 8"/>
                <a:gd name="T7" fmla="*/ 10 h 10"/>
                <a:gd name="T8" fmla="*/ 0 w 8"/>
                <a:gd name="T9" fmla="*/ 0 h 10"/>
                <a:gd name="T10" fmla="*/ 0 w 8"/>
                <a:gd name="T11" fmla="*/ 0 h 10"/>
                <a:gd name="T12" fmla="*/ 7 w 8"/>
                <a:gd name="T13" fmla="*/ 0 h 10"/>
                <a:gd name="T14" fmla="*/ 7 w 8"/>
                <a:gd name="T15" fmla="*/ 10 h 10"/>
                <a:gd name="T16" fmla="*/ 0 w 8"/>
                <a:gd name="T17" fmla="*/ 10 h 10"/>
                <a:gd name="T18" fmla="*/ 0 w 8"/>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10">
                  <a:moveTo>
                    <a:pt x="0" y="0"/>
                  </a:moveTo>
                  <a:lnTo>
                    <a:pt x="8" y="0"/>
                  </a:lnTo>
                  <a:lnTo>
                    <a:pt x="8" y="10"/>
                  </a:lnTo>
                  <a:lnTo>
                    <a:pt x="0" y="10"/>
                  </a:lnTo>
                  <a:lnTo>
                    <a:pt x="0" y="0"/>
                  </a:lnTo>
                  <a:close/>
                  <a:moveTo>
                    <a:pt x="0" y="0"/>
                  </a:moveTo>
                  <a:lnTo>
                    <a:pt x="7" y="0"/>
                  </a:lnTo>
                  <a:lnTo>
                    <a:pt x="7" y="10"/>
                  </a:lnTo>
                  <a:lnTo>
                    <a:pt x="0" y="10"/>
                  </a:lnTo>
                  <a:lnTo>
                    <a:pt x="0" y="0"/>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89" name="Freeform 293">
              <a:extLst>
                <a:ext uri="{FF2B5EF4-FFF2-40B4-BE49-F238E27FC236}">
                  <a16:creationId xmlns:a16="http://schemas.microsoft.com/office/drawing/2014/main" id="{2218661C-6994-FC4D-ADBE-6D1F1C9C5AF5}"/>
                </a:ext>
              </a:extLst>
            </p:cNvPr>
            <p:cNvSpPr>
              <a:spLocks noEditPoints="1"/>
            </p:cNvSpPr>
            <p:nvPr/>
          </p:nvSpPr>
          <p:spPr bwMode="auto">
            <a:xfrm>
              <a:off x="555" y="3438"/>
              <a:ext cx="7" cy="10"/>
            </a:xfrm>
            <a:custGeom>
              <a:avLst/>
              <a:gdLst>
                <a:gd name="T0" fmla="*/ 0 w 7"/>
                <a:gd name="T1" fmla="*/ 0 h 10"/>
                <a:gd name="T2" fmla="*/ 7 w 7"/>
                <a:gd name="T3" fmla="*/ 0 h 10"/>
                <a:gd name="T4" fmla="*/ 7 w 7"/>
                <a:gd name="T5" fmla="*/ 10 h 10"/>
                <a:gd name="T6" fmla="*/ 0 w 7"/>
                <a:gd name="T7" fmla="*/ 10 h 10"/>
                <a:gd name="T8" fmla="*/ 0 w 7"/>
                <a:gd name="T9" fmla="*/ 0 h 10"/>
                <a:gd name="T10" fmla="*/ 0 w 7"/>
                <a:gd name="T11" fmla="*/ 0 h 10"/>
                <a:gd name="T12" fmla="*/ 5 w 7"/>
                <a:gd name="T13" fmla="*/ 0 h 10"/>
                <a:gd name="T14" fmla="*/ 5 w 7"/>
                <a:gd name="T15" fmla="*/ 10 h 10"/>
                <a:gd name="T16" fmla="*/ 0 w 7"/>
                <a:gd name="T17" fmla="*/ 10 h 10"/>
                <a:gd name="T18" fmla="*/ 0 w 7"/>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10">
                  <a:moveTo>
                    <a:pt x="0" y="0"/>
                  </a:moveTo>
                  <a:lnTo>
                    <a:pt x="7" y="0"/>
                  </a:lnTo>
                  <a:lnTo>
                    <a:pt x="7" y="10"/>
                  </a:lnTo>
                  <a:lnTo>
                    <a:pt x="0" y="10"/>
                  </a:lnTo>
                  <a:lnTo>
                    <a:pt x="0" y="0"/>
                  </a:lnTo>
                  <a:close/>
                  <a:moveTo>
                    <a:pt x="0" y="0"/>
                  </a:moveTo>
                  <a:lnTo>
                    <a:pt x="5" y="0"/>
                  </a:lnTo>
                  <a:lnTo>
                    <a:pt x="5" y="10"/>
                  </a:lnTo>
                  <a:lnTo>
                    <a:pt x="0" y="10"/>
                  </a:lnTo>
                  <a:lnTo>
                    <a:pt x="0" y="0"/>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90" name="Freeform 294">
              <a:extLst>
                <a:ext uri="{FF2B5EF4-FFF2-40B4-BE49-F238E27FC236}">
                  <a16:creationId xmlns:a16="http://schemas.microsoft.com/office/drawing/2014/main" id="{044A3084-67AE-DC40-ACCF-B092BFC524F1}"/>
                </a:ext>
              </a:extLst>
            </p:cNvPr>
            <p:cNvSpPr>
              <a:spLocks noEditPoints="1"/>
            </p:cNvSpPr>
            <p:nvPr/>
          </p:nvSpPr>
          <p:spPr bwMode="auto">
            <a:xfrm>
              <a:off x="555" y="3438"/>
              <a:ext cx="5" cy="10"/>
            </a:xfrm>
            <a:custGeom>
              <a:avLst/>
              <a:gdLst>
                <a:gd name="T0" fmla="*/ 0 w 5"/>
                <a:gd name="T1" fmla="*/ 0 h 10"/>
                <a:gd name="T2" fmla="*/ 5 w 5"/>
                <a:gd name="T3" fmla="*/ 0 h 10"/>
                <a:gd name="T4" fmla="*/ 5 w 5"/>
                <a:gd name="T5" fmla="*/ 10 h 10"/>
                <a:gd name="T6" fmla="*/ 0 w 5"/>
                <a:gd name="T7" fmla="*/ 10 h 10"/>
                <a:gd name="T8" fmla="*/ 0 w 5"/>
                <a:gd name="T9" fmla="*/ 0 h 10"/>
                <a:gd name="T10" fmla="*/ 0 w 5"/>
                <a:gd name="T11" fmla="*/ 0 h 10"/>
                <a:gd name="T12" fmla="*/ 3 w 5"/>
                <a:gd name="T13" fmla="*/ 0 h 10"/>
                <a:gd name="T14" fmla="*/ 3 w 5"/>
                <a:gd name="T15" fmla="*/ 10 h 10"/>
                <a:gd name="T16" fmla="*/ 0 w 5"/>
                <a:gd name="T17" fmla="*/ 10 h 10"/>
                <a:gd name="T18" fmla="*/ 0 w 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10">
                  <a:moveTo>
                    <a:pt x="0" y="0"/>
                  </a:moveTo>
                  <a:lnTo>
                    <a:pt x="5" y="0"/>
                  </a:lnTo>
                  <a:lnTo>
                    <a:pt x="5" y="10"/>
                  </a:lnTo>
                  <a:lnTo>
                    <a:pt x="0" y="10"/>
                  </a:lnTo>
                  <a:lnTo>
                    <a:pt x="0" y="0"/>
                  </a:lnTo>
                  <a:close/>
                  <a:moveTo>
                    <a:pt x="0" y="0"/>
                  </a:moveTo>
                  <a:lnTo>
                    <a:pt x="3" y="0"/>
                  </a:lnTo>
                  <a:lnTo>
                    <a:pt x="3" y="10"/>
                  </a:lnTo>
                  <a:lnTo>
                    <a:pt x="0" y="10"/>
                  </a:lnTo>
                  <a:lnTo>
                    <a:pt x="0" y="0"/>
                  </a:lnTo>
                  <a:close/>
                </a:path>
              </a:pathLst>
            </a:custGeom>
            <a:solidFill>
              <a:srgbClr val="FF9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91" name="Freeform 295">
              <a:extLst>
                <a:ext uri="{FF2B5EF4-FFF2-40B4-BE49-F238E27FC236}">
                  <a16:creationId xmlns:a16="http://schemas.microsoft.com/office/drawing/2014/main" id="{FDE2D1F4-1717-3F45-8804-7FEF26678A95}"/>
                </a:ext>
              </a:extLst>
            </p:cNvPr>
            <p:cNvSpPr>
              <a:spLocks noEditPoints="1"/>
            </p:cNvSpPr>
            <p:nvPr/>
          </p:nvSpPr>
          <p:spPr bwMode="auto">
            <a:xfrm>
              <a:off x="555" y="3438"/>
              <a:ext cx="3" cy="10"/>
            </a:xfrm>
            <a:custGeom>
              <a:avLst/>
              <a:gdLst>
                <a:gd name="T0" fmla="*/ 0 w 3"/>
                <a:gd name="T1" fmla="*/ 0 h 10"/>
                <a:gd name="T2" fmla="*/ 3 w 3"/>
                <a:gd name="T3" fmla="*/ 0 h 10"/>
                <a:gd name="T4" fmla="*/ 3 w 3"/>
                <a:gd name="T5" fmla="*/ 10 h 10"/>
                <a:gd name="T6" fmla="*/ 0 w 3"/>
                <a:gd name="T7" fmla="*/ 10 h 10"/>
                <a:gd name="T8" fmla="*/ 0 w 3"/>
                <a:gd name="T9" fmla="*/ 0 h 10"/>
                <a:gd name="T10" fmla="*/ 0 w 3"/>
                <a:gd name="T11" fmla="*/ 0 h 10"/>
                <a:gd name="T12" fmla="*/ 1 w 3"/>
                <a:gd name="T13" fmla="*/ 0 h 10"/>
                <a:gd name="T14" fmla="*/ 1 w 3"/>
                <a:gd name="T15" fmla="*/ 10 h 10"/>
                <a:gd name="T16" fmla="*/ 0 w 3"/>
                <a:gd name="T17" fmla="*/ 10 h 10"/>
                <a:gd name="T18" fmla="*/ 0 w 3"/>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0">
                  <a:moveTo>
                    <a:pt x="0" y="0"/>
                  </a:moveTo>
                  <a:lnTo>
                    <a:pt x="3" y="0"/>
                  </a:lnTo>
                  <a:lnTo>
                    <a:pt x="3" y="10"/>
                  </a:lnTo>
                  <a:lnTo>
                    <a:pt x="0" y="10"/>
                  </a:lnTo>
                  <a:lnTo>
                    <a:pt x="0" y="0"/>
                  </a:lnTo>
                  <a:close/>
                  <a:moveTo>
                    <a:pt x="0" y="0"/>
                  </a:moveTo>
                  <a:lnTo>
                    <a:pt x="1" y="0"/>
                  </a:lnTo>
                  <a:lnTo>
                    <a:pt x="1" y="10"/>
                  </a:lnTo>
                  <a:lnTo>
                    <a:pt x="0" y="10"/>
                  </a:lnTo>
                  <a:lnTo>
                    <a:pt x="0" y="0"/>
                  </a:lnTo>
                  <a:close/>
                </a:path>
              </a:pathLst>
            </a:custGeom>
            <a:solidFill>
              <a:srgbClr val="FFB1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92" name="Freeform 296">
              <a:extLst>
                <a:ext uri="{FF2B5EF4-FFF2-40B4-BE49-F238E27FC236}">
                  <a16:creationId xmlns:a16="http://schemas.microsoft.com/office/drawing/2014/main" id="{FAB3E335-F0DD-5F4D-9609-66A279E6D269}"/>
                </a:ext>
              </a:extLst>
            </p:cNvPr>
            <p:cNvSpPr>
              <a:spLocks noEditPoints="1"/>
            </p:cNvSpPr>
            <p:nvPr/>
          </p:nvSpPr>
          <p:spPr bwMode="auto">
            <a:xfrm>
              <a:off x="555" y="3438"/>
              <a:ext cx="1" cy="10"/>
            </a:xfrm>
            <a:custGeom>
              <a:avLst/>
              <a:gdLst>
                <a:gd name="T0" fmla="*/ 0 w 1"/>
                <a:gd name="T1" fmla="*/ 0 h 10"/>
                <a:gd name="T2" fmla="*/ 1 w 1"/>
                <a:gd name="T3" fmla="*/ 0 h 10"/>
                <a:gd name="T4" fmla="*/ 1 w 1"/>
                <a:gd name="T5" fmla="*/ 10 h 10"/>
                <a:gd name="T6" fmla="*/ 0 w 1"/>
                <a:gd name="T7" fmla="*/ 10 h 10"/>
                <a:gd name="T8" fmla="*/ 0 w 1"/>
                <a:gd name="T9" fmla="*/ 0 h 10"/>
                <a:gd name="T10" fmla="*/ 0 w 1"/>
                <a:gd name="T11" fmla="*/ 0 h 10"/>
                <a:gd name="T12" fmla="*/ 0 w 1"/>
                <a:gd name="T13" fmla="*/ 0 h 10"/>
                <a:gd name="T14" fmla="*/ 0 w 1"/>
                <a:gd name="T15" fmla="*/ 10 h 10"/>
                <a:gd name="T16" fmla="*/ 0 w 1"/>
                <a:gd name="T17" fmla="*/ 10 h 10"/>
                <a:gd name="T18" fmla="*/ 0 w 1"/>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10">
                  <a:moveTo>
                    <a:pt x="0" y="0"/>
                  </a:moveTo>
                  <a:lnTo>
                    <a:pt x="1" y="0"/>
                  </a:lnTo>
                  <a:lnTo>
                    <a:pt x="1" y="10"/>
                  </a:lnTo>
                  <a:lnTo>
                    <a:pt x="0" y="10"/>
                  </a:lnTo>
                  <a:lnTo>
                    <a:pt x="0" y="0"/>
                  </a:lnTo>
                  <a:close/>
                  <a:moveTo>
                    <a:pt x="0" y="0"/>
                  </a:moveTo>
                  <a:lnTo>
                    <a:pt x="0" y="0"/>
                  </a:lnTo>
                  <a:lnTo>
                    <a:pt x="0" y="10"/>
                  </a:lnTo>
                  <a:lnTo>
                    <a:pt x="0"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93" name="Freeform 297">
              <a:extLst>
                <a:ext uri="{FF2B5EF4-FFF2-40B4-BE49-F238E27FC236}">
                  <a16:creationId xmlns:a16="http://schemas.microsoft.com/office/drawing/2014/main" id="{53E9BF2D-398A-8946-971C-FA53BB6B0130}"/>
                </a:ext>
              </a:extLst>
            </p:cNvPr>
            <p:cNvSpPr>
              <a:spLocks/>
            </p:cNvSpPr>
            <p:nvPr/>
          </p:nvSpPr>
          <p:spPr bwMode="auto">
            <a:xfrm>
              <a:off x="184" y="3427"/>
              <a:ext cx="400" cy="205"/>
            </a:xfrm>
            <a:custGeom>
              <a:avLst/>
              <a:gdLst>
                <a:gd name="T0" fmla="*/ 0 w 400"/>
                <a:gd name="T1" fmla="*/ 205 h 205"/>
                <a:gd name="T2" fmla="*/ 0 w 400"/>
                <a:gd name="T3" fmla="*/ 185 h 205"/>
                <a:gd name="T4" fmla="*/ 83 w 400"/>
                <a:gd name="T5" fmla="*/ 144 h 205"/>
                <a:gd name="T6" fmla="*/ 119 w 400"/>
                <a:gd name="T7" fmla="*/ 144 h 205"/>
                <a:gd name="T8" fmla="*/ 119 w 400"/>
                <a:gd name="T9" fmla="*/ 134 h 205"/>
                <a:gd name="T10" fmla="*/ 88 w 400"/>
                <a:gd name="T11" fmla="*/ 134 h 205"/>
                <a:gd name="T12" fmla="*/ 155 w 400"/>
                <a:gd name="T13" fmla="*/ 0 h 205"/>
                <a:gd name="T14" fmla="*/ 400 w 400"/>
                <a:gd name="T15" fmla="*/ 0 h 205"/>
                <a:gd name="T16" fmla="*/ 332 w 400"/>
                <a:gd name="T17" fmla="*/ 134 h 205"/>
                <a:gd name="T18" fmla="*/ 301 w 400"/>
                <a:gd name="T19" fmla="*/ 134 h 205"/>
                <a:gd name="T20" fmla="*/ 301 w 400"/>
                <a:gd name="T21" fmla="*/ 144 h 205"/>
                <a:gd name="T22" fmla="*/ 332 w 400"/>
                <a:gd name="T23" fmla="*/ 144 h 205"/>
                <a:gd name="T24" fmla="*/ 332 w 400"/>
                <a:gd name="T25" fmla="*/ 164 h 205"/>
                <a:gd name="T26" fmla="*/ 249 w 400"/>
                <a:gd name="T27" fmla="*/ 205 h 205"/>
                <a:gd name="T28" fmla="*/ 0 w 400"/>
                <a:gd name="T29" fmla="*/ 205 h 2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00" h="205">
                  <a:moveTo>
                    <a:pt x="0" y="205"/>
                  </a:moveTo>
                  <a:lnTo>
                    <a:pt x="0" y="185"/>
                  </a:lnTo>
                  <a:lnTo>
                    <a:pt x="83" y="144"/>
                  </a:lnTo>
                  <a:lnTo>
                    <a:pt x="119" y="144"/>
                  </a:lnTo>
                  <a:lnTo>
                    <a:pt x="119" y="134"/>
                  </a:lnTo>
                  <a:lnTo>
                    <a:pt x="88" y="134"/>
                  </a:lnTo>
                  <a:lnTo>
                    <a:pt x="155" y="0"/>
                  </a:lnTo>
                  <a:lnTo>
                    <a:pt x="400" y="0"/>
                  </a:lnTo>
                  <a:lnTo>
                    <a:pt x="332" y="134"/>
                  </a:lnTo>
                  <a:lnTo>
                    <a:pt x="301" y="134"/>
                  </a:lnTo>
                  <a:lnTo>
                    <a:pt x="301" y="144"/>
                  </a:lnTo>
                  <a:lnTo>
                    <a:pt x="332" y="144"/>
                  </a:lnTo>
                  <a:lnTo>
                    <a:pt x="332" y="164"/>
                  </a:lnTo>
                  <a:lnTo>
                    <a:pt x="249" y="205"/>
                  </a:lnTo>
                  <a:lnTo>
                    <a:pt x="0" y="205"/>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94" name="Rectangle 298">
              <a:extLst>
                <a:ext uri="{FF2B5EF4-FFF2-40B4-BE49-F238E27FC236}">
                  <a16:creationId xmlns:a16="http://schemas.microsoft.com/office/drawing/2014/main" id="{7F89FC33-9343-0E4E-99AB-C7849F8EADF1}"/>
                </a:ext>
              </a:extLst>
            </p:cNvPr>
            <p:cNvSpPr>
              <a:spLocks noChangeArrowheads="1"/>
            </p:cNvSpPr>
            <p:nvPr/>
          </p:nvSpPr>
          <p:spPr bwMode="auto">
            <a:xfrm>
              <a:off x="1898" y="2943"/>
              <a:ext cx="498" cy="1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695" name="Rectangle 299">
              <a:extLst>
                <a:ext uri="{FF2B5EF4-FFF2-40B4-BE49-F238E27FC236}">
                  <a16:creationId xmlns:a16="http://schemas.microsoft.com/office/drawing/2014/main" id="{5FFA1D96-598E-3D41-8AED-C425095A0611}"/>
                </a:ext>
              </a:extLst>
            </p:cNvPr>
            <p:cNvSpPr>
              <a:spLocks noChangeArrowheads="1"/>
            </p:cNvSpPr>
            <p:nvPr/>
          </p:nvSpPr>
          <p:spPr bwMode="auto">
            <a:xfrm>
              <a:off x="2052" y="2890"/>
              <a:ext cx="303"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2025">
                  <a:solidFill>
                    <a:srgbClr val="000000"/>
                  </a:solidFill>
                  <a:cs typeface="Arial" panose="020B0604020202020204" pitchFamily="34" charset="0"/>
                </a:rPr>
                <a:t>. . .</a:t>
              </a:r>
              <a:endParaRPr lang="en-US" altLang="en-CN" sz="1800" b="1">
                <a:solidFill>
                  <a:srgbClr val="000000"/>
                </a:solidFill>
              </a:endParaRPr>
            </a:p>
          </p:txBody>
        </p:sp>
        <p:sp>
          <p:nvSpPr>
            <p:cNvPr id="43696" name="Rectangle 300">
              <a:extLst>
                <a:ext uri="{FF2B5EF4-FFF2-40B4-BE49-F238E27FC236}">
                  <a16:creationId xmlns:a16="http://schemas.microsoft.com/office/drawing/2014/main" id="{857074E8-5D52-9D44-B75C-2125D987E462}"/>
                </a:ext>
              </a:extLst>
            </p:cNvPr>
            <p:cNvSpPr>
              <a:spLocks noChangeArrowheads="1"/>
            </p:cNvSpPr>
            <p:nvPr/>
          </p:nvSpPr>
          <p:spPr bwMode="auto">
            <a:xfrm>
              <a:off x="1824" y="3427"/>
              <a:ext cx="173" cy="2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697" name="Rectangle 301">
              <a:extLst>
                <a:ext uri="{FF2B5EF4-FFF2-40B4-BE49-F238E27FC236}">
                  <a16:creationId xmlns:a16="http://schemas.microsoft.com/office/drawing/2014/main" id="{F6809A05-875F-854B-BAD4-628DAD2A0E7C}"/>
                </a:ext>
              </a:extLst>
            </p:cNvPr>
            <p:cNvSpPr>
              <a:spLocks noChangeArrowheads="1"/>
            </p:cNvSpPr>
            <p:nvPr/>
          </p:nvSpPr>
          <p:spPr bwMode="auto">
            <a:xfrm>
              <a:off x="1824" y="3427"/>
              <a:ext cx="173" cy="205"/>
            </a:xfrm>
            <a:prstGeom prst="rect">
              <a:avLst/>
            </a:prstGeom>
            <a:noFill/>
            <a:ln w="793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698" name="Freeform 302">
              <a:extLst>
                <a:ext uri="{FF2B5EF4-FFF2-40B4-BE49-F238E27FC236}">
                  <a16:creationId xmlns:a16="http://schemas.microsoft.com/office/drawing/2014/main" id="{195DB31D-EE51-E34B-87FA-D5B8216E04A1}"/>
                </a:ext>
              </a:extLst>
            </p:cNvPr>
            <p:cNvSpPr>
              <a:spLocks/>
            </p:cNvSpPr>
            <p:nvPr/>
          </p:nvSpPr>
          <p:spPr bwMode="auto">
            <a:xfrm>
              <a:off x="1839" y="3440"/>
              <a:ext cx="50" cy="180"/>
            </a:xfrm>
            <a:custGeom>
              <a:avLst/>
              <a:gdLst>
                <a:gd name="T0" fmla="*/ 0 w 50"/>
                <a:gd name="T1" fmla="*/ 38 h 180"/>
                <a:gd name="T2" fmla="*/ 0 w 50"/>
                <a:gd name="T3" fmla="*/ 7 h 180"/>
                <a:gd name="T4" fmla="*/ 7 w 50"/>
                <a:gd name="T5" fmla="*/ 0 h 180"/>
                <a:gd name="T6" fmla="*/ 43 w 50"/>
                <a:gd name="T7" fmla="*/ 0 h 180"/>
                <a:gd name="T8" fmla="*/ 50 w 50"/>
                <a:gd name="T9" fmla="*/ 7 h 180"/>
                <a:gd name="T10" fmla="*/ 50 w 50"/>
                <a:gd name="T11" fmla="*/ 38 h 180"/>
                <a:gd name="T12" fmla="*/ 43 w 50"/>
                <a:gd name="T13" fmla="*/ 51 h 180"/>
                <a:gd name="T14" fmla="*/ 43 w 50"/>
                <a:gd name="T15" fmla="*/ 129 h 180"/>
                <a:gd name="T16" fmla="*/ 50 w 50"/>
                <a:gd name="T17" fmla="*/ 141 h 180"/>
                <a:gd name="T18" fmla="*/ 50 w 50"/>
                <a:gd name="T19" fmla="*/ 173 h 180"/>
                <a:gd name="T20" fmla="*/ 43 w 50"/>
                <a:gd name="T21" fmla="*/ 180 h 180"/>
                <a:gd name="T22" fmla="*/ 7 w 50"/>
                <a:gd name="T23" fmla="*/ 180 h 180"/>
                <a:gd name="T24" fmla="*/ 0 w 50"/>
                <a:gd name="T25" fmla="*/ 173 h 180"/>
                <a:gd name="T26" fmla="*/ 0 w 50"/>
                <a:gd name="T27" fmla="*/ 141 h 180"/>
                <a:gd name="T28" fmla="*/ 7 w 50"/>
                <a:gd name="T29" fmla="*/ 129 h 180"/>
                <a:gd name="T30" fmla="*/ 7 w 50"/>
                <a:gd name="T31" fmla="*/ 51 h 180"/>
                <a:gd name="T32" fmla="*/ 0 w 50"/>
                <a:gd name="T33" fmla="*/ 38 h 1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0" h="180">
                  <a:moveTo>
                    <a:pt x="0" y="38"/>
                  </a:moveTo>
                  <a:lnTo>
                    <a:pt x="0" y="7"/>
                  </a:lnTo>
                  <a:lnTo>
                    <a:pt x="7" y="0"/>
                  </a:lnTo>
                  <a:lnTo>
                    <a:pt x="43" y="0"/>
                  </a:lnTo>
                  <a:lnTo>
                    <a:pt x="50" y="7"/>
                  </a:lnTo>
                  <a:lnTo>
                    <a:pt x="50" y="38"/>
                  </a:lnTo>
                  <a:lnTo>
                    <a:pt x="43" y="51"/>
                  </a:lnTo>
                  <a:lnTo>
                    <a:pt x="43" y="129"/>
                  </a:lnTo>
                  <a:lnTo>
                    <a:pt x="50" y="141"/>
                  </a:lnTo>
                  <a:lnTo>
                    <a:pt x="50" y="173"/>
                  </a:lnTo>
                  <a:lnTo>
                    <a:pt x="43" y="180"/>
                  </a:lnTo>
                  <a:lnTo>
                    <a:pt x="7" y="180"/>
                  </a:lnTo>
                  <a:lnTo>
                    <a:pt x="0" y="173"/>
                  </a:lnTo>
                  <a:lnTo>
                    <a:pt x="0" y="141"/>
                  </a:lnTo>
                  <a:lnTo>
                    <a:pt x="7" y="129"/>
                  </a:lnTo>
                  <a:lnTo>
                    <a:pt x="7" y="51"/>
                  </a:lnTo>
                  <a:lnTo>
                    <a:pt x="0" y="38"/>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99" name="Freeform 303">
              <a:extLst>
                <a:ext uri="{FF2B5EF4-FFF2-40B4-BE49-F238E27FC236}">
                  <a16:creationId xmlns:a16="http://schemas.microsoft.com/office/drawing/2014/main" id="{9A603F1E-946E-2C4D-B35E-A681B84B6010}"/>
                </a:ext>
              </a:extLst>
            </p:cNvPr>
            <p:cNvSpPr>
              <a:spLocks noEditPoints="1"/>
            </p:cNvSpPr>
            <p:nvPr/>
          </p:nvSpPr>
          <p:spPr bwMode="auto">
            <a:xfrm>
              <a:off x="1903" y="3440"/>
              <a:ext cx="80" cy="180"/>
            </a:xfrm>
            <a:custGeom>
              <a:avLst/>
              <a:gdLst>
                <a:gd name="T0" fmla="*/ 0 w 80"/>
                <a:gd name="T1" fmla="*/ 64 h 180"/>
                <a:gd name="T2" fmla="*/ 36 w 80"/>
                <a:gd name="T3" fmla="*/ 64 h 180"/>
                <a:gd name="T4" fmla="*/ 36 w 80"/>
                <a:gd name="T5" fmla="*/ 0 h 180"/>
                <a:gd name="T6" fmla="*/ 0 w 80"/>
                <a:gd name="T7" fmla="*/ 0 h 180"/>
                <a:gd name="T8" fmla="*/ 0 w 80"/>
                <a:gd name="T9" fmla="*/ 64 h 180"/>
                <a:gd name="T10" fmla="*/ 44 w 80"/>
                <a:gd name="T11" fmla="*/ 64 h 180"/>
                <a:gd name="T12" fmla="*/ 80 w 80"/>
                <a:gd name="T13" fmla="*/ 64 h 180"/>
                <a:gd name="T14" fmla="*/ 80 w 80"/>
                <a:gd name="T15" fmla="*/ 0 h 180"/>
                <a:gd name="T16" fmla="*/ 44 w 80"/>
                <a:gd name="T17" fmla="*/ 0 h 180"/>
                <a:gd name="T18" fmla="*/ 44 w 80"/>
                <a:gd name="T19" fmla="*/ 64 h 180"/>
                <a:gd name="T20" fmla="*/ 0 w 80"/>
                <a:gd name="T21" fmla="*/ 180 h 180"/>
                <a:gd name="T22" fmla="*/ 80 w 80"/>
                <a:gd name="T23" fmla="*/ 180 h 180"/>
                <a:gd name="T24" fmla="*/ 80 w 80"/>
                <a:gd name="T25" fmla="*/ 116 h 180"/>
                <a:gd name="T26" fmla="*/ 0 w 80"/>
                <a:gd name="T27" fmla="*/ 116 h 180"/>
                <a:gd name="T28" fmla="*/ 0 w 80"/>
                <a:gd name="T29" fmla="*/ 180 h 1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180">
                  <a:moveTo>
                    <a:pt x="0" y="64"/>
                  </a:moveTo>
                  <a:lnTo>
                    <a:pt x="36" y="64"/>
                  </a:lnTo>
                  <a:lnTo>
                    <a:pt x="36" y="0"/>
                  </a:lnTo>
                  <a:lnTo>
                    <a:pt x="0" y="0"/>
                  </a:lnTo>
                  <a:lnTo>
                    <a:pt x="0" y="64"/>
                  </a:lnTo>
                  <a:close/>
                  <a:moveTo>
                    <a:pt x="44" y="64"/>
                  </a:moveTo>
                  <a:lnTo>
                    <a:pt x="80" y="64"/>
                  </a:lnTo>
                  <a:lnTo>
                    <a:pt x="80" y="0"/>
                  </a:lnTo>
                  <a:lnTo>
                    <a:pt x="44" y="0"/>
                  </a:lnTo>
                  <a:lnTo>
                    <a:pt x="44" y="64"/>
                  </a:lnTo>
                  <a:close/>
                  <a:moveTo>
                    <a:pt x="0" y="180"/>
                  </a:moveTo>
                  <a:lnTo>
                    <a:pt x="80" y="180"/>
                  </a:lnTo>
                  <a:lnTo>
                    <a:pt x="80" y="116"/>
                  </a:lnTo>
                  <a:lnTo>
                    <a:pt x="0" y="116"/>
                  </a:lnTo>
                  <a:lnTo>
                    <a:pt x="0" y="1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00" name="Rectangle 304">
              <a:extLst>
                <a:ext uri="{FF2B5EF4-FFF2-40B4-BE49-F238E27FC236}">
                  <a16:creationId xmlns:a16="http://schemas.microsoft.com/office/drawing/2014/main" id="{7A933676-DA4B-B540-88CF-E83BEE976536}"/>
                </a:ext>
              </a:extLst>
            </p:cNvPr>
            <p:cNvSpPr>
              <a:spLocks noChangeArrowheads="1"/>
            </p:cNvSpPr>
            <p:nvPr/>
          </p:nvSpPr>
          <p:spPr bwMode="auto">
            <a:xfrm>
              <a:off x="1903" y="3440"/>
              <a:ext cx="36" cy="64"/>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701" name="Rectangle 305">
              <a:extLst>
                <a:ext uri="{FF2B5EF4-FFF2-40B4-BE49-F238E27FC236}">
                  <a16:creationId xmlns:a16="http://schemas.microsoft.com/office/drawing/2014/main" id="{9BE7076E-D0D3-BB43-A799-05C30EF4A4B1}"/>
                </a:ext>
              </a:extLst>
            </p:cNvPr>
            <p:cNvSpPr>
              <a:spLocks noChangeArrowheads="1"/>
            </p:cNvSpPr>
            <p:nvPr/>
          </p:nvSpPr>
          <p:spPr bwMode="auto">
            <a:xfrm>
              <a:off x="1947" y="3440"/>
              <a:ext cx="36" cy="64"/>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702" name="Line 306">
              <a:extLst>
                <a:ext uri="{FF2B5EF4-FFF2-40B4-BE49-F238E27FC236}">
                  <a16:creationId xmlns:a16="http://schemas.microsoft.com/office/drawing/2014/main" id="{CDC8B8DE-FA52-A147-9D0E-D5C22A4D061F}"/>
                </a:ext>
              </a:extLst>
            </p:cNvPr>
            <p:cNvSpPr>
              <a:spLocks noChangeShapeType="1"/>
            </p:cNvSpPr>
            <p:nvPr/>
          </p:nvSpPr>
          <p:spPr bwMode="auto">
            <a:xfrm>
              <a:off x="1903" y="3543"/>
              <a:ext cx="8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03" name="Line 307">
              <a:extLst>
                <a:ext uri="{FF2B5EF4-FFF2-40B4-BE49-F238E27FC236}">
                  <a16:creationId xmlns:a16="http://schemas.microsoft.com/office/drawing/2014/main" id="{9E3C4EC1-235D-BE48-ADF6-567DFA08AC0A}"/>
                </a:ext>
              </a:extLst>
            </p:cNvPr>
            <p:cNvSpPr>
              <a:spLocks noChangeShapeType="1"/>
            </p:cNvSpPr>
            <p:nvPr/>
          </p:nvSpPr>
          <p:spPr bwMode="auto">
            <a:xfrm>
              <a:off x="1903" y="3537"/>
              <a:ext cx="8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04" name="Line 308">
              <a:extLst>
                <a:ext uri="{FF2B5EF4-FFF2-40B4-BE49-F238E27FC236}">
                  <a16:creationId xmlns:a16="http://schemas.microsoft.com/office/drawing/2014/main" id="{574D04E6-C6CC-6441-9DB8-05D6D88BE292}"/>
                </a:ext>
              </a:extLst>
            </p:cNvPr>
            <p:cNvSpPr>
              <a:spLocks noChangeShapeType="1"/>
            </p:cNvSpPr>
            <p:nvPr/>
          </p:nvSpPr>
          <p:spPr bwMode="auto">
            <a:xfrm>
              <a:off x="1903" y="3530"/>
              <a:ext cx="8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05" name="Line 309">
              <a:extLst>
                <a:ext uri="{FF2B5EF4-FFF2-40B4-BE49-F238E27FC236}">
                  <a16:creationId xmlns:a16="http://schemas.microsoft.com/office/drawing/2014/main" id="{D2BD8221-10F3-FB48-99B2-286FE42DCB89}"/>
                </a:ext>
              </a:extLst>
            </p:cNvPr>
            <p:cNvSpPr>
              <a:spLocks noChangeShapeType="1"/>
            </p:cNvSpPr>
            <p:nvPr/>
          </p:nvSpPr>
          <p:spPr bwMode="auto">
            <a:xfrm>
              <a:off x="1903" y="3523"/>
              <a:ext cx="8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06" name="Line 310">
              <a:extLst>
                <a:ext uri="{FF2B5EF4-FFF2-40B4-BE49-F238E27FC236}">
                  <a16:creationId xmlns:a16="http://schemas.microsoft.com/office/drawing/2014/main" id="{1385C7BF-E9FC-AF4F-966A-0331459BA0E0}"/>
                </a:ext>
              </a:extLst>
            </p:cNvPr>
            <p:cNvSpPr>
              <a:spLocks noChangeShapeType="1"/>
            </p:cNvSpPr>
            <p:nvPr/>
          </p:nvSpPr>
          <p:spPr bwMode="auto">
            <a:xfrm>
              <a:off x="1903" y="3517"/>
              <a:ext cx="8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07" name="Rectangle 311">
              <a:extLst>
                <a:ext uri="{FF2B5EF4-FFF2-40B4-BE49-F238E27FC236}">
                  <a16:creationId xmlns:a16="http://schemas.microsoft.com/office/drawing/2014/main" id="{FD2CAA82-45DC-534F-8D42-0C722B3BE50A}"/>
                </a:ext>
              </a:extLst>
            </p:cNvPr>
            <p:cNvSpPr>
              <a:spLocks noChangeArrowheads="1"/>
            </p:cNvSpPr>
            <p:nvPr/>
          </p:nvSpPr>
          <p:spPr bwMode="auto">
            <a:xfrm>
              <a:off x="1903" y="3556"/>
              <a:ext cx="80" cy="64"/>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708" name="Line 312">
              <a:extLst>
                <a:ext uri="{FF2B5EF4-FFF2-40B4-BE49-F238E27FC236}">
                  <a16:creationId xmlns:a16="http://schemas.microsoft.com/office/drawing/2014/main" id="{B9F1948A-18F1-8F44-A321-5B9ED66984C7}"/>
                </a:ext>
              </a:extLst>
            </p:cNvPr>
            <p:cNvSpPr>
              <a:spLocks noChangeShapeType="1"/>
            </p:cNvSpPr>
            <p:nvPr/>
          </p:nvSpPr>
          <p:spPr bwMode="auto">
            <a:xfrm>
              <a:off x="1947" y="3455"/>
              <a:ext cx="36"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09" name="Line 313">
              <a:extLst>
                <a:ext uri="{FF2B5EF4-FFF2-40B4-BE49-F238E27FC236}">
                  <a16:creationId xmlns:a16="http://schemas.microsoft.com/office/drawing/2014/main" id="{4252CCE2-842B-E64B-A507-A453D80EB7C0}"/>
                </a:ext>
              </a:extLst>
            </p:cNvPr>
            <p:cNvSpPr>
              <a:spLocks noChangeShapeType="1"/>
            </p:cNvSpPr>
            <p:nvPr/>
          </p:nvSpPr>
          <p:spPr bwMode="auto">
            <a:xfrm>
              <a:off x="1947" y="3488"/>
              <a:ext cx="36"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10" name="Line 314">
              <a:extLst>
                <a:ext uri="{FF2B5EF4-FFF2-40B4-BE49-F238E27FC236}">
                  <a16:creationId xmlns:a16="http://schemas.microsoft.com/office/drawing/2014/main" id="{77B06E26-50A1-704E-B95C-36EA175BB1E3}"/>
                </a:ext>
              </a:extLst>
            </p:cNvPr>
            <p:cNvSpPr>
              <a:spLocks noChangeShapeType="1"/>
            </p:cNvSpPr>
            <p:nvPr/>
          </p:nvSpPr>
          <p:spPr bwMode="auto">
            <a:xfrm>
              <a:off x="1947" y="3472"/>
              <a:ext cx="36"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11" name="Line 315">
              <a:extLst>
                <a:ext uri="{FF2B5EF4-FFF2-40B4-BE49-F238E27FC236}">
                  <a16:creationId xmlns:a16="http://schemas.microsoft.com/office/drawing/2014/main" id="{CBEFFCCD-C1D6-DA45-AE63-9F83D74E16E9}"/>
                </a:ext>
              </a:extLst>
            </p:cNvPr>
            <p:cNvSpPr>
              <a:spLocks noChangeShapeType="1"/>
            </p:cNvSpPr>
            <p:nvPr/>
          </p:nvSpPr>
          <p:spPr bwMode="auto">
            <a:xfrm>
              <a:off x="1903" y="3455"/>
              <a:ext cx="36"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12" name="Line 316">
              <a:extLst>
                <a:ext uri="{FF2B5EF4-FFF2-40B4-BE49-F238E27FC236}">
                  <a16:creationId xmlns:a16="http://schemas.microsoft.com/office/drawing/2014/main" id="{34EA85D5-EC76-644A-992A-9F07DD57DB2F}"/>
                </a:ext>
              </a:extLst>
            </p:cNvPr>
            <p:cNvSpPr>
              <a:spLocks noChangeShapeType="1"/>
            </p:cNvSpPr>
            <p:nvPr/>
          </p:nvSpPr>
          <p:spPr bwMode="auto">
            <a:xfrm>
              <a:off x="1903" y="3488"/>
              <a:ext cx="36"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13" name="Line 317">
              <a:extLst>
                <a:ext uri="{FF2B5EF4-FFF2-40B4-BE49-F238E27FC236}">
                  <a16:creationId xmlns:a16="http://schemas.microsoft.com/office/drawing/2014/main" id="{1C6C8AEB-C092-C841-AFE5-3DAC251A7FB5}"/>
                </a:ext>
              </a:extLst>
            </p:cNvPr>
            <p:cNvSpPr>
              <a:spLocks noChangeShapeType="1"/>
            </p:cNvSpPr>
            <p:nvPr/>
          </p:nvSpPr>
          <p:spPr bwMode="auto">
            <a:xfrm>
              <a:off x="1903" y="3472"/>
              <a:ext cx="36"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14" name="Line 318">
              <a:extLst>
                <a:ext uri="{FF2B5EF4-FFF2-40B4-BE49-F238E27FC236}">
                  <a16:creationId xmlns:a16="http://schemas.microsoft.com/office/drawing/2014/main" id="{458D96B2-F14D-0446-962C-7B05E8114BC2}"/>
                </a:ext>
              </a:extLst>
            </p:cNvPr>
            <p:cNvSpPr>
              <a:spLocks noChangeShapeType="1"/>
            </p:cNvSpPr>
            <p:nvPr/>
          </p:nvSpPr>
          <p:spPr bwMode="auto">
            <a:xfrm>
              <a:off x="1903" y="3604"/>
              <a:ext cx="8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15" name="Line 319">
              <a:extLst>
                <a:ext uri="{FF2B5EF4-FFF2-40B4-BE49-F238E27FC236}">
                  <a16:creationId xmlns:a16="http://schemas.microsoft.com/office/drawing/2014/main" id="{92A5EA4A-0DF2-9F47-A8F9-C77FF542287B}"/>
                </a:ext>
              </a:extLst>
            </p:cNvPr>
            <p:cNvSpPr>
              <a:spLocks noChangeShapeType="1"/>
            </p:cNvSpPr>
            <p:nvPr/>
          </p:nvSpPr>
          <p:spPr bwMode="auto">
            <a:xfrm>
              <a:off x="1903" y="3587"/>
              <a:ext cx="8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16" name="Line 320">
              <a:extLst>
                <a:ext uri="{FF2B5EF4-FFF2-40B4-BE49-F238E27FC236}">
                  <a16:creationId xmlns:a16="http://schemas.microsoft.com/office/drawing/2014/main" id="{760E4101-D6ED-B147-80A4-20C424D54B2D}"/>
                </a:ext>
              </a:extLst>
            </p:cNvPr>
            <p:cNvSpPr>
              <a:spLocks noChangeShapeType="1"/>
            </p:cNvSpPr>
            <p:nvPr/>
          </p:nvSpPr>
          <p:spPr bwMode="auto">
            <a:xfrm>
              <a:off x="1903" y="3571"/>
              <a:ext cx="80"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17" name="Line 321">
              <a:extLst>
                <a:ext uri="{FF2B5EF4-FFF2-40B4-BE49-F238E27FC236}">
                  <a16:creationId xmlns:a16="http://schemas.microsoft.com/office/drawing/2014/main" id="{3ED198B1-48A3-FD4A-9713-C359869F731C}"/>
                </a:ext>
              </a:extLst>
            </p:cNvPr>
            <p:cNvSpPr>
              <a:spLocks noChangeShapeType="1"/>
            </p:cNvSpPr>
            <p:nvPr/>
          </p:nvSpPr>
          <p:spPr bwMode="auto">
            <a:xfrm>
              <a:off x="1957" y="3556"/>
              <a:ext cx="1" cy="63"/>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18" name="Line 322">
              <a:extLst>
                <a:ext uri="{FF2B5EF4-FFF2-40B4-BE49-F238E27FC236}">
                  <a16:creationId xmlns:a16="http://schemas.microsoft.com/office/drawing/2014/main" id="{A220185F-B068-CE4C-BD80-D13EE54C2FEB}"/>
                </a:ext>
              </a:extLst>
            </p:cNvPr>
            <p:cNvSpPr>
              <a:spLocks noChangeShapeType="1"/>
            </p:cNvSpPr>
            <p:nvPr/>
          </p:nvSpPr>
          <p:spPr bwMode="auto">
            <a:xfrm>
              <a:off x="1930" y="3556"/>
              <a:ext cx="1" cy="63"/>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19" name="Rectangle 323">
              <a:extLst>
                <a:ext uri="{FF2B5EF4-FFF2-40B4-BE49-F238E27FC236}">
                  <a16:creationId xmlns:a16="http://schemas.microsoft.com/office/drawing/2014/main" id="{9A88A5B3-BCE4-F64B-8F51-07964BA360FF}"/>
                </a:ext>
              </a:extLst>
            </p:cNvPr>
            <p:cNvSpPr>
              <a:spLocks noChangeArrowheads="1"/>
            </p:cNvSpPr>
            <p:nvPr/>
          </p:nvSpPr>
          <p:spPr bwMode="auto">
            <a:xfrm>
              <a:off x="3031" y="2830"/>
              <a:ext cx="633" cy="412"/>
            </a:xfrm>
            <a:prstGeom prst="rect">
              <a:avLst/>
            </a:prstGeom>
            <a:solidFill>
              <a:srgbClr val="E6E6E6"/>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720" name="Rectangle 324">
              <a:extLst>
                <a:ext uri="{FF2B5EF4-FFF2-40B4-BE49-F238E27FC236}">
                  <a16:creationId xmlns:a16="http://schemas.microsoft.com/office/drawing/2014/main" id="{5A1AF6C7-C7C2-E14E-A962-E85DC410A1C8}"/>
                </a:ext>
              </a:extLst>
            </p:cNvPr>
            <p:cNvSpPr>
              <a:spLocks noChangeArrowheads="1"/>
            </p:cNvSpPr>
            <p:nvPr/>
          </p:nvSpPr>
          <p:spPr bwMode="auto">
            <a:xfrm>
              <a:off x="3188" y="2879"/>
              <a:ext cx="357"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written in</a:t>
              </a:r>
              <a:endParaRPr lang="en-US" altLang="en-CN" sz="1800" b="1">
                <a:solidFill>
                  <a:srgbClr val="000000"/>
                </a:solidFill>
              </a:endParaRPr>
            </a:p>
          </p:txBody>
        </p:sp>
        <p:sp>
          <p:nvSpPr>
            <p:cNvPr id="43721" name="Rectangle 325">
              <a:extLst>
                <a:ext uri="{FF2B5EF4-FFF2-40B4-BE49-F238E27FC236}">
                  <a16:creationId xmlns:a16="http://schemas.microsoft.com/office/drawing/2014/main" id="{C5F9242A-798A-7C4F-95FF-968FD60F7648}"/>
                </a:ext>
              </a:extLst>
            </p:cNvPr>
            <p:cNvSpPr>
              <a:spLocks noChangeArrowheads="1"/>
            </p:cNvSpPr>
            <p:nvPr/>
          </p:nvSpPr>
          <p:spPr bwMode="auto">
            <a:xfrm>
              <a:off x="3138" y="2984"/>
              <a:ext cx="45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a high-level</a:t>
              </a:r>
              <a:endParaRPr lang="en-US" altLang="en-CN" sz="1800" b="1">
                <a:solidFill>
                  <a:srgbClr val="000000"/>
                </a:solidFill>
              </a:endParaRPr>
            </a:p>
          </p:txBody>
        </p:sp>
        <p:sp>
          <p:nvSpPr>
            <p:cNvPr id="43722" name="Rectangle 326">
              <a:extLst>
                <a:ext uri="{FF2B5EF4-FFF2-40B4-BE49-F238E27FC236}">
                  <a16:creationId xmlns:a16="http://schemas.microsoft.com/office/drawing/2014/main" id="{1A421A37-0477-4143-8ED4-85271825E91D}"/>
                </a:ext>
              </a:extLst>
            </p:cNvPr>
            <p:cNvSpPr>
              <a:spLocks noChangeArrowheads="1"/>
            </p:cNvSpPr>
            <p:nvPr/>
          </p:nvSpPr>
          <p:spPr bwMode="auto">
            <a:xfrm>
              <a:off x="3182" y="3088"/>
              <a:ext cx="36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language</a:t>
              </a:r>
              <a:endParaRPr lang="en-US" altLang="en-CN" sz="1800" b="1">
                <a:solidFill>
                  <a:srgbClr val="000000"/>
                </a:solidFill>
              </a:endParaRPr>
            </a:p>
          </p:txBody>
        </p:sp>
        <p:sp>
          <p:nvSpPr>
            <p:cNvPr id="43723" name="Rectangle 327">
              <a:extLst>
                <a:ext uri="{FF2B5EF4-FFF2-40B4-BE49-F238E27FC236}">
                  <a16:creationId xmlns:a16="http://schemas.microsoft.com/office/drawing/2014/main" id="{E555834A-94EC-7F4F-8271-F014514CB278}"/>
                </a:ext>
              </a:extLst>
            </p:cNvPr>
            <p:cNvSpPr>
              <a:spLocks noChangeArrowheads="1"/>
            </p:cNvSpPr>
            <p:nvPr/>
          </p:nvSpPr>
          <p:spPr bwMode="auto">
            <a:xfrm>
              <a:off x="3065" y="3767"/>
              <a:ext cx="575" cy="2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724" name="Rectangle 328">
              <a:extLst>
                <a:ext uri="{FF2B5EF4-FFF2-40B4-BE49-F238E27FC236}">
                  <a16:creationId xmlns:a16="http://schemas.microsoft.com/office/drawing/2014/main" id="{E19A56EE-A302-6749-82F8-ECB5055D5062}"/>
                </a:ext>
              </a:extLst>
            </p:cNvPr>
            <p:cNvSpPr>
              <a:spLocks noChangeArrowheads="1"/>
            </p:cNvSpPr>
            <p:nvPr/>
          </p:nvSpPr>
          <p:spPr bwMode="auto">
            <a:xfrm>
              <a:off x="3295" y="3765"/>
              <a:ext cx="15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Any</a:t>
              </a:r>
              <a:endParaRPr lang="en-US" altLang="en-CN" sz="1800" b="1">
                <a:solidFill>
                  <a:srgbClr val="000000"/>
                </a:solidFill>
              </a:endParaRPr>
            </a:p>
          </p:txBody>
        </p:sp>
        <p:sp>
          <p:nvSpPr>
            <p:cNvPr id="43725" name="Rectangle 329">
              <a:extLst>
                <a:ext uri="{FF2B5EF4-FFF2-40B4-BE49-F238E27FC236}">
                  <a16:creationId xmlns:a16="http://schemas.microsoft.com/office/drawing/2014/main" id="{A6D58C2F-4CDD-E243-95E9-509AA5EE2AF6}"/>
                </a:ext>
              </a:extLst>
            </p:cNvPr>
            <p:cNvSpPr>
              <a:spLocks noChangeArrowheads="1"/>
            </p:cNvSpPr>
            <p:nvPr/>
          </p:nvSpPr>
          <p:spPr bwMode="auto">
            <a:xfrm>
              <a:off x="3187" y="3870"/>
              <a:ext cx="37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computer</a:t>
              </a:r>
              <a:endParaRPr lang="en-US" altLang="en-CN" sz="1800" b="1">
                <a:solidFill>
                  <a:srgbClr val="000000"/>
                </a:solidFill>
              </a:endParaRPr>
            </a:p>
          </p:txBody>
        </p:sp>
        <p:sp>
          <p:nvSpPr>
            <p:cNvPr id="43726" name="Rectangle 330">
              <a:extLst>
                <a:ext uri="{FF2B5EF4-FFF2-40B4-BE49-F238E27FC236}">
                  <a16:creationId xmlns:a16="http://schemas.microsoft.com/office/drawing/2014/main" id="{A17D9AE3-6A84-1445-A2AE-AC5C7CF63589}"/>
                </a:ext>
              </a:extLst>
            </p:cNvPr>
            <p:cNvSpPr>
              <a:spLocks noChangeArrowheads="1"/>
            </p:cNvSpPr>
            <p:nvPr/>
          </p:nvSpPr>
          <p:spPr bwMode="auto">
            <a:xfrm>
              <a:off x="2782" y="3416"/>
              <a:ext cx="395" cy="1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727" name="Rectangle 331">
              <a:extLst>
                <a:ext uri="{FF2B5EF4-FFF2-40B4-BE49-F238E27FC236}">
                  <a16:creationId xmlns:a16="http://schemas.microsoft.com/office/drawing/2014/main" id="{2993760C-1616-3842-AA00-9DAEA5F147B4}"/>
                </a:ext>
              </a:extLst>
            </p:cNvPr>
            <p:cNvSpPr>
              <a:spLocks noChangeArrowheads="1"/>
            </p:cNvSpPr>
            <p:nvPr/>
          </p:nvSpPr>
          <p:spPr bwMode="auto">
            <a:xfrm>
              <a:off x="2884" y="3363"/>
              <a:ext cx="303"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2025">
                  <a:solidFill>
                    <a:srgbClr val="000000"/>
                  </a:solidFill>
                  <a:cs typeface="Arial" panose="020B0604020202020204" pitchFamily="34" charset="0"/>
                </a:rPr>
                <a:t>. . .</a:t>
              </a:r>
              <a:endParaRPr lang="en-US" altLang="en-CN" sz="1800" b="1">
                <a:solidFill>
                  <a:srgbClr val="000000"/>
                </a:solidFill>
              </a:endParaRPr>
            </a:p>
          </p:txBody>
        </p:sp>
        <p:sp>
          <p:nvSpPr>
            <p:cNvPr id="43728" name="Freeform 332">
              <a:extLst>
                <a:ext uri="{FF2B5EF4-FFF2-40B4-BE49-F238E27FC236}">
                  <a16:creationId xmlns:a16="http://schemas.microsoft.com/office/drawing/2014/main" id="{E655F17D-DE77-A04A-B95D-5473DCE65215}"/>
                </a:ext>
              </a:extLst>
            </p:cNvPr>
            <p:cNvSpPr>
              <a:spLocks/>
            </p:cNvSpPr>
            <p:nvPr/>
          </p:nvSpPr>
          <p:spPr bwMode="auto">
            <a:xfrm>
              <a:off x="2431" y="3451"/>
              <a:ext cx="235" cy="126"/>
            </a:xfrm>
            <a:custGeom>
              <a:avLst/>
              <a:gdLst>
                <a:gd name="T0" fmla="*/ 202 w 235"/>
                <a:gd name="T1" fmla="*/ 36 h 126"/>
                <a:gd name="T2" fmla="*/ 198 w 235"/>
                <a:gd name="T3" fmla="*/ 33 h 126"/>
                <a:gd name="T4" fmla="*/ 194 w 235"/>
                <a:gd name="T5" fmla="*/ 31 h 126"/>
                <a:gd name="T6" fmla="*/ 181 w 235"/>
                <a:gd name="T7" fmla="*/ 31 h 126"/>
                <a:gd name="T8" fmla="*/ 169 w 235"/>
                <a:gd name="T9" fmla="*/ 30 h 126"/>
                <a:gd name="T10" fmla="*/ 157 w 235"/>
                <a:gd name="T11" fmla="*/ 27 h 126"/>
                <a:gd name="T12" fmla="*/ 146 w 235"/>
                <a:gd name="T13" fmla="*/ 20 h 126"/>
                <a:gd name="T14" fmla="*/ 134 w 235"/>
                <a:gd name="T15" fmla="*/ 12 h 126"/>
                <a:gd name="T16" fmla="*/ 123 w 235"/>
                <a:gd name="T17" fmla="*/ 6 h 126"/>
                <a:gd name="T18" fmla="*/ 112 w 235"/>
                <a:gd name="T19" fmla="*/ 3 h 126"/>
                <a:gd name="T20" fmla="*/ 99 w 235"/>
                <a:gd name="T21" fmla="*/ 0 h 126"/>
                <a:gd name="T22" fmla="*/ 18 w 235"/>
                <a:gd name="T23" fmla="*/ 0 h 126"/>
                <a:gd name="T24" fmla="*/ 11 w 235"/>
                <a:gd name="T25" fmla="*/ 4 h 126"/>
                <a:gd name="T26" fmla="*/ 4 w 235"/>
                <a:gd name="T27" fmla="*/ 9 h 126"/>
                <a:gd name="T28" fmla="*/ 0 w 235"/>
                <a:gd name="T29" fmla="*/ 17 h 126"/>
                <a:gd name="T30" fmla="*/ 0 w 235"/>
                <a:gd name="T31" fmla="*/ 25 h 126"/>
                <a:gd name="T32" fmla="*/ 0 w 235"/>
                <a:gd name="T33" fmla="*/ 100 h 126"/>
                <a:gd name="T34" fmla="*/ 0 w 235"/>
                <a:gd name="T35" fmla="*/ 109 h 126"/>
                <a:gd name="T36" fmla="*/ 4 w 235"/>
                <a:gd name="T37" fmla="*/ 117 h 126"/>
                <a:gd name="T38" fmla="*/ 11 w 235"/>
                <a:gd name="T39" fmla="*/ 122 h 126"/>
                <a:gd name="T40" fmla="*/ 18 w 235"/>
                <a:gd name="T41" fmla="*/ 126 h 126"/>
                <a:gd name="T42" fmla="*/ 215 w 235"/>
                <a:gd name="T43" fmla="*/ 126 h 126"/>
                <a:gd name="T44" fmla="*/ 219 w 235"/>
                <a:gd name="T45" fmla="*/ 124 h 126"/>
                <a:gd name="T46" fmla="*/ 220 w 235"/>
                <a:gd name="T47" fmla="*/ 121 h 126"/>
                <a:gd name="T48" fmla="*/ 221 w 235"/>
                <a:gd name="T49" fmla="*/ 118 h 126"/>
                <a:gd name="T50" fmla="*/ 222 w 235"/>
                <a:gd name="T51" fmla="*/ 111 h 126"/>
                <a:gd name="T52" fmla="*/ 226 w 235"/>
                <a:gd name="T53" fmla="*/ 105 h 126"/>
                <a:gd name="T54" fmla="*/ 234 w 235"/>
                <a:gd name="T55" fmla="*/ 96 h 126"/>
                <a:gd name="T56" fmla="*/ 235 w 235"/>
                <a:gd name="T57" fmla="*/ 94 h 126"/>
                <a:gd name="T58" fmla="*/ 235 w 235"/>
                <a:gd name="T59" fmla="*/ 92 h 126"/>
                <a:gd name="T60" fmla="*/ 235 w 235"/>
                <a:gd name="T61" fmla="*/ 90 h 126"/>
                <a:gd name="T62" fmla="*/ 234 w 235"/>
                <a:gd name="T63" fmla="*/ 88 h 126"/>
                <a:gd name="T64" fmla="*/ 216 w 235"/>
                <a:gd name="T65" fmla="*/ 72 h 126"/>
                <a:gd name="T66" fmla="*/ 210 w 235"/>
                <a:gd name="T67" fmla="*/ 65 h 126"/>
                <a:gd name="T68" fmla="*/ 206 w 235"/>
                <a:gd name="T69" fmla="*/ 57 h 126"/>
                <a:gd name="T70" fmla="*/ 206 w 235"/>
                <a:gd name="T71" fmla="*/ 47 h 126"/>
                <a:gd name="T72" fmla="*/ 206 w 235"/>
                <a:gd name="T73" fmla="*/ 41 h 126"/>
                <a:gd name="T74" fmla="*/ 202 w 235"/>
                <a:gd name="T75" fmla="*/ 36 h 1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35" h="126">
                  <a:moveTo>
                    <a:pt x="202" y="36"/>
                  </a:moveTo>
                  <a:lnTo>
                    <a:pt x="198" y="33"/>
                  </a:lnTo>
                  <a:lnTo>
                    <a:pt x="194" y="31"/>
                  </a:lnTo>
                  <a:lnTo>
                    <a:pt x="181" y="31"/>
                  </a:lnTo>
                  <a:lnTo>
                    <a:pt x="169" y="30"/>
                  </a:lnTo>
                  <a:lnTo>
                    <a:pt x="157" y="27"/>
                  </a:lnTo>
                  <a:lnTo>
                    <a:pt x="146" y="20"/>
                  </a:lnTo>
                  <a:lnTo>
                    <a:pt x="134" y="12"/>
                  </a:lnTo>
                  <a:lnTo>
                    <a:pt x="123" y="6"/>
                  </a:lnTo>
                  <a:lnTo>
                    <a:pt x="112" y="3"/>
                  </a:lnTo>
                  <a:lnTo>
                    <a:pt x="99" y="0"/>
                  </a:lnTo>
                  <a:lnTo>
                    <a:pt x="18" y="0"/>
                  </a:lnTo>
                  <a:lnTo>
                    <a:pt x="11" y="4"/>
                  </a:lnTo>
                  <a:lnTo>
                    <a:pt x="4" y="9"/>
                  </a:lnTo>
                  <a:lnTo>
                    <a:pt x="0" y="17"/>
                  </a:lnTo>
                  <a:lnTo>
                    <a:pt x="0" y="25"/>
                  </a:lnTo>
                  <a:lnTo>
                    <a:pt x="0" y="100"/>
                  </a:lnTo>
                  <a:lnTo>
                    <a:pt x="0" y="109"/>
                  </a:lnTo>
                  <a:lnTo>
                    <a:pt x="4" y="117"/>
                  </a:lnTo>
                  <a:lnTo>
                    <a:pt x="11" y="122"/>
                  </a:lnTo>
                  <a:lnTo>
                    <a:pt x="18" y="126"/>
                  </a:lnTo>
                  <a:lnTo>
                    <a:pt x="215" y="126"/>
                  </a:lnTo>
                  <a:lnTo>
                    <a:pt x="219" y="124"/>
                  </a:lnTo>
                  <a:lnTo>
                    <a:pt x="220" y="121"/>
                  </a:lnTo>
                  <a:lnTo>
                    <a:pt x="221" y="118"/>
                  </a:lnTo>
                  <a:lnTo>
                    <a:pt x="222" y="111"/>
                  </a:lnTo>
                  <a:lnTo>
                    <a:pt x="226" y="105"/>
                  </a:lnTo>
                  <a:lnTo>
                    <a:pt x="234" y="96"/>
                  </a:lnTo>
                  <a:lnTo>
                    <a:pt x="235" y="94"/>
                  </a:lnTo>
                  <a:lnTo>
                    <a:pt x="235" y="92"/>
                  </a:lnTo>
                  <a:lnTo>
                    <a:pt x="235" y="90"/>
                  </a:lnTo>
                  <a:lnTo>
                    <a:pt x="234" y="88"/>
                  </a:lnTo>
                  <a:lnTo>
                    <a:pt x="216" y="72"/>
                  </a:lnTo>
                  <a:lnTo>
                    <a:pt x="210" y="65"/>
                  </a:lnTo>
                  <a:lnTo>
                    <a:pt x="206" y="57"/>
                  </a:lnTo>
                  <a:lnTo>
                    <a:pt x="206" y="47"/>
                  </a:lnTo>
                  <a:lnTo>
                    <a:pt x="206" y="41"/>
                  </a:lnTo>
                  <a:lnTo>
                    <a:pt x="202" y="36"/>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29" name="Rectangle 333">
              <a:extLst>
                <a:ext uri="{FF2B5EF4-FFF2-40B4-BE49-F238E27FC236}">
                  <a16:creationId xmlns:a16="http://schemas.microsoft.com/office/drawing/2014/main" id="{6B3C7E48-943A-1B40-87FD-B2906E06A8A5}"/>
                </a:ext>
              </a:extLst>
            </p:cNvPr>
            <p:cNvSpPr>
              <a:spLocks noChangeArrowheads="1"/>
            </p:cNvSpPr>
            <p:nvPr/>
          </p:nvSpPr>
          <p:spPr bwMode="auto">
            <a:xfrm>
              <a:off x="2690" y="3482"/>
              <a:ext cx="24" cy="63"/>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730" name="Rectangle 334">
              <a:extLst>
                <a:ext uri="{FF2B5EF4-FFF2-40B4-BE49-F238E27FC236}">
                  <a16:creationId xmlns:a16="http://schemas.microsoft.com/office/drawing/2014/main" id="{7047BDD1-B141-DE40-8EA2-1FB80776D0C7}"/>
                </a:ext>
              </a:extLst>
            </p:cNvPr>
            <p:cNvSpPr>
              <a:spLocks noChangeArrowheads="1"/>
            </p:cNvSpPr>
            <p:nvPr/>
          </p:nvSpPr>
          <p:spPr bwMode="auto">
            <a:xfrm>
              <a:off x="2683" y="3489"/>
              <a:ext cx="7" cy="50"/>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731" name="Freeform 335">
              <a:extLst>
                <a:ext uri="{FF2B5EF4-FFF2-40B4-BE49-F238E27FC236}">
                  <a16:creationId xmlns:a16="http://schemas.microsoft.com/office/drawing/2014/main" id="{3D8C348F-D76D-3A44-8C6F-73D0D9267AA5}"/>
                </a:ext>
              </a:extLst>
            </p:cNvPr>
            <p:cNvSpPr>
              <a:spLocks/>
            </p:cNvSpPr>
            <p:nvPr/>
          </p:nvSpPr>
          <p:spPr bwMode="auto">
            <a:xfrm>
              <a:off x="2714" y="3475"/>
              <a:ext cx="6" cy="78"/>
            </a:xfrm>
            <a:custGeom>
              <a:avLst/>
              <a:gdLst>
                <a:gd name="T0" fmla="*/ 0 w 6"/>
                <a:gd name="T1" fmla="*/ 7 h 78"/>
                <a:gd name="T2" fmla="*/ 6 w 6"/>
                <a:gd name="T3" fmla="*/ 0 h 78"/>
                <a:gd name="T4" fmla="*/ 6 w 6"/>
                <a:gd name="T5" fmla="*/ 78 h 78"/>
                <a:gd name="T6" fmla="*/ 0 w 6"/>
                <a:gd name="T7" fmla="*/ 70 h 78"/>
                <a:gd name="T8" fmla="*/ 0 w 6"/>
                <a:gd name="T9" fmla="*/ 7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78">
                  <a:moveTo>
                    <a:pt x="0" y="7"/>
                  </a:moveTo>
                  <a:lnTo>
                    <a:pt x="6" y="0"/>
                  </a:lnTo>
                  <a:lnTo>
                    <a:pt x="6" y="78"/>
                  </a:lnTo>
                  <a:lnTo>
                    <a:pt x="0" y="70"/>
                  </a:lnTo>
                  <a:lnTo>
                    <a:pt x="0" y="7"/>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32" name="Rectangle 336">
              <a:extLst>
                <a:ext uri="{FF2B5EF4-FFF2-40B4-BE49-F238E27FC236}">
                  <a16:creationId xmlns:a16="http://schemas.microsoft.com/office/drawing/2014/main" id="{27BE1BEA-1C99-E449-A1BF-DA0575DA249D}"/>
                </a:ext>
              </a:extLst>
            </p:cNvPr>
            <p:cNvSpPr>
              <a:spLocks noChangeArrowheads="1"/>
            </p:cNvSpPr>
            <p:nvPr/>
          </p:nvSpPr>
          <p:spPr bwMode="auto">
            <a:xfrm>
              <a:off x="2670" y="3482"/>
              <a:ext cx="13" cy="63"/>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733" name="Rectangle 337">
              <a:extLst>
                <a:ext uri="{FF2B5EF4-FFF2-40B4-BE49-F238E27FC236}">
                  <a16:creationId xmlns:a16="http://schemas.microsoft.com/office/drawing/2014/main" id="{5E3DA96B-DEE6-D240-B79F-DBC1F7CE64BF}"/>
                </a:ext>
              </a:extLst>
            </p:cNvPr>
            <p:cNvSpPr>
              <a:spLocks noChangeArrowheads="1"/>
            </p:cNvSpPr>
            <p:nvPr/>
          </p:nvSpPr>
          <p:spPr bwMode="auto">
            <a:xfrm>
              <a:off x="2649" y="3451"/>
              <a:ext cx="30" cy="16"/>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734" name="Rectangle 338">
              <a:extLst>
                <a:ext uri="{FF2B5EF4-FFF2-40B4-BE49-F238E27FC236}">
                  <a16:creationId xmlns:a16="http://schemas.microsoft.com/office/drawing/2014/main" id="{8D2AE56C-C3FD-3C44-96AA-EE19A32BA415}"/>
                </a:ext>
              </a:extLst>
            </p:cNvPr>
            <p:cNvSpPr>
              <a:spLocks noChangeArrowheads="1"/>
            </p:cNvSpPr>
            <p:nvPr/>
          </p:nvSpPr>
          <p:spPr bwMode="auto">
            <a:xfrm>
              <a:off x="2637" y="3451"/>
              <a:ext cx="12" cy="16"/>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735" name="Rectangle 339">
              <a:extLst>
                <a:ext uri="{FF2B5EF4-FFF2-40B4-BE49-F238E27FC236}">
                  <a16:creationId xmlns:a16="http://schemas.microsoft.com/office/drawing/2014/main" id="{44E6FBEB-6A69-3042-99D6-60963C11CE95}"/>
                </a:ext>
              </a:extLst>
            </p:cNvPr>
            <p:cNvSpPr>
              <a:spLocks noChangeArrowheads="1"/>
            </p:cNvSpPr>
            <p:nvPr/>
          </p:nvSpPr>
          <p:spPr bwMode="auto">
            <a:xfrm>
              <a:off x="2631" y="3455"/>
              <a:ext cx="6" cy="8"/>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736" name="Rectangle 340">
              <a:extLst>
                <a:ext uri="{FF2B5EF4-FFF2-40B4-BE49-F238E27FC236}">
                  <a16:creationId xmlns:a16="http://schemas.microsoft.com/office/drawing/2014/main" id="{2728B8BE-6E18-204D-BC6E-F37C07B43A4B}"/>
                </a:ext>
              </a:extLst>
            </p:cNvPr>
            <p:cNvSpPr>
              <a:spLocks noChangeArrowheads="1"/>
            </p:cNvSpPr>
            <p:nvPr/>
          </p:nvSpPr>
          <p:spPr bwMode="auto">
            <a:xfrm>
              <a:off x="2649" y="3450"/>
              <a:ext cx="6" cy="5"/>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737" name="Rectangle 341">
              <a:extLst>
                <a:ext uri="{FF2B5EF4-FFF2-40B4-BE49-F238E27FC236}">
                  <a16:creationId xmlns:a16="http://schemas.microsoft.com/office/drawing/2014/main" id="{473EF29D-4DF0-C04D-9517-DEB554D035FE}"/>
                </a:ext>
              </a:extLst>
            </p:cNvPr>
            <p:cNvSpPr>
              <a:spLocks noChangeArrowheads="1"/>
            </p:cNvSpPr>
            <p:nvPr/>
          </p:nvSpPr>
          <p:spPr bwMode="auto">
            <a:xfrm>
              <a:off x="2649" y="3463"/>
              <a:ext cx="6" cy="5"/>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738" name="Rectangle 342">
              <a:extLst>
                <a:ext uri="{FF2B5EF4-FFF2-40B4-BE49-F238E27FC236}">
                  <a16:creationId xmlns:a16="http://schemas.microsoft.com/office/drawing/2014/main" id="{4FE7E895-89D8-724E-AB46-9CA65ED89A2B}"/>
                </a:ext>
              </a:extLst>
            </p:cNvPr>
            <p:cNvSpPr>
              <a:spLocks noChangeArrowheads="1"/>
            </p:cNvSpPr>
            <p:nvPr/>
          </p:nvSpPr>
          <p:spPr bwMode="auto">
            <a:xfrm>
              <a:off x="2649" y="3457"/>
              <a:ext cx="6" cy="5"/>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739" name="Freeform 343">
              <a:extLst>
                <a:ext uri="{FF2B5EF4-FFF2-40B4-BE49-F238E27FC236}">
                  <a16:creationId xmlns:a16="http://schemas.microsoft.com/office/drawing/2014/main" id="{A9949327-0C09-864C-B237-E7A289CCBE22}"/>
                </a:ext>
              </a:extLst>
            </p:cNvPr>
            <p:cNvSpPr>
              <a:spLocks/>
            </p:cNvSpPr>
            <p:nvPr/>
          </p:nvSpPr>
          <p:spPr bwMode="auto">
            <a:xfrm>
              <a:off x="2419" y="3443"/>
              <a:ext cx="6" cy="47"/>
            </a:xfrm>
            <a:custGeom>
              <a:avLst/>
              <a:gdLst>
                <a:gd name="T0" fmla="*/ 6 w 6"/>
                <a:gd name="T1" fmla="*/ 8 h 47"/>
                <a:gd name="T2" fmla="*/ 0 w 6"/>
                <a:gd name="T3" fmla="*/ 0 h 47"/>
                <a:gd name="T4" fmla="*/ 0 w 6"/>
                <a:gd name="T5" fmla="*/ 47 h 47"/>
                <a:gd name="T6" fmla="*/ 6 w 6"/>
                <a:gd name="T7" fmla="*/ 39 h 47"/>
                <a:gd name="T8" fmla="*/ 6 w 6"/>
                <a:gd name="T9" fmla="*/ 8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47">
                  <a:moveTo>
                    <a:pt x="6" y="8"/>
                  </a:moveTo>
                  <a:lnTo>
                    <a:pt x="0" y="0"/>
                  </a:lnTo>
                  <a:lnTo>
                    <a:pt x="0" y="47"/>
                  </a:lnTo>
                  <a:lnTo>
                    <a:pt x="6" y="39"/>
                  </a:lnTo>
                  <a:lnTo>
                    <a:pt x="6" y="8"/>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40" name="Rectangle 344">
              <a:extLst>
                <a:ext uri="{FF2B5EF4-FFF2-40B4-BE49-F238E27FC236}">
                  <a16:creationId xmlns:a16="http://schemas.microsoft.com/office/drawing/2014/main" id="{FE720A52-F94B-434E-9737-0A42C225F85E}"/>
                </a:ext>
              </a:extLst>
            </p:cNvPr>
            <p:cNvSpPr>
              <a:spLocks noChangeArrowheads="1"/>
            </p:cNvSpPr>
            <p:nvPr/>
          </p:nvSpPr>
          <p:spPr bwMode="auto">
            <a:xfrm>
              <a:off x="2455" y="3545"/>
              <a:ext cx="46" cy="16"/>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741" name="Freeform 345">
              <a:extLst>
                <a:ext uri="{FF2B5EF4-FFF2-40B4-BE49-F238E27FC236}">
                  <a16:creationId xmlns:a16="http://schemas.microsoft.com/office/drawing/2014/main" id="{ACAC8BF3-FFED-E143-9D3A-6FB0F2B640C8}"/>
                </a:ext>
              </a:extLst>
            </p:cNvPr>
            <p:cNvSpPr>
              <a:spLocks noEditPoints="1"/>
            </p:cNvSpPr>
            <p:nvPr/>
          </p:nvSpPr>
          <p:spPr bwMode="auto">
            <a:xfrm>
              <a:off x="2531" y="3514"/>
              <a:ext cx="41" cy="55"/>
            </a:xfrm>
            <a:custGeom>
              <a:avLst/>
              <a:gdLst>
                <a:gd name="T0" fmla="*/ 6 w 41"/>
                <a:gd name="T1" fmla="*/ 47 h 55"/>
                <a:gd name="T2" fmla="*/ 12 w 41"/>
                <a:gd name="T3" fmla="*/ 47 h 55"/>
                <a:gd name="T4" fmla="*/ 12 w 41"/>
                <a:gd name="T5" fmla="*/ 39 h 55"/>
                <a:gd name="T6" fmla="*/ 6 w 41"/>
                <a:gd name="T7" fmla="*/ 39 h 55"/>
                <a:gd name="T8" fmla="*/ 6 w 41"/>
                <a:gd name="T9" fmla="*/ 47 h 55"/>
                <a:gd name="T10" fmla="*/ 15 w 41"/>
                <a:gd name="T11" fmla="*/ 47 h 55"/>
                <a:gd name="T12" fmla="*/ 21 w 41"/>
                <a:gd name="T13" fmla="*/ 47 h 55"/>
                <a:gd name="T14" fmla="*/ 21 w 41"/>
                <a:gd name="T15" fmla="*/ 39 h 55"/>
                <a:gd name="T16" fmla="*/ 15 w 41"/>
                <a:gd name="T17" fmla="*/ 39 h 55"/>
                <a:gd name="T18" fmla="*/ 15 w 41"/>
                <a:gd name="T19" fmla="*/ 47 h 55"/>
                <a:gd name="T20" fmla="*/ 24 w 41"/>
                <a:gd name="T21" fmla="*/ 47 h 55"/>
                <a:gd name="T22" fmla="*/ 30 w 41"/>
                <a:gd name="T23" fmla="*/ 47 h 55"/>
                <a:gd name="T24" fmla="*/ 30 w 41"/>
                <a:gd name="T25" fmla="*/ 39 h 55"/>
                <a:gd name="T26" fmla="*/ 24 w 41"/>
                <a:gd name="T27" fmla="*/ 39 h 55"/>
                <a:gd name="T28" fmla="*/ 24 w 41"/>
                <a:gd name="T29" fmla="*/ 47 h 55"/>
                <a:gd name="T30" fmla="*/ 24 w 41"/>
                <a:gd name="T31" fmla="*/ 35 h 55"/>
                <a:gd name="T32" fmla="*/ 30 w 41"/>
                <a:gd name="T33" fmla="*/ 35 h 55"/>
                <a:gd name="T34" fmla="*/ 30 w 41"/>
                <a:gd name="T35" fmla="*/ 27 h 55"/>
                <a:gd name="T36" fmla="*/ 24 w 41"/>
                <a:gd name="T37" fmla="*/ 27 h 55"/>
                <a:gd name="T38" fmla="*/ 24 w 41"/>
                <a:gd name="T39" fmla="*/ 35 h 55"/>
                <a:gd name="T40" fmla="*/ 0 w 41"/>
                <a:gd name="T41" fmla="*/ 43 h 55"/>
                <a:gd name="T42" fmla="*/ 1 w 41"/>
                <a:gd name="T43" fmla="*/ 48 h 55"/>
                <a:gd name="T44" fmla="*/ 4 w 41"/>
                <a:gd name="T45" fmla="*/ 52 h 55"/>
                <a:gd name="T46" fmla="*/ 9 w 41"/>
                <a:gd name="T47" fmla="*/ 55 h 55"/>
                <a:gd name="T48" fmla="*/ 23 w 41"/>
                <a:gd name="T49" fmla="*/ 55 h 55"/>
                <a:gd name="T50" fmla="*/ 31 w 41"/>
                <a:gd name="T51" fmla="*/ 52 h 55"/>
                <a:gd name="T52" fmla="*/ 37 w 41"/>
                <a:gd name="T53" fmla="*/ 46 h 55"/>
                <a:gd name="T54" fmla="*/ 41 w 41"/>
                <a:gd name="T55" fmla="*/ 38 h 55"/>
                <a:gd name="T56" fmla="*/ 41 w 41"/>
                <a:gd name="T57" fmla="*/ 29 h 55"/>
                <a:gd name="T58" fmla="*/ 41 w 41"/>
                <a:gd name="T59" fmla="*/ 16 h 55"/>
                <a:gd name="T60" fmla="*/ 41 w 41"/>
                <a:gd name="T61" fmla="*/ 10 h 55"/>
                <a:gd name="T62" fmla="*/ 39 w 41"/>
                <a:gd name="T63" fmla="*/ 5 h 55"/>
                <a:gd name="T64" fmla="*/ 34 w 41"/>
                <a:gd name="T65" fmla="*/ 2 h 55"/>
                <a:gd name="T66" fmla="*/ 30 w 41"/>
                <a:gd name="T67" fmla="*/ 0 h 55"/>
                <a:gd name="T68" fmla="*/ 25 w 41"/>
                <a:gd name="T69" fmla="*/ 2 h 55"/>
                <a:gd name="T70" fmla="*/ 20 w 41"/>
                <a:gd name="T71" fmla="*/ 5 h 55"/>
                <a:gd name="T72" fmla="*/ 18 w 41"/>
                <a:gd name="T73" fmla="*/ 10 h 55"/>
                <a:gd name="T74" fmla="*/ 18 w 41"/>
                <a:gd name="T75" fmla="*/ 16 h 55"/>
                <a:gd name="T76" fmla="*/ 18 w 41"/>
                <a:gd name="T77" fmla="*/ 19 h 55"/>
                <a:gd name="T78" fmla="*/ 17 w 41"/>
                <a:gd name="T79" fmla="*/ 25 h 55"/>
                <a:gd name="T80" fmla="*/ 14 w 41"/>
                <a:gd name="T81" fmla="*/ 29 h 55"/>
                <a:gd name="T82" fmla="*/ 9 w 41"/>
                <a:gd name="T83" fmla="*/ 31 h 55"/>
                <a:gd name="T84" fmla="*/ 4 w 41"/>
                <a:gd name="T85" fmla="*/ 33 h 55"/>
                <a:gd name="T86" fmla="*/ 1 w 41"/>
                <a:gd name="T87" fmla="*/ 37 h 55"/>
                <a:gd name="T88" fmla="*/ 0 w 41"/>
                <a:gd name="T89" fmla="*/ 43 h 5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1" h="55">
                  <a:moveTo>
                    <a:pt x="6" y="47"/>
                  </a:moveTo>
                  <a:lnTo>
                    <a:pt x="12" y="47"/>
                  </a:lnTo>
                  <a:lnTo>
                    <a:pt x="12" y="39"/>
                  </a:lnTo>
                  <a:lnTo>
                    <a:pt x="6" y="39"/>
                  </a:lnTo>
                  <a:lnTo>
                    <a:pt x="6" y="47"/>
                  </a:lnTo>
                  <a:close/>
                  <a:moveTo>
                    <a:pt x="15" y="47"/>
                  </a:moveTo>
                  <a:lnTo>
                    <a:pt x="21" y="47"/>
                  </a:lnTo>
                  <a:lnTo>
                    <a:pt x="21" y="39"/>
                  </a:lnTo>
                  <a:lnTo>
                    <a:pt x="15" y="39"/>
                  </a:lnTo>
                  <a:lnTo>
                    <a:pt x="15" y="47"/>
                  </a:lnTo>
                  <a:close/>
                  <a:moveTo>
                    <a:pt x="24" y="47"/>
                  </a:moveTo>
                  <a:lnTo>
                    <a:pt x="30" y="47"/>
                  </a:lnTo>
                  <a:lnTo>
                    <a:pt x="30" y="39"/>
                  </a:lnTo>
                  <a:lnTo>
                    <a:pt x="24" y="39"/>
                  </a:lnTo>
                  <a:lnTo>
                    <a:pt x="24" y="47"/>
                  </a:lnTo>
                  <a:close/>
                  <a:moveTo>
                    <a:pt x="24" y="35"/>
                  </a:moveTo>
                  <a:lnTo>
                    <a:pt x="30" y="35"/>
                  </a:lnTo>
                  <a:lnTo>
                    <a:pt x="30" y="27"/>
                  </a:lnTo>
                  <a:lnTo>
                    <a:pt x="24" y="27"/>
                  </a:lnTo>
                  <a:lnTo>
                    <a:pt x="24" y="35"/>
                  </a:lnTo>
                  <a:close/>
                  <a:moveTo>
                    <a:pt x="0" y="43"/>
                  </a:moveTo>
                  <a:lnTo>
                    <a:pt x="1" y="48"/>
                  </a:lnTo>
                  <a:lnTo>
                    <a:pt x="4" y="52"/>
                  </a:lnTo>
                  <a:lnTo>
                    <a:pt x="9" y="55"/>
                  </a:lnTo>
                  <a:lnTo>
                    <a:pt x="23" y="55"/>
                  </a:lnTo>
                  <a:lnTo>
                    <a:pt x="31" y="52"/>
                  </a:lnTo>
                  <a:lnTo>
                    <a:pt x="37" y="46"/>
                  </a:lnTo>
                  <a:lnTo>
                    <a:pt x="41" y="38"/>
                  </a:lnTo>
                  <a:lnTo>
                    <a:pt x="41" y="29"/>
                  </a:lnTo>
                  <a:lnTo>
                    <a:pt x="41" y="16"/>
                  </a:lnTo>
                  <a:lnTo>
                    <a:pt x="41" y="10"/>
                  </a:lnTo>
                  <a:lnTo>
                    <a:pt x="39" y="5"/>
                  </a:lnTo>
                  <a:lnTo>
                    <a:pt x="34" y="2"/>
                  </a:lnTo>
                  <a:lnTo>
                    <a:pt x="30" y="0"/>
                  </a:lnTo>
                  <a:lnTo>
                    <a:pt x="25" y="2"/>
                  </a:lnTo>
                  <a:lnTo>
                    <a:pt x="20" y="5"/>
                  </a:lnTo>
                  <a:lnTo>
                    <a:pt x="18" y="10"/>
                  </a:lnTo>
                  <a:lnTo>
                    <a:pt x="18" y="16"/>
                  </a:lnTo>
                  <a:lnTo>
                    <a:pt x="18" y="19"/>
                  </a:lnTo>
                  <a:lnTo>
                    <a:pt x="17" y="25"/>
                  </a:lnTo>
                  <a:lnTo>
                    <a:pt x="14" y="29"/>
                  </a:lnTo>
                  <a:lnTo>
                    <a:pt x="9" y="31"/>
                  </a:lnTo>
                  <a:lnTo>
                    <a:pt x="4" y="33"/>
                  </a:lnTo>
                  <a:lnTo>
                    <a:pt x="1" y="37"/>
                  </a:lnTo>
                  <a:lnTo>
                    <a:pt x="0"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42" name="Freeform 346">
              <a:extLst>
                <a:ext uri="{FF2B5EF4-FFF2-40B4-BE49-F238E27FC236}">
                  <a16:creationId xmlns:a16="http://schemas.microsoft.com/office/drawing/2014/main" id="{FD07A044-01AF-D74F-A7A8-70C6DAB14171}"/>
                </a:ext>
              </a:extLst>
            </p:cNvPr>
            <p:cNvSpPr>
              <a:spLocks/>
            </p:cNvSpPr>
            <p:nvPr/>
          </p:nvSpPr>
          <p:spPr bwMode="auto">
            <a:xfrm>
              <a:off x="2442" y="3482"/>
              <a:ext cx="83" cy="87"/>
            </a:xfrm>
            <a:custGeom>
              <a:avLst/>
              <a:gdLst>
                <a:gd name="T0" fmla="*/ 83 w 83"/>
                <a:gd name="T1" fmla="*/ 0 h 87"/>
                <a:gd name="T2" fmla="*/ 83 w 83"/>
                <a:gd name="T3" fmla="*/ 61 h 87"/>
                <a:gd name="T4" fmla="*/ 83 w 83"/>
                <a:gd name="T5" fmla="*/ 70 h 87"/>
                <a:gd name="T6" fmla="*/ 79 w 83"/>
                <a:gd name="T7" fmla="*/ 78 h 87"/>
                <a:gd name="T8" fmla="*/ 72 w 83"/>
                <a:gd name="T9" fmla="*/ 84 h 87"/>
                <a:gd name="T10" fmla="*/ 65 w 83"/>
                <a:gd name="T11" fmla="*/ 87 h 87"/>
                <a:gd name="T12" fmla="*/ 20 w 83"/>
                <a:gd name="T13" fmla="*/ 87 h 87"/>
                <a:gd name="T14" fmla="*/ 11 w 83"/>
                <a:gd name="T15" fmla="*/ 84 h 87"/>
                <a:gd name="T16" fmla="*/ 5 w 83"/>
                <a:gd name="T17" fmla="*/ 78 h 87"/>
                <a:gd name="T18" fmla="*/ 1 w 83"/>
                <a:gd name="T19" fmla="*/ 70 h 87"/>
                <a:gd name="T20" fmla="*/ 0 w 83"/>
                <a:gd name="T21" fmla="*/ 61 h 87"/>
                <a:gd name="T22" fmla="*/ 0 w 83"/>
                <a:gd name="T23" fmla="*/ 0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3" h="87">
                  <a:moveTo>
                    <a:pt x="83" y="0"/>
                  </a:moveTo>
                  <a:lnTo>
                    <a:pt x="83" y="61"/>
                  </a:lnTo>
                  <a:lnTo>
                    <a:pt x="83" y="70"/>
                  </a:lnTo>
                  <a:lnTo>
                    <a:pt x="79" y="78"/>
                  </a:lnTo>
                  <a:lnTo>
                    <a:pt x="72" y="84"/>
                  </a:lnTo>
                  <a:lnTo>
                    <a:pt x="65" y="87"/>
                  </a:lnTo>
                  <a:lnTo>
                    <a:pt x="20" y="87"/>
                  </a:lnTo>
                  <a:lnTo>
                    <a:pt x="11" y="84"/>
                  </a:lnTo>
                  <a:lnTo>
                    <a:pt x="5" y="78"/>
                  </a:lnTo>
                  <a:lnTo>
                    <a:pt x="1" y="70"/>
                  </a:lnTo>
                  <a:lnTo>
                    <a:pt x="0" y="61"/>
                  </a:lnTo>
                  <a:lnTo>
                    <a:pt x="0"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43" name="Rectangle 347">
              <a:extLst>
                <a:ext uri="{FF2B5EF4-FFF2-40B4-BE49-F238E27FC236}">
                  <a16:creationId xmlns:a16="http://schemas.microsoft.com/office/drawing/2014/main" id="{B6ACFAD4-2211-FB45-9C45-40FE39BE8FBD}"/>
                </a:ext>
              </a:extLst>
            </p:cNvPr>
            <p:cNvSpPr>
              <a:spLocks noChangeArrowheads="1"/>
            </p:cNvSpPr>
            <p:nvPr/>
          </p:nvSpPr>
          <p:spPr bwMode="auto">
            <a:xfrm>
              <a:off x="2537" y="3553"/>
              <a:ext cx="6" cy="8"/>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744" name="Rectangle 348">
              <a:extLst>
                <a:ext uri="{FF2B5EF4-FFF2-40B4-BE49-F238E27FC236}">
                  <a16:creationId xmlns:a16="http://schemas.microsoft.com/office/drawing/2014/main" id="{5F0CFB40-F302-B24E-816B-1C0E20F56ECB}"/>
                </a:ext>
              </a:extLst>
            </p:cNvPr>
            <p:cNvSpPr>
              <a:spLocks noChangeArrowheads="1"/>
            </p:cNvSpPr>
            <p:nvPr/>
          </p:nvSpPr>
          <p:spPr bwMode="auto">
            <a:xfrm>
              <a:off x="2546" y="3553"/>
              <a:ext cx="6" cy="8"/>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745" name="Rectangle 349">
              <a:extLst>
                <a:ext uri="{FF2B5EF4-FFF2-40B4-BE49-F238E27FC236}">
                  <a16:creationId xmlns:a16="http://schemas.microsoft.com/office/drawing/2014/main" id="{EBB9BAFF-CF19-FE4D-A414-08ED70301467}"/>
                </a:ext>
              </a:extLst>
            </p:cNvPr>
            <p:cNvSpPr>
              <a:spLocks noChangeArrowheads="1"/>
            </p:cNvSpPr>
            <p:nvPr/>
          </p:nvSpPr>
          <p:spPr bwMode="auto">
            <a:xfrm>
              <a:off x="2555" y="3553"/>
              <a:ext cx="6" cy="8"/>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746" name="Rectangle 350">
              <a:extLst>
                <a:ext uri="{FF2B5EF4-FFF2-40B4-BE49-F238E27FC236}">
                  <a16:creationId xmlns:a16="http://schemas.microsoft.com/office/drawing/2014/main" id="{CE8F80C1-0BB2-EC4F-83A8-4CBE417BDCCA}"/>
                </a:ext>
              </a:extLst>
            </p:cNvPr>
            <p:cNvSpPr>
              <a:spLocks noChangeArrowheads="1"/>
            </p:cNvSpPr>
            <p:nvPr/>
          </p:nvSpPr>
          <p:spPr bwMode="auto">
            <a:xfrm>
              <a:off x="2555" y="3541"/>
              <a:ext cx="6" cy="8"/>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747" name="Freeform 351">
              <a:extLst>
                <a:ext uri="{FF2B5EF4-FFF2-40B4-BE49-F238E27FC236}">
                  <a16:creationId xmlns:a16="http://schemas.microsoft.com/office/drawing/2014/main" id="{59E2E9FD-E12E-F640-83D3-A74A3B8C2A19}"/>
                </a:ext>
              </a:extLst>
            </p:cNvPr>
            <p:cNvSpPr>
              <a:spLocks/>
            </p:cNvSpPr>
            <p:nvPr/>
          </p:nvSpPr>
          <p:spPr bwMode="auto">
            <a:xfrm>
              <a:off x="2531" y="3514"/>
              <a:ext cx="41" cy="55"/>
            </a:xfrm>
            <a:custGeom>
              <a:avLst/>
              <a:gdLst>
                <a:gd name="T0" fmla="*/ 0 w 41"/>
                <a:gd name="T1" fmla="*/ 43 h 55"/>
                <a:gd name="T2" fmla="*/ 1 w 41"/>
                <a:gd name="T3" fmla="*/ 48 h 55"/>
                <a:gd name="T4" fmla="*/ 4 w 41"/>
                <a:gd name="T5" fmla="*/ 52 h 55"/>
                <a:gd name="T6" fmla="*/ 9 w 41"/>
                <a:gd name="T7" fmla="*/ 55 h 55"/>
                <a:gd name="T8" fmla="*/ 23 w 41"/>
                <a:gd name="T9" fmla="*/ 55 h 55"/>
                <a:gd name="T10" fmla="*/ 31 w 41"/>
                <a:gd name="T11" fmla="*/ 52 h 55"/>
                <a:gd name="T12" fmla="*/ 37 w 41"/>
                <a:gd name="T13" fmla="*/ 46 h 55"/>
                <a:gd name="T14" fmla="*/ 41 w 41"/>
                <a:gd name="T15" fmla="*/ 38 h 55"/>
                <a:gd name="T16" fmla="*/ 41 w 41"/>
                <a:gd name="T17" fmla="*/ 29 h 55"/>
                <a:gd name="T18" fmla="*/ 41 w 41"/>
                <a:gd name="T19" fmla="*/ 16 h 55"/>
                <a:gd name="T20" fmla="*/ 41 w 41"/>
                <a:gd name="T21" fmla="*/ 10 h 55"/>
                <a:gd name="T22" fmla="*/ 39 w 41"/>
                <a:gd name="T23" fmla="*/ 5 h 55"/>
                <a:gd name="T24" fmla="*/ 34 w 41"/>
                <a:gd name="T25" fmla="*/ 2 h 55"/>
                <a:gd name="T26" fmla="*/ 30 w 41"/>
                <a:gd name="T27" fmla="*/ 0 h 55"/>
                <a:gd name="T28" fmla="*/ 25 w 41"/>
                <a:gd name="T29" fmla="*/ 2 h 55"/>
                <a:gd name="T30" fmla="*/ 20 w 41"/>
                <a:gd name="T31" fmla="*/ 5 h 55"/>
                <a:gd name="T32" fmla="*/ 18 w 41"/>
                <a:gd name="T33" fmla="*/ 10 h 55"/>
                <a:gd name="T34" fmla="*/ 18 w 41"/>
                <a:gd name="T35" fmla="*/ 16 h 55"/>
                <a:gd name="T36" fmla="*/ 18 w 41"/>
                <a:gd name="T37" fmla="*/ 19 h 55"/>
                <a:gd name="T38" fmla="*/ 17 w 41"/>
                <a:gd name="T39" fmla="*/ 25 h 55"/>
                <a:gd name="T40" fmla="*/ 14 w 41"/>
                <a:gd name="T41" fmla="*/ 29 h 55"/>
                <a:gd name="T42" fmla="*/ 9 w 41"/>
                <a:gd name="T43" fmla="*/ 31 h 55"/>
                <a:gd name="T44" fmla="*/ 4 w 41"/>
                <a:gd name="T45" fmla="*/ 33 h 55"/>
                <a:gd name="T46" fmla="*/ 1 w 41"/>
                <a:gd name="T47" fmla="*/ 37 h 55"/>
                <a:gd name="T48" fmla="*/ 0 w 41"/>
                <a:gd name="T49" fmla="*/ 43 h 5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1" h="55">
                  <a:moveTo>
                    <a:pt x="0" y="43"/>
                  </a:moveTo>
                  <a:lnTo>
                    <a:pt x="1" y="48"/>
                  </a:lnTo>
                  <a:lnTo>
                    <a:pt x="4" y="52"/>
                  </a:lnTo>
                  <a:lnTo>
                    <a:pt x="9" y="55"/>
                  </a:lnTo>
                  <a:lnTo>
                    <a:pt x="23" y="55"/>
                  </a:lnTo>
                  <a:lnTo>
                    <a:pt x="31" y="52"/>
                  </a:lnTo>
                  <a:lnTo>
                    <a:pt x="37" y="46"/>
                  </a:lnTo>
                  <a:lnTo>
                    <a:pt x="41" y="38"/>
                  </a:lnTo>
                  <a:lnTo>
                    <a:pt x="41" y="29"/>
                  </a:lnTo>
                  <a:lnTo>
                    <a:pt x="41" y="16"/>
                  </a:lnTo>
                  <a:lnTo>
                    <a:pt x="41" y="10"/>
                  </a:lnTo>
                  <a:lnTo>
                    <a:pt x="39" y="5"/>
                  </a:lnTo>
                  <a:lnTo>
                    <a:pt x="34" y="2"/>
                  </a:lnTo>
                  <a:lnTo>
                    <a:pt x="30" y="0"/>
                  </a:lnTo>
                  <a:lnTo>
                    <a:pt x="25" y="2"/>
                  </a:lnTo>
                  <a:lnTo>
                    <a:pt x="20" y="5"/>
                  </a:lnTo>
                  <a:lnTo>
                    <a:pt x="18" y="10"/>
                  </a:lnTo>
                  <a:lnTo>
                    <a:pt x="18" y="16"/>
                  </a:lnTo>
                  <a:lnTo>
                    <a:pt x="18" y="19"/>
                  </a:lnTo>
                  <a:lnTo>
                    <a:pt x="17" y="25"/>
                  </a:lnTo>
                  <a:lnTo>
                    <a:pt x="14" y="29"/>
                  </a:lnTo>
                  <a:lnTo>
                    <a:pt x="9" y="31"/>
                  </a:lnTo>
                  <a:lnTo>
                    <a:pt x="4" y="33"/>
                  </a:lnTo>
                  <a:lnTo>
                    <a:pt x="1" y="37"/>
                  </a:lnTo>
                  <a:lnTo>
                    <a:pt x="0" y="43"/>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48" name="Freeform 352">
              <a:extLst>
                <a:ext uri="{FF2B5EF4-FFF2-40B4-BE49-F238E27FC236}">
                  <a16:creationId xmlns:a16="http://schemas.microsoft.com/office/drawing/2014/main" id="{8FA3970F-47A8-2749-9D27-482FDF7443AC}"/>
                </a:ext>
              </a:extLst>
            </p:cNvPr>
            <p:cNvSpPr>
              <a:spLocks/>
            </p:cNvSpPr>
            <p:nvPr/>
          </p:nvSpPr>
          <p:spPr bwMode="auto">
            <a:xfrm>
              <a:off x="2633" y="3487"/>
              <a:ext cx="37" cy="54"/>
            </a:xfrm>
            <a:custGeom>
              <a:avLst/>
              <a:gdLst>
                <a:gd name="T0" fmla="*/ 33 w 37"/>
                <a:gd name="T1" fmla="*/ 54 h 54"/>
                <a:gd name="T2" fmla="*/ 37 w 37"/>
                <a:gd name="T3" fmla="*/ 54 h 54"/>
                <a:gd name="T4" fmla="*/ 37 w 37"/>
                <a:gd name="T5" fmla="*/ 0 h 54"/>
                <a:gd name="T6" fmla="*/ 0 w 37"/>
                <a:gd name="T7" fmla="*/ 0 h 54"/>
                <a:gd name="T8" fmla="*/ 4 w 37"/>
                <a:gd name="T9" fmla="*/ 5 h 54"/>
                <a:gd name="T10" fmla="*/ 4 w 37"/>
                <a:gd name="T11" fmla="*/ 11 h 54"/>
                <a:gd name="T12" fmla="*/ 4 w 37"/>
                <a:gd name="T13" fmla="*/ 21 h 54"/>
                <a:gd name="T14" fmla="*/ 8 w 37"/>
                <a:gd name="T15" fmla="*/ 29 h 54"/>
                <a:gd name="T16" fmla="*/ 14 w 37"/>
                <a:gd name="T17" fmla="*/ 36 h 54"/>
                <a:gd name="T18" fmla="*/ 32 w 37"/>
                <a:gd name="T19" fmla="*/ 52 h 54"/>
                <a:gd name="T20" fmla="*/ 33 w 37"/>
                <a:gd name="T21" fmla="*/ 54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 h="54">
                  <a:moveTo>
                    <a:pt x="33" y="54"/>
                  </a:moveTo>
                  <a:lnTo>
                    <a:pt x="37" y="54"/>
                  </a:lnTo>
                  <a:lnTo>
                    <a:pt x="37" y="0"/>
                  </a:lnTo>
                  <a:lnTo>
                    <a:pt x="0" y="0"/>
                  </a:lnTo>
                  <a:lnTo>
                    <a:pt x="4" y="5"/>
                  </a:lnTo>
                  <a:lnTo>
                    <a:pt x="4" y="11"/>
                  </a:lnTo>
                  <a:lnTo>
                    <a:pt x="4" y="21"/>
                  </a:lnTo>
                  <a:lnTo>
                    <a:pt x="8" y="29"/>
                  </a:lnTo>
                  <a:lnTo>
                    <a:pt x="14" y="36"/>
                  </a:lnTo>
                  <a:lnTo>
                    <a:pt x="32" y="52"/>
                  </a:lnTo>
                  <a:lnTo>
                    <a:pt x="33" y="54"/>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49" name="Freeform 353">
              <a:extLst>
                <a:ext uri="{FF2B5EF4-FFF2-40B4-BE49-F238E27FC236}">
                  <a16:creationId xmlns:a16="http://schemas.microsoft.com/office/drawing/2014/main" id="{5C749070-6D8D-7341-9C24-08CE7BA7F76C}"/>
                </a:ext>
              </a:extLst>
            </p:cNvPr>
            <p:cNvSpPr>
              <a:spLocks/>
            </p:cNvSpPr>
            <p:nvPr/>
          </p:nvSpPr>
          <p:spPr bwMode="auto">
            <a:xfrm>
              <a:off x="2624" y="3463"/>
              <a:ext cx="29" cy="24"/>
            </a:xfrm>
            <a:custGeom>
              <a:avLst/>
              <a:gdLst>
                <a:gd name="T0" fmla="*/ 9 w 29"/>
                <a:gd name="T1" fmla="*/ 24 h 24"/>
                <a:gd name="T2" fmla="*/ 22 w 29"/>
                <a:gd name="T3" fmla="*/ 24 h 24"/>
                <a:gd name="T4" fmla="*/ 29 w 29"/>
                <a:gd name="T5" fmla="*/ 4 h 24"/>
                <a:gd name="T6" fmla="*/ 13 w 29"/>
                <a:gd name="T7" fmla="*/ 4 h 24"/>
                <a:gd name="T8" fmla="*/ 13 w 29"/>
                <a:gd name="T9" fmla="*/ 0 h 24"/>
                <a:gd name="T10" fmla="*/ 11 w 29"/>
                <a:gd name="T11" fmla="*/ 0 h 24"/>
                <a:gd name="T12" fmla="*/ 0 w 29"/>
                <a:gd name="T13" fmla="*/ 19 h 24"/>
                <a:gd name="T14" fmla="*/ 1 w 29"/>
                <a:gd name="T15" fmla="*/ 19 h 24"/>
                <a:gd name="T16" fmla="*/ 5 w 29"/>
                <a:gd name="T17" fmla="*/ 21 h 24"/>
                <a:gd name="T18" fmla="*/ 9 w 29"/>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4">
                  <a:moveTo>
                    <a:pt x="9" y="24"/>
                  </a:moveTo>
                  <a:lnTo>
                    <a:pt x="22" y="24"/>
                  </a:lnTo>
                  <a:lnTo>
                    <a:pt x="29" y="4"/>
                  </a:lnTo>
                  <a:lnTo>
                    <a:pt x="13" y="4"/>
                  </a:lnTo>
                  <a:lnTo>
                    <a:pt x="13" y="0"/>
                  </a:lnTo>
                  <a:lnTo>
                    <a:pt x="11" y="0"/>
                  </a:lnTo>
                  <a:lnTo>
                    <a:pt x="0" y="19"/>
                  </a:lnTo>
                  <a:lnTo>
                    <a:pt x="1" y="19"/>
                  </a:lnTo>
                  <a:lnTo>
                    <a:pt x="5" y="21"/>
                  </a:lnTo>
                  <a:lnTo>
                    <a:pt x="9" y="24"/>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50" name="Rectangle 354">
              <a:extLst>
                <a:ext uri="{FF2B5EF4-FFF2-40B4-BE49-F238E27FC236}">
                  <a16:creationId xmlns:a16="http://schemas.microsoft.com/office/drawing/2014/main" id="{06D27EA3-123B-CC47-816C-FFA9654F6DB2}"/>
                </a:ext>
              </a:extLst>
            </p:cNvPr>
            <p:cNvSpPr>
              <a:spLocks noChangeArrowheads="1"/>
            </p:cNvSpPr>
            <p:nvPr/>
          </p:nvSpPr>
          <p:spPr bwMode="auto">
            <a:xfrm>
              <a:off x="2425" y="3451"/>
              <a:ext cx="12" cy="31"/>
            </a:xfrm>
            <a:prstGeom prst="rect">
              <a:avLst/>
            </a:prstGeom>
            <a:solidFill>
              <a:srgbClr val="FFFFFF"/>
            </a:solidFill>
            <a:ln w="7938">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751" name="Freeform 355">
              <a:extLst>
                <a:ext uri="{FF2B5EF4-FFF2-40B4-BE49-F238E27FC236}">
                  <a16:creationId xmlns:a16="http://schemas.microsoft.com/office/drawing/2014/main" id="{909EF7A2-DE6B-F848-9CEA-E8E1AA788A55}"/>
                </a:ext>
              </a:extLst>
            </p:cNvPr>
            <p:cNvSpPr>
              <a:spLocks/>
            </p:cNvSpPr>
            <p:nvPr/>
          </p:nvSpPr>
          <p:spPr bwMode="auto">
            <a:xfrm>
              <a:off x="2428" y="3451"/>
              <a:ext cx="121" cy="31"/>
            </a:xfrm>
            <a:custGeom>
              <a:avLst/>
              <a:gdLst>
                <a:gd name="T0" fmla="*/ 68 w 121"/>
                <a:gd name="T1" fmla="*/ 0 h 31"/>
                <a:gd name="T2" fmla="*/ 12 w 121"/>
                <a:gd name="T3" fmla="*/ 0 h 31"/>
                <a:gd name="T4" fmla="*/ 7 w 121"/>
                <a:gd name="T5" fmla="*/ 3 h 31"/>
                <a:gd name="T6" fmla="*/ 3 w 121"/>
                <a:gd name="T7" fmla="*/ 6 h 31"/>
                <a:gd name="T8" fmla="*/ 0 w 121"/>
                <a:gd name="T9" fmla="*/ 11 h 31"/>
                <a:gd name="T10" fmla="*/ 0 w 121"/>
                <a:gd name="T11" fmla="*/ 16 h 31"/>
                <a:gd name="T12" fmla="*/ 0 w 121"/>
                <a:gd name="T13" fmla="*/ 21 h 31"/>
                <a:gd name="T14" fmla="*/ 3 w 121"/>
                <a:gd name="T15" fmla="*/ 26 h 31"/>
                <a:gd name="T16" fmla="*/ 7 w 121"/>
                <a:gd name="T17" fmla="*/ 30 h 31"/>
                <a:gd name="T18" fmla="*/ 12 w 121"/>
                <a:gd name="T19" fmla="*/ 31 h 31"/>
                <a:gd name="T20" fmla="*/ 109 w 121"/>
                <a:gd name="T21" fmla="*/ 31 h 31"/>
                <a:gd name="T22" fmla="*/ 115 w 121"/>
                <a:gd name="T23" fmla="*/ 30 h 31"/>
                <a:gd name="T24" fmla="*/ 118 w 121"/>
                <a:gd name="T25" fmla="*/ 26 h 31"/>
                <a:gd name="T26" fmla="*/ 121 w 121"/>
                <a:gd name="T27" fmla="*/ 21 h 31"/>
                <a:gd name="T28" fmla="*/ 121 w 121"/>
                <a:gd name="T29" fmla="*/ 16 h 31"/>
                <a:gd name="T30" fmla="*/ 121 w 121"/>
                <a:gd name="T31" fmla="*/ 11 h 31"/>
                <a:gd name="T32" fmla="*/ 118 w 121"/>
                <a:gd name="T33" fmla="*/ 6 h 31"/>
                <a:gd name="T34" fmla="*/ 115 w 121"/>
                <a:gd name="T35" fmla="*/ 3 h 31"/>
                <a:gd name="T36" fmla="*/ 109 w 121"/>
                <a:gd name="T37" fmla="*/ 0 h 31"/>
                <a:gd name="T38" fmla="*/ 68 w 121"/>
                <a:gd name="T39" fmla="*/ 0 h 3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1" h="31">
                  <a:moveTo>
                    <a:pt x="68" y="0"/>
                  </a:moveTo>
                  <a:lnTo>
                    <a:pt x="12" y="0"/>
                  </a:lnTo>
                  <a:lnTo>
                    <a:pt x="7" y="3"/>
                  </a:lnTo>
                  <a:lnTo>
                    <a:pt x="3" y="6"/>
                  </a:lnTo>
                  <a:lnTo>
                    <a:pt x="0" y="11"/>
                  </a:lnTo>
                  <a:lnTo>
                    <a:pt x="0" y="16"/>
                  </a:lnTo>
                  <a:lnTo>
                    <a:pt x="0" y="21"/>
                  </a:lnTo>
                  <a:lnTo>
                    <a:pt x="3" y="26"/>
                  </a:lnTo>
                  <a:lnTo>
                    <a:pt x="7" y="30"/>
                  </a:lnTo>
                  <a:lnTo>
                    <a:pt x="12" y="31"/>
                  </a:lnTo>
                  <a:lnTo>
                    <a:pt x="109" y="31"/>
                  </a:lnTo>
                  <a:lnTo>
                    <a:pt x="115" y="30"/>
                  </a:lnTo>
                  <a:lnTo>
                    <a:pt x="118" y="26"/>
                  </a:lnTo>
                  <a:lnTo>
                    <a:pt x="121" y="21"/>
                  </a:lnTo>
                  <a:lnTo>
                    <a:pt x="121" y="16"/>
                  </a:lnTo>
                  <a:lnTo>
                    <a:pt x="121" y="11"/>
                  </a:lnTo>
                  <a:lnTo>
                    <a:pt x="118" y="6"/>
                  </a:lnTo>
                  <a:lnTo>
                    <a:pt x="115" y="3"/>
                  </a:lnTo>
                  <a:lnTo>
                    <a:pt x="109" y="0"/>
                  </a:lnTo>
                  <a:lnTo>
                    <a:pt x="68" y="0"/>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52" name="Freeform 356">
              <a:extLst>
                <a:ext uri="{FF2B5EF4-FFF2-40B4-BE49-F238E27FC236}">
                  <a16:creationId xmlns:a16="http://schemas.microsoft.com/office/drawing/2014/main" id="{846B9CF4-C366-CC4D-9201-71C257858EDA}"/>
                </a:ext>
              </a:extLst>
            </p:cNvPr>
            <p:cNvSpPr>
              <a:spLocks/>
            </p:cNvSpPr>
            <p:nvPr/>
          </p:nvSpPr>
          <p:spPr bwMode="auto">
            <a:xfrm>
              <a:off x="1185" y="3611"/>
              <a:ext cx="27" cy="68"/>
            </a:xfrm>
            <a:custGeom>
              <a:avLst/>
              <a:gdLst>
                <a:gd name="T0" fmla="*/ 0 w 27"/>
                <a:gd name="T1" fmla="*/ 68 h 68"/>
                <a:gd name="T2" fmla="*/ 27 w 27"/>
                <a:gd name="T3" fmla="*/ 41 h 68"/>
                <a:gd name="T4" fmla="*/ 27 w 27"/>
                <a:gd name="T5" fmla="*/ 0 h 68"/>
                <a:gd name="T6" fmla="*/ 0 w 27"/>
                <a:gd name="T7" fmla="*/ 27 h 68"/>
                <a:gd name="T8" fmla="*/ 0 w 27"/>
                <a:gd name="T9" fmla="*/ 68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68">
                  <a:moveTo>
                    <a:pt x="0" y="68"/>
                  </a:moveTo>
                  <a:lnTo>
                    <a:pt x="27" y="41"/>
                  </a:lnTo>
                  <a:lnTo>
                    <a:pt x="27" y="0"/>
                  </a:lnTo>
                  <a:lnTo>
                    <a:pt x="0" y="27"/>
                  </a:lnTo>
                  <a:lnTo>
                    <a:pt x="0" y="68"/>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53" name="Freeform 357">
              <a:extLst>
                <a:ext uri="{FF2B5EF4-FFF2-40B4-BE49-F238E27FC236}">
                  <a16:creationId xmlns:a16="http://schemas.microsoft.com/office/drawing/2014/main" id="{1D400076-826E-B945-9A55-6F21305EDA21}"/>
                </a:ext>
              </a:extLst>
            </p:cNvPr>
            <p:cNvSpPr>
              <a:spLocks/>
            </p:cNvSpPr>
            <p:nvPr/>
          </p:nvSpPr>
          <p:spPr bwMode="auto">
            <a:xfrm>
              <a:off x="1171" y="3611"/>
              <a:ext cx="41" cy="20"/>
            </a:xfrm>
            <a:custGeom>
              <a:avLst/>
              <a:gdLst>
                <a:gd name="T0" fmla="*/ 21 w 41"/>
                <a:gd name="T1" fmla="*/ 20 h 20"/>
                <a:gd name="T2" fmla="*/ 41 w 41"/>
                <a:gd name="T3" fmla="*/ 0 h 20"/>
                <a:gd name="T4" fmla="*/ 0 w 41"/>
                <a:gd name="T5" fmla="*/ 0 h 20"/>
                <a:gd name="T6" fmla="*/ 21 w 41"/>
                <a:gd name="T7" fmla="*/ 20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 h="20">
                  <a:moveTo>
                    <a:pt x="21" y="20"/>
                  </a:moveTo>
                  <a:lnTo>
                    <a:pt x="41" y="0"/>
                  </a:lnTo>
                  <a:lnTo>
                    <a:pt x="0" y="0"/>
                  </a:lnTo>
                  <a:lnTo>
                    <a:pt x="21" y="2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54" name="Freeform 358">
              <a:extLst>
                <a:ext uri="{FF2B5EF4-FFF2-40B4-BE49-F238E27FC236}">
                  <a16:creationId xmlns:a16="http://schemas.microsoft.com/office/drawing/2014/main" id="{663956C0-4275-9945-B968-6279FB7B5491}"/>
                </a:ext>
              </a:extLst>
            </p:cNvPr>
            <p:cNvSpPr>
              <a:spLocks/>
            </p:cNvSpPr>
            <p:nvPr/>
          </p:nvSpPr>
          <p:spPr bwMode="auto">
            <a:xfrm>
              <a:off x="967" y="3625"/>
              <a:ext cx="55" cy="13"/>
            </a:xfrm>
            <a:custGeom>
              <a:avLst/>
              <a:gdLst>
                <a:gd name="T0" fmla="*/ 55 w 55"/>
                <a:gd name="T1" fmla="*/ 13 h 13"/>
                <a:gd name="T2" fmla="*/ 13 w 55"/>
                <a:gd name="T3" fmla="*/ 0 h 13"/>
                <a:gd name="T4" fmla="*/ 0 w 55"/>
                <a:gd name="T5" fmla="*/ 13 h 13"/>
                <a:gd name="T6" fmla="*/ 55 w 55"/>
                <a:gd name="T7" fmla="*/ 13 h 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5" h="13">
                  <a:moveTo>
                    <a:pt x="55" y="13"/>
                  </a:moveTo>
                  <a:lnTo>
                    <a:pt x="13" y="0"/>
                  </a:lnTo>
                  <a:lnTo>
                    <a:pt x="0" y="13"/>
                  </a:lnTo>
                  <a:lnTo>
                    <a:pt x="55" y="1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55" name="Freeform 359">
              <a:extLst>
                <a:ext uri="{FF2B5EF4-FFF2-40B4-BE49-F238E27FC236}">
                  <a16:creationId xmlns:a16="http://schemas.microsoft.com/office/drawing/2014/main" id="{8E1839F2-5498-1B44-97C5-833E4C4ABBBA}"/>
                </a:ext>
              </a:extLst>
            </p:cNvPr>
            <p:cNvSpPr>
              <a:spLocks/>
            </p:cNvSpPr>
            <p:nvPr/>
          </p:nvSpPr>
          <p:spPr bwMode="auto">
            <a:xfrm>
              <a:off x="980" y="3611"/>
              <a:ext cx="225" cy="27"/>
            </a:xfrm>
            <a:custGeom>
              <a:avLst/>
              <a:gdLst>
                <a:gd name="T0" fmla="*/ 225 w 225"/>
                <a:gd name="T1" fmla="*/ 7 h 27"/>
                <a:gd name="T2" fmla="*/ 212 w 225"/>
                <a:gd name="T3" fmla="*/ 0 h 27"/>
                <a:gd name="T4" fmla="*/ 15 w 225"/>
                <a:gd name="T5" fmla="*/ 0 h 27"/>
                <a:gd name="T6" fmla="*/ 0 w 225"/>
                <a:gd name="T7" fmla="*/ 14 h 27"/>
                <a:gd name="T8" fmla="*/ 42 w 225"/>
                <a:gd name="T9" fmla="*/ 27 h 27"/>
                <a:gd name="T10" fmla="*/ 205 w 225"/>
                <a:gd name="T11" fmla="*/ 27 h 27"/>
                <a:gd name="T12" fmla="*/ 225 w 225"/>
                <a:gd name="T13" fmla="*/ 7 h 2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5" h="27">
                  <a:moveTo>
                    <a:pt x="225" y="7"/>
                  </a:moveTo>
                  <a:lnTo>
                    <a:pt x="212" y="0"/>
                  </a:lnTo>
                  <a:lnTo>
                    <a:pt x="15" y="0"/>
                  </a:lnTo>
                  <a:lnTo>
                    <a:pt x="0" y="14"/>
                  </a:lnTo>
                  <a:lnTo>
                    <a:pt x="42" y="27"/>
                  </a:lnTo>
                  <a:lnTo>
                    <a:pt x="205" y="27"/>
                  </a:lnTo>
                  <a:lnTo>
                    <a:pt x="225" y="7"/>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56" name="Freeform 360">
              <a:extLst>
                <a:ext uri="{FF2B5EF4-FFF2-40B4-BE49-F238E27FC236}">
                  <a16:creationId xmlns:a16="http://schemas.microsoft.com/office/drawing/2014/main" id="{A70E6A2A-107E-664A-961A-4930A91F6A20}"/>
                </a:ext>
              </a:extLst>
            </p:cNvPr>
            <p:cNvSpPr>
              <a:spLocks/>
            </p:cNvSpPr>
            <p:nvPr/>
          </p:nvSpPr>
          <p:spPr bwMode="auto">
            <a:xfrm>
              <a:off x="1013" y="3626"/>
              <a:ext cx="153" cy="11"/>
            </a:xfrm>
            <a:custGeom>
              <a:avLst/>
              <a:gdLst>
                <a:gd name="T0" fmla="*/ 0 w 153"/>
                <a:gd name="T1" fmla="*/ 11 h 11"/>
                <a:gd name="T2" fmla="*/ 16 w 153"/>
                <a:gd name="T3" fmla="*/ 11 h 11"/>
                <a:gd name="T4" fmla="*/ 32 w 153"/>
                <a:gd name="T5" fmla="*/ 11 h 11"/>
                <a:gd name="T6" fmla="*/ 47 w 153"/>
                <a:gd name="T7" fmla="*/ 11 h 11"/>
                <a:gd name="T8" fmla="*/ 62 w 153"/>
                <a:gd name="T9" fmla="*/ 10 h 11"/>
                <a:gd name="T10" fmla="*/ 76 w 153"/>
                <a:gd name="T11" fmla="*/ 10 h 11"/>
                <a:gd name="T12" fmla="*/ 90 w 153"/>
                <a:gd name="T13" fmla="*/ 9 h 11"/>
                <a:gd name="T14" fmla="*/ 103 w 153"/>
                <a:gd name="T15" fmla="*/ 8 h 11"/>
                <a:gd name="T16" fmla="*/ 114 w 153"/>
                <a:gd name="T17" fmla="*/ 7 h 11"/>
                <a:gd name="T18" fmla="*/ 124 w 153"/>
                <a:gd name="T19" fmla="*/ 6 h 11"/>
                <a:gd name="T20" fmla="*/ 133 w 153"/>
                <a:gd name="T21" fmla="*/ 5 h 11"/>
                <a:gd name="T22" fmla="*/ 140 w 153"/>
                <a:gd name="T23" fmla="*/ 5 h 11"/>
                <a:gd name="T24" fmla="*/ 146 w 153"/>
                <a:gd name="T25" fmla="*/ 4 h 11"/>
                <a:gd name="T26" fmla="*/ 150 w 153"/>
                <a:gd name="T27" fmla="*/ 3 h 11"/>
                <a:gd name="T28" fmla="*/ 153 w 153"/>
                <a:gd name="T29" fmla="*/ 2 h 11"/>
                <a:gd name="T30" fmla="*/ 153 w 153"/>
                <a:gd name="T31" fmla="*/ 0 h 11"/>
                <a:gd name="T32" fmla="*/ 153 w 153"/>
                <a:gd name="T33" fmla="*/ 11 h 11"/>
                <a:gd name="T34" fmla="*/ 0 w 153"/>
                <a:gd name="T35" fmla="*/ 11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53" h="11">
                  <a:moveTo>
                    <a:pt x="0" y="11"/>
                  </a:moveTo>
                  <a:lnTo>
                    <a:pt x="16" y="11"/>
                  </a:lnTo>
                  <a:lnTo>
                    <a:pt x="32" y="11"/>
                  </a:lnTo>
                  <a:lnTo>
                    <a:pt x="47" y="11"/>
                  </a:lnTo>
                  <a:lnTo>
                    <a:pt x="62" y="10"/>
                  </a:lnTo>
                  <a:lnTo>
                    <a:pt x="76" y="10"/>
                  </a:lnTo>
                  <a:lnTo>
                    <a:pt x="90" y="9"/>
                  </a:lnTo>
                  <a:lnTo>
                    <a:pt x="103" y="8"/>
                  </a:lnTo>
                  <a:lnTo>
                    <a:pt x="114" y="7"/>
                  </a:lnTo>
                  <a:lnTo>
                    <a:pt x="124" y="6"/>
                  </a:lnTo>
                  <a:lnTo>
                    <a:pt x="133" y="5"/>
                  </a:lnTo>
                  <a:lnTo>
                    <a:pt x="140" y="5"/>
                  </a:lnTo>
                  <a:lnTo>
                    <a:pt x="146" y="4"/>
                  </a:lnTo>
                  <a:lnTo>
                    <a:pt x="150" y="3"/>
                  </a:lnTo>
                  <a:lnTo>
                    <a:pt x="153" y="2"/>
                  </a:lnTo>
                  <a:lnTo>
                    <a:pt x="153" y="0"/>
                  </a:lnTo>
                  <a:lnTo>
                    <a:pt x="153" y="11"/>
                  </a:lnTo>
                  <a:lnTo>
                    <a:pt x="0" y="11"/>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57" name="Freeform 361">
              <a:extLst>
                <a:ext uri="{FF2B5EF4-FFF2-40B4-BE49-F238E27FC236}">
                  <a16:creationId xmlns:a16="http://schemas.microsoft.com/office/drawing/2014/main" id="{42AF90AA-3137-E940-A424-239C6C17A45A}"/>
                </a:ext>
              </a:extLst>
            </p:cNvPr>
            <p:cNvSpPr>
              <a:spLocks/>
            </p:cNvSpPr>
            <p:nvPr/>
          </p:nvSpPr>
          <p:spPr bwMode="auto">
            <a:xfrm>
              <a:off x="1013" y="3626"/>
              <a:ext cx="153" cy="11"/>
            </a:xfrm>
            <a:custGeom>
              <a:avLst/>
              <a:gdLst>
                <a:gd name="T0" fmla="*/ 0 w 153"/>
                <a:gd name="T1" fmla="*/ 11 h 11"/>
                <a:gd name="T2" fmla="*/ 16 w 153"/>
                <a:gd name="T3" fmla="*/ 11 h 11"/>
                <a:gd name="T4" fmla="*/ 32 w 153"/>
                <a:gd name="T5" fmla="*/ 11 h 11"/>
                <a:gd name="T6" fmla="*/ 47 w 153"/>
                <a:gd name="T7" fmla="*/ 11 h 11"/>
                <a:gd name="T8" fmla="*/ 62 w 153"/>
                <a:gd name="T9" fmla="*/ 10 h 11"/>
                <a:gd name="T10" fmla="*/ 76 w 153"/>
                <a:gd name="T11" fmla="*/ 10 h 11"/>
                <a:gd name="T12" fmla="*/ 90 w 153"/>
                <a:gd name="T13" fmla="*/ 9 h 11"/>
                <a:gd name="T14" fmla="*/ 103 w 153"/>
                <a:gd name="T15" fmla="*/ 8 h 11"/>
                <a:gd name="T16" fmla="*/ 114 w 153"/>
                <a:gd name="T17" fmla="*/ 7 h 11"/>
                <a:gd name="T18" fmla="*/ 124 w 153"/>
                <a:gd name="T19" fmla="*/ 6 h 11"/>
                <a:gd name="T20" fmla="*/ 133 w 153"/>
                <a:gd name="T21" fmla="*/ 5 h 11"/>
                <a:gd name="T22" fmla="*/ 140 w 153"/>
                <a:gd name="T23" fmla="*/ 5 h 11"/>
                <a:gd name="T24" fmla="*/ 146 w 153"/>
                <a:gd name="T25" fmla="*/ 4 h 11"/>
                <a:gd name="T26" fmla="*/ 150 w 153"/>
                <a:gd name="T27" fmla="*/ 3 h 11"/>
                <a:gd name="T28" fmla="*/ 153 w 153"/>
                <a:gd name="T29" fmla="*/ 2 h 11"/>
                <a:gd name="T30" fmla="*/ 153 w 153"/>
                <a:gd name="T31" fmla="*/ 0 h 11"/>
                <a:gd name="T32" fmla="*/ 150 w 153"/>
                <a:gd name="T33" fmla="*/ 0 h 11"/>
                <a:gd name="T34" fmla="*/ 150 w 153"/>
                <a:gd name="T35" fmla="*/ 2 h 11"/>
                <a:gd name="T36" fmla="*/ 147 w 153"/>
                <a:gd name="T37" fmla="*/ 3 h 11"/>
                <a:gd name="T38" fmla="*/ 143 w 153"/>
                <a:gd name="T39" fmla="*/ 4 h 11"/>
                <a:gd name="T40" fmla="*/ 138 w 153"/>
                <a:gd name="T41" fmla="*/ 5 h 11"/>
                <a:gd name="T42" fmla="*/ 131 w 153"/>
                <a:gd name="T43" fmla="*/ 5 h 11"/>
                <a:gd name="T44" fmla="*/ 122 w 153"/>
                <a:gd name="T45" fmla="*/ 6 h 11"/>
                <a:gd name="T46" fmla="*/ 111 w 153"/>
                <a:gd name="T47" fmla="*/ 7 h 11"/>
                <a:gd name="T48" fmla="*/ 101 w 153"/>
                <a:gd name="T49" fmla="*/ 8 h 11"/>
                <a:gd name="T50" fmla="*/ 89 w 153"/>
                <a:gd name="T51" fmla="*/ 9 h 11"/>
                <a:gd name="T52" fmla="*/ 75 w 153"/>
                <a:gd name="T53" fmla="*/ 10 h 11"/>
                <a:gd name="T54" fmla="*/ 61 w 153"/>
                <a:gd name="T55" fmla="*/ 10 h 11"/>
                <a:gd name="T56" fmla="*/ 46 w 153"/>
                <a:gd name="T57" fmla="*/ 11 h 11"/>
                <a:gd name="T58" fmla="*/ 32 w 153"/>
                <a:gd name="T59" fmla="*/ 11 h 11"/>
                <a:gd name="T60" fmla="*/ 16 w 153"/>
                <a:gd name="T61" fmla="*/ 11 h 11"/>
                <a:gd name="T62" fmla="*/ 0 w 153"/>
                <a:gd name="T63" fmla="*/ 11 h 11"/>
                <a:gd name="T64" fmla="*/ 0 w 153"/>
                <a:gd name="T65" fmla="*/ 11 h 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53" h="11">
                  <a:moveTo>
                    <a:pt x="0" y="11"/>
                  </a:moveTo>
                  <a:lnTo>
                    <a:pt x="16" y="11"/>
                  </a:lnTo>
                  <a:lnTo>
                    <a:pt x="32" y="11"/>
                  </a:lnTo>
                  <a:lnTo>
                    <a:pt x="47" y="11"/>
                  </a:lnTo>
                  <a:lnTo>
                    <a:pt x="62" y="10"/>
                  </a:lnTo>
                  <a:lnTo>
                    <a:pt x="76" y="10"/>
                  </a:lnTo>
                  <a:lnTo>
                    <a:pt x="90" y="9"/>
                  </a:lnTo>
                  <a:lnTo>
                    <a:pt x="103" y="8"/>
                  </a:lnTo>
                  <a:lnTo>
                    <a:pt x="114" y="7"/>
                  </a:lnTo>
                  <a:lnTo>
                    <a:pt x="124" y="6"/>
                  </a:lnTo>
                  <a:lnTo>
                    <a:pt x="133" y="5"/>
                  </a:lnTo>
                  <a:lnTo>
                    <a:pt x="140" y="5"/>
                  </a:lnTo>
                  <a:lnTo>
                    <a:pt x="146" y="4"/>
                  </a:lnTo>
                  <a:lnTo>
                    <a:pt x="150" y="3"/>
                  </a:lnTo>
                  <a:lnTo>
                    <a:pt x="153" y="2"/>
                  </a:lnTo>
                  <a:lnTo>
                    <a:pt x="153" y="0"/>
                  </a:lnTo>
                  <a:lnTo>
                    <a:pt x="150" y="0"/>
                  </a:lnTo>
                  <a:lnTo>
                    <a:pt x="150" y="2"/>
                  </a:lnTo>
                  <a:lnTo>
                    <a:pt x="147" y="3"/>
                  </a:lnTo>
                  <a:lnTo>
                    <a:pt x="143" y="4"/>
                  </a:lnTo>
                  <a:lnTo>
                    <a:pt x="138" y="5"/>
                  </a:lnTo>
                  <a:lnTo>
                    <a:pt x="131" y="5"/>
                  </a:lnTo>
                  <a:lnTo>
                    <a:pt x="122" y="6"/>
                  </a:lnTo>
                  <a:lnTo>
                    <a:pt x="111" y="7"/>
                  </a:lnTo>
                  <a:lnTo>
                    <a:pt x="101" y="8"/>
                  </a:lnTo>
                  <a:lnTo>
                    <a:pt x="89" y="9"/>
                  </a:lnTo>
                  <a:lnTo>
                    <a:pt x="75" y="10"/>
                  </a:lnTo>
                  <a:lnTo>
                    <a:pt x="61" y="10"/>
                  </a:lnTo>
                  <a:lnTo>
                    <a:pt x="46" y="11"/>
                  </a:lnTo>
                  <a:lnTo>
                    <a:pt x="32" y="11"/>
                  </a:lnTo>
                  <a:lnTo>
                    <a:pt x="16" y="11"/>
                  </a:lnTo>
                  <a:lnTo>
                    <a:pt x="0" y="11"/>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58" name="Freeform 362">
              <a:extLst>
                <a:ext uri="{FF2B5EF4-FFF2-40B4-BE49-F238E27FC236}">
                  <a16:creationId xmlns:a16="http://schemas.microsoft.com/office/drawing/2014/main" id="{CF9ECDE8-2F18-9842-B187-E69FBB89D411}"/>
                </a:ext>
              </a:extLst>
            </p:cNvPr>
            <p:cNvSpPr>
              <a:spLocks/>
            </p:cNvSpPr>
            <p:nvPr/>
          </p:nvSpPr>
          <p:spPr bwMode="auto">
            <a:xfrm>
              <a:off x="1013" y="3626"/>
              <a:ext cx="150" cy="11"/>
            </a:xfrm>
            <a:custGeom>
              <a:avLst/>
              <a:gdLst>
                <a:gd name="T0" fmla="*/ 0 w 150"/>
                <a:gd name="T1" fmla="*/ 11 h 11"/>
                <a:gd name="T2" fmla="*/ 16 w 150"/>
                <a:gd name="T3" fmla="*/ 11 h 11"/>
                <a:gd name="T4" fmla="*/ 32 w 150"/>
                <a:gd name="T5" fmla="*/ 11 h 11"/>
                <a:gd name="T6" fmla="*/ 46 w 150"/>
                <a:gd name="T7" fmla="*/ 11 h 11"/>
                <a:gd name="T8" fmla="*/ 61 w 150"/>
                <a:gd name="T9" fmla="*/ 10 h 11"/>
                <a:gd name="T10" fmla="*/ 75 w 150"/>
                <a:gd name="T11" fmla="*/ 10 h 11"/>
                <a:gd name="T12" fmla="*/ 89 w 150"/>
                <a:gd name="T13" fmla="*/ 9 h 11"/>
                <a:gd name="T14" fmla="*/ 101 w 150"/>
                <a:gd name="T15" fmla="*/ 8 h 11"/>
                <a:gd name="T16" fmla="*/ 111 w 150"/>
                <a:gd name="T17" fmla="*/ 7 h 11"/>
                <a:gd name="T18" fmla="*/ 122 w 150"/>
                <a:gd name="T19" fmla="*/ 6 h 11"/>
                <a:gd name="T20" fmla="*/ 131 w 150"/>
                <a:gd name="T21" fmla="*/ 5 h 11"/>
                <a:gd name="T22" fmla="*/ 138 w 150"/>
                <a:gd name="T23" fmla="*/ 5 h 11"/>
                <a:gd name="T24" fmla="*/ 143 w 150"/>
                <a:gd name="T25" fmla="*/ 4 h 11"/>
                <a:gd name="T26" fmla="*/ 147 w 150"/>
                <a:gd name="T27" fmla="*/ 3 h 11"/>
                <a:gd name="T28" fmla="*/ 150 w 150"/>
                <a:gd name="T29" fmla="*/ 2 h 11"/>
                <a:gd name="T30" fmla="*/ 150 w 150"/>
                <a:gd name="T31" fmla="*/ 0 h 11"/>
                <a:gd name="T32" fmla="*/ 147 w 150"/>
                <a:gd name="T33" fmla="*/ 0 h 11"/>
                <a:gd name="T34" fmla="*/ 147 w 150"/>
                <a:gd name="T35" fmla="*/ 2 h 11"/>
                <a:gd name="T36" fmla="*/ 145 w 150"/>
                <a:gd name="T37" fmla="*/ 3 h 11"/>
                <a:gd name="T38" fmla="*/ 140 w 150"/>
                <a:gd name="T39" fmla="*/ 4 h 11"/>
                <a:gd name="T40" fmla="*/ 135 w 150"/>
                <a:gd name="T41" fmla="*/ 5 h 11"/>
                <a:gd name="T42" fmla="*/ 128 w 150"/>
                <a:gd name="T43" fmla="*/ 5 h 11"/>
                <a:gd name="T44" fmla="*/ 119 w 150"/>
                <a:gd name="T45" fmla="*/ 6 h 11"/>
                <a:gd name="T46" fmla="*/ 110 w 150"/>
                <a:gd name="T47" fmla="*/ 7 h 11"/>
                <a:gd name="T48" fmla="*/ 99 w 150"/>
                <a:gd name="T49" fmla="*/ 8 h 11"/>
                <a:gd name="T50" fmla="*/ 87 w 150"/>
                <a:gd name="T51" fmla="*/ 9 h 11"/>
                <a:gd name="T52" fmla="*/ 74 w 150"/>
                <a:gd name="T53" fmla="*/ 9 h 11"/>
                <a:gd name="T54" fmla="*/ 61 w 150"/>
                <a:gd name="T55" fmla="*/ 10 h 11"/>
                <a:gd name="T56" fmla="*/ 46 w 150"/>
                <a:gd name="T57" fmla="*/ 10 h 11"/>
                <a:gd name="T58" fmla="*/ 31 w 150"/>
                <a:gd name="T59" fmla="*/ 11 h 11"/>
                <a:gd name="T60" fmla="*/ 16 w 150"/>
                <a:gd name="T61" fmla="*/ 11 h 11"/>
                <a:gd name="T62" fmla="*/ 0 w 150"/>
                <a:gd name="T63" fmla="*/ 11 h 11"/>
                <a:gd name="T64" fmla="*/ 0 w 150"/>
                <a:gd name="T65" fmla="*/ 11 h 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50" h="11">
                  <a:moveTo>
                    <a:pt x="0" y="11"/>
                  </a:moveTo>
                  <a:lnTo>
                    <a:pt x="16" y="11"/>
                  </a:lnTo>
                  <a:lnTo>
                    <a:pt x="32" y="11"/>
                  </a:lnTo>
                  <a:lnTo>
                    <a:pt x="46" y="11"/>
                  </a:lnTo>
                  <a:lnTo>
                    <a:pt x="61" y="10"/>
                  </a:lnTo>
                  <a:lnTo>
                    <a:pt x="75" y="10"/>
                  </a:lnTo>
                  <a:lnTo>
                    <a:pt x="89" y="9"/>
                  </a:lnTo>
                  <a:lnTo>
                    <a:pt x="101" y="8"/>
                  </a:lnTo>
                  <a:lnTo>
                    <a:pt x="111" y="7"/>
                  </a:lnTo>
                  <a:lnTo>
                    <a:pt x="122" y="6"/>
                  </a:lnTo>
                  <a:lnTo>
                    <a:pt x="131" y="5"/>
                  </a:lnTo>
                  <a:lnTo>
                    <a:pt x="138" y="5"/>
                  </a:lnTo>
                  <a:lnTo>
                    <a:pt x="143" y="4"/>
                  </a:lnTo>
                  <a:lnTo>
                    <a:pt x="147" y="3"/>
                  </a:lnTo>
                  <a:lnTo>
                    <a:pt x="150" y="2"/>
                  </a:lnTo>
                  <a:lnTo>
                    <a:pt x="150" y="0"/>
                  </a:lnTo>
                  <a:lnTo>
                    <a:pt x="147" y="0"/>
                  </a:lnTo>
                  <a:lnTo>
                    <a:pt x="147" y="2"/>
                  </a:lnTo>
                  <a:lnTo>
                    <a:pt x="145" y="3"/>
                  </a:lnTo>
                  <a:lnTo>
                    <a:pt x="140" y="4"/>
                  </a:lnTo>
                  <a:lnTo>
                    <a:pt x="135" y="5"/>
                  </a:lnTo>
                  <a:lnTo>
                    <a:pt x="128" y="5"/>
                  </a:lnTo>
                  <a:lnTo>
                    <a:pt x="119" y="6"/>
                  </a:lnTo>
                  <a:lnTo>
                    <a:pt x="110" y="7"/>
                  </a:lnTo>
                  <a:lnTo>
                    <a:pt x="99" y="8"/>
                  </a:lnTo>
                  <a:lnTo>
                    <a:pt x="87" y="9"/>
                  </a:lnTo>
                  <a:lnTo>
                    <a:pt x="74" y="9"/>
                  </a:lnTo>
                  <a:lnTo>
                    <a:pt x="61" y="10"/>
                  </a:lnTo>
                  <a:lnTo>
                    <a:pt x="46" y="10"/>
                  </a:lnTo>
                  <a:lnTo>
                    <a:pt x="31" y="11"/>
                  </a:lnTo>
                  <a:lnTo>
                    <a:pt x="16" y="11"/>
                  </a:lnTo>
                  <a:lnTo>
                    <a:pt x="0" y="11"/>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59" name="Freeform 363">
              <a:extLst>
                <a:ext uri="{FF2B5EF4-FFF2-40B4-BE49-F238E27FC236}">
                  <a16:creationId xmlns:a16="http://schemas.microsoft.com/office/drawing/2014/main" id="{BDE481E4-3133-E843-BB50-8F640E9E25C5}"/>
                </a:ext>
              </a:extLst>
            </p:cNvPr>
            <p:cNvSpPr>
              <a:spLocks/>
            </p:cNvSpPr>
            <p:nvPr/>
          </p:nvSpPr>
          <p:spPr bwMode="auto">
            <a:xfrm>
              <a:off x="1013" y="3626"/>
              <a:ext cx="147" cy="11"/>
            </a:xfrm>
            <a:custGeom>
              <a:avLst/>
              <a:gdLst>
                <a:gd name="T0" fmla="*/ 0 w 147"/>
                <a:gd name="T1" fmla="*/ 11 h 11"/>
                <a:gd name="T2" fmla="*/ 16 w 147"/>
                <a:gd name="T3" fmla="*/ 11 h 11"/>
                <a:gd name="T4" fmla="*/ 31 w 147"/>
                <a:gd name="T5" fmla="*/ 11 h 11"/>
                <a:gd name="T6" fmla="*/ 46 w 147"/>
                <a:gd name="T7" fmla="*/ 10 h 11"/>
                <a:gd name="T8" fmla="*/ 61 w 147"/>
                <a:gd name="T9" fmla="*/ 10 h 11"/>
                <a:gd name="T10" fmla="*/ 74 w 147"/>
                <a:gd name="T11" fmla="*/ 9 h 11"/>
                <a:gd name="T12" fmla="*/ 87 w 147"/>
                <a:gd name="T13" fmla="*/ 9 h 11"/>
                <a:gd name="T14" fmla="*/ 99 w 147"/>
                <a:gd name="T15" fmla="*/ 8 h 11"/>
                <a:gd name="T16" fmla="*/ 110 w 147"/>
                <a:gd name="T17" fmla="*/ 7 h 11"/>
                <a:gd name="T18" fmla="*/ 119 w 147"/>
                <a:gd name="T19" fmla="*/ 6 h 11"/>
                <a:gd name="T20" fmla="*/ 128 w 147"/>
                <a:gd name="T21" fmla="*/ 5 h 11"/>
                <a:gd name="T22" fmla="*/ 135 w 147"/>
                <a:gd name="T23" fmla="*/ 5 h 11"/>
                <a:gd name="T24" fmla="*/ 140 w 147"/>
                <a:gd name="T25" fmla="*/ 4 h 11"/>
                <a:gd name="T26" fmla="*/ 145 w 147"/>
                <a:gd name="T27" fmla="*/ 3 h 11"/>
                <a:gd name="T28" fmla="*/ 147 w 147"/>
                <a:gd name="T29" fmla="*/ 2 h 11"/>
                <a:gd name="T30" fmla="*/ 147 w 147"/>
                <a:gd name="T31" fmla="*/ 0 h 11"/>
                <a:gd name="T32" fmla="*/ 145 w 147"/>
                <a:gd name="T33" fmla="*/ 0 h 11"/>
                <a:gd name="T34" fmla="*/ 145 w 147"/>
                <a:gd name="T35" fmla="*/ 2 h 11"/>
                <a:gd name="T36" fmla="*/ 142 w 147"/>
                <a:gd name="T37" fmla="*/ 3 h 11"/>
                <a:gd name="T38" fmla="*/ 138 w 147"/>
                <a:gd name="T39" fmla="*/ 4 h 11"/>
                <a:gd name="T40" fmla="*/ 133 w 147"/>
                <a:gd name="T41" fmla="*/ 5 h 11"/>
                <a:gd name="T42" fmla="*/ 126 w 147"/>
                <a:gd name="T43" fmla="*/ 5 h 11"/>
                <a:gd name="T44" fmla="*/ 118 w 147"/>
                <a:gd name="T45" fmla="*/ 6 h 11"/>
                <a:gd name="T46" fmla="*/ 108 w 147"/>
                <a:gd name="T47" fmla="*/ 7 h 11"/>
                <a:gd name="T48" fmla="*/ 97 w 147"/>
                <a:gd name="T49" fmla="*/ 8 h 11"/>
                <a:gd name="T50" fmla="*/ 85 w 147"/>
                <a:gd name="T51" fmla="*/ 9 h 11"/>
                <a:gd name="T52" fmla="*/ 73 w 147"/>
                <a:gd name="T53" fmla="*/ 9 h 11"/>
                <a:gd name="T54" fmla="*/ 59 w 147"/>
                <a:gd name="T55" fmla="*/ 10 h 11"/>
                <a:gd name="T56" fmla="*/ 45 w 147"/>
                <a:gd name="T57" fmla="*/ 10 h 11"/>
                <a:gd name="T58" fmla="*/ 30 w 147"/>
                <a:gd name="T59" fmla="*/ 10 h 11"/>
                <a:gd name="T60" fmla="*/ 15 w 147"/>
                <a:gd name="T61" fmla="*/ 11 h 11"/>
                <a:gd name="T62" fmla="*/ 0 w 147"/>
                <a:gd name="T63" fmla="*/ 11 h 11"/>
                <a:gd name="T64" fmla="*/ 0 w 147"/>
                <a:gd name="T65" fmla="*/ 11 h 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47" h="11">
                  <a:moveTo>
                    <a:pt x="0" y="11"/>
                  </a:moveTo>
                  <a:lnTo>
                    <a:pt x="16" y="11"/>
                  </a:lnTo>
                  <a:lnTo>
                    <a:pt x="31" y="11"/>
                  </a:lnTo>
                  <a:lnTo>
                    <a:pt x="46" y="10"/>
                  </a:lnTo>
                  <a:lnTo>
                    <a:pt x="61" y="10"/>
                  </a:lnTo>
                  <a:lnTo>
                    <a:pt x="74" y="9"/>
                  </a:lnTo>
                  <a:lnTo>
                    <a:pt x="87" y="9"/>
                  </a:lnTo>
                  <a:lnTo>
                    <a:pt x="99" y="8"/>
                  </a:lnTo>
                  <a:lnTo>
                    <a:pt x="110" y="7"/>
                  </a:lnTo>
                  <a:lnTo>
                    <a:pt x="119" y="6"/>
                  </a:lnTo>
                  <a:lnTo>
                    <a:pt x="128" y="5"/>
                  </a:lnTo>
                  <a:lnTo>
                    <a:pt x="135" y="5"/>
                  </a:lnTo>
                  <a:lnTo>
                    <a:pt x="140" y="4"/>
                  </a:lnTo>
                  <a:lnTo>
                    <a:pt x="145" y="3"/>
                  </a:lnTo>
                  <a:lnTo>
                    <a:pt x="147" y="2"/>
                  </a:lnTo>
                  <a:lnTo>
                    <a:pt x="147" y="0"/>
                  </a:lnTo>
                  <a:lnTo>
                    <a:pt x="145" y="0"/>
                  </a:lnTo>
                  <a:lnTo>
                    <a:pt x="145" y="2"/>
                  </a:lnTo>
                  <a:lnTo>
                    <a:pt x="142" y="3"/>
                  </a:lnTo>
                  <a:lnTo>
                    <a:pt x="138" y="4"/>
                  </a:lnTo>
                  <a:lnTo>
                    <a:pt x="133" y="5"/>
                  </a:lnTo>
                  <a:lnTo>
                    <a:pt x="126" y="5"/>
                  </a:lnTo>
                  <a:lnTo>
                    <a:pt x="118" y="6"/>
                  </a:lnTo>
                  <a:lnTo>
                    <a:pt x="108" y="7"/>
                  </a:lnTo>
                  <a:lnTo>
                    <a:pt x="97" y="8"/>
                  </a:lnTo>
                  <a:lnTo>
                    <a:pt x="85" y="9"/>
                  </a:lnTo>
                  <a:lnTo>
                    <a:pt x="73" y="9"/>
                  </a:lnTo>
                  <a:lnTo>
                    <a:pt x="59" y="10"/>
                  </a:lnTo>
                  <a:lnTo>
                    <a:pt x="45" y="10"/>
                  </a:lnTo>
                  <a:lnTo>
                    <a:pt x="30" y="10"/>
                  </a:lnTo>
                  <a:lnTo>
                    <a:pt x="15" y="11"/>
                  </a:lnTo>
                  <a:lnTo>
                    <a:pt x="0" y="11"/>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60" name="Freeform 364">
              <a:extLst>
                <a:ext uri="{FF2B5EF4-FFF2-40B4-BE49-F238E27FC236}">
                  <a16:creationId xmlns:a16="http://schemas.microsoft.com/office/drawing/2014/main" id="{61BC2107-7483-AD43-89C7-E74E8F27E32C}"/>
                </a:ext>
              </a:extLst>
            </p:cNvPr>
            <p:cNvSpPr>
              <a:spLocks/>
            </p:cNvSpPr>
            <p:nvPr/>
          </p:nvSpPr>
          <p:spPr bwMode="auto">
            <a:xfrm>
              <a:off x="1013" y="3626"/>
              <a:ext cx="145" cy="11"/>
            </a:xfrm>
            <a:custGeom>
              <a:avLst/>
              <a:gdLst>
                <a:gd name="T0" fmla="*/ 0 w 145"/>
                <a:gd name="T1" fmla="*/ 11 h 11"/>
                <a:gd name="T2" fmla="*/ 15 w 145"/>
                <a:gd name="T3" fmla="*/ 11 h 11"/>
                <a:gd name="T4" fmla="*/ 30 w 145"/>
                <a:gd name="T5" fmla="*/ 10 h 11"/>
                <a:gd name="T6" fmla="*/ 45 w 145"/>
                <a:gd name="T7" fmla="*/ 10 h 11"/>
                <a:gd name="T8" fmla="*/ 59 w 145"/>
                <a:gd name="T9" fmla="*/ 10 h 11"/>
                <a:gd name="T10" fmla="*/ 73 w 145"/>
                <a:gd name="T11" fmla="*/ 9 h 11"/>
                <a:gd name="T12" fmla="*/ 85 w 145"/>
                <a:gd name="T13" fmla="*/ 9 h 11"/>
                <a:gd name="T14" fmla="*/ 97 w 145"/>
                <a:gd name="T15" fmla="*/ 8 h 11"/>
                <a:gd name="T16" fmla="*/ 108 w 145"/>
                <a:gd name="T17" fmla="*/ 7 h 11"/>
                <a:gd name="T18" fmla="*/ 118 w 145"/>
                <a:gd name="T19" fmla="*/ 6 h 11"/>
                <a:gd name="T20" fmla="*/ 126 w 145"/>
                <a:gd name="T21" fmla="*/ 5 h 11"/>
                <a:gd name="T22" fmla="*/ 133 w 145"/>
                <a:gd name="T23" fmla="*/ 5 h 11"/>
                <a:gd name="T24" fmla="*/ 138 w 145"/>
                <a:gd name="T25" fmla="*/ 4 h 11"/>
                <a:gd name="T26" fmla="*/ 142 w 145"/>
                <a:gd name="T27" fmla="*/ 3 h 11"/>
                <a:gd name="T28" fmla="*/ 145 w 145"/>
                <a:gd name="T29" fmla="*/ 2 h 11"/>
                <a:gd name="T30" fmla="*/ 145 w 145"/>
                <a:gd name="T31" fmla="*/ 0 h 11"/>
                <a:gd name="T32" fmla="*/ 142 w 145"/>
                <a:gd name="T33" fmla="*/ 0 h 11"/>
                <a:gd name="T34" fmla="*/ 142 w 145"/>
                <a:gd name="T35" fmla="*/ 2 h 11"/>
                <a:gd name="T36" fmla="*/ 140 w 145"/>
                <a:gd name="T37" fmla="*/ 3 h 11"/>
                <a:gd name="T38" fmla="*/ 136 w 145"/>
                <a:gd name="T39" fmla="*/ 4 h 11"/>
                <a:gd name="T40" fmla="*/ 130 w 145"/>
                <a:gd name="T41" fmla="*/ 5 h 11"/>
                <a:gd name="T42" fmla="*/ 124 w 145"/>
                <a:gd name="T43" fmla="*/ 5 h 11"/>
                <a:gd name="T44" fmla="*/ 115 w 145"/>
                <a:gd name="T45" fmla="*/ 6 h 11"/>
                <a:gd name="T46" fmla="*/ 106 w 145"/>
                <a:gd name="T47" fmla="*/ 7 h 11"/>
                <a:gd name="T48" fmla="*/ 96 w 145"/>
                <a:gd name="T49" fmla="*/ 8 h 11"/>
                <a:gd name="T50" fmla="*/ 84 w 145"/>
                <a:gd name="T51" fmla="*/ 8 h 11"/>
                <a:gd name="T52" fmla="*/ 71 w 145"/>
                <a:gd name="T53" fmla="*/ 9 h 11"/>
                <a:gd name="T54" fmla="*/ 58 w 145"/>
                <a:gd name="T55" fmla="*/ 10 h 11"/>
                <a:gd name="T56" fmla="*/ 44 w 145"/>
                <a:gd name="T57" fmla="*/ 10 h 11"/>
                <a:gd name="T58" fmla="*/ 30 w 145"/>
                <a:gd name="T59" fmla="*/ 10 h 11"/>
                <a:gd name="T60" fmla="*/ 15 w 145"/>
                <a:gd name="T61" fmla="*/ 10 h 11"/>
                <a:gd name="T62" fmla="*/ 0 w 145"/>
                <a:gd name="T63" fmla="*/ 10 h 11"/>
                <a:gd name="T64" fmla="*/ 0 w 145"/>
                <a:gd name="T65" fmla="*/ 11 h 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45" h="11">
                  <a:moveTo>
                    <a:pt x="0" y="11"/>
                  </a:moveTo>
                  <a:lnTo>
                    <a:pt x="15" y="11"/>
                  </a:lnTo>
                  <a:lnTo>
                    <a:pt x="30" y="10"/>
                  </a:lnTo>
                  <a:lnTo>
                    <a:pt x="45" y="10"/>
                  </a:lnTo>
                  <a:lnTo>
                    <a:pt x="59" y="10"/>
                  </a:lnTo>
                  <a:lnTo>
                    <a:pt x="73" y="9"/>
                  </a:lnTo>
                  <a:lnTo>
                    <a:pt x="85" y="9"/>
                  </a:lnTo>
                  <a:lnTo>
                    <a:pt x="97" y="8"/>
                  </a:lnTo>
                  <a:lnTo>
                    <a:pt x="108" y="7"/>
                  </a:lnTo>
                  <a:lnTo>
                    <a:pt x="118" y="6"/>
                  </a:lnTo>
                  <a:lnTo>
                    <a:pt x="126" y="5"/>
                  </a:lnTo>
                  <a:lnTo>
                    <a:pt x="133" y="5"/>
                  </a:lnTo>
                  <a:lnTo>
                    <a:pt x="138" y="4"/>
                  </a:lnTo>
                  <a:lnTo>
                    <a:pt x="142" y="3"/>
                  </a:lnTo>
                  <a:lnTo>
                    <a:pt x="145" y="2"/>
                  </a:lnTo>
                  <a:lnTo>
                    <a:pt x="145" y="0"/>
                  </a:lnTo>
                  <a:lnTo>
                    <a:pt x="142" y="0"/>
                  </a:lnTo>
                  <a:lnTo>
                    <a:pt x="142" y="2"/>
                  </a:lnTo>
                  <a:lnTo>
                    <a:pt x="140" y="3"/>
                  </a:lnTo>
                  <a:lnTo>
                    <a:pt x="136" y="4"/>
                  </a:lnTo>
                  <a:lnTo>
                    <a:pt x="130" y="5"/>
                  </a:lnTo>
                  <a:lnTo>
                    <a:pt x="124" y="5"/>
                  </a:lnTo>
                  <a:lnTo>
                    <a:pt x="115" y="6"/>
                  </a:lnTo>
                  <a:lnTo>
                    <a:pt x="106" y="7"/>
                  </a:lnTo>
                  <a:lnTo>
                    <a:pt x="96" y="8"/>
                  </a:lnTo>
                  <a:lnTo>
                    <a:pt x="84" y="8"/>
                  </a:lnTo>
                  <a:lnTo>
                    <a:pt x="71" y="9"/>
                  </a:lnTo>
                  <a:lnTo>
                    <a:pt x="58" y="10"/>
                  </a:lnTo>
                  <a:lnTo>
                    <a:pt x="44" y="10"/>
                  </a:lnTo>
                  <a:lnTo>
                    <a:pt x="30" y="10"/>
                  </a:lnTo>
                  <a:lnTo>
                    <a:pt x="15" y="10"/>
                  </a:lnTo>
                  <a:lnTo>
                    <a:pt x="0" y="10"/>
                  </a:lnTo>
                  <a:lnTo>
                    <a:pt x="0" y="11"/>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61" name="Freeform 365">
              <a:extLst>
                <a:ext uri="{FF2B5EF4-FFF2-40B4-BE49-F238E27FC236}">
                  <a16:creationId xmlns:a16="http://schemas.microsoft.com/office/drawing/2014/main" id="{3398CDC4-8D11-E542-90C0-0DD75D3794D8}"/>
                </a:ext>
              </a:extLst>
            </p:cNvPr>
            <p:cNvSpPr>
              <a:spLocks/>
            </p:cNvSpPr>
            <p:nvPr/>
          </p:nvSpPr>
          <p:spPr bwMode="auto">
            <a:xfrm>
              <a:off x="1013" y="3626"/>
              <a:ext cx="142" cy="10"/>
            </a:xfrm>
            <a:custGeom>
              <a:avLst/>
              <a:gdLst>
                <a:gd name="T0" fmla="*/ 0 w 142"/>
                <a:gd name="T1" fmla="*/ 10 h 10"/>
                <a:gd name="T2" fmla="*/ 15 w 142"/>
                <a:gd name="T3" fmla="*/ 10 h 10"/>
                <a:gd name="T4" fmla="*/ 30 w 142"/>
                <a:gd name="T5" fmla="*/ 10 h 10"/>
                <a:gd name="T6" fmla="*/ 44 w 142"/>
                <a:gd name="T7" fmla="*/ 10 h 10"/>
                <a:gd name="T8" fmla="*/ 58 w 142"/>
                <a:gd name="T9" fmla="*/ 10 h 10"/>
                <a:gd name="T10" fmla="*/ 71 w 142"/>
                <a:gd name="T11" fmla="*/ 9 h 10"/>
                <a:gd name="T12" fmla="*/ 84 w 142"/>
                <a:gd name="T13" fmla="*/ 8 h 10"/>
                <a:gd name="T14" fmla="*/ 96 w 142"/>
                <a:gd name="T15" fmla="*/ 8 h 10"/>
                <a:gd name="T16" fmla="*/ 106 w 142"/>
                <a:gd name="T17" fmla="*/ 7 h 10"/>
                <a:gd name="T18" fmla="*/ 115 w 142"/>
                <a:gd name="T19" fmla="*/ 6 h 10"/>
                <a:gd name="T20" fmla="*/ 124 w 142"/>
                <a:gd name="T21" fmla="*/ 5 h 10"/>
                <a:gd name="T22" fmla="*/ 130 w 142"/>
                <a:gd name="T23" fmla="*/ 5 h 10"/>
                <a:gd name="T24" fmla="*/ 136 w 142"/>
                <a:gd name="T25" fmla="*/ 4 h 10"/>
                <a:gd name="T26" fmla="*/ 140 w 142"/>
                <a:gd name="T27" fmla="*/ 3 h 10"/>
                <a:gd name="T28" fmla="*/ 142 w 142"/>
                <a:gd name="T29" fmla="*/ 2 h 10"/>
                <a:gd name="T30" fmla="*/ 142 w 142"/>
                <a:gd name="T31" fmla="*/ 0 h 10"/>
                <a:gd name="T32" fmla="*/ 140 w 142"/>
                <a:gd name="T33" fmla="*/ 0 h 10"/>
                <a:gd name="T34" fmla="*/ 140 w 142"/>
                <a:gd name="T35" fmla="*/ 2 h 10"/>
                <a:gd name="T36" fmla="*/ 137 w 142"/>
                <a:gd name="T37" fmla="*/ 3 h 10"/>
                <a:gd name="T38" fmla="*/ 133 w 142"/>
                <a:gd name="T39" fmla="*/ 4 h 10"/>
                <a:gd name="T40" fmla="*/ 128 w 142"/>
                <a:gd name="T41" fmla="*/ 5 h 10"/>
                <a:gd name="T42" fmla="*/ 121 w 142"/>
                <a:gd name="T43" fmla="*/ 5 h 10"/>
                <a:gd name="T44" fmla="*/ 113 w 142"/>
                <a:gd name="T45" fmla="*/ 6 h 10"/>
                <a:gd name="T46" fmla="*/ 104 w 142"/>
                <a:gd name="T47" fmla="*/ 7 h 10"/>
                <a:gd name="T48" fmla="*/ 94 w 142"/>
                <a:gd name="T49" fmla="*/ 7 h 10"/>
                <a:gd name="T50" fmla="*/ 82 w 142"/>
                <a:gd name="T51" fmla="*/ 8 h 10"/>
                <a:gd name="T52" fmla="*/ 70 w 142"/>
                <a:gd name="T53" fmla="*/ 9 h 10"/>
                <a:gd name="T54" fmla="*/ 57 w 142"/>
                <a:gd name="T55" fmla="*/ 9 h 10"/>
                <a:gd name="T56" fmla="*/ 43 w 142"/>
                <a:gd name="T57" fmla="*/ 10 h 10"/>
                <a:gd name="T58" fmla="*/ 29 w 142"/>
                <a:gd name="T59" fmla="*/ 10 h 10"/>
                <a:gd name="T60" fmla="*/ 15 w 142"/>
                <a:gd name="T61" fmla="*/ 10 h 10"/>
                <a:gd name="T62" fmla="*/ 0 w 142"/>
                <a:gd name="T63" fmla="*/ 10 h 10"/>
                <a:gd name="T64" fmla="*/ 0 w 142"/>
                <a:gd name="T65" fmla="*/ 10 h 1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42" h="10">
                  <a:moveTo>
                    <a:pt x="0" y="10"/>
                  </a:moveTo>
                  <a:lnTo>
                    <a:pt x="15" y="10"/>
                  </a:lnTo>
                  <a:lnTo>
                    <a:pt x="30" y="10"/>
                  </a:lnTo>
                  <a:lnTo>
                    <a:pt x="44" y="10"/>
                  </a:lnTo>
                  <a:lnTo>
                    <a:pt x="58" y="10"/>
                  </a:lnTo>
                  <a:lnTo>
                    <a:pt x="71" y="9"/>
                  </a:lnTo>
                  <a:lnTo>
                    <a:pt x="84" y="8"/>
                  </a:lnTo>
                  <a:lnTo>
                    <a:pt x="96" y="8"/>
                  </a:lnTo>
                  <a:lnTo>
                    <a:pt x="106" y="7"/>
                  </a:lnTo>
                  <a:lnTo>
                    <a:pt x="115" y="6"/>
                  </a:lnTo>
                  <a:lnTo>
                    <a:pt x="124" y="5"/>
                  </a:lnTo>
                  <a:lnTo>
                    <a:pt x="130" y="5"/>
                  </a:lnTo>
                  <a:lnTo>
                    <a:pt x="136" y="4"/>
                  </a:lnTo>
                  <a:lnTo>
                    <a:pt x="140" y="3"/>
                  </a:lnTo>
                  <a:lnTo>
                    <a:pt x="142" y="2"/>
                  </a:lnTo>
                  <a:lnTo>
                    <a:pt x="142" y="0"/>
                  </a:lnTo>
                  <a:lnTo>
                    <a:pt x="140" y="0"/>
                  </a:lnTo>
                  <a:lnTo>
                    <a:pt x="140" y="2"/>
                  </a:lnTo>
                  <a:lnTo>
                    <a:pt x="137" y="3"/>
                  </a:lnTo>
                  <a:lnTo>
                    <a:pt x="133" y="4"/>
                  </a:lnTo>
                  <a:lnTo>
                    <a:pt x="128" y="5"/>
                  </a:lnTo>
                  <a:lnTo>
                    <a:pt x="121" y="5"/>
                  </a:lnTo>
                  <a:lnTo>
                    <a:pt x="113" y="6"/>
                  </a:lnTo>
                  <a:lnTo>
                    <a:pt x="104" y="7"/>
                  </a:lnTo>
                  <a:lnTo>
                    <a:pt x="94" y="7"/>
                  </a:lnTo>
                  <a:lnTo>
                    <a:pt x="82" y="8"/>
                  </a:lnTo>
                  <a:lnTo>
                    <a:pt x="70" y="9"/>
                  </a:lnTo>
                  <a:lnTo>
                    <a:pt x="57" y="9"/>
                  </a:lnTo>
                  <a:lnTo>
                    <a:pt x="43" y="10"/>
                  </a:lnTo>
                  <a:lnTo>
                    <a:pt x="29" y="10"/>
                  </a:lnTo>
                  <a:lnTo>
                    <a:pt x="15" y="10"/>
                  </a:lnTo>
                  <a:lnTo>
                    <a:pt x="0" y="1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62" name="Freeform 366">
              <a:extLst>
                <a:ext uri="{FF2B5EF4-FFF2-40B4-BE49-F238E27FC236}">
                  <a16:creationId xmlns:a16="http://schemas.microsoft.com/office/drawing/2014/main" id="{FDA0FA9C-8F25-C445-B747-5C233244DE34}"/>
                </a:ext>
              </a:extLst>
            </p:cNvPr>
            <p:cNvSpPr>
              <a:spLocks/>
            </p:cNvSpPr>
            <p:nvPr/>
          </p:nvSpPr>
          <p:spPr bwMode="auto">
            <a:xfrm>
              <a:off x="1013" y="3626"/>
              <a:ext cx="140" cy="10"/>
            </a:xfrm>
            <a:custGeom>
              <a:avLst/>
              <a:gdLst>
                <a:gd name="T0" fmla="*/ 0 w 140"/>
                <a:gd name="T1" fmla="*/ 10 h 10"/>
                <a:gd name="T2" fmla="*/ 15 w 140"/>
                <a:gd name="T3" fmla="*/ 10 h 10"/>
                <a:gd name="T4" fmla="*/ 29 w 140"/>
                <a:gd name="T5" fmla="*/ 10 h 10"/>
                <a:gd name="T6" fmla="*/ 43 w 140"/>
                <a:gd name="T7" fmla="*/ 10 h 10"/>
                <a:gd name="T8" fmla="*/ 57 w 140"/>
                <a:gd name="T9" fmla="*/ 9 h 10"/>
                <a:gd name="T10" fmla="*/ 70 w 140"/>
                <a:gd name="T11" fmla="*/ 9 h 10"/>
                <a:gd name="T12" fmla="*/ 82 w 140"/>
                <a:gd name="T13" fmla="*/ 8 h 10"/>
                <a:gd name="T14" fmla="*/ 94 w 140"/>
                <a:gd name="T15" fmla="*/ 7 h 10"/>
                <a:gd name="T16" fmla="*/ 104 w 140"/>
                <a:gd name="T17" fmla="*/ 7 h 10"/>
                <a:gd name="T18" fmla="*/ 113 w 140"/>
                <a:gd name="T19" fmla="*/ 6 h 10"/>
                <a:gd name="T20" fmla="*/ 121 w 140"/>
                <a:gd name="T21" fmla="*/ 5 h 10"/>
                <a:gd name="T22" fmla="*/ 128 w 140"/>
                <a:gd name="T23" fmla="*/ 5 h 10"/>
                <a:gd name="T24" fmla="*/ 133 w 140"/>
                <a:gd name="T25" fmla="*/ 4 h 10"/>
                <a:gd name="T26" fmla="*/ 137 w 140"/>
                <a:gd name="T27" fmla="*/ 3 h 10"/>
                <a:gd name="T28" fmla="*/ 140 w 140"/>
                <a:gd name="T29" fmla="*/ 2 h 10"/>
                <a:gd name="T30" fmla="*/ 140 w 140"/>
                <a:gd name="T31" fmla="*/ 0 h 10"/>
                <a:gd name="T32" fmla="*/ 137 w 140"/>
                <a:gd name="T33" fmla="*/ 0 h 10"/>
                <a:gd name="T34" fmla="*/ 136 w 140"/>
                <a:gd name="T35" fmla="*/ 2 h 10"/>
                <a:gd name="T36" fmla="*/ 134 w 140"/>
                <a:gd name="T37" fmla="*/ 3 h 10"/>
                <a:gd name="T38" fmla="*/ 130 w 140"/>
                <a:gd name="T39" fmla="*/ 4 h 10"/>
                <a:gd name="T40" fmla="*/ 124 w 140"/>
                <a:gd name="T41" fmla="*/ 5 h 10"/>
                <a:gd name="T42" fmla="*/ 116 w 140"/>
                <a:gd name="T43" fmla="*/ 5 h 10"/>
                <a:gd name="T44" fmla="*/ 107 w 140"/>
                <a:gd name="T45" fmla="*/ 6 h 10"/>
                <a:gd name="T46" fmla="*/ 97 w 140"/>
                <a:gd name="T47" fmla="*/ 7 h 10"/>
                <a:gd name="T48" fmla="*/ 86 w 140"/>
                <a:gd name="T49" fmla="*/ 8 h 10"/>
                <a:gd name="T50" fmla="*/ 73 w 140"/>
                <a:gd name="T51" fmla="*/ 8 h 10"/>
                <a:gd name="T52" fmla="*/ 60 w 140"/>
                <a:gd name="T53" fmla="*/ 9 h 10"/>
                <a:gd name="T54" fmla="*/ 46 w 140"/>
                <a:gd name="T55" fmla="*/ 9 h 10"/>
                <a:gd name="T56" fmla="*/ 31 w 140"/>
                <a:gd name="T57" fmla="*/ 10 h 10"/>
                <a:gd name="T58" fmla="*/ 16 w 140"/>
                <a:gd name="T59" fmla="*/ 10 h 10"/>
                <a:gd name="T60" fmla="*/ 0 w 140"/>
                <a:gd name="T61" fmla="*/ 10 h 10"/>
                <a:gd name="T62" fmla="*/ 0 w 140"/>
                <a:gd name="T63" fmla="*/ 10 h 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0" h="10">
                  <a:moveTo>
                    <a:pt x="0" y="10"/>
                  </a:moveTo>
                  <a:lnTo>
                    <a:pt x="15" y="10"/>
                  </a:lnTo>
                  <a:lnTo>
                    <a:pt x="29" y="10"/>
                  </a:lnTo>
                  <a:lnTo>
                    <a:pt x="43" y="10"/>
                  </a:lnTo>
                  <a:lnTo>
                    <a:pt x="57" y="9"/>
                  </a:lnTo>
                  <a:lnTo>
                    <a:pt x="70" y="9"/>
                  </a:lnTo>
                  <a:lnTo>
                    <a:pt x="82" y="8"/>
                  </a:lnTo>
                  <a:lnTo>
                    <a:pt x="94" y="7"/>
                  </a:lnTo>
                  <a:lnTo>
                    <a:pt x="104" y="7"/>
                  </a:lnTo>
                  <a:lnTo>
                    <a:pt x="113" y="6"/>
                  </a:lnTo>
                  <a:lnTo>
                    <a:pt x="121" y="5"/>
                  </a:lnTo>
                  <a:lnTo>
                    <a:pt x="128" y="5"/>
                  </a:lnTo>
                  <a:lnTo>
                    <a:pt x="133" y="4"/>
                  </a:lnTo>
                  <a:lnTo>
                    <a:pt x="137" y="3"/>
                  </a:lnTo>
                  <a:lnTo>
                    <a:pt x="140" y="2"/>
                  </a:lnTo>
                  <a:lnTo>
                    <a:pt x="140" y="0"/>
                  </a:lnTo>
                  <a:lnTo>
                    <a:pt x="137" y="0"/>
                  </a:lnTo>
                  <a:lnTo>
                    <a:pt x="136" y="2"/>
                  </a:lnTo>
                  <a:lnTo>
                    <a:pt x="134" y="3"/>
                  </a:lnTo>
                  <a:lnTo>
                    <a:pt x="130" y="4"/>
                  </a:lnTo>
                  <a:lnTo>
                    <a:pt x="124" y="5"/>
                  </a:lnTo>
                  <a:lnTo>
                    <a:pt x="116" y="5"/>
                  </a:lnTo>
                  <a:lnTo>
                    <a:pt x="107" y="6"/>
                  </a:lnTo>
                  <a:lnTo>
                    <a:pt x="97" y="7"/>
                  </a:lnTo>
                  <a:lnTo>
                    <a:pt x="86" y="8"/>
                  </a:lnTo>
                  <a:lnTo>
                    <a:pt x="73" y="8"/>
                  </a:lnTo>
                  <a:lnTo>
                    <a:pt x="60" y="9"/>
                  </a:lnTo>
                  <a:lnTo>
                    <a:pt x="46" y="9"/>
                  </a:lnTo>
                  <a:lnTo>
                    <a:pt x="31" y="10"/>
                  </a:lnTo>
                  <a:lnTo>
                    <a:pt x="16" y="10"/>
                  </a:lnTo>
                  <a:lnTo>
                    <a:pt x="0" y="10"/>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63" name="Freeform 367">
              <a:extLst>
                <a:ext uri="{FF2B5EF4-FFF2-40B4-BE49-F238E27FC236}">
                  <a16:creationId xmlns:a16="http://schemas.microsoft.com/office/drawing/2014/main" id="{0F2D4097-CFCA-D445-AB54-C66CB2E4F87B}"/>
                </a:ext>
              </a:extLst>
            </p:cNvPr>
            <p:cNvSpPr>
              <a:spLocks/>
            </p:cNvSpPr>
            <p:nvPr/>
          </p:nvSpPr>
          <p:spPr bwMode="auto">
            <a:xfrm>
              <a:off x="1013" y="3626"/>
              <a:ext cx="137" cy="10"/>
            </a:xfrm>
            <a:custGeom>
              <a:avLst/>
              <a:gdLst>
                <a:gd name="T0" fmla="*/ 0 w 137"/>
                <a:gd name="T1" fmla="*/ 10 h 10"/>
                <a:gd name="T2" fmla="*/ 16 w 137"/>
                <a:gd name="T3" fmla="*/ 10 h 10"/>
                <a:gd name="T4" fmla="*/ 31 w 137"/>
                <a:gd name="T5" fmla="*/ 10 h 10"/>
                <a:gd name="T6" fmla="*/ 46 w 137"/>
                <a:gd name="T7" fmla="*/ 9 h 10"/>
                <a:gd name="T8" fmla="*/ 60 w 137"/>
                <a:gd name="T9" fmla="*/ 9 h 10"/>
                <a:gd name="T10" fmla="*/ 73 w 137"/>
                <a:gd name="T11" fmla="*/ 8 h 10"/>
                <a:gd name="T12" fmla="*/ 86 w 137"/>
                <a:gd name="T13" fmla="*/ 8 h 10"/>
                <a:gd name="T14" fmla="*/ 97 w 137"/>
                <a:gd name="T15" fmla="*/ 7 h 10"/>
                <a:gd name="T16" fmla="*/ 107 w 137"/>
                <a:gd name="T17" fmla="*/ 6 h 10"/>
                <a:gd name="T18" fmla="*/ 116 w 137"/>
                <a:gd name="T19" fmla="*/ 5 h 10"/>
                <a:gd name="T20" fmla="*/ 124 w 137"/>
                <a:gd name="T21" fmla="*/ 5 h 10"/>
                <a:gd name="T22" fmla="*/ 130 w 137"/>
                <a:gd name="T23" fmla="*/ 4 h 10"/>
                <a:gd name="T24" fmla="*/ 134 w 137"/>
                <a:gd name="T25" fmla="*/ 3 h 10"/>
                <a:gd name="T26" fmla="*/ 136 w 137"/>
                <a:gd name="T27" fmla="*/ 2 h 10"/>
                <a:gd name="T28" fmla="*/ 137 w 137"/>
                <a:gd name="T29" fmla="*/ 0 h 10"/>
                <a:gd name="T30" fmla="*/ 134 w 137"/>
                <a:gd name="T31" fmla="*/ 0 h 10"/>
                <a:gd name="T32" fmla="*/ 133 w 137"/>
                <a:gd name="T33" fmla="*/ 2 h 10"/>
                <a:gd name="T34" fmla="*/ 132 w 137"/>
                <a:gd name="T35" fmla="*/ 3 h 10"/>
                <a:gd name="T36" fmla="*/ 127 w 137"/>
                <a:gd name="T37" fmla="*/ 4 h 10"/>
                <a:gd name="T38" fmla="*/ 121 w 137"/>
                <a:gd name="T39" fmla="*/ 5 h 10"/>
                <a:gd name="T40" fmla="*/ 114 w 137"/>
                <a:gd name="T41" fmla="*/ 5 h 10"/>
                <a:gd name="T42" fmla="*/ 105 w 137"/>
                <a:gd name="T43" fmla="*/ 6 h 10"/>
                <a:gd name="T44" fmla="*/ 96 w 137"/>
                <a:gd name="T45" fmla="*/ 7 h 10"/>
                <a:gd name="T46" fmla="*/ 84 w 137"/>
                <a:gd name="T47" fmla="*/ 8 h 10"/>
                <a:gd name="T48" fmla="*/ 72 w 137"/>
                <a:gd name="T49" fmla="*/ 8 h 10"/>
                <a:gd name="T50" fmla="*/ 59 w 137"/>
                <a:gd name="T51" fmla="*/ 9 h 10"/>
                <a:gd name="T52" fmla="*/ 45 w 137"/>
                <a:gd name="T53" fmla="*/ 9 h 10"/>
                <a:gd name="T54" fmla="*/ 30 w 137"/>
                <a:gd name="T55" fmla="*/ 10 h 10"/>
                <a:gd name="T56" fmla="*/ 15 w 137"/>
                <a:gd name="T57" fmla="*/ 10 h 10"/>
                <a:gd name="T58" fmla="*/ 0 w 137"/>
                <a:gd name="T59" fmla="*/ 10 h 10"/>
                <a:gd name="T60" fmla="*/ 0 w 137"/>
                <a:gd name="T61" fmla="*/ 10 h 1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7" h="10">
                  <a:moveTo>
                    <a:pt x="0" y="10"/>
                  </a:moveTo>
                  <a:lnTo>
                    <a:pt x="16" y="10"/>
                  </a:lnTo>
                  <a:lnTo>
                    <a:pt x="31" y="10"/>
                  </a:lnTo>
                  <a:lnTo>
                    <a:pt x="46" y="9"/>
                  </a:lnTo>
                  <a:lnTo>
                    <a:pt x="60" y="9"/>
                  </a:lnTo>
                  <a:lnTo>
                    <a:pt x="73" y="8"/>
                  </a:lnTo>
                  <a:lnTo>
                    <a:pt x="86" y="8"/>
                  </a:lnTo>
                  <a:lnTo>
                    <a:pt x="97" y="7"/>
                  </a:lnTo>
                  <a:lnTo>
                    <a:pt x="107" y="6"/>
                  </a:lnTo>
                  <a:lnTo>
                    <a:pt x="116" y="5"/>
                  </a:lnTo>
                  <a:lnTo>
                    <a:pt x="124" y="5"/>
                  </a:lnTo>
                  <a:lnTo>
                    <a:pt x="130" y="4"/>
                  </a:lnTo>
                  <a:lnTo>
                    <a:pt x="134" y="3"/>
                  </a:lnTo>
                  <a:lnTo>
                    <a:pt x="136" y="2"/>
                  </a:lnTo>
                  <a:lnTo>
                    <a:pt x="137" y="0"/>
                  </a:lnTo>
                  <a:lnTo>
                    <a:pt x="134" y="0"/>
                  </a:lnTo>
                  <a:lnTo>
                    <a:pt x="133" y="2"/>
                  </a:lnTo>
                  <a:lnTo>
                    <a:pt x="132" y="3"/>
                  </a:lnTo>
                  <a:lnTo>
                    <a:pt x="127" y="4"/>
                  </a:lnTo>
                  <a:lnTo>
                    <a:pt x="121" y="5"/>
                  </a:lnTo>
                  <a:lnTo>
                    <a:pt x="114" y="5"/>
                  </a:lnTo>
                  <a:lnTo>
                    <a:pt x="105" y="6"/>
                  </a:lnTo>
                  <a:lnTo>
                    <a:pt x="96" y="7"/>
                  </a:lnTo>
                  <a:lnTo>
                    <a:pt x="84" y="8"/>
                  </a:lnTo>
                  <a:lnTo>
                    <a:pt x="72" y="8"/>
                  </a:lnTo>
                  <a:lnTo>
                    <a:pt x="59" y="9"/>
                  </a:lnTo>
                  <a:lnTo>
                    <a:pt x="45" y="9"/>
                  </a:lnTo>
                  <a:lnTo>
                    <a:pt x="30" y="10"/>
                  </a:lnTo>
                  <a:lnTo>
                    <a:pt x="15" y="10"/>
                  </a:lnTo>
                  <a:lnTo>
                    <a:pt x="0" y="10"/>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64" name="Freeform 368">
              <a:extLst>
                <a:ext uri="{FF2B5EF4-FFF2-40B4-BE49-F238E27FC236}">
                  <a16:creationId xmlns:a16="http://schemas.microsoft.com/office/drawing/2014/main" id="{75F07B58-787D-4342-ABC7-C13AD3B4E2AE}"/>
                </a:ext>
              </a:extLst>
            </p:cNvPr>
            <p:cNvSpPr>
              <a:spLocks/>
            </p:cNvSpPr>
            <p:nvPr/>
          </p:nvSpPr>
          <p:spPr bwMode="auto">
            <a:xfrm>
              <a:off x="1013" y="3626"/>
              <a:ext cx="134" cy="10"/>
            </a:xfrm>
            <a:custGeom>
              <a:avLst/>
              <a:gdLst>
                <a:gd name="T0" fmla="*/ 0 w 134"/>
                <a:gd name="T1" fmla="*/ 10 h 10"/>
                <a:gd name="T2" fmla="*/ 15 w 134"/>
                <a:gd name="T3" fmla="*/ 10 h 10"/>
                <a:gd name="T4" fmla="*/ 30 w 134"/>
                <a:gd name="T5" fmla="*/ 10 h 10"/>
                <a:gd name="T6" fmla="*/ 45 w 134"/>
                <a:gd name="T7" fmla="*/ 9 h 10"/>
                <a:gd name="T8" fmla="*/ 59 w 134"/>
                <a:gd name="T9" fmla="*/ 9 h 10"/>
                <a:gd name="T10" fmla="*/ 72 w 134"/>
                <a:gd name="T11" fmla="*/ 8 h 10"/>
                <a:gd name="T12" fmla="*/ 84 w 134"/>
                <a:gd name="T13" fmla="*/ 8 h 10"/>
                <a:gd name="T14" fmla="*/ 96 w 134"/>
                <a:gd name="T15" fmla="*/ 7 h 10"/>
                <a:gd name="T16" fmla="*/ 105 w 134"/>
                <a:gd name="T17" fmla="*/ 6 h 10"/>
                <a:gd name="T18" fmla="*/ 114 w 134"/>
                <a:gd name="T19" fmla="*/ 5 h 10"/>
                <a:gd name="T20" fmla="*/ 121 w 134"/>
                <a:gd name="T21" fmla="*/ 5 h 10"/>
                <a:gd name="T22" fmla="*/ 127 w 134"/>
                <a:gd name="T23" fmla="*/ 4 h 10"/>
                <a:gd name="T24" fmla="*/ 132 w 134"/>
                <a:gd name="T25" fmla="*/ 3 h 10"/>
                <a:gd name="T26" fmla="*/ 133 w 134"/>
                <a:gd name="T27" fmla="*/ 2 h 10"/>
                <a:gd name="T28" fmla="*/ 134 w 134"/>
                <a:gd name="T29" fmla="*/ 0 h 10"/>
                <a:gd name="T30" fmla="*/ 132 w 134"/>
                <a:gd name="T31" fmla="*/ 0 h 10"/>
                <a:gd name="T32" fmla="*/ 131 w 134"/>
                <a:gd name="T33" fmla="*/ 2 h 10"/>
                <a:gd name="T34" fmla="*/ 129 w 134"/>
                <a:gd name="T35" fmla="*/ 3 h 10"/>
                <a:gd name="T36" fmla="*/ 125 w 134"/>
                <a:gd name="T37" fmla="*/ 4 h 10"/>
                <a:gd name="T38" fmla="*/ 119 w 134"/>
                <a:gd name="T39" fmla="*/ 5 h 10"/>
                <a:gd name="T40" fmla="*/ 111 w 134"/>
                <a:gd name="T41" fmla="*/ 5 h 10"/>
                <a:gd name="T42" fmla="*/ 104 w 134"/>
                <a:gd name="T43" fmla="*/ 6 h 10"/>
                <a:gd name="T44" fmla="*/ 93 w 134"/>
                <a:gd name="T45" fmla="*/ 7 h 10"/>
                <a:gd name="T46" fmla="*/ 82 w 134"/>
                <a:gd name="T47" fmla="*/ 7 h 10"/>
                <a:gd name="T48" fmla="*/ 70 w 134"/>
                <a:gd name="T49" fmla="*/ 8 h 10"/>
                <a:gd name="T50" fmla="*/ 57 w 134"/>
                <a:gd name="T51" fmla="*/ 9 h 10"/>
                <a:gd name="T52" fmla="*/ 44 w 134"/>
                <a:gd name="T53" fmla="*/ 9 h 10"/>
                <a:gd name="T54" fmla="*/ 30 w 134"/>
                <a:gd name="T55" fmla="*/ 9 h 10"/>
                <a:gd name="T56" fmla="*/ 15 w 134"/>
                <a:gd name="T57" fmla="*/ 10 h 10"/>
                <a:gd name="T58" fmla="*/ 0 w 134"/>
                <a:gd name="T59" fmla="*/ 10 h 10"/>
                <a:gd name="T60" fmla="*/ 0 w 134"/>
                <a:gd name="T61" fmla="*/ 10 h 1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4" h="10">
                  <a:moveTo>
                    <a:pt x="0" y="10"/>
                  </a:moveTo>
                  <a:lnTo>
                    <a:pt x="15" y="10"/>
                  </a:lnTo>
                  <a:lnTo>
                    <a:pt x="30" y="10"/>
                  </a:lnTo>
                  <a:lnTo>
                    <a:pt x="45" y="9"/>
                  </a:lnTo>
                  <a:lnTo>
                    <a:pt x="59" y="9"/>
                  </a:lnTo>
                  <a:lnTo>
                    <a:pt x="72" y="8"/>
                  </a:lnTo>
                  <a:lnTo>
                    <a:pt x="84" y="8"/>
                  </a:lnTo>
                  <a:lnTo>
                    <a:pt x="96" y="7"/>
                  </a:lnTo>
                  <a:lnTo>
                    <a:pt x="105" y="6"/>
                  </a:lnTo>
                  <a:lnTo>
                    <a:pt x="114" y="5"/>
                  </a:lnTo>
                  <a:lnTo>
                    <a:pt x="121" y="5"/>
                  </a:lnTo>
                  <a:lnTo>
                    <a:pt x="127" y="4"/>
                  </a:lnTo>
                  <a:lnTo>
                    <a:pt x="132" y="3"/>
                  </a:lnTo>
                  <a:lnTo>
                    <a:pt x="133" y="2"/>
                  </a:lnTo>
                  <a:lnTo>
                    <a:pt x="134" y="0"/>
                  </a:lnTo>
                  <a:lnTo>
                    <a:pt x="132" y="0"/>
                  </a:lnTo>
                  <a:lnTo>
                    <a:pt x="131" y="2"/>
                  </a:lnTo>
                  <a:lnTo>
                    <a:pt x="129" y="3"/>
                  </a:lnTo>
                  <a:lnTo>
                    <a:pt x="125" y="4"/>
                  </a:lnTo>
                  <a:lnTo>
                    <a:pt x="119" y="5"/>
                  </a:lnTo>
                  <a:lnTo>
                    <a:pt x="111" y="5"/>
                  </a:lnTo>
                  <a:lnTo>
                    <a:pt x="104" y="6"/>
                  </a:lnTo>
                  <a:lnTo>
                    <a:pt x="93" y="7"/>
                  </a:lnTo>
                  <a:lnTo>
                    <a:pt x="82" y="7"/>
                  </a:lnTo>
                  <a:lnTo>
                    <a:pt x="70" y="8"/>
                  </a:lnTo>
                  <a:lnTo>
                    <a:pt x="57" y="9"/>
                  </a:lnTo>
                  <a:lnTo>
                    <a:pt x="44" y="9"/>
                  </a:lnTo>
                  <a:lnTo>
                    <a:pt x="30" y="9"/>
                  </a:lnTo>
                  <a:lnTo>
                    <a:pt x="15" y="10"/>
                  </a:lnTo>
                  <a:lnTo>
                    <a:pt x="0" y="10"/>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65" name="Freeform 369">
              <a:extLst>
                <a:ext uri="{FF2B5EF4-FFF2-40B4-BE49-F238E27FC236}">
                  <a16:creationId xmlns:a16="http://schemas.microsoft.com/office/drawing/2014/main" id="{6DF0E9E6-D836-3C44-8670-CFC2E2EDFBA8}"/>
                </a:ext>
              </a:extLst>
            </p:cNvPr>
            <p:cNvSpPr>
              <a:spLocks/>
            </p:cNvSpPr>
            <p:nvPr/>
          </p:nvSpPr>
          <p:spPr bwMode="auto">
            <a:xfrm>
              <a:off x="1013" y="3626"/>
              <a:ext cx="132" cy="10"/>
            </a:xfrm>
            <a:custGeom>
              <a:avLst/>
              <a:gdLst>
                <a:gd name="T0" fmla="*/ 0 w 132"/>
                <a:gd name="T1" fmla="*/ 10 h 10"/>
                <a:gd name="T2" fmla="*/ 15 w 132"/>
                <a:gd name="T3" fmla="*/ 10 h 10"/>
                <a:gd name="T4" fmla="*/ 30 w 132"/>
                <a:gd name="T5" fmla="*/ 9 h 10"/>
                <a:gd name="T6" fmla="*/ 44 w 132"/>
                <a:gd name="T7" fmla="*/ 9 h 10"/>
                <a:gd name="T8" fmla="*/ 57 w 132"/>
                <a:gd name="T9" fmla="*/ 9 h 10"/>
                <a:gd name="T10" fmla="*/ 70 w 132"/>
                <a:gd name="T11" fmla="*/ 8 h 10"/>
                <a:gd name="T12" fmla="*/ 82 w 132"/>
                <a:gd name="T13" fmla="*/ 7 h 10"/>
                <a:gd name="T14" fmla="*/ 93 w 132"/>
                <a:gd name="T15" fmla="*/ 7 h 10"/>
                <a:gd name="T16" fmla="*/ 104 w 132"/>
                <a:gd name="T17" fmla="*/ 6 h 10"/>
                <a:gd name="T18" fmla="*/ 111 w 132"/>
                <a:gd name="T19" fmla="*/ 5 h 10"/>
                <a:gd name="T20" fmla="*/ 119 w 132"/>
                <a:gd name="T21" fmla="*/ 5 h 10"/>
                <a:gd name="T22" fmla="*/ 125 w 132"/>
                <a:gd name="T23" fmla="*/ 4 h 10"/>
                <a:gd name="T24" fmla="*/ 129 w 132"/>
                <a:gd name="T25" fmla="*/ 3 h 10"/>
                <a:gd name="T26" fmla="*/ 131 w 132"/>
                <a:gd name="T27" fmla="*/ 2 h 10"/>
                <a:gd name="T28" fmla="*/ 132 w 132"/>
                <a:gd name="T29" fmla="*/ 0 h 10"/>
                <a:gd name="T30" fmla="*/ 129 w 132"/>
                <a:gd name="T31" fmla="*/ 0 h 10"/>
                <a:gd name="T32" fmla="*/ 128 w 132"/>
                <a:gd name="T33" fmla="*/ 2 h 10"/>
                <a:gd name="T34" fmla="*/ 126 w 132"/>
                <a:gd name="T35" fmla="*/ 3 h 10"/>
                <a:gd name="T36" fmla="*/ 122 w 132"/>
                <a:gd name="T37" fmla="*/ 4 h 10"/>
                <a:gd name="T38" fmla="*/ 117 w 132"/>
                <a:gd name="T39" fmla="*/ 5 h 10"/>
                <a:gd name="T40" fmla="*/ 110 w 132"/>
                <a:gd name="T41" fmla="*/ 5 h 10"/>
                <a:gd name="T42" fmla="*/ 101 w 132"/>
                <a:gd name="T43" fmla="*/ 6 h 10"/>
                <a:gd name="T44" fmla="*/ 91 w 132"/>
                <a:gd name="T45" fmla="*/ 7 h 10"/>
                <a:gd name="T46" fmla="*/ 81 w 132"/>
                <a:gd name="T47" fmla="*/ 7 h 10"/>
                <a:gd name="T48" fmla="*/ 68 w 132"/>
                <a:gd name="T49" fmla="*/ 8 h 10"/>
                <a:gd name="T50" fmla="*/ 56 w 132"/>
                <a:gd name="T51" fmla="*/ 8 h 10"/>
                <a:gd name="T52" fmla="*/ 43 w 132"/>
                <a:gd name="T53" fmla="*/ 9 h 10"/>
                <a:gd name="T54" fmla="*/ 29 w 132"/>
                <a:gd name="T55" fmla="*/ 9 h 10"/>
                <a:gd name="T56" fmla="*/ 15 w 132"/>
                <a:gd name="T57" fmla="*/ 9 h 10"/>
                <a:gd name="T58" fmla="*/ 0 w 132"/>
                <a:gd name="T59" fmla="*/ 9 h 10"/>
                <a:gd name="T60" fmla="*/ 0 w 132"/>
                <a:gd name="T61" fmla="*/ 10 h 1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2" h="10">
                  <a:moveTo>
                    <a:pt x="0" y="10"/>
                  </a:moveTo>
                  <a:lnTo>
                    <a:pt x="15" y="10"/>
                  </a:lnTo>
                  <a:lnTo>
                    <a:pt x="30" y="9"/>
                  </a:lnTo>
                  <a:lnTo>
                    <a:pt x="44" y="9"/>
                  </a:lnTo>
                  <a:lnTo>
                    <a:pt x="57" y="9"/>
                  </a:lnTo>
                  <a:lnTo>
                    <a:pt x="70" y="8"/>
                  </a:lnTo>
                  <a:lnTo>
                    <a:pt x="82" y="7"/>
                  </a:lnTo>
                  <a:lnTo>
                    <a:pt x="93" y="7"/>
                  </a:lnTo>
                  <a:lnTo>
                    <a:pt x="104" y="6"/>
                  </a:lnTo>
                  <a:lnTo>
                    <a:pt x="111" y="5"/>
                  </a:lnTo>
                  <a:lnTo>
                    <a:pt x="119" y="5"/>
                  </a:lnTo>
                  <a:lnTo>
                    <a:pt x="125" y="4"/>
                  </a:lnTo>
                  <a:lnTo>
                    <a:pt x="129" y="3"/>
                  </a:lnTo>
                  <a:lnTo>
                    <a:pt x="131" y="2"/>
                  </a:lnTo>
                  <a:lnTo>
                    <a:pt x="132" y="0"/>
                  </a:lnTo>
                  <a:lnTo>
                    <a:pt x="129" y="0"/>
                  </a:lnTo>
                  <a:lnTo>
                    <a:pt x="128" y="2"/>
                  </a:lnTo>
                  <a:lnTo>
                    <a:pt x="126" y="3"/>
                  </a:lnTo>
                  <a:lnTo>
                    <a:pt x="122" y="4"/>
                  </a:lnTo>
                  <a:lnTo>
                    <a:pt x="117" y="5"/>
                  </a:lnTo>
                  <a:lnTo>
                    <a:pt x="110" y="5"/>
                  </a:lnTo>
                  <a:lnTo>
                    <a:pt x="101" y="6"/>
                  </a:lnTo>
                  <a:lnTo>
                    <a:pt x="91" y="7"/>
                  </a:lnTo>
                  <a:lnTo>
                    <a:pt x="81" y="7"/>
                  </a:lnTo>
                  <a:lnTo>
                    <a:pt x="68" y="8"/>
                  </a:lnTo>
                  <a:lnTo>
                    <a:pt x="56" y="8"/>
                  </a:lnTo>
                  <a:lnTo>
                    <a:pt x="43" y="9"/>
                  </a:lnTo>
                  <a:lnTo>
                    <a:pt x="29" y="9"/>
                  </a:lnTo>
                  <a:lnTo>
                    <a:pt x="15" y="9"/>
                  </a:lnTo>
                  <a:lnTo>
                    <a:pt x="0" y="9"/>
                  </a:lnTo>
                  <a:lnTo>
                    <a:pt x="0"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66" name="Freeform 370">
              <a:extLst>
                <a:ext uri="{FF2B5EF4-FFF2-40B4-BE49-F238E27FC236}">
                  <a16:creationId xmlns:a16="http://schemas.microsoft.com/office/drawing/2014/main" id="{B737737F-B753-4045-AA49-D4EF13EF4F70}"/>
                </a:ext>
              </a:extLst>
            </p:cNvPr>
            <p:cNvSpPr>
              <a:spLocks/>
            </p:cNvSpPr>
            <p:nvPr/>
          </p:nvSpPr>
          <p:spPr bwMode="auto">
            <a:xfrm>
              <a:off x="1013" y="3626"/>
              <a:ext cx="129" cy="9"/>
            </a:xfrm>
            <a:custGeom>
              <a:avLst/>
              <a:gdLst>
                <a:gd name="T0" fmla="*/ 0 w 129"/>
                <a:gd name="T1" fmla="*/ 9 h 9"/>
                <a:gd name="T2" fmla="*/ 15 w 129"/>
                <a:gd name="T3" fmla="*/ 9 h 9"/>
                <a:gd name="T4" fmla="*/ 29 w 129"/>
                <a:gd name="T5" fmla="*/ 9 h 9"/>
                <a:gd name="T6" fmla="*/ 43 w 129"/>
                <a:gd name="T7" fmla="*/ 9 h 9"/>
                <a:gd name="T8" fmla="*/ 56 w 129"/>
                <a:gd name="T9" fmla="*/ 8 h 9"/>
                <a:gd name="T10" fmla="*/ 68 w 129"/>
                <a:gd name="T11" fmla="*/ 8 h 9"/>
                <a:gd name="T12" fmla="*/ 81 w 129"/>
                <a:gd name="T13" fmla="*/ 7 h 9"/>
                <a:gd name="T14" fmla="*/ 91 w 129"/>
                <a:gd name="T15" fmla="*/ 7 h 9"/>
                <a:gd name="T16" fmla="*/ 101 w 129"/>
                <a:gd name="T17" fmla="*/ 6 h 9"/>
                <a:gd name="T18" fmla="*/ 110 w 129"/>
                <a:gd name="T19" fmla="*/ 5 h 9"/>
                <a:gd name="T20" fmla="*/ 117 w 129"/>
                <a:gd name="T21" fmla="*/ 5 h 9"/>
                <a:gd name="T22" fmla="*/ 122 w 129"/>
                <a:gd name="T23" fmla="*/ 4 h 9"/>
                <a:gd name="T24" fmla="*/ 126 w 129"/>
                <a:gd name="T25" fmla="*/ 3 h 9"/>
                <a:gd name="T26" fmla="*/ 128 w 129"/>
                <a:gd name="T27" fmla="*/ 2 h 9"/>
                <a:gd name="T28" fmla="*/ 129 w 129"/>
                <a:gd name="T29" fmla="*/ 0 h 9"/>
                <a:gd name="T30" fmla="*/ 126 w 129"/>
                <a:gd name="T31" fmla="*/ 0 h 9"/>
                <a:gd name="T32" fmla="*/ 126 w 129"/>
                <a:gd name="T33" fmla="*/ 1 h 9"/>
                <a:gd name="T34" fmla="*/ 124 w 129"/>
                <a:gd name="T35" fmla="*/ 3 h 9"/>
                <a:gd name="T36" fmla="*/ 119 w 129"/>
                <a:gd name="T37" fmla="*/ 4 h 9"/>
                <a:gd name="T38" fmla="*/ 114 w 129"/>
                <a:gd name="T39" fmla="*/ 5 h 9"/>
                <a:gd name="T40" fmla="*/ 107 w 129"/>
                <a:gd name="T41" fmla="*/ 5 h 9"/>
                <a:gd name="T42" fmla="*/ 99 w 129"/>
                <a:gd name="T43" fmla="*/ 6 h 9"/>
                <a:gd name="T44" fmla="*/ 90 w 129"/>
                <a:gd name="T45" fmla="*/ 6 h 9"/>
                <a:gd name="T46" fmla="*/ 79 w 129"/>
                <a:gd name="T47" fmla="*/ 7 h 9"/>
                <a:gd name="T48" fmla="*/ 68 w 129"/>
                <a:gd name="T49" fmla="*/ 8 h 9"/>
                <a:gd name="T50" fmla="*/ 55 w 129"/>
                <a:gd name="T51" fmla="*/ 8 h 9"/>
                <a:gd name="T52" fmla="*/ 42 w 129"/>
                <a:gd name="T53" fmla="*/ 9 h 9"/>
                <a:gd name="T54" fmla="*/ 28 w 129"/>
                <a:gd name="T55" fmla="*/ 9 h 9"/>
                <a:gd name="T56" fmla="*/ 14 w 129"/>
                <a:gd name="T57" fmla="*/ 9 h 9"/>
                <a:gd name="T58" fmla="*/ 0 w 129"/>
                <a:gd name="T59" fmla="*/ 9 h 9"/>
                <a:gd name="T60" fmla="*/ 0 w 129"/>
                <a:gd name="T61" fmla="*/ 9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29" h="9">
                  <a:moveTo>
                    <a:pt x="0" y="9"/>
                  </a:moveTo>
                  <a:lnTo>
                    <a:pt x="15" y="9"/>
                  </a:lnTo>
                  <a:lnTo>
                    <a:pt x="29" y="9"/>
                  </a:lnTo>
                  <a:lnTo>
                    <a:pt x="43" y="9"/>
                  </a:lnTo>
                  <a:lnTo>
                    <a:pt x="56" y="8"/>
                  </a:lnTo>
                  <a:lnTo>
                    <a:pt x="68" y="8"/>
                  </a:lnTo>
                  <a:lnTo>
                    <a:pt x="81" y="7"/>
                  </a:lnTo>
                  <a:lnTo>
                    <a:pt x="91" y="7"/>
                  </a:lnTo>
                  <a:lnTo>
                    <a:pt x="101" y="6"/>
                  </a:lnTo>
                  <a:lnTo>
                    <a:pt x="110" y="5"/>
                  </a:lnTo>
                  <a:lnTo>
                    <a:pt x="117" y="5"/>
                  </a:lnTo>
                  <a:lnTo>
                    <a:pt x="122" y="4"/>
                  </a:lnTo>
                  <a:lnTo>
                    <a:pt x="126" y="3"/>
                  </a:lnTo>
                  <a:lnTo>
                    <a:pt x="128" y="2"/>
                  </a:lnTo>
                  <a:lnTo>
                    <a:pt x="129" y="0"/>
                  </a:lnTo>
                  <a:lnTo>
                    <a:pt x="126" y="0"/>
                  </a:lnTo>
                  <a:lnTo>
                    <a:pt x="126" y="1"/>
                  </a:lnTo>
                  <a:lnTo>
                    <a:pt x="124" y="3"/>
                  </a:lnTo>
                  <a:lnTo>
                    <a:pt x="119" y="4"/>
                  </a:lnTo>
                  <a:lnTo>
                    <a:pt x="114" y="5"/>
                  </a:lnTo>
                  <a:lnTo>
                    <a:pt x="107" y="5"/>
                  </a:lnTo>
                  <a:lnTo>
                    <a:pt x="99" y="6"/>
                  </a:lnTo>
                  <a:lnTo>
                    <a:pt x="90" y="6"/>
                  </a:lnTo>
                  <a:lnTo>
                    <a:pt x="79" y="7"/>
                  </a:lnTo>
                  <a:lnTo>
                    <a:pt x="68" y="8"/>
                  </a:lnTo>
                  <a:lnTo>
                    <a:pt x="55" y="8"/>
                  </a:lnTo>
                  <a:lnTo>
                    <a:pt x="42" y="9"/>
                  </a:lnTo>
                  <a:lnTo>
                    <a:pt x="28" y="9"/>
                  </a:lnTo>
                  <a:lnTo>
                    <a:pt x="14" y="9"/>
                  </a:lnTo>
                  <a:lnTo>
                    <a:pt x="0" y="9"/>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67" name="Freeform 371">
              <a:extLst>
                <a:ext uri="{FF2B5EF4-FFF2-40B4-BE49-F238E27FC236}">
                  <a16:creationId xmlns:a16="http://schemas.microsoft.com/office/drawing/2014/main" id="{C76D67F9-133A-A64F-960B-13BF9A052CC2}"/>
                </a:ext>
              </a:extLst>
            </p:cNvPr>
            <p:cNvSpPr>
              <a:spLocks/>
            </p:cNvSpPr>
            <p:nvPr/>
          </p:nvSpPr>
          <p:spPr bwMode="auto">
            <a:xfrm>
              <a:off x="1013" y="3626"/>
              <a:ext cx="126" cy="9"/>
            </a:xfrm>
            <a:custGeom>
              <a:avLst/>
              <a:gdLst>
                <a:gd name="T0" fmla="*/ 0 w 126"/>
                <a:gd name="T1" fmla="*/ 9 h 9"/>
                <a:gd name="T2" fmla="*/ 14 w 126"/>
                <a:gd name="T3" fmla="*/ 9 h 9"/>
                <a:gd name="T4" fmla="*/ 28 w 126"/>
                <a:gd name="T5" fmla="*/ 9 h 9"/>
                <a:gd name="T6" fmla="*/ 42 w 126"/>
                <a:gd name="T7" fmla="*/ 9 h 9"/>
                <a:gd name="T8" fmla="*/ 55 w 126"/>
                <a:gd name="T9" fmla="*/ 8 h 9"/>
                <a:gd name="T10" fmla="*/ 68 w 126"/>
                <a:gd name="T11" fmla="*/ 8 h 9"/>
                <a:gd name="T12" fmla="*/ 79 w 126"/>
                <a:gd name="T13" fmla="*/ 7 h 9"/>
                <a:gd name="T14" fmla="*/ 90 w 126"/>
                <a:gd name="T15" fmla="*/ 6 h 9"/>
                <a:gd name="T16" fmla="*/ 99 w 126"/>
                <a:gd name="T17" fmla="*/ 6 h 9"/>
                <a:gd name="T18" fmla="*/ 107 w 126"/>
                <a:gd name="T19" fmla="*/ 5 h 9"/>
                <a:gd name="T20" fmla="*/ 114 w 126"/>
                <a:gd name="T21" fmla="*/ 5 h 9"/>
                <a:gd name="T22" fmla="*/ 119 w 126"/>
                <a:gd name="T23" fmla="*/ 4 h 9"/>
                <a:gd name="T24" fmla="*/ 124 w 126"/>
                <a:gd name="T25" fmla="*/ 3 h 9"/>
                <a:gd name="T26" fmla="*/ 126 w 126"/>
                <a:gd name="T27" fmla="*/ 1 h 9"/>
                <a:gd name="T28" fmla="*/ 126 w 126"/>
                <a:gd name="T29" fmla="*/ 0 h 9"/>
                <a:gd name="T30" fmla="*/ 124 w 126"/>
                <a:gd name="T31" fmla="*/ 0 h 9"/>
                <a:gd name="T32" fmla="*/ 124 w 126"/>
                <a:gd name="T33" fmla="*/ 1 h 9"/>
                <a:gd name="T34" fmla="*/ 121 w 126"/>
                <a:gd name="T35" fmla="*/ 3 h 9"/>
                <a:gd name="T36" fmla="*/ 117 w 126"/>
                <a:gd name="T37" fmla="*/ 4 h 9"/>
                <a:gd name="T38" fmla="*/ 111 w 126"/>
                <a:gd name="T39" fmla="*/ 5 h 9"/>
                <a:gd name="T40" fmla="*/ 105 w 126"/>
                <a:gd name="T41" fmla="*/ 5 h 9"/>
                <a:gd name="T42" fmla="*/ 97 w 126"/>
                <a:gd name="T43" fmla="*/ 5 h 9"/>
                <a:gd name="T44" fmla="*/ 88 w 126"/>
                <a:gd name="T45" fmla="*/ 6 h 9"/>
                <a:gd name="T46" fmla="*/ 77 w 126"/>
                <a:gd name="T47" fmla="*/ 7 h 9"/>
                <a:gd name="T48" fmla="*/ 66 w 126"/>
                <a:gd name="T49" fmla="*/ 8 h 9"/>
                <a:gd name="T50" fmla="*/ 54 w 126"/>
                <a:gd name="T51" fmla="*/ 8 h 9"/>
                <a:gd name="T52" fmla="*/ 41 w 126"/>
                <a:gd name="T53" fmla="*/ 9 h 9"/>
                <a:gd name="T54" fmla="*/ 28 w 126"/>
                <a:gd name="T55" fmla="*/ 9 h 9"/>
                <a:gd name="T56" fmla="*/ 14 w 126"/>
                <a:gd name="T57" fmla="*/ 9 h 9"/>
                <a:gd name="T58" fmla="*/ 0 w 126"/>
                <a:gd name="T59" fmla="*/ 9 h 9"/>
                <a:gd name="T60" fmla="*/ 0 w 126"/>
                <a:gd name="T61" fmla="*/ 9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26" h="9">
                  <a:moveTo>
                    <a:pt x="0" y="9"/>
                  </a:moveTo>
                  <a:lnTo>
                    <a:pt x="14" y="9"/>
                  </a:lnTo>
                  <a:lnTo>
                    <a:pt x="28" y="9"/>
                  </a:lnTo>
                  <a:lnTo>
                    <a:pt x="42" y="9"/>
                  </a:lnTo>
                  <a:lnTo>
                    <a:pt x="55" y="8"/>
                  </a:lnTo>
                  <a:lnTo>
                    <a:pt x="68" y="8"/>
                  </a:lnTo>
                  <a:lnTo>
                    <a:pt x="79" y="7"/>
                  </a:lnTo>
                  <a:lnTo>
                    <a:pt x="90" y="6"/>
                  </a:lnTo>
                  <a:lnTo>
                    <a:pt x="99" y="6"/>
                  </a:lnTo>
                  <a:lnTo>
                    <a:pt x="107" y="5"/>
                  </a:lnTo>
                  <a:lnTo>
                    <a:pt x="114" y="5"/>
                  </a:lnTo>
                  <a:lnTo>
                    <a:pt x="119" y="4"/>
                  </a:lnTo>
                  <a:lnTo>
                    <a:pt x="124" y="3"/>
                  </a:lnTo>
                  <a:lnTo>
                    <a:pt x="126" y="1"/>
                  </a:lnTo>
                  <a:lnTo>
                    <a:pt x="126" y="0"/>
                  </a:lnTo>
                  <a:lnTo>
                    <a:pt x="124" y="0"/>
                  </a:lnTo>
                  <a:lnTo>
                    <a:pt x="124" y="1"/>
                  </a:lnTo>
                  <a:lnTo>
                    <a:pt x="121" y="3"/>
                  </a:lnTo>
                  <a:lnTo>
                    <a:pt x="117" y="4"/>
                  </a:lnTo>
                  <a:lnTo>
                    <a:pt x="111" y="5"/>
                  </a:lnTo>
                  <a:lnTo>
                    <a:pt x="105" y="5"/>
                  </a:lnTo>
                  <a:lnTo>
                    <a:pt x="97" y="5"/>
                  </a:lnTo>
                  <a:lnTo>
                    <a:pt x="88" y="6"/>
                  </a:lnTo>
                  <a:lnTo>
                    <a:pt x="77" y="7"/>
                  </a:lnTo>
                  <a:lnTo>
                    <a:pt x="66" y="8"/>
                  </a:lnTo>
                  <a:lnTo>
                    <a:pt x="54" y="8"/>
                  </a:lnTo>
                  <a:lnTo>
                    <a:pt x="41" y="9"/>
                  </a:lnTo>
                  <a:lnTo>
                    <a:pt x="28" y="9"/>
                  </a:lnTo>
                  <a:lnTo>
                    <a:pt x="14" y="9"/>
                  </a:lnTo>
                  <a:lnTo>
                    <a:pt x="0" y="9"/>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68" name="Freeform 372">
              <a:extLst>
                <a:ext uri="{FF2B5EF4-FFF2-40B4-BE49-F238E27FC236}">
                  <a16:creationId xmlns:a16="http://schemas.microsoft.com/office/drawing/2014/main" id="{3CCAA80B-F5A0-0E45-845B-2F72F9B15811}"/>
                </a:ext>
              </a:extLst>
            </p:cNvPr>
            <p:cNvSpPr>
              <a:spLocks/>
            </p:cNvSpPr>
            <p:nvPr/>
          </p:nvSpPr>
          <p:spPr bwMode="auto">
            <a:xfrm>
              <a:off x="1013" y="3626"/>
              <a:ext cx="124" cy="9"/>
            </a:xfrm>
            <a:custGeom>
              <a:avLst/>
              <a:gdLst>
                <a:gd name="T0" fmla="*/ 0 w 124"/>
                <a:gd name="T1" fmla="*/ 9 h 9"/>
                <a:gd name="T2" fmla="*/ 14 w 124"/>
                <a:gd name="T3" fmla="*/ 9 h 9"/>
                <a:gd name="T4" fmla="*/ 28 w 124"/>
                <a:gd name="T5" fmla="*/ 9 h 9"/>
                <a:gd name="T6" fmla="*/ 41 w 124"/>
                <a:gd name="T7" fmla="*/ 9 h 9"/>
                <a:gd name="T8" fmla="*/ 54 w 124"/>
                <a:gd name="T9" fmla="*/ 8 h 9"/>
                <a:gd name="T10" fmla="*/ 66 w 124"/>
                <a:gd name="T11" fmla="*/ 8 h 9"/>
                <a:gd name="T12" fmla="*/ 77 w 124"/>
                <a:gd name="T13" fmla="*/ 7 h 9"/>
                <a:gd name="T14" fmla="*/ 88 w 124"/>
                <a:gd name="T15" fmla="*/ 6 h 9"/>
                <a:gd name="T16" fmla="*/ 97 w 124"/>
                <a:gd name="T17" fmla="*/ 5 h 9"/>
                <a:gd name="T18" fmla="*/ 105 w 124"/>
                <a:gd name="T19" fmla="*/ 5 h 9"/>
                <a:gd name="T20" fmla="*/ 111 w 124"/>
                <a:gd name="T21" fmla="*/ 5 h 9"/>
                <a:gd name="T22" fmla="*/ 117 w 124"/>
                <a:gd name="T23" fmla="*/ 4 h 9"/>
                <a:gd name="T24" fmla="*/ 121 w 124"/>
                <a:gd name="T25" fmla="*/ 3 h 9"/>
                <a:gd name="T26" fmla="*/ 124 w 124"/>
                <a:gd name="T27" fmla="*/ 1 h 9"/>
                <a:gd name="T28" fmla="*/ 124 w 124"/>
                <a:gd name="T29" fmla="*/ 0 h 9"/>
                <a:gd name="T30" fmla="*/ 121 w 124"/>
                <a:gd name="T31" fmla="*/ 0 h 9"/>
                <a:gd name="T32" fmla="*/ 121 w 124"/>
                <a:gd name="T33" fmla="*/ 1 h 9"/>
                <a:gd name="T34" fmla="*/ 118 w 124"/>
                <a:gd name="T35" fmla="*/ 2 h 9"/>
                <a:gd name="T36" fmla="*/ 115 w 124"/>
                <a:gd name="T37" fmla="*/ 4 h 9"/>
                <a:gd name="T38" fmla="*/ 110 w 124"/>
                <a:gd name="T39" fmla="*/ 4 h 9"/>
                <a:gd name="T40" fmla="*/ 103 w 124"/>
                <a:gd name="T41" fmla="*/ 5 h 9"/>
                <a:gd name="T42" fmla="*/ 95 w 124"/>
                <a:gd name="T43" fmla="*/ 5 h 9"/>
                <a:gd name="T44" fmla="*/ 86 w 124"/>
                <a:gd name="T45" fmla="*/ 6 h 9"/>
                <a:gd name="T46" fmla="*/ 75 w 124"/>
                <a:gd name="T47" fmla="*/ 7 h 9"/>
                <a:gd name="T48" fmla="*/ 65 w 124"/>
                <a:gd name="T49" fmla="*/ 7 h 9"/>
                <a:gd name="T50" fmla="*/ 53 w 124"/>
                <a:gd name="T51" fmla="*/ 8 h 9"/>
                <a:gd name="T52" fmla="*/ 40 w 124"/>
                <a:gd name="T53" fmla="*/ 8 h 9"/>
                <a:gd name="T54" fmla="*/ 27 w 124"/>
                <a:gd name="T55" fmla="*/ 9 h 9"/>
                <a:gd name="T56" fmla="*/ 14 w 124"/>
                <a:gd name="T57" fmla="*/ 9 h 9"/>
                <a:gd name="T58" fmla="*/ 0 w 124"/>
                <a:gd name="T59" fmla="*/ 9 h 9"/>
                <a:gd name="T60" fmla="*/ 0 w 124"/>
                <a:gd name="T61" fmla="*/ 9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24" h="9">
                  <a:moveTo>
                    <a:pt x="0" y="9"/>
                  </a:moveTo>
                  <a:lnTo>
                    <a:pt x="14" y="9"/>
                  </a:lnTo>
                  <a:lnTo>
                    <a:pt x="28" y="9"/>
                  </a:lnTo>
                  <a:lnTo>
                    <a:pt x="41" y="9"/>
                  </a:lnTo>
                  <a:lnTo>
                    <a:pt x="54" y="8"/>
                  </a:lnTo>
                  <a:lnTo>
                    <a:pt x="66" y="8"/>
                  </a:lnTo>
                  <a:lnTo>
                    <a:pt x="77" y="7"/>
                  </a:lnTo>
                  <a:lnTo>
                    <a:pt x="88" y="6"/>
                  </a:lnTo>
                  <a:lnTo>
                    <a:pt x="97" y="5"/>
                  </a:lnTo>
                  <a:lnTo>
                    <a:pt x="105" y="5"/>
                  </a:lnTo>
                  <a:lnTo>
                    <a:pt x="111" y="5"/>
                  </a:lnTo>
                  <a:lnTo>
                    <a:pt x="117" y="4"/>
                  </a:lnTo>
                  <a:lnTo>
                    <a:pt x="121" y="3"/>
                  </a:lnTo>
                  <a:lnTo>
                    <a:pt x="124" y="1"/>
                  </a:lnTo>
                  <a:lnTo>
                    <a:pt x="124" y="0"/>
                  </a:lnTo>
                  <a:lnTo>
                    <a:pt x="121" y="0"/>
                  </a:lnTo>
                  <a:lnTo>
                    <a:pt x="121" y="1"/>
                  </a:lnTo>
                  <a:lnTo>
                    <a:pt x="118" y="2"/>
                  </a:lnTo>
                  <a:lnTo>
                    <a:pt x="115" y="4"/>
                  </a:lnTo>
                  <a:lnTo>
                    <a:pt x="110" y="4"/>
                  </a:lnTo>
                  <a:lnTo>
                    <a:pt x="103" y="5"/>
                  </a:lnTo>
                  <a:lnTo>
                    <a:pt x="95" y="5"/>
                  </a:lnTo>
                  <a:lnTo>
                    <a:pt x="86" y="6"/>
                  </a:lnTo>
                  <a:lnTo>
                    <a:pt x="75" y="7"/>
                  </a:lnTo>
                  <a:lnTo>
                    <a:pt x="65" y="7"/>
                  </a:lnTo>
                  <a:lnTo>
                    <a:pt x="53" y="8"/>
                  </a:lnTo>
                  <a:lnTo>
                    <a:pt x="40" y="8"/>
                  </a:lnTo>
                  <a:lnTo>
                    <a:pt x="27" y="9"/>
                  </a:lnTo>
                  <a:lnTo>
                    <a:pt x="14" y="9"/>
                  </a:lnTo>
                  <a:lnTo>
                    <a:pt x="0" y="9"/>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69" name="Freeform 373">
              <a:extLst>
                <a:ext uri="{FF2B5EF4-FFF2-40B4-BE49-F238E27FC236}">
                  <a16:creationId xmlns:a16="http://schemas.microsoft.com/office/drawing/2014/main" id="{80F9129D-61E7-9B44-ADCA-2CF9D6EC00C6}"/>
                </a:ext>
              </a:extLst>
            </p:cNvPr>
            <p:cNvSpPr>
              <a:spLocks/>
            </p:cNvSpPr>
            <p:nvPr/>
          </p:nvSpPr>
          <p:spPr bwMode="auto">
            <a:xfrm>
              <a:off x="1013" y="3626"/>
              <a:ext cx="121" cy="9"/>
            </a:xfrm>
            <a:custGeom>
              <a:avLst/>
              <a:gdLst>
                <a:gd name="T0" fmla="*/ 0 w 121"/>
                <a:gd name="T1" fmla="*/ 9 h 9"/>
                <a:gd name="T2" fmla="*/ 14 w 121"/>
                <a:gd name="T3" fmla="*/ 9 h 9"/>
                <a:gd name="T4" fmla="*/ 27 w 121"/>
                <a:gd name="T5" fmla="*/ 9 h 9"/>
                <a:gd name="T6" fmla="*/ 40 w 121"/>
                <a:gd name="T7" fmla="*/ 8 h 9"/>
                <a:gd name="T8" fmla="*/ 53 w 121"/>
                <a:gd name="T9" fmla="*/ 8 h 9"/>
                <a:gd name="T10" fmla="*/ 65 w 121"/>
                <a:gd name="T11" fmla="*/ 7 h 9"/>
                <a:gd name="T12" fmla="*/ 75 w 121"/>
                <a:gd name="T13" fmla="*/ 7 h 9"/>
                <a:gd name="T14" fmla="*/ 86 w 121"/>
                <a:gd name="T15" fmla="*/ 6 h 9"/>
                <a:gd name="T16" fmla="*/ 95 w 121"/>
                <a:gd name="T17" fmla="*/ 5 h 9"/>
                <a:gd name="T18" fmla="*/ 103 w 121"/>
                <a:gd name="T19" fmla="*/ 5 h 9"/>
                <a:gd name="T20" fmla="*/ 110 w 121"/>
                <a:gd name="T21" fmla="*/ 4 h 9"/>
                <a:gd name="T22" fmla="*/ 115 w 121"/>
                <a:gd name="T23" fmla="*/ 4 h 9"/>
                <a:gd name="T24" fmla="*/ 118 w 121"/>
                <a:gd name="T25" fmla="*/ 2 h 9"/>
                <a:gd name="T26" fmla="*/ 121 w 121"/>
                <a:gd name="T27" fmla="*/ 1 h 9"/>
                <a:gd name="T28" fmla="*/ 121 w 121"/>
                <a:gd name="T29" fmla="*/ 0 h 9"/>
                <a:gd name="T30" fmla="*/ 118 w 121"/>
                <a:gd name="T31" fmla="*/ 0 h 9"/>
                <a:gd name="T32" fmla="*/ 118 w 121"/>
                <a:gd name="T33" fmla="*/ 1 h 9"/>
                <a:gd name="T34" fmla="*/ 115 w 121"/>
                <a:gd name="T35" fmla="*/ 3 h 9"/>
                <a:gd name="T36" fmla="*/ 111 w 121"/>
                <a:gd name="T37" fmla="*/ 4 h 9"/>
                <a:gd name="T38" fmla="*/ 105 w 121"/>
                <a:gd name="T39" fmla="*/ 5 h 9"/>
                <a:gd name="T40" fmla="*/ 97 w 121"/>
                <a:gd name="T41" fmla="*/ 5 h 9"/>
                <a:gd name="T42" fmla="*/ 89 w 121"/>
                <a:gd name="T43" fmla="*/ 6 h 9"/>
                <a:gd name="T44" fmla="*/ 79 w 121"/>
                <a:gd name="T45" fmla="*/ 6 h 9"/>
                <a:gd name="T46" fmla="*/ 68 w 121"/>
                <a:gd name="T47" fmla="*/ 7 h 9"/>
                <a:gd name="T48" fmla="*/ 55 w 121"/>
                <a:gd name="T49" fmla="*/ 8 h 9"/>
                <a:gd name="T50" fmla="*/ 42 w 121"/>
                <a:gd name="T51" fmla="*/ 8 h 9"/>
                <a:gd name="T52" fmla="*/ 28 w 121"/>
                <a:gd name="T53" fmla="*/ 8 h 9"/>
                <a:gd name="T54" fmla="*/ 14 w 121"/>
                <a:gd name="T55" fmla="*/ 9 h 9"/>
                <a:gd name="T56" fmla="*/ 0 w 121"/>
                <a:gd name="T57" fmla="*/ 9 h 9"/>
                <a:gd name="T58" fmla="*/ 0 w 121"/>
                <a:gd name="T59" fmla="*/ 9 h 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1" h="9">
                  <a:moveTo>
                    <a:pt x="0" y="9"/>
                  </a:moveTo>
                  <a:lnTo>
                    <a:pt x="14" y="9"/>
                  </a:lnTo>
                  <a:lnTo>
                    <a:pt x="27" y="9"/>
                  </a:lnTo>
                  <a:lnTo>
                    <a:pt x="40" y="8"/>
                  </a:lnTo>
                  <a:lnTo>
                    <a:pt x="53" y="8"/>
                  </a:lnTo>
                  <a:lnTo>
                    <a:pt x="65" y="7"/>
                  </a:lnTo>
                  <a:lnTo>
                    <a:pt x="75" y="7"/>
                  </a:lnTo>
                  <a:lnTo>
                    <a:pt x="86" y="6"/>
                  </a:lnTo>
                  <a:lnTo>
                    <a:pt x="95" y="5"/>
                  </a:lnTo>
                  <a:lnTo>
                    <a:pt x="103" y="5"/>
                  </a:lnTo>
                  <a:lnTo>
                    <a:pt x="110" y="4"/>
                  </a:lnTo>
                  <a:lnTo>
                    <a:pt x="115" y="4"/>
                  </a:lnTo>
                  <a:lnTo>
                    <a:pt x="118" y="2"/>
                  </a:lnTo>
                  <a:lnTo>
                    <a:pt x="121" y="1"/>
                  </a:lnTo>
                  <a:lnTo>
                    <a:pt x="121" y="0"/>
                  </a:lnTo>
                  <a:lnTo>
                    <a:pt x="118" y="0"/>
                  </a:lnTo>
                  <a:lnTo>
                    <a:pt x="118" y="1"/>
                  </a:lnTo>
                  <a:lnTo>
                    <a:pt x="115" y="3"/>
                  </a:lnTo>
                  <a:lnTo>
                    <a:pt x="111" y="4"/>
                  </a:lnTo>
                  <a:lnTo>
                    <a:pt x="105" y="5"/>
                  </a:lnTo>
                  <a:lnTo>
                    <a:pt x="97" y="5"/>
                  </a:lnTo>
                  <a:lnTo>
                    <a:pt x="89" y="6"/>
                  </a:lnTo>
                  <a:lnTo>
                    <a:pt x="79" y="6"/>
                  </a:lnTo>
                  <a:lnTo>
                    <a:pt x="68" y="7"/>
                  </a:lnTo>
                  <a:lnTo>
                    <a:pt x="55" y="8"/>
                  </a:lnTo>
                  <a:lnTo>
                    <a:pt x="42" y="8"/>
                  </a:lnTo>
                  <a:lnTo>
                    <a:pt x="28" y="8"/>
                  </a:lnTo>
                  <a:lnTo>
                    <a:pt x="14" y="9"/>
                  </a:lnTo>
                  <a:lnTo>
                    <a:pt x="0" y="9"/>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70" name="Freeform 374">
              <a:extLst>
                <a:ext uri="{FF2B5EF4-FFF2-40B4-BE49-F238E27FC236}">
                  <a16:creationId xmlns:a16="http://schemas.microsoft.com/office/drawing/2014/main" id="{1817CEEC-0249-7647-AA05-FCDC9D006603}"/>
                </a:ext>
              </a:extLst>
            </p:cNvPr>
            <p:cNvSpPr>
              <a:spLocks/>
            </p:cNvSpPr>
            <p:nvPr/>
          </p:nvSpPr>
          <p:spPr bwMode="auto">
            <a:xfrm>
              <a:off x="1013" y="3626"/>
              <a:ext cx="118" cy="9"/>
            </a:xfrm>
            <a:custGeom>
              <a:avLst/>
              <a:gdLst>
                <a:gd name="T0" fmla="*/ 0 w 118"/>
                <a:gd name="T1" fmla="*/ 9 h 9"/>
                <a:gd name="T2" fmla="*/ 14 w 118"/>
                <a:gd name="T3" fmla="*/ 9 h 9"/>
                <a:gd name="T4" fmla="*/ 28 w 118"/>
                <a:gd name="T5" fmla="*/ 8 h 9"/>
                <a:gd name="T6" fmla="*/ 42 w 118"/>
                <a:gd name="T7" fmla="*/ 8 h 9"/>
                <a:gd name="T8" fmla="*/ 55 w 118"/>
                <a:gd name="T9" fmla="*/ 8 h 9"/>
                <a:gd name="T10" fmla="*/ 68 w 118"/>
                <a:gd name="T11" fmla="*/ 7 h 9"/>
                <a:gd name="T12" fmla="*/ 79 w 118"/>
                <a:gd name="T13" fmla="*/ 6 h 9"/>
                <a:gd name="T14" fmla="*/ 89 w 118"/>
                <a:gd name="T15" fmla="*/ 6 h 9"/>
                <a:gd name="T16" fmla="*/ 97 w 118"/>
                <a:gd name="T17" fmla="*/ 5 h 9"/>
                <a:gd name="T18" fmla="*/ 105 w 118"/>
                <a:gd name="T19" fmla="*/ 5 h 9"/>
                <a:gd name="T20" fmla="*/ 111 w 118"/>
                <a:gd name="T21" fmla="*/ 4 h 9"/>
                <a:gd name="T22" fmla="*/ 115 w 118"/>
                <a:gd name="T23" fmla="*/ 3 h 9"/>
                <a:gd name="T24" fmla="*/ 118 w 118"/>
                <a:gd name="T25" fmla="*/ 1 h 9"/>
                <a:gd name="T26" fmla="*/ 118 w 118"/>
                <a:gd name="T27" fmla="*/ 0 h 9"/>
                <a:gd name="T28" fmla="*/ 116 w 118"/>
                <a:gd name="T29" fmla="*/ 0 h 9"/>
                <a:gd name="T30" fmla="*/ 115 w 118"/>
                <a:gd name="T31" fmla="*/ 1 h 9"/>
                <a:gd name="T32" fmla="*/ 113 w 118"/>
                <a:gd name="T33" fmla="*/ 3 h 9"/>
                <a:gd name="T34" fmla="*/ 109 w 118"/>
                <a:gd name="T35" fmla="*/ 4 h 9"/>
                <a:gd name="T36" fmla="*/ 103 w 118"/>
                <a:gd name="T37" fmla="*/ 5 h 9"/>
                <a:gd name="T38" fmla="*/ 96 w 118"/>
                <a:gd name="T39" fmla="*/ 5 h 9"/>
                <a:gd name="T40" fmla="*/ 87 w 118"/>
                <a:gd name="T41" fmla="*/ 5 h 9"/>
                <a:gd name="T42" fmla="*/ 77 w 118"/>
                <a:gd name="T43" fmla="*/ 6 h 9"/>
                <a:gd name="T44" fmla="*/ 66 w 118"/>
                <a:gd name="T45" fmla="*/ 7 h 9"/>
                <a:gd name="T46" fmla="*/ 54 w 118"/>
                <a:gd name="T47" fmla="*/ 7 h 9"/>
                <a:gd name="T48" fmla="*/ 41 w 118"/>
                <a:gd name="T49" fmla="*/ 8 h 9"/>
                <a:gd name="T50" fmla="*/ 28 w 118"/>
                <a:gd name="T51" fmla="*/ 8 h 9"/>
                <a:gd name="T52" fmla="*/ 14 w 118"/>
                <a:gd name="T53" fmla="*/ 8 h 9"/>
                <a:gd name="T54" fmla="*/ 0 w 118"/>
                <a:gd name="T55" fmla="*/ 8 h 9"/>
                <a:gd name="T56" fmla="*/ 0 w 118"/>
                <a:gd name="T57" fmla="*/ 9 h 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8" h="9">
                  <a:moveTo>
                    <a:pt x="0" y="9"/>
                  </a:moveTo>
                  <a:lnTo>
                    <a:pt x="14" y="9"/>
                  </a:lnTo>
                  <a:lnTo>
                    <a:pt x="28" y="8"/>
                  </a:lnTo>
                  <a:lnTo>
                    <a:pt x="42" y="8"/>
                  </a:lnTo>
                  <a:lnTo>
                    <a:pt x="55" y="8"/>
                  </a:lnTo>
                  <a:lnTo>
                    <a:pt x="68" y="7"/>
                  </a:lnTo>
                  <a:lnTo>
                    <a:pt x="79" y="6"/>
                  </a:lnTo>
                  <a:lnTo>
                    <a:pt x="89" y="6"/>
                  </a:lnTo>
                  <a:lnTo>
                    <a:pt x="97" y="5"/>
                  </a:lnTo>
                  <a:lnTo>
                    <a:pt x="105" y="5"/>
                  </a:lnTo>
                  <a:lnTo>
                    <a:pt x="111" y="4"/>
                  </a:lnTo>
                  <a:lnTo>
                    <a:pt x="115" y="3"/>
                  </a:lnTo>
                  <a:lnTo>
                    <a:pt x="118" y="1"/>
                  </a:lnTo>
                  <a:lnTo>
                    <a:pt x="118" y="0"/>
                  </a:lnTo>
                  <a:lnTo>
                    <a:pt x="116" y="0"/>
                  </a:lnTo>
                  <a:lnTo>
                    <a:pt x="115" y="1"/>
                  </a:lnTo>
                  <a:lnTo>
                    <a:pt x="113" y="3"/>
                  </a:lnTo>
                  <a:lnTo>
                    <a:pt x="109" y="4"/>
                  </a:lnTo>
                  <a:lnTo>
                    <a:pt x="103" y="5"/>
                  </a:lnTo>
                  <a:lnTo>
                    <a:pt x="96" y="5"/>
                  </a:lnTo>
                  <a:lnTo>
                    <a:pt x="87" y="5"/>
                  </a:lnTo>
                  <a:lnTo>
                    <a:pt x="77" y="6"/>
                  </a:lnTo>
                  <a:lnTo>
                    <a:pt x="66" y="7"/>
                  </a:lnTo>
                  <a:lnTo>
                    <a:pt x="54" y="7"/>
                  </a:lnTo>
                  <a:lnTo>
                    <a:pt x="41" y="8"/>
                  </a:lnTo>
                  <a:lnTo>
                    <a:pt x="28" y="8"/>
                  </a:lnTo>
                  <a:lnTo>
                    <a:pt x="14" y="8"/>
                  </a:lnTo>
                  <a:lnTo>
                    <a:pt x="0" y="8"/>
                  </a:lnTo>
                  <a:lnTo>
                    <a:pt x="0" y="9"/>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71" name="Freeform 375">
              <a:extLst>
                <a:ext uri="{FF2B5EF4-FFF2-40B4-BE49-F238E27FC236}">
                  <a16:creationId xmlns:a16="http://schemas.microsoft.com/office/drawing/2014/main" id="{27B17E90-DB93-334F-8F75-1C2988D5D533}"/>
                </a:ext>
              </a:extLst>
            </p:cNvPr>
            <p:cNvSpPr>
              <a:spLocks/>
            </p:cNvSpPr>
            <p:nvPr/>
          </p:nvSpPr>
          <p:spPr bwMode="auto">
            <a:xfrm>
              <a:off x="1013" y="3626"/>
              <a:ext cx="116" cy="8"/>
            </a:xfrm>
            <a:custGeom>
              <a:avLst/>
              <a:gdLst>
                <a:gd name="T0" fmla="*/ 0 w 116"/>
                <a:gd name="T1" fmla="*/ 8 h 8"/>
                <a:gd name="T2" fmla="*/ 14 w 116"/>
                <a:gd name="T3" fmla="*/ 8 h 8"/>
                <a:gd name="T4" fmla="*/ 28 w 116"/>
                <a:gd name="T5" fmla="*/ 8 h 8"/>
                <a:gd name="T6" fmla="*/ 41 w 116"/>
                <a:gd name="T7" fmla="*/ 8 h 8"/>
                <a:gd name="T8" fmla="*/ 54 w 116"/>
                <a:gd name="T9" fmla="*/ 7 h 8"/>
                <a:gd name="T10" fmla="*/ 66 w 116"/>
                <a:gd name="T11" fmla="*/ 7 h 8"/>
                <a:gd name="T12" fmla="*/ 77 w 116"/>
                <a:gd name="T13" fmla="*/ 6 h 8"/>
                <a:gd name="T14" fmla="*/ 87 w 116"/>
                <a:gd name="T15" fmla="*/ 5 h 8"/>
                <a:gd name="T16" fmla="*/ 96 w 116"/>
                <a:gd name="T17" fmla="*/ 5 h 8"/>
                <a:gd name="T18" fmla="*/ 103 w 116"/>
                <a:gd name="T19" fmla="*/ 5 h 8"/>
                <a:gd name="T20" fmla="*/ 109 w 116"/>
                <a:gd name="T21" fmla="*/ 4 h 8"/>
                <a:gd name="T22" fmla="*/ 113 w 116"/>
                <a:gd name="T23" fmla="*/ 3 h 8"/>
                <a:gd name="T24" fmla="*/ 115 w 116"/>
                <a:gd name="T25" fmla="*/ 1 h 8"/>
                <a:gd name="T26" fmla="*/ 116 w 116"/>
                <a:gd name="T27" fmla="*/ 0 h 8"/>
                <a:gd name="T28" fmla="*/ 113 w 116"/>
                <a:gd name="T29" fmla="*/ 0 h 8"/>
                <a:gd name="T30" fmla="*/ 112 w 116"/>
                <a:gd name="T31" fmla="*/ 1 h 8"/>
                <a:gd name="T32" fmla="*/ 111 w 116"/>
                <a:gd name="T33" fmla="*/ 2 h 8"/>
                <a:gd name="T34" fmla="*/ 106 w 116"/>
                <a:gd name="T35" fmla="*/ 4 h 8"/>
                <a:gd name="T36" fmla="*/ 101 w 116"/>
                <a:gd name="T37" fmla="*/ 4 h 8"/>
                <a:gd name="T38" fmla="*/ 93 w 116"/>
                <a:gd name="T39" fmla="*/ 5 h 8"/>
                <a:gd name="T40" fmla="*/ 85 w 116"/>
                <a:gd name="T41" fmla="*/ 5 h 8"/>
                <a:gd name="T42" fmla="*/ 75 w 116"/>
                <a:gd name="T43" fmla="*/ 6 h 8"/>
                <a:gd name="T44" fmla="*/ 65 w 116"/>
                <a:gd name="T45" fmla="*/ 7 h 8"/>
                <a:gd name="T46" fmla="*/ 53 w 116"/>
                <a:gd name="T47" fmla="*/ 7 h 8"/>
                <a:gd name="T48" fmla="*/ 40 w 116"/>
                <a:gd name="T49" fmla="*/ 8 h 8"/>
                <a:gd name="T50" fmla="*/ 27 w 116"/>
                <a:gd name="T51" fmla="*/ 8 h 8"/>
                <a:gd name="T52" fmla="*/ 14 w 116"/>
                <a:gd name="T53" fmla="*/ 8 h 8"/>
                <a:gd name="T54" fmla="*/ 0 w 116"/>
                <a:gd name="T55" fmla="*/ 8 h 8"/>
                <a:gd name="T56" fmla="*/ 0 w 116"/>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8">
                  <a:moveTo>
                    <a:pt x="0" y="8"/>
                  </a:moveTo>
                  <a:lnTo>
                    <a:pt x="14" y="8"/>
                  </a:lnTo>
                  <a:lnTo>
                    <a:pt x="28" y="8"/>
                  </a:lnTo>
                  <a:lnTo>
                    <a:pt x="41" y="8"/>
                  </a:lnTo>
                  <a:lnTo>
                    <a:pt x="54" y="7"/>
                  </a:lnTo>
                  <a:lnTo>
                    <a:pt x="66" y="7"/>
                  </a:lnTo>
                  <a:lnTo>
                    <a:pt x="77" y="6"/>
                  </a:lnTo>
                  <a:lnTo>
                    <a:pt x="87" y="5"/>
                  </a:lnTo>
                  <a:lnTo>
                    <a:pt x="96" y="5"/>
                  </a:lnTo>
                  <a:lnTo>
                    <a:pt x="103" y="5"/>
                  </a:lnTo>
                  <a:lnTo>
                    <a:pt x="109" y="4"/>
                  </a:lnTo>
                  <a:lnTo>
                    <a:pt x="113" y="3"/>
                  </a:lnTo>
                  <a:lnTo>
                    <a:pt x="115" y="1"/>
                  </a:lnTo>
                  <a:lnTo>
                    <a:pt x="116" y="0"/>
                  </a:lnTo>
                  <a:lnTo>
                    <a:pt x="113" y="0"/>
                  </a:lnTo>
                  <a:lnTo>
                    <a:pt x="112" y="1"/>
                  </a:lnTo>
                  <a:lnTo>
                    <a:pt x="111" y="2"/>
                  </a:lnTo>
                  <a:lnTo>
                    <a:pt x="106" y="4"/>
                  </a:lnTo>
                  <a:lnTo>
                    <a:pt x="101" y="4"/>
                  </a:lnTo>
                  <a:lnTo>
                    <a:pt x="93" y="5"/>
                  </a:lnTo>
                  <a:lnTo>
                    <a:pt x="85" y="5"/>
                  </a:lnTo>
                  <a:lnTo>
                    <a:pt x="75" y="6"/>
                  </a:lnTo>
                  <a:lnTo>
                    <a:pt x="65" y="7"/>
                  </a:lnTo>
                  <a:lnTo>
                    <a:pt x="53" y="7"/>
                  </a:lnTo>
                  <a:lnTo>
                    <a:pt x="40" y="8"/>
                  </a:lnTo>
                  <a:lnTo>
                    <a:pt x="27" y="8"/>
                  </a:lnTo>
                  <a:lnTo>
                    <a:pt x="14" y="8"/>
                  </a:lnTo>
                  <a:lnTo>
                    <a:pt x="0" y="8"/>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72" name="Freeform 376">
              <a:extLst>
                <a:ext uri="{FF2B5EF4-FFF2-40B4-BE49-F238E27FC236}">
                  <a16:creationId xmlns:a16="http://schemas.microsoft.com/office/drawing/2014/main" id="{1C3672C7-BFB3-6B43-BA62-A9C6050F472E}"/>
                </a:ext>
              </a:extLst>
            </p:cNvPr>
            <p:cNvSpPr>
              <a:spLocks/>
            </p:cNvSpPr>
            <p:nvPr/>
          </p:nvSpPr>
          <p:spPr bwMode="auto">
            <a:xfrm>
              <a:off x="1013" y="3626"/>
              <a:ext cx="113" cy="8"/>
            </a:xfrm>
            <a:custGeom>
              <a:avLst/>
              <a:gdLst>
                <a:gd name="T0" fmla="*/ 0 w 113"/>
                <a:gd name="T1" fmla="*/ 8 h 8"/>
                <a:gd name="T2" fmla="*/ 14 w 113"/>
                <a:gd name="T3" fmla="*/ 8 h 8"/>
                <a:gd name="T4" fmla="*/ 27 w 113"/>
                <a:gd name="T5" fmla="*/ 8 h 8"/>
                <a:gd name="T6" fmla="*/ 40 w 113"/>
                <a:gd name="T7" fmla="*/ 8 h 8"/>
                <a:gd name="T8" fmla="*/ 53 w 113"/>
                <a:gd name="T9" fmla="*/ 7 h 8"/>
                <a:gd name="T10" fmla="*/ 65 w 113"/>
                <a:gd name="T11" fmla="*/ 7 h 8"/>
                <a:gd name="T12" fmla="*/ 75 w 113"/>
                <a:gd name="T13" fmla="*/ 6 h 8"/>
                <a:gd name="T14" fmla="*/ 85 w 113"/>
                <a:gd name="T15" fmla="*/ 5 h 8"/>
                <a:gd name="T16" fmla="*/ 93 w 113"/>
                <a:gd name="T17" fmla="*/ 5 h 8"/>
                <a:gd name="T18" fmla="*/ 101 w 113"/>
                <a:gd name="T19" fmla="*/ 4 h 8"/>
                <a:gd name="T20" fmla="*/ 106 w 113"/>
                <a:gd name="T21" fmla="*/ 4 h 8"/>
                <a:gd name="T22" fmla="*/ 111 w 113"/>
                <a:gd name="T23" fmla="*/ 2 h 8"/>
                <a:gd name="T24" fmla="*/ 112 w 113"/>
                <a:gd name="T25" fmla="*/ 1 h 8"/>
                <a:gd name="T26" fmla="*/ 113 w 113"/>
                <a:gd name="T27" fmla="*/ 0 h 8"/>
                <a:gd name="T28" fmla="*/ 111 w 113"/>
                <a:gd name="T29" fmla="*/ 0 h 8"/>
                <a:gd name="T30" fmla="*/ 110 w 113"/>
                <a:gd name="T31" fmla="*/ 1 h 8"/>
                <a:gd name="T32" fmla="*/ 108 w 113"/>
                <a:gd name="T33" fmla="*/ 2 h 8"/>
                <a:gd name="T34" fmla="*/ 104 w 113"/>
                <a:gd name="T35" fmla="*/ 3 h 8"/>
                <a:gd name="T36" fmla="*/ 98 w 113"/>
                <a:gd name="T37" fmla="*/ 4 h 8"/>
                <a:gd name="T38" fmla="*/ 91 w 113"/>
                <a:gd name="T39" fmla="*/ 5 h 8"/>
                <a:gd name="T40" fmla="*/ 83 w 113"/>
                <a:gd name="T41" fmla="*/ 5 h 8"/>
                <a:gd name="T42" fmla="*/ 74 w 113"/>
                <a:gd name="T43" fmla="*/ 6 h 8"/>
                <a:gd name="T44" fmla="*/ 63 w 113"/>
                <a:gd name="T45" fmla="*/ 6 h 8"/>
                <a:gd name="T46" fmla="*/ 52 w 113"/>
                <a:gd name="T47" fmla="*/ 7 h 8"/>
                <a:gd name="T48" fmla="*/ 39 w 113"/>
                <a:gd name="T49" fmla="*/ 7 h 8"/>
                <a:gd name="T50" fmla="*/ 26 w 113"/>
                <a:gd name="T51" fmla="*/ 8 h 8"/>
                <a:gd name="T52" fmla="*/ 13 w 113"/>
                <a:gd name="T53" fmla="*/ 8 h 8"/>
                <a:gd name="T54" fmla="*/ 0 w 113"/>
                <a:gd name="T55" fmla="*/ 8 h 8"/>
                <a:gd name="T56" fmla="*/ 0 w 113"/>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3" h="8">
                  <a:moveTo>
                    <a:pt x="0" y="8"/>
                  </a:moveTo>
                  <a:lnTo>
                    <a:pt x="14" y="8"/>
                  </a:lnTo>
                  <a:lnTo>
                    <a:pt x="27" y="8"/>
                  </a:lnTo>
                  <a:lnTo>
                    <a:pt x="40" y="8"/>
                  </a:lnTo>
                  <a:lnTo>
                    <a:pt x="53" y="7"/>
                  </a:lnTo>
                  <a:lnTo>
                    <a:pt x="65" y="7"/>
                  </a:lnTo>
                  <a:lnTo>
                    <a:pt x="75" y="6"/>
                  </a:lnTo>
                  <a:lnTo>
                    <a:pt x="85" y="5"/>
                  </a:lnTo>
                  <a:lnTo>
                    <a:pt x="93" y="5"/>
                  </a:lnTo>
                  <a:lnTo>
                    <a:pt x="101" y="4"/>
                  </a:lnTo>
                  <a:lnTo>
                    <a:pt x="106" y="4"/>
                  </a:lnTo>
                  <a:lnTo>
                    <a:pt x="111" y="2"/>
                  </a:lnTo>
                  <a:lnTo>
                    <a:pt x="112" y="1"/>
                  </a:lnTo>
                  <a:lnTo>
                    <a:pt x="113" y="0"/>
                  </a:lnTo>
                  <a:lnTo>
                    <a:pt x="111" y="0"/>
                  </a:lnTo>
                  <a:lnTo>
                    <a:pt x="110" y="1"/>
                  </a:lnTo>
                  <a:lnTo>
                    <a:pt x="108" y="2"/>
                  </a:lnTo>
                  <a:lnTo>
                    <a:pt x="104" y="3"/>
                  </a:lnTo>
                  <a:lnTo>
                    <a:pt x="98" y="4"/>
                  </a:lnTo>
                  <a:lnTo>
                    <a:pt x="91" y="5"/>
                  </a:lnTo>
                  <a:lnTo>
                    <a:pt x="83" y="5"/>
                  </a:lnTo>
                  <a:lnTo>
                    <a:pt x="74" y="6"/>
                  </a:lnTo>
                  <a:lnTo>
                    <a:pt x="63" y="6"/>
                  </a:lnTo>
                  <a:lnTo>
                    <a:pt x="52" y="7"/>
                  </a:lnTo>
                  <a:lnTo>
                    <a:pt x="39" y="7"/>
                  </a:lnTo>
                  <a:lnTo>
                    <a:pt x="26" y="8"/>
                  </a:lnTo>
                  <a:lnTo>
                    <a:pt x="13" y="8"/>
                  </a:lnTo>
                  <a:lnTo>
                    <a:pt x="0" y="8"/>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73" name="Freeform 377">
              <a:extLst>
                <a:ext uri="{FF2B5EF4-FFF2-40B4-BE49-F238E27FC236}">
                  <a16:creationId xmlns:a16="http://schemas.microsoft.com/office/drawing/2014/main" id="{644810B3-4BFA-0C4B-AEFF-D57B923D6D1D}"/>
                </a:ext>
              </a:extLst>
            </p:cNvPr>
            <p:cNvSpPr>
              <a:spLocks/>
            </p:cNvSpPr>
            <p:nvPr/>
          </p:nvSpPr>
          <p:spPr bwMode="auto">
            <a:xfrm>
              <a:off x="1013" y="3626"/>
              <a:ext cx="111" cy="8"/>
            </a:xfrm>
            <a:custGeom>
              <a:avLst/>
              <a:gdLst>
                <a:gd name="T0" fmla="*/ 0 w 111"/>
                <a:gd name="T1" fmla="*/ 8 h 8"/>
                <a:gd name="T2" fmla="*/ 13 w 111"/>
                <a:gd name="T3" fmla="*/ 8 h 8"/>
                <a:gd name="T4" fmla="*/ 26 w 111"/>
                <a:gd name="T5" fmla="*/ 8 h 8"/>
                <a:gd name="T6" fmla="*/ 39 w 111"/>
                <a:gd name="T7" fmla="*/ 7 h 8"/>
                <a:gd name="T8" fmla="*/ 52 w 111"/>
                <a:gd name="T9" fmla="*/ 7 h 8"/>
                <a:gd name="T10" fmla="*/ 63 w 111"/>
                <a:gd name="T11" fmla="*/ 6 h 8"/>
                <a:gd name="T12" fmla="*/ 74 w 111"/>
                <a:gd name="T13" fmla="*/ 6 h 8"/>
                <a:gd name="T14" fmla="*/ 83 w 111"/>
                <a:gd name="T15" fmla="*/ 5 h 8"/>
                <a:gd name="T16" fmla="*/ 91 w 111"/>
                <a:gd name="T17" fmla="*/ 5 h 8"/>
                <a:gd name="T18" fmla="*/ 98 w 111"/>
                <a:gd name="T19" fmla="*/ 4 h 8"/>
                <a:gd name="T20" fmla="*/ 104 w 111"/>
                <a:gd name="T21" fmla="*/ 3 h 8"/>
                <a:gd name="T22" fmla="*/ 108 w 111"/>
                <a:gd name="T23" fmla="*/ 2 h 8"/>
                <a:gd name="T24" fmla="*/ 110 w 111"/>
                <a:gd name="T25" fmla="*/ 1 h 8"/>
                <a:gd name="T26" fmla="*/ 111 w 111"/>
                <a:gd name="T27" fmla="*/ 0 h 8"/>
                <a:gd name="T28" fmla="*/ 108 w 111"/>
                <a:gd name="T29" fmla="*/ 0 h 8"/>
                <a:gd name="T30" fmla="*/ 107 w 111"/>
                <a:gd name="T31" fmla="*/ 1 h 8"/>
                <a:gd name="T32" fmla="*/ 105 w 111"/>
                <a:gd name="T33" fmla="*/ 2 h 8"/>
                <a:gd name="T34" fmla="*/ 101 w 111"/>
                <a:gd name="T35" fmla="*/ 3 h 8"/>
                <a:gd name="T36" fmla="*/ 96 w 111"/>
                <a:gd name="T37" fmla="*/ 4 h 8"/>
                <a:gd name="T38" fmla="*/ 90 w 111"/>
                <a:gd name="T39" fmla="*/ 5 h 8"/>
                <a:gd name="T40" fmla="*/ 81 w 111"/>
                <a:gd name="T41" fmla="*/ 5 h 8"/>
                <a:gd name="T42" fmla="*/ 72 w 111"/>
                <a:gd name="T43" fmla="*/ 6 h 8"/>
                <a:gd name="T44" fmla="*/ 61 w 111"/>
                <a:gd name="T45" fmla="*/ 6 h 8"/>
                <a:gd name="T46" fmla="*/ 50 w 111"/>
                <a:gd name="T47" fmla="*/ 7 h 8"/>
                <a:gd name="T48" fmla="*/ 39 w 111"/>
                <a:gd name="T49" fmla="*/ 7 h 8"/>
                <a:gd name="T50" fmla="*/ 26 w 111"/>
                <a:gd name="T51" fmla="*/ 8 h 8"/>
                <a:gd name="T52" fmla="*/ 13 w 111"/>
                <a:gd name="T53" fmla="*/ 8 h 8"/>
                <a:gd name="T54" fmla="*/ 0 w 111"/>
                <a:gd name="T55" fmla="*/ 8 h 8"/>
                <a:gd name="T56" fmla="*/ 0 w 111"/>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1" h="8">
                  <a:moveTo>
                    <a:pt x="0" y="8"/>
                  </a:moveTo>
                  <a:lnTo>
                    <a:pt x="13" y="8"/>
                  </a:lnTo>
                  <a:lnTo>
                    <a:pt x="26" y="8"/>
                  </a:lnTo>
                  <a:lnTo>
                    <a:pt x="39" y="7"/>
                  </a:lnTo>
                  <a:lnTo>
                    <a:pt x="52" y="7"/>
                  </a:lnTo>
                  <a:lnTo>
                    <a:pt x="63" y="6"/>
                  </a:lnTo>
                  <a:lnTo>
                    <a:pt x="74" y="6"/>
                  </a:lnTo>
                  <a:lnTo>
                    <a:pt x="83" y="5"/>
                  </a:lnTo>
                  <a:lnTo>
                    <a:pt x="91" y="5"/>
                  </a:lnTo>
                  <a:lnTo>
                    <a:pt x="98" y="4"/>
                  </a:lnTo>
                  <a:lnTo>
                    <a:pt x="104" y="3"/>
                  </a:lnTo>
                  <a:lnTo>
                    <a:pt x="108" y="2"/>
                  </a:lnTo>
                  <a:lnTo>
                    <a:pt x="110" y="1"/>
                  </a:lnTo>
                  <a:lnTo>
                    <a:pt x="111" y="0"/>
                  </a:lnTo>
                  <a:lnTo>
                    <a:pt x="108" y="0"/>
                  </a:lnTo>
                  <a:lnTo>
                    <a:pt x="107" y="1"/>
                  </a:lnTo>
                  <a:lnTo>
                    <a:pt x="105" y="2"/>
                  </a:lnTo>
                  <a:lnTo>
                    <a:pt x="101" y="3"/>
                  </a:lnTo>
                  <a:lnTo>
                    <a:pt x="96" y="4"/>
                  </a:lnTo>
                  <a:lnTo>
                    <a:pt x="90" y="5"/>
                  </a:lnTo>
                  <a:lnTo>
                    <a:pt x="81" y="5"/>
                  </a:lnTo>
                  <a:lnTo>
                    <a:pt x="72" y="6"/>
                  </a:lnTo>
                  <a:lnTo>
                    <a:pt x="61" y="6"/>
                  </a:lnTo>
                  <a:lnTo>
                    <a:pt x="50" y="7"/>
                  </a:lnTo>
                  <a:lnTo>
                    <a:pt x="39" y="7"/>
                  </a:lnTo>
                  <a:lnTo>
                    <a:pt x="26" y="8"/>
                  </a:lnTo>
                  <a:lnTo>
                    <a:pt x="13" y="8"/>
                  </a:lnTo>
                  <a:lnTo>
                    <a:pt x="0" y="8"/>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74" name="Freeform 378">
              <a:extLst>
                <a:ext uri="{FF2B5EF4-FFF2-40B4-BE49-F238E27FC236}">
                  <a16:creationId xmlns:a16="http://schemas.microsoft.com/office/drawing/2014/main" id="{27D05493-F285-8246-B939-5BCC7EA55B1C}"/>
                </a:ext>
              </a:extLst>
            </p:cNvPr>
            <p:cNvSpPr>
              <a:spLocks/>
            </p:cNvSpPr>
            <p:nvPr/>
          </p:nvSpPr>
          <p:spPr bwMode="auto">
            <a:xfrm>
              <a:off x="1013" y="3626"/>
              <a:ext cx="108" cy="8"/>
            </a:xfrm>
            <a:custGeom>
              <a:avLst/>
              <a:gdLst>
                <a:gd name="T0" fmla="*/ 0 w 108"/>
                <a:gd name="T1" fmla="*/ 8 h 8"/>
                <a:gd name="T2" fmla="*/ 13 w 108"/>
                <a:gd name="T3" fmla="*/ 8 h 8"/>
                <a:gd name="T4" fmla="*/ 26 w 108"/>
                <a:gd name="T5" fmla="*/ 8 h 8"/>
                <a:gd name="T6" fmla="*/ 39 w 108"/>
                <a:gd name="T7" fmla="*/ 7 h 8"/>
                <a:gd name="T8" fmla="*/ 50 w 108"/>
                <a:gd name="T9" fmla="*/ 7 h 8"/>
                <a:gd name="T10" fmla="*/ 61 w 108"/>
                <a:gd name="T11" fmla="*/ 6 h 8"/>
                <a:gd name="T12" fmla="*/ 72 w 108"/>
                <a:gd name="T13" fmla="*/ 6 h 8"/>
                <a:gd name="T14" fmla="*/ 81 w 108"/>
                <a:gd name="T15" fmla="*/ 5 h 8"/>
                <a:gd name="T16" fmla="*/ 90 w 108"/>
                <a:gd name="T17" fmla="*/ 5 h 8"/>
                <a:gd name="T18" fmla="*/ 96 w 108"/>
                <a:gd name="T19" fmla="*/ 4 h 8"/>
                <a:gd name="T20" fmla="*/ 101 w 108"/>
                <a:gd name="T21" fmla="*/ 3 h 8"/>
                <a:gd name="T22" fmla="*/ 105 w 108"/>
                <a:gd name="T23" fmla="*/ 2 h 8"/>
                <a:gd name="T24" fmla="*/ 107 w 108"/>
                <a:gd name="T25" fmla="*/ 1 h 8"/>
                <a:gd name="T26" fmla="*/ 108 w 108"/>
                <a:gd name="T27" fmla="*/ 0 h 8"/>
                <a:gd name="T28" fmla="*/ 105 w 108"/>
                <a:gd name="T29" fmla="*/ 0 h 8"/>
                <a:gd name="T30" fmla="*/ 104 w 108"/>
                <a:gd name="T31" fmla="*/ 1 h 8"/>
                <a:gd name="T32" fmla="*/ 103 w 108"/>
                <a:gd name="T33" fmla="*/ 2 h 8"/>
                <a:gd name="T34" fmla="*/ 99 w 108"/>
                <a:gd name="T35" fmla="*/ 3 h 8"/>
                <a:gd name="T36" fmla="*/ 94 w 108"/>
                <a:gd name="T37" fmla="*/ 4 h 8"/>
                <a:gd name="T38" fmla="*/ 87 w 108"/>
                <a:gd name="T39" fmla="*/ 5 h 8"/>
                <a:gd name="T40" fmla="*/ 79 w 108"/>
                <a:gd name="T41" fmla="*/ 5 h 8"/>
                <a:gd name="T42" fmla="*/ 70 w 108"/>
                <a:gd name="T43" fmla="*/ 6 h 8"/>
                <a:gd name="T44" fmla="*/ 60 w 108"/>
                <a:gd name="T45" fmla="*/ 6 h 8"/>
                <a:gd name="T46" fmla="*/ 49 w 108"/>
                <a:gd name="T47" fmla="*/ 7 h 8"/>
                <a:gd name="T48" fmla="*/ 38 w 108"/>
                <a:gd name="T49" fmla="*/ 7 h 8"/>
                <a:gd name="T50" fmla="*/ 25 w 108"/>
                <a:gd name="T51" fmla="*/ 7 h 8"/>
                <a:gd name="T52" fmla="*/ 13 w 108"/>
                <a:gd name="T53" fmla="*/ 8 h 8"/>
                <a:gd name="T54" fmla="*/ 0 w 108"/>
                <a:gd name="T55" fmla="*/ 8 h 8"/>
                <a:gd name="T56" fmla="*/ 0 w 108"/>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8" h="8">
                  <a:moveTo>
                    <a:pt x="0" y="8"/>
                  </a:moveTo>
                  <a:lnTo>
                    <a:pt x="13" y="8"/>
                  </a:lnTo>
                  <a:lnTo>
                    <a:pt x="26" y="8"/>
                  </a:lnTo>
                  <a:lnTo>
                    <a:pt x="39" y="7"/>
                  </a:lnTo>
                  <a:lnTo>
                    <a:pt x="50" y="7"/>
                  </a:lnTo>
                  <a:lnTo>
                    <a:pt x="61" y="6"/>
                  </a:lnTo>
                  <a:lnTo>
                    <a:pt x="72" y="6"/>
                  </a:lnTo>
                  <a:lnTo>
                    <a:pt x="81" y="5"/>
                  </a:lnTo>
                  <a:lnTo>
                    <a:pt x="90" y="5"/>
                  </a:lnTo>
                  <a:lnTo>
                    <a:pt x="96" y="4"/>
                  </a:lnTo>
                  <a:lnTo>
                    <a:pt x="101" y="3"/>
                  </a:lnTo>
                  <a:lnTo>
                    <a:pt x="105" y="2"/>
                  </a:lnTo>
                  <a:lnTo>
                    <a:pt x="107" y="1"/>
                  </a:lnTo>
                  <a:lnTo>
                    <a:pt x="108" y="0"/>
                  </a:lnTo>
                  <a:lnTo>
                    <a:pt x="105" y="0"/>
                  </a:lnTo>
                  <a:lnTo>
                    <a:pt x="104" y="1"/>
                  </a:lnTo>
                  <a:lnTo>
                    <a:pt x="103" y="2"/>
                  </a:lnTo>
                  <a:lnTo>
                    <a:pt x="99" y="3"/>
                  </a:lnTo>
                  <a:lnTo>
                    <a:pt x="94" y="4"/>
                  </a:lnTo>
                  <a:lnTo>
                    <a:pt x="87" y="5"/>
                  </a:lnTo>
                  <a:lnTo>
                    <a:pt x="79" y="5"/>
                  </a:lnTo>
                  <a:lnTo>
                    <a:pt x="70" y="6"/>
                  </a:lnTo>
                  <a:lnTo>
                    <a:pt x="60" y="6"/>
                  </a:lnTo>
                  <a:lnTo>
                    <a:pt x="49" y="7"/>
                  </a:lnTo>
                  <a:lnTo>
                    <a:pt x="38" y="7"/>
                  </a:lnTo>
                  <a:lnTo>
                    <a:pt x="25" y="7"/>
                  </a:lnTo>
                  <a:lnTo>
                    <a:pt x="13" y="8"/>
                  </a:lnTo>
                  <a:lnTo>
                    <a:pt x="0" y="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75" name="Freeform 379">
              <a:extLst>
                <a:ext uri="{FF2B5EF4-FFF2-40B4-BE49-F238E27FC236}">
                  <a16:creationId xmlns:a16="http://schemas.microsoft.com/office/drawing/2014/main" id="{956A8E53-1E5E-2C42-BD84-5F1720E18B13}"/>
                </a:ext>
              </a:extLst>
            </p:cNvPr>
            <p:cNvSpPr>
              <a:spLocks/>
            </p:cNvSpPr>
            <p:nvPr/>
          </p:nvSpPr>
          <p:spPr bwMode="auto">
            <a:xfrm>
              <a:off x="1013" y="3626"/>
              <a:ext cx="105" cy="8"/>
            </a:xfrm>
            <a:custGeom>
              <a:avLst/>
              <a:gdLst>
                <a:gd name="T0" fmla="*/ 0 w 105"/>
                <a:gd name="T1" fmla="*/ 8 h 8"/>
                <a:gd name="T2" fmla="*/ 13 w 105"/>
                <a:gd name="T3" fmla="*/ 8 h 8"/>
                <a:gd name="T4" fmla="*/ 25 w 105"/>
                <a:gd name="T5" fmla="*/ 7 h 8"/>
                <a:gd name="T6" fmla="*/ 38 w 105"/>
                <a:gd name="T7" fmla="*/ 7 h 8"/>
                <a:gd name="T8" fmla="*/ 49 w 105"/>
                <a:gd name="T9" fmla="*/ 7 h 8"/>
                <a:gd name="T10" fmla="*/ 60 w 105"/>
                <a:gd name="T11" fmla="*/ 6 h 8"/>
                <a:gd name="T12" fmla="*/ 70 w 105"/>
                <a:gd name="T13" fmla="*/ 6 h 8"/>
                <a:gd name="T14" fmla="*/ 79 w 105"/>
                <a:gd name="T15" fmla="*/ 5 h 8"/>
                <a:gd name="T16" fmla="*/ 87 w 105"/>
                <a:gd name="T17" fmla="*/ 5 h 8"/>
                <a:gd name="T18" fmla="*/ 94 w 105"/>
                <a:gd name="T19" fmla="*/ 4 h 8"/>
                <a:gd name="T20" fmla="*/ 99 w 105"/>
                <a:gd name="T21" fmla="*/ 3 h 8"/>
                <a:gd name="T22" fmla="*/ 103 w 105"/>
                <a:gd name="T23" fmla="*/ 2 h 8"/>
                <a:gd name="T24" fmla="*/ 104 w 105"/>
                <a:gd name="T25" fmla="*/ 1 h 8"/>
                <a:gd name="T26" fmla="*/ 105 w 105"/>
                <a:gd name="T27" fmla="*/ 0 h 8"/>
                <a:gd name="T28" fmla="*/ 103 w 105"/>
                <a:gd name="T29" fmla="*/ 0 h 8"/>
                <a:gd name="T30" fmla="*/ 102 w 105"/>
                <a:gd name="T31" fmla="*/ 1 h 8"/>
                <a:gd name="T32" fmla="*/ 100 w 105"/>
                <a:gd name="T33" fmla="*/ 2 h 8"/>
                <a:gd name="T34" fmla="*/ 97 w 105"/>
                <a:gd name="T35" fmla="*/ 3 h 8"/>
                <a:gd name="T36" fmla="*/ 91 w 105"/>
                <a:gd name="T37" fmla="*/ 4 h 8"/>
                <a:gd name="T38" fmla="*/ 85 w 105"/>
                <a:gd name="T39" fmla="*/ 5 h 8"/>
                <a:gd name="T40" fmla="*/ 77 w 105"/>
                <a:gd name="T41" fmla="*/ 5 h 8"/>
                <a:gd name="T42" fmla="*/ 68 w 105"/>
                <a:gd name="T43" fmla="*/ 5 h 8"/>
                <a:gd name="T44" fmla="*/ 59 w 105"/>
                <a:gd name="T45" fmla="*/ 6 h 8"/>
                <a:gd name="T46" fmla="*/ 48 w 105"/>
                <a:gd name="T47" fmla="*/ 6 h 8"/>
                <a:gd name="T48" fmla="*/ 37 w 105"/>
                <a:gd name="T49" fmla="*/ 7 h 8"/>
                <a:gd name="T50" fmla="*/ 25 w 105"/>
                <a:gd name="T51" fmla="*/ 7 h 8"/>
                <a:gd name="T52" fmla="*/ 12 w 105"/>
                <a:gd name="T53" fmla="*/ 7 h 8"/>
                <a:gd name="T54" fmla="*/ 0 w 105"/>
                <a:gd name="T55" fmla="*/ 7 h 8"/>
                <a:gd name="T56" fmla="*/ 0 w 105"/>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5" h="8">
                  <a:moveTo>
                    <a:pt x="0" y="8"/>
                  </a:moveTo>
                  <a:lnTo>
                    <a:pt x="13" y="8"/>
                  </a:lnTo>
                  <a:lnTo>
                    <a:pt x="25" y="7"/>
                  </a:lnTo>
                  <a:lnTo>
                    <a:pt x="38" y="7"/>
                  </a:lnTo>
                  <a:lnTo>
                    <a:pt x="49" y="7"/>
                  </a:lnTo>
                  <a:lnTo>
                    <a:pt x="60" y="6"/>
                  </a:lnTo>
                  <a:lnTo>
                    <a:pt x="70" y="6"/>
                  </a:lnTo>
                  <a:lnTo>
                    <a:pt x="79" y="5"/>
                  </a:lnTo>
                  <a:lnTo>
                    <a:pt x="87" y="5"/>
                  </a:lnTo>
                  <a:lnTo>
                    <a:pt x="94" y="4"/>
                  </a:lnTo>
                  <a:lnTo>
                    <a:pt x="99" y="3"/>
                  </a:lnTo>
                  <a:lnTo>
                    <a:pt x="103" y="2"/>
                  </a:lnTo>
                  <a:lnTo>
                    <a:pt x="104" y="1"/>
                  </a:lnTo>
                  <a:lnTo>
                    <a:pt x="105" y="0"/>
                  </a:lnTo>
                  <a:lnTo>
                    <a:pt x="103" y="0"/>
                  </a:lnTo>
                  <a:lnTo>
                    <a:pt x="102" y="1"/>
                  </a:lnTo>
                  <a:lnTo>
                    <a:pt x="100" y="2"/>
                  </a:lnTo>
                  <a:lnTo>
                    <a:pt x="97" y="3"/>
                  </a:lnTo>
                  <a:lnTo>
                    <a:pt x="91" y="4"/>
                  </a:lnTo>
                  <a:lnTo>
                    <a:pt x="85" y="5"/>
                  </a:lnTo>
                  <a:lnTo>
                    <a:pt x="77" y="5"/>
                  </a:lnTo>
                  <a:lnTo>
                    <a:pt x="68" y="5"/>
                  </a:lnTo>
                  <a:lnTo>
                    <a:pt x="59" y="6"/>
                  </a:lnTo>
                  <a:lnTo>
                    <a:pt x="48" y="6"/>
                  </a:lnTo>
                  <a:lnTo>
                    <a:pt x="37" y="7"/>
                  </a:lnTo>
                  <a:lnTo>
                    <a:pt x="25" y="7"/>
                  </a:lnTo>
                  <a:lnTo>
                    <a:pt x="12" y="7"/>
                  </a:lnTo>
                  <a:lnTo>
                    <a:pt x="0" y="7"/>
                  </a:lnTo>
                  <a:lnTo>
                    <a:pt x="0" y="8"/>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76" name="Freeform 380">
              <a:extLst>
                <a:ext uri="{FF2B5EF4-FFF2-40B4-BE49-F238E27FC236}">
                  <a16:creationId xmlns:a16="http://schemas.microsoft.com/office/drawing/2014/main" id="{982A881B-CA11-0C4D-9204-D614B6C0B4A8}"/>
                </a:ext>
              </a:extLst>
            </p:cNvPr>
            <p:cNvSpPr>
              <a:spLocks/>
            </p:cNvSpPr>
            <p:nvPr/>
          </p:nvSpPr>
          <p:spPr bwMode="auto">
            <a:xfrm>
              <a:off x="1013" y="3626"/>
              <a:ext cx="103" cy="7"/>
            </a:xfrm>
            <a:custGeom>
              <a:avLst/>
              <a:gdLst>
                <a:gd name="T0" fmla="*/ 0 w 103"/>
                <a:gd name="T1" fmla="*/ 7 h 7"/>
                <a:gd name="T2" fmla="*/ 12 w 103"/>
                <a:gd name="T3" fmla="*/ 7 h 7"/>
                <a:gd name="T4" fmla="*/ 25 w 103"/>
                <a:gd name="T5" fmla="*/ 7 h 7"/>
                <a:gd name="T6" fmla="*/ 37 w 103"/>
                <a:gd name="T7" fmla="*/ 7 h 7"/>
                <a:gd name="T8" fmla="*/ 48 w 103"/>
                <a:gd name="T9" fmla="*/ 6 h 7"/>
                <a:gd name="T10" fmla="*/ 59 w 103"/>
                <a:gd name="T11" fmla="*/ 6 h 7"/>
                <a:gd name="T12" fmla="*/ 68 w 103"/>
                <a:gd name="T13" fmla="*/ 5 h 7"/>
                <a:gd name="T14" fmla="*/ 77 w 103"/>
                <a:gd name="T15" fmla="*/ 5 h 7"/>
                <a:gd name="T16" fmla="*/ 85 w 103"/>
                <a:gd name="T17" fmla="*/ 5 h 7"/>
                <a:gd name="T18" fmla="*/ 91 w 103"/>
                <a:gd name="T19" fmla="*/ 4 h 7"/>
                <a:gd name="T20" fmla="*/ 97 w 103"/>
                <a:gd name="T21" fmla="*/ 3 h 7"/>
                <a:gd name="T22" fmla="*/ 100 w 103"/>
                <a:gd name="T23" fmla="*/ 2 h 7"/>
                <a:gd name="T24" fmla="*/ 102 w 103"/>
                <a:gd name="T25" fmla="*/ 1 h 7"/>
                <a:gd name="T26" fmla="*/ 103 w 103"/>
                <a:gd name="T27" fmla="*/ 0 h 7"/>
                <a:gd name="T28" fmla="*/ 100 w 103"/>
                <a:gd name="T29" fmla="*/ 0 h 7"/>
                <a:gd name="T30" fmla="*/ 99 w 103"/>
                <a:gd name="T31" fmla="*/ 1 h 7"/>
                <a:gd name="T32" fmla="*/ 97 w 103"/>
                <a:gd name="T33" fmla="*/ 2 h 7"/>
                <a:gd name="T34" fmla="*/ 93 w 103"/>
                <a:gd name="T35" fmla="*/ 3 h 7"/>
                <a:gd name="T36" fmla="*/ 87 w 103"/>
                <a:gd name="T37" fmla="*/ 4 h 7"/>
                <a:gd name="T38" fmla="*/ 80 w 103"/>
                <a:gd name="T39" fmla="*/ 5 h 7"/>
                <a:gd name="T40" fmla="*/ 71 w 103"/>
                <a:gd name="T41" fmla="*/ 5 h 7"/>
                <a:gd name="T42" fmla="*/ 61 w 103"/>
                <a:gd name="T43" fmla="*/ 6 h 7"/>
                <a:gd name="T44" fmla="*/ 50 w 103"/>
                <a:gd name="T45" fmla="*/ 6 h 7"/>
                <a:gd name="T46" fmla="*/ 39 w 103"/>
                <a:gd name="T47" fmla="*/ 7 h 7"/>
                <a:gd name="T48" fmla="*/ 26 w 103"/>
                <a:gd name="T49" fmla="*/ 7 h 7"/>
                <a:gd name="T50" fmla="*/ 13 w 103"/>
                <a:gd name="T51" fmla="*/ 7 h 7"/>
                <a:gd name="T52" fmla="*/ 0 w 103"/>
                <a:gd name="T53" fmla="*/ 7 h 7"/>
                <a:gd name="T54" fmla="*/ 0 w 103"/>
                <a:gd name="T55" fmla="*/ 7 h 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03" h="7">
                  <a:moveTo>
                    <a:pt x="0" y="7"/>
                  </a:moveTo>
                  <a:lnTo>
                    <a:pt x="12" y="7"/>
                  </a:lnTo>
                  <a:lnTo>
                    <a:pt x="25" y="7"/>
                  </a:lnTo>
                  <a:lnTo>
                    <a:pt x="37" y="7"/>
                  </a:lnTo>
                  <a:lnTo>
                    <a:pt x="48" y="6"/>
                  </a:lnTo>
                  <a:lnTo>
                    <a:pt x="59" y="6"/>
                  </a:lnTo>
                  <a:lnTo>
                    <a:pt x="68" y="5"/>
                  </a:lnTo>
                  <a:lnTo>
                    <a:pt x="77" y="5"/>
                  </a:lnTo>
                  <a:lnTo>
                    <a:pt x="85" y="5"/>
                  </a:lnTo>
                  <a:lnTo>
                    <a:pt x="91" y="4"/>
                  </a:lnTo>
                  <a:lnTo>
                    <a:pt x="97" y="3"/>
                  </a:lnTo>
                  <a:lnTo>
                    <a:pt x="100" y="2"/>
                  </a:lnTo>
                  <a:lnTo>
                    <a:pt x="102" y="1"/>
                  </a:lnTo>
                  <a:lnTo>
                    <a:pt x="103" y="0"/>
                  </a:lnTo>
                  <a:lnTo>
                    <a:pt x="100" y="0"/>
                  </a:lnTo>
                  <a:lnTo>
                    <a:pt x="99" y="1"/>
                  </a:lnTo>
                  <a:lnTo>
                    <a:pt x="97" y="2"/>
                  </a:lnTo>
                  <a:lnTo>
                    <a:pt x="93" y="3"/>
                  </a:lnTo>
                  <a:lnTo>
                    <a:pt x="87" y="4"/>
                  </a:lnTo>
                  <a:lnTo>
                    <a:pt x="80" y="5"/>
                  </a:lnTo>
                  <a:lnTo>
                    <a:pt x="71" y="5"/>
                  </a:lnTo>
                  <a:lnTo>
                    <a:pt x="61" y="6"/>
                  </a:lnTo>
                  <a:lnTo>
                    <a:pt x="50" y="6"/>
                  </a:lnTo>
                  <a:lnTo>
                    <a:pt x="39" y="7"/>
                  </a:lnTo>
                  <a:lnTo>
                    <a:pt x="26" y="7"/>
                  </a:lnTo>
                  <a:lnTo>
                    <a:pt x="13" y="7"/>
                  </a:lnTo>
                  <a:lnTo>
                    <a:pt x="0" y="7"/>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77" name="Freeform 381">
              <a:extLst>
                <a:ext uri="{FF2B5EF4-FFF2-40B4-BE49-F238E27FC236}">
                  <a16:creationId xmlns:a16="http://schemas.microsoft.com/office/drawing/2014/main" id="{FDAADA08-14CE-8B45-9FB8-4DFB9A3B019D}"/>
                </a:ext>
              </a:extLst>
            </p:cNvPr>
            <p:cNvSpPr>
              <a:spLocks/>
            </p:cNvSpPr>
            <p:nvPr/>
          </p:nvSpPr>
          <p:spPr bwMode="auto">
            <a:xfrm>
              <a:off x="1013" y="3626"/>
              <a:ext cx="100" cy="7"/>
            </a:xfrm>
            <a:custGeom>
              <a:avLst/>
              <a:gdLst>
                <a:gd name="T0" fmla="*/ 0 w 100"/>
                <a:gd name="T1" fmla="*/ 7 h 7"/>
                <a:gd name="T2" fmla="*/ 13 w 100"/>
                <a:gd name="T3" fmla="*/ 7 h 7"/>
                <a:gd name="T4" fmla="*/ 26 w 100"/>
                <a:gd name="T5" fmla="*/ 7 h 7"/>
                <a:gd name="T6" fmla="*/ 39 w 100"/>
                <a:gd name="T7" fmla="*/ 7 h 7"/>
                <a:gd name="T8" fmla="*/ 50 w 100"/>
                <a:gd name="T9" fmla="*/ 6 h 7"/>
                <a:gd name="T10" fmla="*/ 61 w 100"/>
                <a:gd name="T11" fmla="*/ 6 h 7"/>
                <a:gd name="T12" fmla="*/ 71 w 100"/>
                <a:gd name="T13" fmla="*/ 5 h 7"/>
                <a:gd name="T14" fmla="*/ 80 w 100"/>
                <a:gd name="T15" fmla="*/ 5 h 7"/>
                <a:gd name="T16" fmla="*/ 87 w 100"/>
                <a:gd name="T17" fmla="*/ 4 h 7"/>
                <a:gd name="T18" fmla="*/ 93 w 100"/>
                <a:gd name="T19" fmla="*/ 3 h 7"/>
                <a:gd name="T20" fmla="*/ 97 w 100"/>
                <a:gd name="T21" fmla="*/ 2 h 7"/>
                <a:gd name="T22" fmla="*/ 99 w 100"/>
                <a:gd name="T23" fmla="*/ 1 h 7"/>
                <a:gd name="T24" fmla="*/ 100 w 100"/>
                <a:gd name="T25" fmla="*/ 0 h 7"/>
                <a:gd name="T26" fmla="*/ 97 w 100"/>
                <a:gd name="T27" fmla="*/ 0 h 7"/>
                <a:gd name="T28" fmla="*/ 97 w 100"/>
                <a:gd name="T29" fmla="*/ 1 h 7"/>
                <a:gd name="T30" fmla="*/ 95 w 100"/>
                <a:gd name="T31" fmla="*/ 2 h 7"/>
                <a:gd name="T32" fmla="*/ 90 w 100"/>
                <a:gd name="T33" fmla="*/ 3 h 7"/>
                <a:gd name="T34" fmla="*/ 84 w 100"/>
                <a:gd name="T35" fmla="*/ 4 h 7"/>
                <a:gd name="T36" fmla="*/ 77 w 100"/>
                <a:gd name="T37" fmla="*/ 5 h 7"/>
                <a:gd name="T38" fmla="*/ 69 w 100"/>
                <a:gd name="T39" fmla="*/ 5 h 7"/>
                <a:gd name="T40" fmla="*/ 60 w 100"/>
                <a:gd name="T41" fmla="*/ 5 h 7"/>
                <a:gd name="T42" fmla="*/ 49 w 100"/>
                <a:gd name="T43" fmla="*/ 6 h 7"/>
                <a:gd name="T44" fmla="*/ 38 w 100"/>
                <a:gd name="T45" fmla="*/ 6 h 7"/>
                <a:gd name="T46" fmla="*/ 25 w 100"/>
                <a:gd name="T47" fmla="*/ 7 h 7"/>
                <a:gd name="T48" fmla="*/ 13 w 100"/>
                <a:gd name="T49" fmla="*/ 7 h 7"/>
                <a:gd name="T50" fmla="*/ 0 w 100"/>
                <a:gd name="T51" fmla="*/ 7 h 7"/>
                <a:gd name="T52" fmla="*/ 0 w 100"/>
                <a:gd name="T53" fmla="*/ 7 h 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00" h="7">
                  <a:moveTo>
                    <a:pt x="0" y="7"/>
                  </a:moveTo>
                  <a:lnTo>
                    <a:pt x="13" y="7"/>
                  </a:lnTo>
                  <a:lnTo>
                    <a:pt x="26" y="7"/>
                  </a:lnTo>
                  <a:lnTo>
                    <a:pt x="39" y="7"/>
                  </a:lnTo>
                  <a:lnTo>
                    <a:pt x="50" y="6"/>
                  </a:lnTo>
                  <a:lnTo>
                    <a:pt x="61" y="6"/>
                  </a:lnTo>
                  <a:lnTo>
                    <a:pt x="71" y="5"/>
                  </a:lnTo>
                  <a:lnTo>
                    <a:pt x="80" y="5"/>
                  </a:lnTo>
                  <a:lnTo>
                    <a:pt x="87" y="4"/>
                  </a:lnTo>
                  <a:lnTo>
                    <a:pt x="93" y="3"/>
                  </a:lnTo>
                  <a:lnTo>
                    <a:pt x="97" y="2"/>
                  </a:lnTo>
                  <a:lnTo>
                    <a:pt x="99" y="1"/>
                  </a:lnTo>
                  <a:lnTo>
                    <a:pt x="100" y="0"/>
                  </a:lnTo>
                  <a:lnTo>
                    <a:pt x="97" y="0"/>
                  </a:lnTo>
                  <a:lnTo>
                    <a:pt x="97" y="1"/>
                  </a:lnTo>
                  <a:lnTo>
                    <a:pt x="95" y="2"/>
                  </a:lnTo>
                  <a:lnTo>
                    <a:pt x="90" y="3"/>
                  </a:lnTo>
                  <a:lnTo>
                    <a:pt x="84" y="4"/>
                  </a:lnTo>
                  <a:lnTo>
                    <a:pt x="77" y="5"/>
                  </a:lnTo>
                  <a:lnTo>
                    <a:pt x="69" y="5"/>
                  </a:lnTo>
                  <a:lnTo>
                    <a:pt x="60" y="5"/>
                  </a:lnTo>
                  <a:lnTo>
                    <a:pt x="49" y="6"/>
                  </a:lnTo>
                  <a:lnTo>
                    <a:pt x="38" y="6"/>
                  </a:lnTo>
                  <a:lnTo>
                    <a:pt x="25" y="7"/>
                  </a:lnTo>
                  <a:lnTo>
                    <a:pt x="13" y="7"/>
                  </a:lnTo>
                  <a:lnTo>
                    <a:pt x="0" y="7"/>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78" name="Freeform 382">
              <a:extLst>
                <a:ext uri="{FF2B5EF4-FFF2-40B4-BE49-F238E27FC236}">
                  <a16:creationId xmlns:a16="http://schemas.microsoft.com/office/drawing/2014/main" id="{11E918C5-6E27-B149-A7E9-C15FC37DF5FF}"/>
                </a:ext>
              </a:extLst>
            </p:cNvPr>
            <p:cNvSpPr>
              <a:spLocks/>
            </p:cNvSpPr>
            <p:nvPr/>
          </p:nvSpPr>
          <p:spPr bwMode="auto">
            <a:xfrm>
              <a:off x="1013" y="3626"/>
              <a:ext cx="97" cy="7"/>
            </a:xfrm>
            <a:custGeom>
              <a:avLst/>
              <a:gdLst>
                <a:gd name="T0" fmla="*/ 0 w 97"/>
                <a:gd name="T1" fmla="*/ 7 h 7"/>
                <a:gd name="T2" fmla="*/ 13 w 97"/>
                <a:gd name="T3" fmla="*/ 7 h 7"/>
                <a:gd name="T4" fmla="*/ 25 w 97"/>
                <a:gd name="T5" fmla="*/ 7 h 7"/>
                <a:gd name="T6" fmla="*/ 38 w 97"/>
                <a:gd name="T7" fmla="*/ 6 h 7"/>
                <a:gd name="T8" fmla="*/ 49 w 97"/>
                <a:gd name="T9" fmla="*/ 6 h 7"/>
                <a:gd name="T10" fmla="*/ 60 w 97"/>
                <a:gd name="T11" fmla="*/ 5 h 7"/>
                <a:gd name="T12" fmla="*/ 69 w 97"/>
                <a:gd name="T13" fmla="*/ 5 h 7"/>
                <a:gd name="T14" fmla="*/ 77 w 97"/>
                <a:gd name="T15" fmla="*/ 5 h 7"/>
                <a:gd name="T16" fmla="*/ 84 w 97"/>
                <a:gd name="T17" fmla="*/ 4 h 7"/>
                <a:gd name="T18" fmla="*/ 90 w 97"/>
                <a:gd name="T19" fmla="*/ 3 h 7"/>
                <a:gd name="T20" fmla="*/ 95 w 97"/>
                <a:gd name="T21" fmla="*/ 2 h 7"/>
                <a:gd name="T22" fmla="*/ 97 w 97"/>
                <a:gd name="T23" fmla="*/ 1 h 7"/>
                <a:gd name="T24" fmla="*/ 97 w 97"/>
                <a:gd name="T25" fmla="*/ 0 h 7"/>
                <a:gd name="T26" fmla="*/ 95 w 97"/>
                <a:gd name="T27" fmla="*/ 0 h 7"/>
                <a:gd name="T28" fmla="*/ 94 w 97"/>
                <a:gd name="T29" fmla="*/ 1 h 7"/>
                <a:gd name="T30" fmla="*/ 92 w 97"/>
                <a:gd name="T31" fmla="*/ 2 h 7"/>
                <a:gd name="T32" fmla="*/ 88 w 97"/>
                <a:gd name="T33" fmla="*/ 3 h 7"/>
                <a:gd name="T34" fmla="*/ 82 w 97"/>
                <a:gd name="T35" fmla="*/ 4 h 7"/>
                <a:gd name="T36" fmla="*/ 75 w 97"/>
                <a:gd name="T37" fmla="*/ 5 h 7"/>
                <a:gd name="T38" fmla="*/ 68 w 97"/>
                <a:gd name="T39" fmla="*/ 5 h 7"/>
                <a:gd name="T40" fmla="*/ 58 w 97"/>
                <a:gd name="T41" fmla="*/ 5 h 7"/>
                <a:gd name="T42" fmla="*/ 47 w 97"/>
                <a:gd name="T43" fmla="*/ 6 h 7"/>
                <a:gd name="T44" fmla="*/ 36 w 97"/>
                <a:gd name="T45" fmla="*/ 6 h 7"/>
                <a:gd name="T46" fmla="*/ 25 w 97"/>
                <a:gd name="T47" fmla="*/ 7 h 7"/>
                <a:gd name="T48" fmla="*/ 12 w 97"/>
                <a:gd name="T49" fmla="*/ 7 h 7"/>
                <a:gd name="T50" fmla="*/ 0 w 97"/>
                <a:gd name="T51" fmla="*/ 7 h 7"/>
                <a:gd name="T52" fmla="*/ 0 w 97"/>
                <a:gd name="T53" fmla="*/ 7 h 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7" h="7">
                  <a:moveTo>
                    <a:pt x="0" y="7"/>
                  </a:moveTo>
                  <a:lnTo>
                    <a:pt x="13" y="7"/>
                  </a:lnTo>
                  <a:lnTo>
                    <a:pt x="25" y="7"/>
                  </a:lnTo>
                  <a:lnTo>
                    <a:pt x="38" y="6"/>
                  </a:lnTo>
                  <a:lnTo>
                    <a:pt x="49" y="6"/>
                  </a:lnTo>
                  <a:lnTo>
                    <a:pt x="60" y="5"/>
                  </a:lnTo>
                  <a:lnTo>
                    <a:pt x="69" y="5"/>
                  </a:lnTo>
                  <a:lnTo>
                    <a:pt x="77" y="5"/>
                  </a:lnTo>
                  <a:lnTo>
                    <a:pt x="84" y="4"/>
                  </a:lnTo>
                  <a:lnTo>
                    <a:pt x="90" y="3"/>
                  </a:lnTo>
                  <a:lnTo>
                    <a:pt x="95" y="2"/>
                  </a:lnTo>
                  <a:lnTo>
                    <a:pt x="97" y="1"/>
                  </a:lnTo>
                  <a:lnTo>
                    <a:pt x="97" y="0"/>
                  </a:lnTo>
                  <a:lnTo>
                    <a:pt x="95" y="0"/>
                  </a:lnTo>
                  <a:lnTo>
                    <a:pt x="94" y="1"/>
                  </a:lnTo>
                  <a:lnTo>
                    <a:pt x="92" y="2"/>
                  </a:lnTo>
                  <a:lnTo>
                    <a:pt x="88" y="3"/>
                  </a:lnTo>
                  <a:lnTo>
                    <a:pt x="82" y="4"/>
                  </a:lnTo>
                  <a:lnTo>
                    <a:pt x="75" y="5"/>
                  </a:lnTo>
                  <a:lnTo>
                    <a:pt x="68" y="5"/>
                  </a:lnTo>
                  <a:lnTo>
                    <a:pt x="58" y="5"/>
                  </a:lnTo>
                  <a:lnTo>
                    <a:pt x="47" y="6"/>
                  </a:lnTo>
                  <a:lnTo>
                    <a:pt x="36" y="6"/>
                  </a:lnTo>
                  <a:lnTo>
                    <a:pt x="25" y="7"/>
                  </a:lnTo>
                  <a:lnTo>
                    <a:pt x="12" y="7"/>
                  </a:lnTo>
                  <a:lnTo>
                    <a:pt x="0" y="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79" name="Freeform 383">
              <a:extLst>
                <a:ext uri="{FF2B5EF4-FFF2-40B4-BE49-F238E27FC236}">
                  <a16:creationId xmlns:a16="http://schemas.microsoft.com/office/drawing/2014/main" id="{944B01E0-0590-344E-8007-3F6956A68EDB}"/>
                </a:ext>
              </a:extLst>
            </p:cNvPr>
            <p:cNvSpPr>
              <a:spLocks/>
            </p:cNvSpPr>
            <p:nvPr/>
          </p:nvSpPr>
          <p:spPr bwMode="auto">
            <a:xfrm>
              <a:off x="1013" y="3626"/>
              <a:ext cx="95" cy="7"/>
            </a:xfrm>
            <a:custGeom>
              <a:avLst/>
              <a:gdLst>
                <a:gd name="T0" fmla="*/ 0 w 95"/>
                <a:gd name="T1" fmla="*/ 7 h 7"/>
                <a:gd name="T2" fmla="*/ 12 w 95"/>
                <a:gd name="T3" fmla="*/ 7 h 7"/>
                <a:gd name="T4" fmla="*/ 25 w 95"/>
                <a:gd name="T5" fmla="*/ 7 h 7"/>
                <a:gd name="T6" fmla="*/ 36 w 95"/>
                <a:gd name="T7" fmla="*/ 6 h 7"/>
                <a:gd name="T8" fmla="*/ 47 w 95"/>
                <a:gd name="T9" fmla="*/ 6 h 7"/>
                <a:gd name="T10" fmla="*/ 58 w 95"/>
                <a:gd name="T11" fmla="*/ 5 h 7"/>
                <a:gd name="T12" fmla="*/ 68 w 95"/>
                <a:gd name="T13" fmla="*/ 5 h 7"/>
                <a:gd name="T14" fmla="*/ 75 w 95"/>
                <a:gd name="T15" fmla="*/ 5 h 7"/>
                <a:gd name="T16" fmla="*/ 82 w 95"/>
                <a:gd name="T17" fmla="*/ 4 h 7"/>
                <a:gd name="T18" fmla="*/ 88 w 95"/>
                <a:gd name="T19" fmla="*/ 3 h 7"/>
                <a:gd name="T20" fmla="*/ 92 w 95"/>
                <a:gd name="T21" fmla="*/ 2 h 7"/>
                <a:gd name="T22" fmla="*/ 94 w 95"/>
                <a:gd name="T23" fmla="*/ 1 h 7"/>
                <a:gd name="T24" fmla="*/ 95 w 95"/>
                <a:gd name="T25" fmla="*/ 0 h 7"/>
                <a:gd name="T26" fmla="*/ 92 w 95"/>
                <a:gd name="T27" fmla="*/ 0 h 7"/>
                <a:gd name="T28" fmla="*/ 91 w 95"/>
                <a:gd name="T29" fmla="*/ 1 h 7"/>
                <a:gd name="T30" fmla="*/ 90 w 95"/>
                <a:gd name="T31" fmla="*/ 2 h 7"/>
                <a:gd name="T32" fmla="*/ 85 w 95"/>
                <a:gd name="T33" fmla="*/ 3 h 7"/>
                <a:gd name="T34" fmla="*/ 80 w 95"/>
                <a:gd name="T35" fmla="*/ 4 h 7"/>
                <a:gd name="T36" fmla="*/ 74 w 95"/>
                <a:gd name="T37" fmla="*/ 5 h 7"/>
                <a:gd name="T38" fmla="*/ 65 w 95"/>
                <a:gd name="T39" fmla="*/ 5 h 7"/>
                <a:gd name="T40" fmla="*/ 56 w 95"/>
                <a:gd name="T41" fmla="*/ 5 h 7"/>
                <a:gd name="T42" fmla="*/ 46 w 95"/>
                <a:gd name="T43" fmla="*/ 6 h 7"/>
                <a:gd name="T44" fmla="*/ 35 w 95"/>
                <a:gd name="T45" fmla="*/ 6 h 7"/>
                <a:gd name="T46" fmla="*/ 24 w 95"/>
                <a:gd name="T47" fmla="*/ 6 h 7"/>
                <a:gd name="T48" fmla="*/ 12 w 95"/>
                <a:gd name="T49" fmla="*/ 7 h 7"/>
                <a:gd name="T50" fmla="*/ 0 w 95"/>
                <a:gd name="T51" fmla="*/ 7 h 7"/>
                <a:gd name="T52" fmla="*/ 0 w 95"/>
                <a:gd name="T53" fmla="*/ 7 h 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5" h="7">
                  <a:moveTo>
                    <a:pt x="0" y="7"/>
                  </a:moveTo>
                  <a:lnTo>
                    <a:pt x="12" y="7"/>
                  </a:lnTo>
                  <a:lnTo>
                    <a:pt x="25" y="7"/>
                  </a:lnTo>
                  <a:lnTo>
                    <a:pt x="36" y="6"/>
                  </a:lnTo>
                  <a:lnTo>
                    <a:pt x="47" y="6"/>
                  </a:lnTo>
                  <a:lnTo>
                    <a:pt x="58" y="5"/>
                  </a:lnTo>
                  <a:lnTo>
                    <a:pt x="68" y="5"/>
                  </a:lnTo>
                  <a:lnTo>
                    <a:pt x="75" y="5"/>
                  </a:lnTo>
                  <a:lnTo>
                    <a:pt x="82" y="4"/>
                  </a:lnTo>
                  <a:lnTo>
                    <a:pt x="88" y="3"/>
                  </a:lnTo>
                  <a:lnTo>
                    <a:pt x="92" y="2"/>
                  </a:lnTo>
                  <a:lnTo>
                    <a:pt x="94" y="1"/>
                  </a:lnTo>
                  <a:lnTo>
                    <a:pt x="95" y="0"/>
                  </a:lnTo>
                  <a:lnTo>
                    <a:pt x="92" y="0"/>
                  </a:lnTo>
                  <a:lnTo>
                    <a:pt x="91" y="1"/>
                  </a:lnTo>
                  <a:lnTo>
                    <a:pt x="90" y="2"/>
                  </a:lnTo>
                  <a:lnTo>
                    <a:pt x="85" y="3"/>
                  </a:lnTo>
                  <a:lnTo>
                    <a:pt x="80" y="4"/>
                  </a:lnTo>
                  <a:lnTo>
                    <a:pt x="74" y="5"/>
                  </a:lnTo>
                  <a:lnTo>
                    <a:pt x="65" y="5"/>
                  </a:lnTo>
                  <a:lnTo>
                    <a:pt x="56" y="5"/>
                  </a:lnTo>
                  <a:lnTo>
                    <a:pt x="46" y="6"/>
                  </a:lnTo>
                  <a:lnTo>
                    <a:pt x="35" y="6"/>
                  </a:lnTo>
                  <a:lnTo>
                    <a:pt x="24" y="6"/>
                  </a:lnTo>
                  <a:lnTo>
                    <a:pt x="12" y="7"/>
                  </a:lnTo>
                  <a:lnTo>
                    <a:pt x="0"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80" name="Freeform 384">
              <a:extLst>
                <a:ext uri="{FF2B5EF4-FFF2-40B4-BE49-F238E27FC236}">
                  <a16:creationId xmlns:a16="http://schemas.microsoft.com/office/drawing/2014/main" id="{9D1FB100-6DA5-D44D-A5DD-D6B029BB6B4A}"/>
                </a:ext>
              </a:extLst>
            </p:cNvPr>
            <p:cNvSpPr>
              <a:spLocks/>
            </p:cNvSpPr>
            <p:nvPr/>
          </p:nvSpPr>
          <p:spPr bwMode="auto">
            <a:xfrm>
              <a:off x="1013" y="3626"/>
              <a:ext cx="92" cy="7"/>
            </a:xfrm>
            <a:custGeom>
              <a:avLst/>
              <a:gdLst>
                <a:gd name="T0" fmla="*/ 0 w 92"/>
                <a:gd name="T1" fmla="*/ 7 h 7"/>
                <a:gd name="T2" fmla="*/ 12 w 92"/>
                <a:gd name="T3" fmla="*/ 7 h 7"/>
                <a:gd name="T4" fmla="*/ 24 w 92"/>
                <a:gd name="T5" fmla="*/ 6 h 7"/>
                <a:gd name="T6" fmla="*/ 35 w 92"/>
                <a:gd name="T7" fmla="*/ 6 h 7"/>
                <a:gd name="T8" fmla="*/ 46 w 92"/>
                <a:gd name="T9" fmla="*/ 6 h 7"/>
                <a:gd name="T10" fmla="*/ 56 w 92"/>
                <a:gd name="T11" fmla="*/ 5 h 7"/>
                <a:gd name="T12" fmla="*/ 65 w 92"/>
                <a:gd name="T13" fmla="*/ 5 h 7"/>
                <a:gd name="T14" fmla="*/ 74 w 92"/>
                <a:gd name="T15" fmla="*/ 5 h 7"/>
                <a:gd name="T16" fmla="*/ 80 w 92"/>
                <a:gd name="T17" fmla="*/ 4 h 7"/>
                <a:gd name="T18" fmla="*/ 85 w 92"/>
                <a:gd name="T19" fmla="*/ 3 h 7"/>
                <a:gd name="T20" fmla="*/ 90 w 92"/>
                <a:gd name="T21" fmla="*/ 2 h 7"/>
                <a:gd name="T22" fmla="*/ 91 w 92"/>
                <a:gd name="T23" fmla="*/ 1 h 7"/>
                <a:gd name="T24" fmla="*/ 92 w 92"/>
                <a:gd name="T25" fmla="*/ 0 h 7"/>
                <a:gd name="T26" fmla="*/ 90 w 92"/>
                <a:gd name="T27" fmla="*/ 0 h 7"/>
                <a:gd name="T28" fmla="*/ 89 w 92"/>
                <a:gd name="T29" fmla="*/ 1 h 7"/>
                <a:gd name="T30" fmla="*/ 87 w 92"/>
                <a:gd name="T31" fmla="*/ 2 h 7"/>
                <a:gd name="T32" fmla="*/ 83 w 92"/>
                <a:gd name="T33" fmla="*/ 3 h 7"/>
                <a:gd name="T34" fmla="*/ 78 w 92"/>
                <a:gd name="T35" fmla="*/ 4 h 7"/>
                <a:gd name="T36" fmla="*/ 71 w 92"/>
                <a:gd name="T37" fmla="*/ 5 h 7"/>
                <a:gd name="T38" fmla="*/ 63 w 92"/>
                <a:gd name="T39" fmla="*/ 5 h 7"/>
                <a:gd name="T40" fmla="*/ 54 w 92"/>
                <a:gd name="T41" fmla="*/ 5 h 7"/>
                <a:gd name="T42" fmla="*/ 45 w 92"/>
                <a:gd name="T43" fmla="*/ 5 h 7"/>
                <a:gd name="T44" fmla="*/ 34 w 92"/>
                <a:gd name="T45" fmla="*/ 6 h 7"/>
                <a:gd name="T46" fmla="*/ 24 w 92"/>
                <a:gd name="T47" fmla="*/ 6 h 7"/>
                <a:gd name="T48" fmla="*/ 11 w 92"/>
                <a:gd name="T49" fmla="*/ 6 h 7"/>
                <a:gd name="T50" fmla="*/ 0 w 92"/>
                <a:gd name="T51" fmla="*/ 6 h 7"/>
                <a:gd name="T52" fmla="*/ 0 w 92"/>
                <a:gd name="T53" fmla="*/ 7 h 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2" h="7">
                  <a:moveTo>
                    <a:pt x="0" y="7"/>
                  </a:moveTo>
                  <a:lnTo>
                    <a:pt x="12" y="7"/>
                  </a:lnTo>
                  <a:lnTo>
                    <a:pt x="24" y="6"/>
                  </a:lnTo>
                  <a:lnTo>
                    <a:pt x="35" y="6"/>
                  </a:lnTo>
                  <a:lnTo>
                    <a:pt x="46" y="6"/>
                  </a:lnTo>
                  <a:lnTo>
                    <a:pt x="56" y="5"/>
                  </a:lnTo>
                  <a:lnTo>
                    <a:pt x="65" y="5"/>
                  </a:lnTo>
                  <a:lnTo>
                    <a:pt x="74" y="5"/>
                  </a:lnTo>
                  <a:lnTo>
                    <a:pt x="80" y="4"/>
                  </a:lnTo>
                  <a:lnTo>
                    <a:pt x="85" y="3"/>
                  </a:lnTo>
                  <a:lnTo>
                    <a:pt x="90" y="2"/>
                  </a:lnTo>
                  <a:lnTo>
                    <a:pt x="91" y="1"/>
                  </a:lnTo>
                  <a:lnTo>
                    <a:pt x="92" y="0"/>
                  </a:lnTo>
                  <a:lnTo>
                    <a:pt x="90" y="0"/>
                  </a:lnTo>
                  <a:lnTo>
                    <a:pt x="89" y="1"/>
                  </a:lnTo>
                  <a:lnTo>
                    <a:pt x="87" y="2"/>
                  </a:lnTo>
                  <a:lnTo>
                    <a:pt x="83" y="3"/>
                  </a:lnTo>
                  <a:lnTo>
                    <a:pt x="78" y="4"/>
                  </a:lnTo>
                  <a:lnTo>
                    <a:pt x="71" y="5"/>
                  </a:lnTo>
                  <a:lnTo>
                    <a:pt x="63" y="5"/>
                  </a:lnTo>
                  <a:lnTo>
                    <a:pt x="54" y="5"/>
                  </a:lnTo>
                  <a:lnTo>
                    <a:pt x="45" y="5"/>
                  </a:lnTo>
                  <a:lnTo>
                    <a:pt x="34" y="6"/>
                  </a:lnTo>
                  <a:lnTo>
                    <a:pt x="24" y="6"/>
                  </a:lnTo>
                  <a:lnTo>
                    <a:pt x="11" y="6"/>
                  </a:lnTo>
                  <a:lnTo>
                    <a:pt x="0" y="6"/>
                  </a:lnTo>
                  <a:lnTo>
                    <a:pt x="0" y="7"/>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81" name="Freeform 385">
              <a:extLst>
                <a:ext uri="{FF2B5EF4-FFF2-40B4-BE49-F238E27FC236}">
                  <a16:creationId xmlns:a16="http://schemas.microsoft.com/office/drawing/2014/main" id="{371CD91D-246F-EE48-97CF-E7ADB351C2BB}"/>
                </a:ext>
              </a:extLst>
            </p:cNvPr>
            <p:cNvSpPr>
              <a:spLocks/>
            </p:cNvSpPr>
            <p:nvPr/>
          </p:nvSpPr>
          <p:spPr bwMode="auto">
            <a:xfrm>
              <a:off x="1013" y="3626"/>
              <a:ext cx="90" cy="6"/>
            </a:xfrm>
            <a:custGeom>
              <a:avLst/>
              <a:gdLst>
                <a:gd name="T0" fmla="*/ 0 w 90"/>
                <a:gd name="T1" fmla="*/ 6 h 6"/>
                <a:gd name="T2" fmla="*/ 11 w 90"/>
                <a:gd name="T3" fmla="*/ 6 h 6"/>
                <a:gd name="T4" fmla="*/ 24 w 90"/>
                <a:gd name="T5" fmla="*/ 6 h 6"/>
                <a:gd name="T6" fmla="*/ 34 w 90"/>
                <a:gd name="T7" fmla="*/ 6 h 6"/>
                <a:gd name="T8" fmla="*/ 45 w 90"/>
                <a:gd name="T9" fmla="*/ 5 h 6"/>
                <a:gd name="T10" fmla="*/ 54 w 90"/>
                <a:gd name="T11" fmla="*/ 5 h 6"/>
                <a:gd name="T12" fmla="*/ 63 w 90"/>
                <a:gd name="T13" fmla="*/ 5 h 6"/>
                <a:gd name="T14" fmla="*/ 71 w 90"/>
                <a:gd name="T15" fmla="*/ 5 h 6"/>
                <a:gd name="T16" fmla="*/ 78 w 90"/>
                <a:gd name="T17" fmla="*/ 4 h 6"/>
                <a:gd name="T18" fmla="*/ 83 w 90"/>
                <a:gd name="T19" fmla="*/ 3 h 6"/>
                <a:gd name="T20" fmla="*/ 87 w 90"/>
                <a:gd name="T21" fmla="*/ 2 h 6"/>
                <a:gd name="T22" fmla="*/ 89 w 90"/>
                <a:gd name="T23" fmla="*/ 1 h 6"/>
                <a:gd name="T24" fmla="*/ 90 w 90"/>
                <a:gd name="T25" fmla="*/ 0 h 6"/>
                <a:gd name="T26" fmla="*/ 87 w 90"/>
                <a:gd name="T27" fmla="*/ 0 h 6"/>
                <a:gd name="T28" fmla="*/ 86 w 90"/>
                <a:gd name="T29" fmla="*/ 1 h 6"/>
                <a:gd name="T30" fmla="*/ 84 w 90"/>
                <a:gd name="T31" fmla="*/ 2 h 6"/>
                <a:gd name="T32" fmla="*/ 81 w 90"/>
                <a:gd name="T33" fmla="*/ 3 h 6"/>
                <a:gd name="T34" fmla="*/ 75 w 90"/>
                <a:gd name="T35" fmla="*/ 4 h 6"/>
                <a:gd name="T36" fmla="*/ 69 w 90"/>
                <a:gd name="T37" fmla="*/ 5 h 6"/>
                <a:gd name="T38" fmla="*/ 61 w 90"/>
                <a:gd name="T39" fmla="*/ 5 h 6"/>
                <a:gd name="T40" fmla="*/ 53 w 90"/>
                <a:gd name="T41" fmla="*/ 5 h 6"/>
                <a:gd name="T42" fmla="*/ 44 w 90"/>
                <a:gd name="T43" fmla="*/ 5 h 6"/>
                <a:gd name="T44" fmla="*/ 33 w 90"/>
                <a:gd name="T45" fmla="*/ 6 h 6"/>
                <a:gd name="T46" fmla="*/ 23 w 90"/>
                <a:gd name="T47" fmla="*/ 6 h 6"/>
                <a:gd name="T48" fmla="*/ 11 w 90"/>
                <a:gd name="T49" fmla="*/ 6 h 6"/>
                <a:gd name="T50" fmla="*/ 0 w 90"/>
                <a:gd name="T51" fmla="*/ 6 h 6"/>
                <a:gd name="T52" fmla="*/ 0 w 90"/>
                <a:gd name="T53" fmla="*/ 6 h 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0" h="6">
                  <a:moveTo>
                    <a:pt x="0" y="6"/>
                  </a:moveTo>
                  <a:lnTo>
                    <a:pt x="11" y="6"/>
                  </a:lnTo>
                  <a:lnTo>
                    <a:pt x="24" y="6"/>
                  </a:lnTo>
                  <a:lnTo>
                    <a:pt x="34" y="6"/>
                  </a:lnTo>
                  <a:lnTo>
                    <a:pt x="45" y="5"/>
                  </a:lnTo>
                  <a:lnTo>
                    <a:pt x="54" y="5"/>
                  </a:lnTo>
                  <a:lnTo>
                    <a:pt x="63" y="5"/>
                  </a:lnTo>
                  <a:lnTo>
                    <a:pt x="71" y="5"/>
                  </a:lnTo>
                  <a:lnTo>
                    <a:pt x="78" y="4"/>
                  </a:lnTo>
                  <a:lnTo>
                    <a:pt x="83" y="3"/>
                  </a:lnTo>
                  <a:lnTo>
                    <a:pt x="87" y="2"/>
                  </a:lnTo>
                  <a:lnTo>
                    <a:pt x="89" y="1"/>
                  </a:lnTo>
                  <a:lnTo>
                    <a:pt x="90" y="0"/>
                  </a:lnTo>
                  <a:lnTo>
                    <a:pt x="87" y="0"/>
                  </a:lnTo>
                  <a:lnTo>
                    <a:pt x="86" y="1"/>
                  </a:lnTo>
                  <a:lnTo>
                    <a:pt x="84" y="2"/>
                  </a:lnTo>
                  <a:lnTo>
                    <a:pt x="81" y="3"/>
                  </a:lnTo>
                  <a:lnTo>
                    <a:pt x="75" y="4"/>
                  </a:lnTo>
                  <a:lnTo>
                    <a:pt x="69" y="5"/>
                  </a:lnTo>
                  <a:lnTo>
                    <a:pt x="61" y="5"/>
                  </a:lnTo>
                  <a:lnTo>
                    <a:pt x="53" y="5"/>
                  </a:lnTo>
                  <a:lnTo>
                    <a:pt x="44" y="5"/>
                  </a:lnTo>
                  <a:lnTo>
                    <a:pt x="33" y="6"/>
                  </a:lnTo>
                  <a:lnTo>
                    <a:pt x="23" y="6"/>
                  </a:lnTo>
                  <a:lnTo>
                    <a:pt x="11" y="6"/>
                  </a:lnTo>
                  <a:lnTo>
                    <a:pt x="0" y="6"/>
                  </a:lnTo>
                  <a:close/>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82" name="Freeform 386">
              <a:extLst>
                <a:ext uri="{FF2B5EF4-FFF2-40B4-BE49-F238E27FC236}">
                  <a16:creationId xmlns:a16="http://schemas.microsoft.com/office/drawing/2014/main" id="{C2E200A0-20E6-E140-AF67-1BAD61EDFF86}"/>
                </a:ext>
              </a:extLst>
            </p:cNvPr>
            <p:cNvSpPr>
              <a:spLocks/>
            </p:cNvSpPr>
            <p:nvPr/>
          </p:nvSpPr>
          <p:spPr bwMode="auto">
            <a:xfrm>
              <a:off x="1013" y="3626"/>
              <a:ext cx="87" cy="6"/>
            </a:xfrm>
            <a:custGeom>
              <a:avLst/>
              <a:gdLst>
                <a:gd name="T0" fmla="*/ 0 w 87"/>
                <a:gd name="T1" fmla="*/ 6 h 6"/>
                <a:gd name="T2" fmla="*/ 11 w 87"/>
                <a:gd name="T3" fmla="*/ 6 h 6"/>
                <a:gd name="T4" fmla="*/ 23 w 87"/>
                <a:gd name="T5" fmla="*/ 6 h 6"/>
                <a:gd name="T6" fmla="*/ 33 w 87"/>
                <a:gd name="T7" fmla="*/ 6 h 6"/>
                <a:gd name="T8" fmla="*/ 44 w 87"/>
                <a:gd name="T9" fmla="*/ 5 h 6"/>
                <a:gd name="T10" fmla="*/ 53 w 87"/>
                <a:gd name="T11" fmla="*/ 5 h 6"/>
                <a:gd name="T12" fmla="*/ 61 w 87"/>
                <a:gd name="T13" fmla="*/ 5 h 6"/>
                <a:gd name="T14" fmla="*/ 69 w 87"/>
                <a:gd name="T15" fmla="*/ 5 h 6"/>
                <a:gd name="T16" fmla="*/ 75 w 87"/>
                <a:gd name="T17" fmla="*/ 4 h 6"/>
                <a:gd name="T18" fmla="*/ 81 w 87"/>
                <a:gd name="T19" fmla="*/ 3 h 6"/>
                <a:gd name="T20" fmla="*/ 84 w 87"/>
                <a:gd name="T21" fmla="*/ 2 h 6"/>
                <a:gd name="T22" fmla="*/ 86 w 87"/>
                <a:gd name="T23" fmla="*/ 1 h 6"/>
                <a:gd name="T24" fmla="*/ 87 w 87"/>
                <a:gd name="T25" fmla="*/ 0 h 6"/>
                <a:gd name="T26" fmla="*/ 84 w 87"/>
                <a:gd name="T27" fmla="*/ 0 h 6"/>
                <a:gd name="T28" fmla="*/ 83 w 87"/>
                <a:gd name="T29" fmla="*/ 1 h 6"/>
                <a:gd name="T30" fmla="*/ 81 w 87"/>
                <a:gd name="T31" fmla="*/ 2 h 6"/>
                <a:gd name="T32" fmla="*/ 77 w 87"/>
                <a:gd name="T33" fmla="*/ 3 h 6"/>
                <a:gd name="T34" fmla="*/ 71 w 87"/>
                <a:gd name="T35" fmla="*/ 4 h 6"/>
                <a:gd name="T36" fmla="*/ 64 w 87"/>
                <a:gd name="T37" fmla="*/ 5 h 6"/>
                <a:gd name="T38" fmla="*/ 55 w 87"/>
                <a:gd name="T39" fmla="*/ 5 h 6"/>
                <a:gd name="T40" fmla="*/ 46 w 87"/>
                <a:gd name="T41" fmla="*/ 5 h 6"/>
                <a:gd name="T42" fmla="*/ 35 w 87"/>
                <a:gd name="T43" fmla="*/ 5 h 6"/>
                <a:gd name="T44" fmla="*/ 24 w 87"/>
                <a:gd name="T45" fmla="*/ 6 h 6"/>
                <a:gd name="T46" fmla="*/ 12 w 87"/>
                <a:gd name="T47" fmla="*/ 6 h 6"/>
                <a:gd name="T48" fmla="*/ 0 w 87"/>
                <a:gd name="T49" fmla="*/ 6 h 6"/>
                <a:gd name="T50" fmla="*/ 0 w 87"/>
                <a:gd name="T51" fmla="*/ 6 h 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87" h="6">
                  <a:moveTo>
                    <a:pt x="0" y="6"/>
                  </a:moveTo>
                  <a:lnTo>
                    <a:pt x="11" y="6"/>
                  </a:lnTo>
                  <a:lnTo>
                    <a:pt x="23" y="6"/>
                  </a:lnTo>
                  <a:lnTo>
                    <a:pt x="33" y="6"/>
                  </a:lnTo>
                  <a:lnTo>
                    <a:pt x="44" y="5"/>
                  </a:lnTo>
                  <a:lnTo>
                    <a:pt x="53" y="5"/>
                  </a:lnTo>
                  <a:lnTo>
                    <a:pt x="61" y="5"/>
                  </a:lnTo>
                  <a:lnTo>
                    <a:pt x="69" y="5"/>
                  </a:lnTo>
                  <a:lnTo>
                    <a:pt x="75" y="4"/>
                  </a:lnTo>
                  <a:lnTo>
                    <a:pt x="81" y="3"/>
                  </a:lnTo>
                  <a:lnTo>
                    <a:pt x="84" y="2"/>
                  </a:lnTo>
                  <a:lnTo>
                    <a:pt x="86" y="1"/>
                  </a:lnTo>
                  <a:lnTo>
                    <a:pt x="87" y="0"/>
                  </a:lnTo>
                  <a:lnTo>
                    <a:pt x="84" y="0"/>
                  </a:lnTo>
                  <a:lnTo>
                    <a:pt x="83" y="1"/>
                  </a:lnTo>
                  <a:lnTo>
                    <a:pt x="81" y="2"/>
                  </a:lnTo>
                  <a:lnTo>
                    <a:pt x="77" y="3"/>
                  </a:lnTo>
                  <a:lnTo>
                    <a:pt x="71" y="4"/>
                  </a:lnTo>
                  <a:lnTo>
                    <a:pt x="64" y="5"/>
                  </a:lnTo>
                  <a:lnTo>
                    <a:pt x="55" y="5"/>
                  </a:lnTo>
                  <a:lnTo>
                    <a:pt x="46" y="5"/>
                  </a:lnTo>
                  <a:lnTo>
                    <a:pt x="35" y="5"/>
                  </a:lnTo>
                  <a:lnTo>
                    <a:pt x="24" y="6"/>
                  </a:lnTo>
                  <a:lnTo>
                    <a:pt x="12" y="6"/>
                  </a:lnTo>
                  <a:lnTo>
                    <a:pt x="0" y="6"/>
                  </a:lnTo>
                  <a:close/>
                </a:path>
              </a:pathLst>
            </a:custGeom>
            <a:solidFill>
              <a:srgbClr val="8B8B8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83" name="Freeform 387">
              <a:extLst>
                <a:ext uri="{FF2B5EF4-FFF2-40B4-BE49-F238E27FC236}">
                  <a16:creationId xmlns:a16="http://schemas.microsoft.com/office/drawing/2014/main" id="{738368E9-8D99-7341-9782-B4FEB4F21BFD}"/>
                </a:ext>
              </a:extLst>
            </p:cNvPr>
            <p:cNvSpPr>
              <a:spLocks/>
            </p:cNvSpPr>
            <p:nvPr/>
          </p:nvSpPr>
          <p:spPr bwMode="auto">
            <a:xfrm>
              <a:off x="1013" y="3626"/>
              <a:ext cx="84" cy="6"/>
            </a:xfrm>
            <a:custGeom>
              <a:avLst/>
              <a:gdLst>
                <a:gd name="T0" fmla="*/ 0 w 84"/>
                <a:gd name="T1" fmla="*/ 6 h 6"/>
                <a:gd name="T2" fmla="*/ 12 w 84"/>
                <a:gd name="T3" fmla="*/ 6 h 6"/>
                <a:gd name="T4" fmla="*/ 24 w 84"/>
                <a:gd name="T5" fmla="*/ 6 h 6"/>
                <a:gd name="T6" fmla="*/ 35 w 84"/>
                <a:gd name="T7" fmla="*/ 5 h 6"/>
                <a:gd name="T8" fmla="*/ 46 w 84"/>
                <a:gd name="T9" fmla="*/ 5 h 6"/>
                <a:gd name="T10" fmla="*/ 55 w 84"/>
                <a:gd name="T11" fmla="*/ 5 h 6"/>
                <a:gd name="T12" fmla="*/ 64 w 84"/>
                <a:gd name="T13" fmla="*/ 5 h 6"/>
                <a:gd name="T14" fmla="*/ 71 w 84"/>
                <a:gd name="T15" fmla="*/ 4 h 6"/>
                <a:gd name="T16" fmla="*/ 77 w 84"/>
                <a:gd name="T17" fmla="*/ 3 h 6"/>
                <a:gd name="T18" fmla="*/ 81 w 84"/>
                <a:gd name="T19" fmla="*/ 2 h 6"/>
                <a:gd name="T20" fmla="*/ 83 w 84"/>
                <a:gd name="T21" fmla="*/ 1 h 6"/>
                <a:gd name="T22" fmla="*/ 84 w 84"/>
                <a:gd name="T23" fmla="*/ 0 h 6"/>
                <a:gd name="T24" fmla="*/ 82 w 84"/>
                <a:gd name="T25" fmla="*/ 0 h 6"/>
                <a:gd name="T26" fmla="*/ 81 w 84"/>
                <a:gd name="T27" fmla="*/ 1 h 6"/>
                <a:gd name="T28" fmla="*/ 79 w 84"/>
                <a:gd name="T29" fmla="*/ 2 h 6"/>
                <a:gd name="T30" fmla="*/ 75 w 84"/>
                <a:gd name="T31" fmla="*/ 3 h 6"/>
                <a:gd name="T32" fmla="*/ 68 w 84"/>
                <a:gd name="T33" fmla="*/ 4 h 6"/>
                <a:gd name="T34" fmla="*/ 62 w 84"/>
                <a:gd name="T35" fmla="*/ 5 h 6"/>
                <a:gd name="T36" fmla="*/ 54 w 84"/>
                <a:gd name="T37" fmla="*/ 5 h 6"/>
                <a:gd name="T38" fmla="*/ 44 w 84"/>
                <a:gd name="T39" fmla="*/ 5 h 6"/>
                <a:gd name="T40" fmla="*/ 34 w 84"/>
                <a:gd name="T41" fmla="*/ 5 h 6"/>
                <a:gd name="T42" fmla="*/ 23 w 84"/>
                <a:gd name="T43" fmla="*/ 6 h 6"/>
                <a:gd name="T44" fmla="*/ 11 w 84"/>
                <a:gd name="T45" fmla="*/ 6 h 6"/>
                <a:gd name="T46" fmla="*/ 0 w 84"/>
                <a:gd name="T47" fmla="*/ 6 h 6"/>
                <a:gd name="T48" fmla="*/ 0 w 84"/>
                <a:gd name="T49" fmla="*/ 6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84" h="6">
                  <a:moveTo>
                    <a:pt x="0" y="6"/>
                  </a:moveTo>
                  <a:lnTo>
                    <a:pt x="12" y="6"/>
                  </a:lnTo>
                  <a:lnTo>
                    <a:pt x="24" y="6"/>
                  </a:lnTo>
                  <a:lnTo>
                    <a:pt x="35" y="5"/>
                  </a:lnTo>
                  <a:lnTo>
                    <a:pt x="46" y="5"/>
                  </a:lnTo>
                  <a:lnTo>
                    <a:pt x="55" y="5"/>
                  </a:lnTo>
                  <a:lnTo>
                    <a:pt x="64" y="5"/>
                  </a:lnTo>
                  <a:lnTo>
                    <a:pt x="71" y="4"/>
                  </a:lnTo>
                  <a:lnTo>
                    <a:pt x="77" y="3"/>
                  </a:lnTo>
                  <a:lnTo>
                    <a:pt x="81" y="2"/>
                  </a:lnTo>
                  <a:lnTo>
                    <a:pt x="83" y="1"/>
                  </a:lnTo>
                  <a:lnTo>
                    <a:pt x="84" y="0"/>
                  </a:lnTo>
                  <a:lnTo>
                    <a:pt x="82" y="0"/>
                  </a:lnTo>
                  <a:lnTo>
                    <a:pt x="81" y="1"/>
                  </a:lnTo>
                  <a:lnTo>
                    <a:pt x="79" y="2"/>
                  </a:lnTo>
                  <a:lnTo>
                    <a:pt x="75" y="3"/>
                  </a:lnTo>
                  <a:lnTo>
                    <a:pt x="68" y="4"/>
                  </a:lnTo>
                  <a:lnTo>
                    <a:pt x="62" y="5"/>
                  </a:lnTo>
                  <a:lnTo>
                    <a:pt x="54" y="5"/>
                  </a:lnTo>
                  <a:lnTo>
                    <a:pt x="44" y="5"/>
                  </a:lnTo>
                  <a:lnTo>
                    <a:pt x="34" y="5"/>
                  </a:lnTo>
                  <a:lnTo>
                    <a:pt x="23" y="6"/>
                  </a:lnTo>
                  <a:lnTo>
                    <a:pt x="11" y="6"/>
                  </a:lnTo>
                  <a:lnTo>
                    <a:pt x="0" y="6"/>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84" name="Freeform 388">
              <a:extLst>
                <a:ext uri="{FF2B5EF4-FFF2-40B4-BE49-F238E27FC236}">
                  <a16:creationId xmlns:a16="http://schemas.microsoft.com/office/drawing/2014/main" id="{F760E940-0A26-894B-BE22-638B492654AC}"/>
                </a:ext>
              </a:extLst>
            </p:cNvPr>
            <p:cNvSpPr>
              <a:spLocks/>
            </p:cNvSpPr>
            <p:nvPr/>
          </p:nvSpPr>
          <p:spPr bwMode="auto">
            <a:xfrm>
              <a:off x="1013" y="3626"/>
              <a:ext cx="82" cy="6"/>
            </a:xfrm>
            <a:custGeom>
              <a:avLst/>
              <a:gdLst>
                <a:gd name="T0" fmla="*/ 0 w 82"/>
                <a:gd name="T1" fmla="*/ 6 h 6"/>
                <a:gd name="T2" fmla="*/ 11 w 82"/>
                <a:gd name="T3" fmla="*/ 6 h 6"/>
                <a:gd name="T4" fmla="*/ 23 w 82"/>
                <a:gd name="T5" fmla="*/ 6 h 6"/>
                <a:gd name="T6" fmla="*/ 34 w 82"/>
                <a:gd name="T7" fmla="*/ 5 h 6"/>
                <a:gd name="T8" fmla="*/ 44 w 82"/>
                <a:gd name="T9" fmla="*/ 5 h 6"/>
                <a:gd name="T10" fmla="*/ 54 w 82"/>
                <a:gd name="T11" fmla="*/ 5 h 6"/>
                <a:gd name="T12" fmla="*/ 62 w 82"/>
                <a:gd name="T13" fmla="*/ 5 h 6"/>
                <a:gd name="T14" fmla="*/ 68 w 82"/>
                <a:gd name="T15" fmla="*/ 4 h 6"/>
                <a:gd name="T16" fmla="*/ 75 w 82"/>
                <a:gd name="T17" fmla="*/ 3 h 6"/>
                <a:gd name="T18" fmla="*/ 79 w 82"/>
                <a:gd name="T19" fmla="*/ 2 h 6"/>
                <a:gd name="T20" fmla="*/ 81 w 82"/>
                <a:gd name="T21" fmla="*/ 1 h 6"/>
                <a:gd name="T22" fmla="*/ 82 w 82"/>
                <a:gd name="T23" fmla="*/ 0 h 6"/>
                <a:gd name="T24" fmla="*/ 79 w 82"/>
                <a:gd name="T25" fmla="*/ 0 h 6"/>
                <a:gd name="T26" fmla="*/ 78 w 82"/>
                <a:gd name="T27" fmla="*/ 1 h 6"/>
                <a:gd name="T28" fmla="*/ 76 w 82"/>
                <a:gd name="T29" fmla="*/ 2 h 6"/>
                <a:gd name="T30" fmla="*/ 72 w 82"/>
                <a:gd name="T31" fmla="*/ 3 h 6"/>
                <a:gd name="T32" fmla="*/ 67 w 82"/>
                <a:gd name="T33" fmla="*/ 4 h 6"/>
                <a:gd name="T34" fmla="*/ 60 w 82"/>
                <a:gd name="T35" fmla="*/ 4 h 6"/>
                <a:gd name="T36" fmla="*/ 52 w 82"/>
                <a:gd name="T37" fmla="*/ 5 h 6"/>
                <a:gd name="T38" fmla="*/ 43 w 82"/>
                <a:gd name="T39" fmla="*/ 5 h 6"/>
                <a:gd name="T40" fmla="*/ 33 w 82"/>
                <a:gd name="T41" fmla="*/ 5 h 6"/>
                <a:gd name="T42" fmla="*/ 22 w 82"/>
                <a:gd name="T43" fmla="*/ 5 h 6"/>
                <a:gd name="T44" fmla="*/ 11 w 82"/>
                <a:gd name="T45" fmla="*/ 5 h 6"/>
                <a:gd name="T46" fmla="*/ 0 w 82"/>
                <a:gd name="T47" fmla="*/ 6 h 6"/>
                <a:gd name="T48" fmla="*/ 0 w 82"/>
                <a:gd name="T49" fmla="*/ 6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82" h="6">
                  <a:moveTo>
                    <a:pt x="0" y="6"/>
                  </a:moveTo>
                  <a:lnTo>
                    <a:pt x="11" y="6"/>
                  </a:lnTo>
                  <a:lnTo>
                    <a:pt x="23" y="6"/>
                  </a:lnTo>
                  <a:lnTo>
                    <a:pt x="34" y="5"/>
                  </a:lnTo>
                  <a:lnTo>
                    <a:pt x="44" y="5"/>
                  </a:lnTo>
                  <a:lnTo>
                    <a:pt x="54" y="5"/>
                  </a:lnTo>
                  <a:lnTo>
                    <a:pt x="62" y="5"/>
                  </a:lnTo>
                  <a:lnTo>
                    <a:pt x="68" y="4"/>
                  </a:lnTo>
                  <a:lnTo>
                    <a:pt x="75" y="3"/>
                  </a:lnTo>
                  <a:lnTo>
                    <a:pt x="79" y="2"/>
                  </a:lnTo>
                  <a:lnTo>
                    <a:pt x="81" y="1"/>
                  </a:lnTo>
                  <a:lnTo>
                    <a:pt x="82" y="0"/>
                  </a:lnTo>
                  <a:lnTo>
                    <a:pt x="79" y="0"/>
                  </a:lnTo>
                  <a:lnTo>
                    <a:pt x="78" y="1"/>
                  </a:lnTo>
                  <a:lnTo>
                    <a:pt x="76" y="2"/>
                  </a:lnTo>
                  <a:lnTo>
                    <a:pt x="72" y="3"/>
                  </a:lnTo>
                  <a:lnTo>
                    <a:pt x="67" y="4"/>
                  </a:lnTo>
                  <a:lnTo>
                    <a:pt x="60" y="4"/>
                  </a:lnTo>
                  <a:lnTo>
                    <a:pt x="52" y="5"/>
                  </a:lnTo>
                  <a:lnTo>
                    <a:pt x="43" y="5"/>
                  </a:lnTo>
                  <a:lnTo>
                    <a:pt x="33" y="5"/>
                  </a:lnTo>
                  <a:lnTo>
                    <a:pt x="22" y="5"/>
                  </a:lnTo>
                  <a:lnTo>
                    <a:pt x="11" y="5"/>
                  </a:lnTo>
                  <a:lnTo>
                    <a:pt x="0" y="6"/>
                  </a:lnTo>
                  <a:close/>
                </a:path>
              </a:pathLst>
            </a:custGeom>
            <a:solidFill>
              <a:srgbClr val="86868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85" name="Freeform 389">
              <a:extLst>
                <a:ext uri="{FF2B5EF4-FFF2-40B4-BE49-F238E27FC236}">
                  <a16:creationId xmlns:a16="http://schemas.microsoft.com/office/drawing/2014/main" id="{022BBC89-B85A-BC40-943B-3CE04F053EDD}"/>
                </a:ext>
              </a:extLst>
            </p:cNvPr>
            <p:cNvSpPr>
              <a:spLocks/>
            </p:cNvSpPr>
            <p:nvPr/>
          </p:nvSpPr>
          <p:spPr bwMode="auto">
            <a:xfrm>
              <a:off x="1013" y="3626"/>
              <a:ext cx="79" cy="6"/>
            </a:xfrm>
            <a:custGeom>
              <a:avLst/>
              <a:gdLst>
                <a:gd name="T0" fmla="*/ 0 w 79"/>
                <a:gd name="T1" fmla="*/ 6 h 6"/>
                <a:gd name="T2" fmla="*/ 11 w 79"/>
                <a:gd name="T3" fmla="*/ 5 h 6"/>
                <a:gd name="T4" fmla="*/ 22 w 79"/>
                <a:gd name="T5" fmla="*/ 5 h 6"/>
                <a:gd name="T6" fmla="*/ 33 w 79"/>
                <a:gd name="T7" fmla="*/ 5 h 6"/>
                <a:gd name="T8" fmla="*/ 43 w 79"/>
                <a:gd name="T9" fmla="*/ 5 h 6"/>
                <a:gd name="T10" fmla="*/ 52 w 79"/>
                <a:gd name="T11" fmla="*/ 5 h 6"/>
                <a:gd name="T12" fmla="*/ 60 w 79"/>
                <a:gd name="T13" fmla="*/ 4 h 6"/>
                <a:gd name="T14" fmla="*/ 67 w 79"/>
                <a:gd name="T15" fmla="*/ 4 h 6"/>
                <a:gd name="T16" fmla="*/ 72 w 79"/>
                <a:gd name="T17" fmla="*/ 3 h 6"/>
                <a:gd name="T18" fmla="*/ 76 w 79"/>
                <a:gd name="T19" fmla="*/ 2 h 6"/>
                <a:gd name="T20" fmla="*/ 78 w 79"/>
                <a:gd name="T21" fmla="*/ 1 h 6"/>
                <a:gd name="T22" fmla="*/ 79 w 79"/>
                <a:gd name="T23" fmla="*/ 0 h 6"/>
                <a:gd name="T24" fmla="*/ 76 w 79"/>
                <a:gd name="T25" fmla="*/ 0 h 6"/>
                <a:gd name="T26" fmla="*/ 75 w 79"/>
                <a:gd name="T27" fmla="*/ 1 h 6"/>
                <a:gd name="T28" fmla="*/ 74 w 79"/>
                <a:gd name="T29" fmla="*/ 2 h 6"/>
                <a:gd name="T30" fmla="*/ 69 w 79"/>
                <a:gd name="T31" fmla="*/ 3 h 6"/>
                <a:gd name="T32" fmla="*/ 64 w 79"/>
                <a:gd name="T33" fmla="*/ 4 h 6"/>
                <a:gd name="T34" fmla="*/ 58 w 79"/>
                <a:gd name="T35" fmla="*/ 4 h 6"/>
                <a:gd name="T36" fmla="*/ 50 w 79"/>
                <a:gd name="T37" fmla="*/ 5 h 6"/>
                <a:gd name="T38" fmla="*/ 41 w 79"/>
                <a:gd name="T39" fmla="*/ 5 h 6"/>
                <a:gd name="T40" fmla="*/ 32 w 79"/>
                <a:gd name="T41" fmla="*/ 5 h 6"/>
                <a:gd name="T42" fmla="*/ 22 w 79"/>
                <a:gd name="T43" fmla="*/ 5 h 6"/>
                <a:gd name="T44" fmla="*/ 10 w 79"/>
                <a:gd name="T45" fmla="*/ 5 h 6"/>
                <a:gd name="T46" fmla="*/ 0 w 79"/>
                <a:gd name="T47" fmla="*/ 5 h 6"/>
                <a:gd name="T48" fmla="*/ 0 w 79"/>
                <a:gd name="T49" fmla="*/ 6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9" h="6">
                  <a:moveTo>
                    <a:pt x="0" y="6"/>
                  </a:moveTo>
                  <a:lnTo>
                    <a:pt x="11" y="5"/>
                  </a:lnTo>
                  <a:lnTo>
                    <a:pt x="22" y="5"/>
                  </a:lnTo>
                  <a:lnTo>
                    <a:pt x="33" y="5"/>
                  </a:lnTo>
                  <a:lnTo>
                    <a:pt x="43" y="5"/>
                  </a:lnTo>
                  <a:lnTo>
                    <a:pt x="52" y="5"/>
                  </a:lnTo>
                  <a:lnTo>
                    <a:pt x="60" y="4"/>
                  </a:lnTo>
                  <a:lnTo>
                    <a:pt x="67" y="4"/>
                  </a:lnTo>
                  <a:lnTo>
                    <a:pt x="72" y="3"/>
                  </a:lnTo>
                  <a:lnTo>
                    <a:pt x="76" y="2"/>
                  </a:lnTo>
                  <a:lnTo>
                    <a:pt x="78" y="1"/>
                  </a:lnTo>
                  <a:lnTo>
                    <a:pt x="79" y="0"/>
                  </a:lnTo>
                  <a:lnTo>
                    <a:pt x="76" y="0"/>
                  </a:lnTo>
                  <a:lnTo>
                    <a:pt x="75" y="1"/>
                  </a:lnTo>
                  <a:lnTo>
                    <a:pt x="74" y="2"/>
                  </a:lnTo>
                  <a:lnTo>
                    <a:pt x="69" y="3"/>
                  </a:lnTo>
                  <a:lnTo>
                    <a:pt x="64" y="4"/>
                  </a:lnTo>
                  <a:lnTo>
                    <a:pt x="58" y="4"/>
                  </a:lnTo>
                  <a:lnTo>
                    <a:pt x="50" y="5"/>
                  </a:lnTo>
                  <a:lnTo>
                    <a:pt x="41" y="5"/>
                  </a:lnTo>
                  <a:lnTo>
                    <a:pt x="32" y="5"/>
                  </a:lnTo>
                  <a:lnTo>
                    <a:pt x="22" y="5"/>
                  </a:lnTo>
                  <a:lnTo>
                    <a:pt x="10" y="5"/>
                  </a:lnTo>
                  <a:lnTo>
                    <a:pt x="0" y="5"/>
                  </a:lnTo>
                  <a:lnTo>
                    <a:pt x="0" y="6"/>
                  </a:lnTo>
                  <a:close/>
                </a:path>
              </a:pathLst>
            </a:custGeom>
            <a:solidFill>
              <a:srgbClr val="83838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86" name="Freeform 390">
              <a:extLst>
                <a:ext uri="{FF2B5EF4-FFF2-40B4-BE49-F238E27FC236}">
                  <a16:creationId xmlns:a16="http://schemas.microsoft.com/office/drawing/2014/main" id="{16C2BE1F-1D55-814A-96E5-AE87FAE0D885}"/>
                </a:ext>
              </a:extLst>
            </p:cNvPr>
            <p:cNvSpPr>
              <a:spLocks/>
            </p:cNvSpPr>
            <p:nvPr/>
          </p:nvSpPr>
          <p:spPr bwMode="auto">
            <a:xfrm>
              <a:off x="1013" y="3626"/>
              <a:ext cx="76" cy="5"/>
            </a:xfrm>
            <a:custGeom>
              <a:avLst/>
              <a:gdLst>
                <a:gd name="T0" fmla="*/ 0 w 76"/>
                <a:gd name="T1" fmla="*/ 5 h 5"/>
                <a:gd name="T2" fmla="*/ 10 w 76"/>
                <a:gd name="T3" fmla="*/ 5 h 5"/>
                <a:gd name="T4" fmla="*/ 22 w 76"/>
                <a:gd name="T5" fmla="*/ 5 h 5"/>
                <a:gd name="T6" fmla="*/ 32 w 76"/>
                <a:gd name="T7" fmla="*/ 5 h 5"/>
                <a:gd name="T8" fmla="*/ 41 w 76"/>
                <a:gd name="T9" fmla="*/ 5 h 5"/>
                <a:gd name="T10" fmla="*/ 50 w 76"/>
                <a:gd name="T11" fmla="*/ 5 h 5"/>
                <a:gd name="T12" fmla="*/ 58 w 76"/>
                <a:gd name="T13" fmla="*/ 4 h 5"/>
                <a:gd name="T14" fmla="*/ 64 w 76"/>
                <a:gd name="T15" fmla="*/ 4 h 5"/>
                <a:gd name="T16" fmla="*/ 69 w 76"/>
                <a:gd name="T17" fmla="*/ 3 h 5"/>
                <a:gd name="T18" fmla="*/ 74 w 76"/>
                <a:gd name="T19" fmla="*/ 2 h 5"/>
                <a:gd name="T20" fmla="*/ 75 w 76"/>
                <a:gd name="T21" fmla="*/ 1 h 5"/>
                <a:gd name="T22" fmla="*/ 76 w 76"/>
                <a:gd name="T23" fmla="*/ 0 h 5"/>
                <a:gd name="T24" fmla="*/ 74 w 76"/>
                <a:gd name="T25" fmla="*/ 0 h 5"/>
                <a:gd name="T26" fmla="*/ 73 w 76"/>
                <a:gd name="T27" fmla="*/ 1 h 5"/>
                <a:gd name="T28" fmla="*/ 71 w 76"/>
                <a:gd name="T29" fmla="*/ 2 h 5"/>
                <a:gd name="T30" fmla="*/ 68 w 76"/>
                <a:gd name="T31" fmla="*/ 3 h 5"/>
                <a:gd name="T32" fmla="*/ 62 w 76"/>
                <a:gd name="T33" fmla="*/ 3 h 5"/>
                <a:gd name="T34" fmla="*/ 56 w 76"/>
                <a:gd name="T35" fmla="*/ 4 h 5"/>
                <a:gd name="T36" fmla="*/ 48 w 76"/>
                <a:gd name="T37" fmla="*/ 5 h 5"/>
                <a:gd name="T38" fmla="*/ 40 w 76"/>
                <a:gd name="T39" fmla="*/ 5 h 5"/>
                <a:gd name="T40" fmla="*/ 31 w 76"/>
                <a:gd name="T41" fmla="*/ 5 h 5"/>
                <a:gd name="T42" fmla="*/ 21 w 76"/>
                <a:gd name="T43" fmla="*/ 5 h 5"/>
                <a:gd name="T44" fmla="*/ 10 w 76"/>
                <a:gd name="T45" fmla="*/ 5 h 5"/>
                <a:gd name="T46" fmla="*/ 0 w 76"/>
                <a:gd name="T47" fmla="*/ 5 h 5"/>
                <a:gd name="T48" fmla="*/ 0 w 76"/>
                <a:gd name="T49" fmla="*/ 5 h 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6" h="5">
                  <a:moveTo>
                    <a:pt x="0" y="5"/>
                  </a:moveTo>
                  <a:lnTo>
                    <a:pt x="10" y="5"/>
                  </a:lnTo>
                  <a:lnTo>
                    <a:pt x="22" y="5"/>
                  </a:lnTo>
                  <a:lnTo>
                    <a:pt x="32" y="5"/>
                  </a:lnTo>
                  <a:lnTo>
                    <a:pt x="41" y="5"/>
                  </a:lnTo>
                  <a:lnTo>
                    <a:pt x="50" y="5"/>
                  </a:lnTo>
                  <a:lnTo>
                    <a:pt x="58" y="4"/>
                  </a:lnTo>
                  <a:lnTo>
                    <a:pt x="64" y="4"/>
                  </a:lnTo>
                  <a:lnTo>
                    <a:pt x="69" y="3"/>
                  </a:lnTo>
                  <a:lnTo>
                    <a:pt x="74" y="2"/>
                  </a:lnTo>
                  <a:lnTo>
                    <a:pt x="75" y="1"/>
                  </a:lnTo>
                  <a:lnTo>
                    <a:pt x="76" y="0"/>
                  </a:lnTo>
                  <a:lnTo>
                    <a:pt x="74" y="0"/>
                  </a:lnTo>
                  <a:lnTo>
                    <a:pt x="73" y="1"/>
                  </a:lnTo>
                  <a:lnTo>
                    <a:pt x="71" y="2"/>
                  </a:lnTo>
                  <a:lnTo>
                    <a:pt x="68" y="3"/>
                  </a:lnTo>
                  <a:lnTo>
                    <a:pt x="62" y="3"/>
                  </a:lnTo>
                  <a:lnTo>
                    <a:pt x="56" y="4"/>
                  </a:lnTo>
                  <a:lnTo>
                    <a:pt x="48" y="5"/>
                  </a:lnTo>
                  <a:lnTo>
                    <a:pt x="40" y="5"/>
                  </a:lnTo>
                  <a:lnTo>
                    <a:pt x="31" y="5"/>
                  </a:lnTo>
                  <a:lnTo>
                    <a:pt x="21" y="5"/>
                  </a:lnTo>
                  <a:lnTo>
                    <a:pt x="10" y="5"/>
                  </a:lnTo>
                  <a:lnTo>
                    <a:pt x="0" y="5"/>
                  </a:lnTo>
                  <a:close/>
                </a:path>
              </a:pathLst>
            </a:custGeom>
            <a:solidFill>
              <a:srgbClr val="8181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87" name="Freeform 391">
              <a:extLst>
                <a:ext uri="{FF2B5EF4-FFF2-40B4-BE49-F238E27FC236}">
                  <a16:creationId xmlns:a16="http://schemas.microsoft.com/office/drawing/2014/main" id="{8952169C-8E68-7C46-95D4-FC8087F6F6E5}"/>
                </a:ext>
              </a:extLst>
            </p:cNvPr>
            <p:cNvSpPr>
              <a:spLocks/>
            </p:cNvSpPr>
            <p:nvPr/>
          </p:nvSpPr>
          <p:spPr bwMode="auto">
            <a:xfrm>
              <a:off x="1013" y="3626"/>
              <a:ext cx="74" cy="5"/>
            </a:xfrm>
            <a:custGeom>
              <a:avLst/>
              <a:gdLst>
                <a:gd name="T0" fmla="*/ 0 w 74"/>
                <a:gd name="T1" fmla="*/ 5 h 5"/>
                <a:gd name="T2" fmla="*/ 10 w 74"/>
                <a:gd name="T3" fmla="*/ 5 h 5"/>
                <a:gd name="T4" fmla="*/ 21 w 74"/>
                <a:gd name="T5" fmla="*/ 5 h 5"/>
                <a:gd name="T6" fmla="*/ 31 w 74"/>
                <a:gd name="T7" fmla="*/ 5 h 5"/>
                <a:gd name="T8" fmla="*/ 40 w 74"/>
                <a:gd name="T9" fmla="*/ 5 h 5"/>
                <a:gd name="T10" fmla="*/ 48 w 74"/>
                <a:gd name="T11" fmla="*/ 5 h 5"/>
                <a:gd name="T12" fmla="*/ 56 w 74"/>
                <a:gd name="T13" fmla="*/ 4 h 5"/>
                <a:gd name="T14" fmla="*/ 62 w 74"/>
                <a:gd name="T15" fmla="*/ 3 h 5"/>
                <a:gd name="T16" fmla="*/ 68 w 74"/>
                <a:gd name="T17" fmla="*/ 3 h 5"/>
                <a:gd name="T18" fmla="*/ 71 w 74"/>
                <a:gd name="T19" fmla="*/ 2 h 5"/>
                <a:gd name="T20" fmla="*/ 73 w 74"/>
                <a:gd name="T21" fmla="*/ 1 h 5"/>
                <a:gd name="T22" fmla="*/ 74 w 74"/>
                <a:gd name="T23" fmla="*/ 0 h 5"/>
                <a:gd name="T24" fmla="*/ 71 w 74"/>
                <a:gd name="T25" fmla="*/ 0 h 5"/>
                <a:gd name="T26" fmla="*/ 70 w 74"/>
                <a:gd name="T27" fmla="*/ 1 h 5"/>
                <a:gd name="T28" fmla="*/ 68 w 74"/>
                <a:gd name="T29" fmla="*/ 2 h 5"/>
                <a:gd name="T30" fmla="*/ 63 w 74"/>
                <a:gd name="T31" fmla="*/ 3 h 5"/>
                <a:gd name="T32" fmla="*/ 58 w 74"/>
                <a:gd name="T33" fmla="*/ 4 h 5"/>
                <a:gd name="T34" fmla="*/ 50 w 74"/>
                <a:gd name="T35" fmla="*/ 4 h 5"/>
                <a:gd name="T36" fmla="*/ 42 w 74"/>
                <a:gd name="T37" fmla="*/ 5 h 5"/>
                <a:gd name="T38" fmla="*/ 32 w 74"/>
                <a:gd name="T39" fmla="*/ 5 h 5"/>
                <a:gd name="T40" fmla="*/ 22 w 74"/>
                <a:gd name="T41" fmla="*/ 5 h 5"/>
                <a:gd name="T42" fmla="*/ 11 w 74"/>
                <a:gd name="T43" fmla="*/ 5 h 5"/>
                <a:gd name="T44" fmla="*/ 0 w 74"/>
                <a:gd name="T45" fmla="*/ 5 h 5"/>
                <a:gd name="T46" fmla="*/ 0 w 74"/>
                <a:gd name="T47" fmla="*/ 5 h 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4" h="5">
                  <a:moveTo>
                    <a:pt x="0" y="5"/>
                  </a:moveTo>
                  <a:lnTo>
                    <a:pt x="10" y="5"/>
                  </a:lnTo>
                  <a:lnTo>
                    <a:pt x="21" y="5"/>
                  </a:lnTo>
                  <a:lnTo>
                    <a:pt x="31" y="5"/>
                  </a:lnTo>
                  <a:lnTo>
                    <a:pt x="40" y="5"/>
                  </a:lnTo>
                  <a:lnTo>
                    <a:pt x="48" y="5"/>
                  </a:lnTo>
                  <a:lnTo>
                    <a:pt x="56" y="4"/>
                  </a:lnTo>
                  <a:lnTo>
                    <a:pt x="62" y="3"/>
                  </a:lnTo>
                  <a:lnTo>
                    <a:pt x="68" y="3"/>
                  </a:lnTo>
                  <a:lnTo>
                    <a:pt x="71" y="2"/>
                  </a:lnTo>
                  <a:lnTo>
                    <a:pt x="73" y="1"/>
                  </a:lnTo>
                  <a:lnTo>
                    <a:pt x="74" y="0"/>
                  </a:lnTo>
                  <a:lnTo>
                    <a:pt x="71" y="0"/>
                  </a:lnTo>
                  <a:lnTo>
                    <a:pt x="70" y="1"/>
                  </a:lnTo>
                  <a:lnTo>
                    <a:pt x="68" y="2"/>
                  </a:lnTo>
                  <a:lnTo>
                    <a:pt x="63" y="3"/>
                  </a:lnTo>
                  <a:lnTo>
                    <a:pt x="58" y="4"/>
                  </a:lnTo>
                  <a:lnTo>
                    <a:pt x="50" y="4"/>
                  </a:lnTo>
                  <a:lnTo>
                    <a:pt x="42" y="5"/>
                  </a:lnTo>
                  <a:lnTo>
                    <a:pt x="32" y="5"/>
                  </a:lnTo>
                  <a:lnTo>
                    <a:pt x="22" y="5"/>
                  </a:lnTo>
                  <a:lnTo>
                    <a:pt x="11" y="5"/>
                  </a:lnTo>
                  <a:lnTo>
                    <a:pt x="0" y="5"/>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88" name="Freeform 392">
              <a:extLst>
                <a:ext uri="{FF2B5EF4-FFF2-40B4-BE49-F238E27FC236}">
                  <a16:creationId xmlns:a16="http://schemas.microsoft.com/office/drawing/2014/main" id="{8BB13207-CAF0-9B41-8B55-CF2CF6DC9CB9}"/>
                </a:ext>
              </a:extLst>
            </p:cNvPr>
            <p:cNvSpPr>
              <a:spLocks/>
            </p:cNvSpPr>
            <p:nvPr/>
          </p:nvSpPr>
          <p:spPr bwMode="auto">
            <a:xfrm>
              <a:off x="1013" y="3626"/>
              <a:ext cx="71" cy="5"/>
            </a:xfrm>
            <a:custGeom>
              <a:avLst/>
              <a:gdLst>
                <a:gd name="T0" fmla="*/ 0 w 71"/>
                <a:gd name="T1" fmla="*/ 5 h 5"/>
                <a:gd name="T2" fmla="*/ 11 w 71"/>
                <a:gd name="T3" fmla="*/ 5 h 5"/>
                <a:gd name="T4" fmla="*/ 22 w 71"/>
                <a:gd name="T5" fmla="*/ 5 h 5"/>
                <a:gd name="T6" fmla="*/ 32 w 71"/>
                <a:gd name="T7" fmla="*/ 5 h 5"/>
                <a:gd name="T8" fmla="*/ 42 w 71"/>
                <a:gd name="T9" fmla="*/ 5 h 5"/>
                <a:gd name="T10" fmla="*/ 50 w 71"/>
                <a:gd name="T11" fmla="*/ 4 h 5"/>
                <a:gd name="T12" fmla="*/ 58 w 71"/>
                <a:gd name="T13" fmla="*/ 4 h 5"/>
                <a:gd name="T14" fmla="*/ 63 w 71"/>
                <a:gd name="T15" fmla="*/ 3 h 5"/>
                <a:gd name="T16" fmla="*/ 68 w 71"/>
                <a:gd name="T17" fmla="*/ 2 h 5"/>
                <a:gd name="T18" fmla="*/ 70 w 71"/>
                <a:gd name="T19" fmla="*/ 1 h 5"/>
                <a:gd name="T20" fmla="*/ 71 w 71"/>
                <a:gd name="T21" fmla="*/ 0 h 5"/>
                <a:gd name="T22" fmla="*/ 68 w 71"/>
                <a:gd name="T23" fmla="*/ 0 h 5"/>
                <a:gd name="T24" fmla="*/ 68 w 71"/>
                <a:gd name="T25" fmla="*/ 1 h 5"/>
                <a:gd name="T26" fmla="*/ 65 w 71"/>
                <a:gd name="T27" fmla="*/ 2 h 5"/>
                <a:gd name="T28" fmla="*/ 61 w 71"/>
                <a:gd name="T29" fmla="*/ 3 h 5"/>
                <a:gd name="T30" fmla="*/ 55 w 71"/>
                <a:gd name="T31" fmla="*/ 4 h 5"/>
                <a:gd name="T32" fmla="*/ 48 w 71"/>
                <a:gd name="T33" fmla="*/ 4 h 5"/>
                <a:gd name="T34" fmla="*/ 40 w 71"/>
                <a:gd name="T35" fmla="*/ 5 h 5"/>
                <a:gd name="T36" fmla="*/ 32 w 71"/>
                <a:gd name="T37" fmla="*/ 5 h 5"/>
                <a:gd name="T38" fmla="*/ 21 w 71"/>
                <a:gd name="T39" fmla="*/ 5 h 5"/>
                <a:gd name="T40" fmla="*/ 10 w 71"/>
                <a:gd name="T41" fmla="*/ 5 h 5"/>
                <a:gd name="T42" fmla="*/ 0 w 71"/>
                <a:gd name="T43" fmla="*/ 5 h 5"/>
                <a:gd name="T44" fmla="*/ 0 w 71"/>
                <a:gd name="T45" fmla="*/ 5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1" h="5">
                  <a:moveTo>
                    <a:pt x="0" y="5"/>
                  </a:moveTo>
                  <a:lnTo>
                    <a:pt x="11" y="5"/>
                  </a:lnTo>
                  <a:lnTo>
                    <a:pt x="22" y="5"/>
                  </a:lnTo>
                  <a:lnTo>
                    <a:pt x="32" y="5"/>
                  </a:lnTo>
                  <a:lnTo>
                    <a:pt x="42" y="5"/>
                  </a:lnTo>
                  <a:lnTo>
                    <a:pt x="50" y="4"/>
                  </a:lnTo>
                  <a:lnTo>
                    <a:pt x="58" y="4"/>
                  </a:lnTo>
                  <a:lnTo>
                    <a:pt x="63" y="3"/>
                  </a:lnTo>
                  <a:lnTo>
                    <a:pt x="68" y="2"/>
                  </a:lnTo>
                  <a:lnTo>
                    <a:pt x="70" y="1"/>
                  </a:lnTo>
                  <a:lnTo>
                    <a:pt x="71" y="0"/>
                  </a:lnTo>
                  <a:lnTo>
                    <a:pt x="68" y="0"/>
                  </a:lnTo>
                  <a:lnTo>
                    <a:pt x="68" y="1"/>
                  </a:lnTo>
                  <a:lnTo>
                    <a:pt x="65" y="2"/>
                  </a:lnTo>
                  <a:lnTo>
                    <a:pt x="61" y="3"/>
                  </a:lnTo>
                  <a:lnTo>
                    <a:pt x="55" y="4"/>
                  </a:lnTo>
                  <a:lnTo>
                    <a:pt x="48" y="4"/>
                  </a:lnTo>
                  <a:lnTo>
                    <a:pt x="40" y="5"/>
                  </a:lnTo>
                  <a:lnTo>
                    <a:pt x="32" y="5"/>
                  </a:lnTo>
                  <a:lnTo>
                    <a:pt x="21" y="5"/>
                  </a:lnTo>
                  <a:lnTo>
                    <a:pt x="10" y="5"/>
                  </a:lnTo>
                  <a:lnTo>
                    <a:pt x="0" y="5"/>
                  </a:lnTo>
                  <a:close/>
                </a:path>
              </a:pathLst>
            </a:custGeom>
            <a:solidFill>
              <a:srgbClr val="7D7D7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89" name="Freeform 393">
              <a:extLst>
                <a:ext uri="{FF2B5EF4-FFF2-40B4-BE49-F238E27FC236}">
                  <a16:creationId xmlns:a16="http://schemas.microsoft.com/office/drawing/2014/main" id="{21604220-5C85-AC47-9570-43E0A59624A1}"/>
                </a:ext>
              </a:extLst>
            </p:cNvPr>
            <p:cNvSpPr>
              <a:spLocks/>
            </p:cNvSpPr>
            <p:nvPr/>
          </p:nvSpPr>
          <p:spPr bwMode="auto">
            <a:xfrm>
              <a:off x="1013" y="3626"/>
              <a:ext cx="68" cy="5"/>
            </a:xfrm>
            <a:custGeom>
              <a:avLst/>
              <a:gdLst>
                <a:gd name="T0" fmla="*/ 0 w 68"/>
                <a:gd name="T1" fmla="*/ 5 h 5"/>
                <a:gd name="T2" fmla="*/ 10 w 68"/>
                <a:gd name="T3" fmla="*/ 5 h 5"/>
                <a:gd name="T4" fmla="*/ 21 w 68"/>
                <a:gd name="T5" fmla="*/ 5 h 5"/>
                <a:gd name="T6" fmla="*/ 32 w 68"/>
                <a:gd name="T7" fmla="*/ 5 h 5"/>
                <a:gd name="T8" fmla="*/ 40 w 68"/>
                <a:gd name="T9" fmla="*/ 5 h 5"/>
                <a:gd name="T10" fmla="*/ 48 w 68"/>
                <a:gd name="T11" fmla="*/ 4 h 5"/>
                <a:gd name="T12" fmla="*/ 55 w 68"/>
                <a:gd name="T13" fmla="*/ 4 h 5"/>
                <a:gd name="T14" fmla="*/ 61 w 68"/>
                <a:gd name="T15" fmla="*/ 3 h 5"/>
                <a:gd name="T16" fmla="*/ 65 w 68"/>
                <a:gd name="T17" fmla="*/ 2 h 5"/>
                <a:gd name="T18" fmla="*/ 68 w 68"/>
                <a:gd name="T19" fmla="*/ 1 h 5"/>
                <a:gd name="T20" fmla="*/ 68 w 68"/>
                <a:gd name="T21" fmla="*/ 0 h 5"/>
                <a:gd name="T22" fmla="*/ 66 w 68"/>
                <a:gd name="T23" fmla="*/ 0 h 5"/>
                <a:gd name="T24" fmla="*/ 65 w 68"/>
                <a:gd name="T25" fmla="*/ 1 h 5"/>
                <a:gd name="T26" fmla="*/ 63 w 68"/>
                <a:gd name="T27" fmla="*/ 2 h 5"/>
                <a:gd name="T28" fmla="*/ 59 w 68"/>
                <a:gd name="T29" fmla="*/ 3 h 5"/>
                <a:gd name="T30" fmla="*/ 54 w 68"/>
                <a:gd name="T31" fmla="*/ 3 h 5"/>
                <a:gd name="T32" fmla="*/ 46 w 68"/>
                <a:gd name="T33" fmla="*/ 4 h 5"/>
                <a:gd name="T34" fmla="*/ 39 w 68"/>
                <a:gd name="T35" fmla="*/ 5 h 5"/>
                <a:gd name="T36" fmla="*/ 30 w 68"/>
                <a:gd name="T37" fmla="*/ 5 h 5"/>
                <a:gd name="T38" fmla="*/ 20 w 68"/>
                <a:gd name="T39" fmla="*/ 5 h 5"/>
                <a:gd name="T40" fmla="*/ 10 w 68"/>
                <a:gd name="T41" fmla="*/ 5 h 5"/>
                <a:gd name="T42" fmla="*/ 0 w 68"/>
                <a:gd name="T43" fmla="*/ 5 h 5"/>
                <a:gd name="T44" fmla="*/ 0 w 68"/>
                <a:gd name="T45" fmla="*/ 5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8" h="5">
                  <a:moveTo>
                    <a:pt x="0" y="5"/>
                  </a:moveTo>
                  <a:lnTo>
                    <a:pt x="10" y="5"/>
                  </a:lnTo>
                  <a:lnTo>
                    <a:pt x="21" y="5"/>
                  </a:lnTo>
                  <a:lnTo>
                    <a:pt x="32" y="5"/>
                  </a:lnTo>
                  <a:lnTo>
                    <a:pt x="40" y="5"/>
                  </a:lnTo>
                  <a:lnTo>
                    <a:pt x="48" y="4"/>
                  </a:lnTo>
                  <a:lnTo>
                    <a:pt x="55" y="4"/>
                  </a:lnTo>
                  <a:lnTo>
                    <a:pt x="61" y="3"/>
                  </a:lnTo>
                  <a:lnTo>
                    <a:pt x="65" y="2"/>
                  </a:lnTo>
                  <a:lnTo>
                    <a:pt x="68" y="1"/>
                  </a:lnTo>
                  <a:lnTo>
                    <a:pt x="68" y="0"/>
                  </a:lnTo>
                  <a:lnTo>
                    <a:pt x="66" y="0"/>
                  </a:lnTo>
                  <a:lnTo>
                    <a:pt x="65" y="1"/>
                  </a:lnTo>
                  <a:lnTo>
                    <a:pt x="63" y="2"/>
                  </a:lnTo>
                  <a:lnTo>
                    <a:pt x="59" y="3"/>
                  </a:lnTo>
                  <a:lnTo>
                    <a:pt x="54" y="3"/>
                  </a:lnTo>
                  <a:lnTo>
                    <a:pt x="46" y="4"/>
                  </a:lnTo>
                  <a:lnTo>
                    <a:pt x="39" y="5"/>
                  </a:lnTo>
                  <a:lnTo>
                    <a:pt x="30" y="5"/>
                  </a:lnTo>
                  <a:lnTo>
                    <a:pt x="20" y="5"/>
                  </a:lnTo>
                  <a:lnTo>
                    <a:pt x="10" y="5"/>
                  </a:lnTo>
                  <a:lnTo>
                    <a:pt x="0" y="5"/>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90" name="Freeform 394">
              <a:extLst>
                <a:ext uri="{FF2B5EF4-FFF2-40B4-BE49-F238E27FC236}">
                  <a16:creationId xmlns:a16="http://schemas.microsoft.com/office/drawing/2014/main" id="{FE6B6D6B-9418-5A4F-B02F-EB506D9B4777}"/>
                </a:ext>
              </a:extLst>
            </p:cNvPr>
            <p:cNvSpPr>
              <a:spLocks/>
            </p:cNvSpPr>
            <p:nvPr/>
          </p:nvSpPr>
          <p:spPr bwMode="auto">
            <a:xfrm>
              <a:off x="1013" y="3626"/>
              <a:ext cx="66" cy="5"/>
            </a:xfrm>
            <a:custGeom>
              <a:avLst/>
              <a:gdLst>
                <a:gd name="T0" fmla="*/ 0 w 66"/>
                <a:gd name="T1" fmla="*/ 5 h 5"/>
                <a:gd name="T2" fmla="*/ 10 w 66"/>
                <a:gd name="T3" fmla="*/ 5 h 5"/>
                <a:gd name="T4" fmla="*/ 20 w 66"/>
                <a:gd name="T5" fmla="*/ 5 h 5"/>
                <a:gd name="T6" fmla="*/ 30 w 66"/>
                <a:gd name="T7" fmla="*/ 5 h 5"/>
                <a:gd name="T8" fmla="*/ 39 w 66"/>
                <a:gd name="T9" fmla="*/ 5 h 5"/>
                <a:gd name="T10" fmla="*/ 46 w 66"/>
                <a:gd name="T11" fmla="*/ 4 h 5"/>
                <a:gd name="T12" fmla="*/ 54 w 66"/>
                <a:gd name="T13" fmla="*/ 3 h 5"/>
                <a:gd name="T14" fmla="*/ 59 w 66"/>
                <a:gd name="T15" fmla="*/ 3 h 5"/>
                <a:gd name="T16" fmla="*/ 63 w 66"/>
                <a:gd name="T17" fmla="*/ 2 h 5"/>
                <a:gd name="T18" fmla="*/ 65 w 66"/>
                <a:gd name="T19" fmla="*/ 1 h 5"/>
                <a:gd name="T20" fmla="*/ 66 w 66"/>
                <a:gd name="T21" fmla="*/ 0 h 5"/>
                <a:gd name="T22" fmla="*/ 63 w 66"/>
                <a:gd name="T23" fmla="*/ 0 h 5"/>
                <a:gd name="T24" fmla="*/ 62 w 66"/>
                <a:gd name="T25" fmla="*/ 1 h 5"/>
                <a:gd name="T26" fmla="*/ 61 w 66"/>
                <a:gd name="T27" fmla="*/ 2 h 5"/>
                <a:gd name="T28" fmla="*/ 56 w 66"/>
                <a:gd name="T29" fmla="*/ 3 h 5"/>
                <a:gd name="T30" fmla="*/ 51 w 66"/>
                <a:gd name="T31" fmla="*/ 3 h 5"/>
                <a:gd name="T32" fmla="*/ 45 w 66"/>
                <a:gd name="T33" fmla="*/ 4 h 5"/>
                <a:gd name="T34" fmla="*/ 37 w 66"/>
                <a:gd name="T35" fmla="*/ 4 h 5"/>
                <a:gd name="T36" fmla="*/ 29 w 66"/>
                <a:gd name="T37" fmla="*/ 5 h 5"/>
                <a:gd name="T38" fmla="*/ 19 w 66"/>
                <a:gd name="T39" fmla="*/ 5 h 5"/>
                <a:gd name="T40" fmla="*/ 10 w 66"/>
                <a:gd name="T41" fmla="*/ 5 h 5"/>
                <a:gd name="T42" fmla="*/ 0 w 66"/>
                <a:gd name="T43" fmla="*/ 5 h 5"/>
                <a:gd name="T44" fmla="*/ 0 w 66"/>
                <a:gd name="T45" fmla="*/ 5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6" h="5">
                  <a:moveTo>
                    <a:pt x="0" y="5"/>
                  </a:moveTo>
                  <a:lnTo>
                    <a:pt x="10" y="5"/>
                  </a:lnTo>
                  <a:lnTo>
                    <a:pt x="20" y="5"/>
                  </a:lnTo>
                  <a:lnTo>
                    <a:pt x="30" y="5"/>
                  </a:lnTo>
                  <a:lnTo>
                    <a:pt x="39" y="5"/>
                  </a:lnTo>
                  <a:lnTo>
                    <a:pt x="46" y="4"/>
                  </a:lnTo>
                  <a:lnTo>
                    <a:pt x="54" y="3"/>
                  </a:lnTo>
                  <a:lnTo>
                    <a:pt x="59" y="3"/>
                  </a:lnTo>
                  <a:lnTo>
                    <a:pt x="63" y="2"/>
                  </a:lnTo>
                  <a:lnTo>
                    <a:pt x="65" y="1"/>
                  </a:lnTo>
                  <a:lnTo>
                    <a:pt x="66" y="0"/>
                  </a:lnTo>
                  <a:lnTo>
                    <a:pt x="63" y="0"/>
                  </a:lnTo>
                  <a:lnTo>
                    <a:pt x="62" y="1"/>
                  </a:lnTo>
                  <a:lnTo>
                    <a:pt x="61" y="2"/>
                  </a:lnTo>
                  <a:lnTo>
                    <a:pt x="56" y="3"/>
                  </a:lnTo>
                  <a:lnTo>
                    <a:pt x="51" y="3"/>
                  </a:lnTo>
                  <a:lnTo>
                    <a:pt x="45" y="4"/>
                  </a:lnTo>
                  <a:lnTo>
                    <a:pt x="37" y="4"/>
                  </a:lnTo>
                  <a:lnTo>
                    <a:pt x="29" y="5"/>
                  </a:lnTo>
                  <a:lnTo>
                    <a:pt x="19" y="5"/>
                  </a:lnTo>
                  <a:lnTo>
                    <a:pt x="10" y="5"/>
                  </a:lnTo>
                  <a:lnTo>
                    <a:pt x="0" y="5"/>
                  </a:lnTo>
                  <a:close/>
                </a:path>
              </a:pathLst>
            </a:custGeom>
            <a:solidFill>
              <a:srgbClr val="79797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91" name="Freeform 395">
              <a:extLst>
                <a:ext uri="{FF2B5EF4-FFF2-40B4-BE49-F238E27FC236}">
                  <a16:creationId xmlns:a16="http://schemas.microsoft.com/office/drawing/2014/main" id="{AAD36B60-595E-5341-9DC8-A0355453350F}"/>
                </a:ext>
              </a:extLst>
            </p:cNvPr>
            <p:cNvSpPr>
              <a:spLocks/>
            </p:cNvSpPr>
            <p:nvPr/>
          </p:nvSpPr>
          <p:spPr bwMode="auto">
            <a:xfrm>
              <a:off x="1013" y="3626"/>
              <a:ext cx="63" cy="5"/>
            </a:xfrm>
            <a:custGeom>
              <a:avLst/>
              <a:gdLst>
                <a:gd name="T0" fmla="*/ 0 w 63"/>
                <a:gd name="T1" fmla="*/ 5 h 5"/>
                <a:gd name="T2" fmla="*/ 10 w 63"/>
                <a:gd name="T3" fmla="*/ 5 h 5"/>
                <a:gd name="T4" fmla="*/ 19 w 63"/>
                <a:gd name="T5" fmla="*/ 5 h 5"/>
                <a:gd name="T6" fmla="*/ 29 w 63"/>
                <a:gd name="T7" fmla="*/ 5 h 5"/>
                <a:gd name="T8" fmla="*/ 37 w 63"/>
                <a:gd name="T9" fmla="*/ 4 h 5"/>
                <a:gd name="T10" fmla="*/ 45 w 63"/>
                <a:gd name="T11" fmla="*/ 4 h 5"/>
                <a:gd name="T12" fmla="*/ 51 w 63"/>
                <a:gd name="T13" fmla="*/ 3 h 5"/>
                <a:gd name="T14" fmla="*/ 56 w 63"/>
                <a:gd name="T15" fmla="*/ 3 h 5"/>
                <a:gd name="T16" fmla="*/ 61 w 63"/>
                <a:gd name="T17" fmla="*/ 2 h 5"/>
                <a:gd name="T18" fmla="*/ 62 w 63"/>
                <a:gd name="T19" fmla="*/ 1 h 5"/>
                <a:gd name="T20" fmla="*/ 63 w 63"/>
                <a:gd name="T21" fmla="*/ 0 h 5"/>
                <a:gd name="T22" fmla="*/ 61 w 63"/>
                <a:gd name="T23" fmla="*/ 0 h 5"/>
                <a:gd name="T24" fmla="*/ 60 w 63"/>
                <a:gd name="T25" fmla="*/ 1 h 5"/>
                <a:gd name="T26" fmla="*/ 58 w 63"/>
                <a:gd name="T27" fmla="*/ 2 h 5"/>
                <a:gd name="T28" fmla="*/ 54 w 63"/>
                <a:gd name="T29" fmla="*/ 3 h 5"/>
                <a:gd name="T30" fmla="*/ 49 w 63"/>
                <a:gd name="T31" fmla="*/ 3 h 5"/>
                <a:gd name="T32" fmla="*/ 43 w 63"/>
                <a:gd name="T33" fmla="*/ 4 h 5"/>
                <a:gd name="T34" fmla="*/ 36 w 63"/>
                <a:gd name="T35" fmla="*/ 4 h 5"/>
                <a:gd name="T36" fmla="*/ 27 w 63"/>
                <a:gd name="T37" fmla="*/ 5 h 5"/>
                <a:gd name="T38" fmla="*/ 18 w 63"/>
                <a:gd name="T39" fmla="*/ 5 h 5"/>
                <a:gd name="T40" fmla="*/ 10 w 63"/>
                <a:gd name="T41" fmla="*/ 5 h 5"/>
                <a:gd name="T42" fmla="*/ 0 w 63"/>
                <a:gd name="T43" fmla="*/ 5 h 5"/>
                <a:gd name="T44" fmla="*/ 0 w 63"/>
                <a:gd name="T45" fmla="*/ 5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3" h="5">
                  <a:moveTo>
                    <a:pt x="0" y="5"/>
                  </a:moveTo>
                  <a:lnTo>
                    <a:pt x="10" y="5"/>
                  </a:lnTo>
                  <a:lnTo>
                    <a:pt x="19" y="5"/>
                  </a:lnTo>
                  <a:lnTo>
                    <a:pt x="29" y="5"/>
                  </a:lnTo>
                  <a:lnTo>
                    <a:pt x="37" y="4"/>
                  </a:lnTo>
                  <a:lnTo>
                    <a:pt x="45" y="4"/>
                  </a:lnTo>
                  <a:lnTo>
                    <a:pt x="51" y="3"/>
                  </a:lnTo>
                  <a:lnTo>
                    <a:pt x="56" y="3"/>
                  </a:lnTo>
                  <a:lnTo>
                    <a:pt x="61" y="2"/>
                  </a:lnTo>
                  <a:lnTo>
                    <a:pt x="62" y="1"/>
                  </a:lnTo>
                  <a:lnTo>
                    <a:pt x="63" y="0"/>
                  </a:lnTo>
                  <a:lnTo>
                    <a:pt x="61" y="0"/>
                  </a:lnTo>
                  <a:lnTo>
                    <a:pt x="60" y="1"/>
                  </a:lnTo>
                  <a:lnTo>
                    <a:pt x="58" y="2"/>
                  </a:lnTo>
                  <a:lnTo>
                    <a:pt x="54" y="3"/>
                  </a:lnTo>
                  <a:lnTo>
                    <a:pt x="49" y="3"/>
                  </a:lnTo>
                  <a:lnTo>
                    <a:pt x="43" y="4"/>
                  </a:lnTo>
                  <a:lnTo>
                    <a:pt x="36" y="4"/>
                  </a:lnTo>
                  <a:lnTo>
                    <a:pt x="27" y="5"/>
                  </a:lnTo>
                  <a:lnTo>
                    <a:pt x="18" y="5"/>
                  </a:lnTo>
                  <a:lnTo>
                    <a:pt x="10" y="5"/>
                  </a:lnTo>
                  <a:lnTo>
                    <a:pt x="0" y="5"/>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92" name="Freeform 396">
              <a:extLst>
                <a:ext uri="{FF2B5EF4-FFF2-40B4-BE49-F238E27FC236}">
                  <a16:creationId xmlns:a16="http://schemas.microsoft.com/office/drawing/2014/main" id="{6307FF3A-1E0B-1C44-9DA4-B7CE4AFE031D}"/>
                </a:ext>
              </a:extLst>
            </p:cNvPr>
            <p:cNvSpPr>
              <a:spLocks/>
            </p:cNvSpPr>
            <p:nvPr/>
          </p:nvSpPr>
          <p:spPr bwMode="auto">
            <a:xfrm>
              <a:off x="1013" y="3626"/>
              <a:ext cx="61" cy="5"/>
            </a:xfrm>
            <a:custGeom>
              <a:avLst/>
              <a:gdLst>
                <a:gd name="T0" fmla="*/ 0 w 61"/>
                <a:gd name="T1" fmla="*/ 5 h 5"/>
                <a:gd name="T2" fmla="*/ 10 w 61"/>
                <a:gd name="T3" fmla="*/ 5 h 5"/>
                <a:gd name="T4" fmla="*/ 18 w 61"/>
                <a:gd name="T5" fmla="*/ 5 h 5"/>
                <a:gd name="T6" fmla="*/ 27 w 61"/>
                <a:gd name="T7" fmla="*/ 5 h 5"/>
                <a:gd name="T8" fmla="*/ 36 w 61"/>
                <a:gd name="T9" fmla="*/ 4 h 5"/>
                <a:gd name="T10" fmla="*/ 43 w 61"/>
                <a:gd name="T11" fmla="*/ 4 h 5"/>
                <a:gd name="T12" fmla="*/ 49 w 61"/>
                <a:gd name="T13" fmla="*/ 3 h 5"/>
                <a:gd name="T14" fmla="*/ 54 w 61"/>
                <a:gd name="T15" fmla="*/ 3 h 5"/>
                <a:gd name="T16" fmla="*/ 58 w 61"/>
                <a:gd name="T17" fmla="*/ 2 h 5"/>
                <a:gd name="T18" fmla="*/ 60 w 61"/>
                <a:gd name="T19" fmla="*/ 1 h 5"/>
                <a:gd name="T20" fmla="*/ 61 w 61"/>
                <a:gd name="T21" fmla="*/ 0 h 5"/>
                <a:gd name="T22" fmla="*/ 58 w 61"/>
                <a:gd name="T23" fmla="*/ 0 h 5"/>
                <a:gd name="T24" fmla="*/ 57 w 61"/>
                <a:gd name="T25" fmla="*/ 1 h 5"/>
                <a:gd name="T26" fmla="*/ 55 w 61"/>
                <a:gd name="T27" fmla="*/ 2 h 5"/>
                <a:gd name="T28" fmla="*/ 52 w 61"/>
                <a:gd name="T29" fmla="*/ 2 h 5"/>
                <a:gd name="T30" fmla="*/ 47 w 61"/>
                <a:gd name="T31" fmla="*/ 3 h 5"/>
                <a:gd name="T32" fmla="*/ 41 w 61"/>
                <a:gd name="T33" fmla="*/ 4 h 5"/>
                <a:gd name="T34" fmla="*/ 34 w 61"/>
                <a:gd name="T35" fmla="*/ 4 h 5"/>
                <a:gd name="T36" fmla="*/ 26 w 61"/>
                <a:gd name="T37" fmla="*/ 4 h 5"/>
                <a:gd name="T38" fmla="*/ 18 w 61"/>
                <a:gd name="T39" fmla="*/ 5 h 5"/>
                <a:gd name="T40" fmla="*/ 9 w 61"/>
                <a:gd name="T41" fmla="*/ 5 h 5"/>
                <a:gd name="T42" fmla="*/ 0 w 61"/>
                <a:gd name="T43" fmla="*/ 5 h 5"/>
                <a:gd name="T44" fmla="*/ 0 w 61"/>
                <a:gd name="T45" fmla="*/ 5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1" h="5">
                  <a:moveTo>
                    <a:pt x="0" y="5"/>
                  </a:moveTo>
                  <a:lnTo>
                    <a:pt x="10" y="5"/>
                  </a:lnTo>
                  <a:lnTo>
                    <a:pt x="18" y="5"/>
                  </a:lnTo>
                  <a:lnTo>
                    <a:pt x="27" y="5"/>
                  </a:lnTo>
                  <a:lnTo>
                    <a:pt x="36" y="4"/>
                  </a:lnTo>
                  <a:lnTo>
                    <a:pt x="43" y="4"/>
                  </a:lnTo>
                  <a:lnTo>
                    <a:pt x="49" y="3"/>
                  </a:lnTo>
                  <a:lnTo>
                    <a:pt x="54" y="3"/>
                  </a:lnTo>
                  <a:lnTo>
                    <a:pt x="58" y="2"/>
                  </a:lnTo>
                  <a:lnTo>
                    <a:pt x="60" y="1"/>
                  </a:lnTo>
                  <a:lnTo>
                    <a:pt x="61" y="0"/>
                  </a:lnTo>
                  <a:lnTo>
                    <a:pt x="58" y="0"/>
                  </a:lnTo>
                  <a:lnTo>
                    <a:pt x="57" y="1"/>
                  </a:lnTo>
                  <a:lnTo>
                    <a:pt x="55" y="2"/>
                  </a:lnTo>
                  <a:lnTo>
                    <a:pt x="52" y="2"/>
                  </a:lnTo>
                  <a:lnTo>
                    <a:pt x="47" y="3"/>
                  </a:lnTo>
                  <a:lnTo>
                    <a:pt x="41" y="4"/>
                  </a:lnTo>
                  <a:lnTo>
                    <a:pt x="34" y="4"/>
                  </a:lnTo>
                  <a:lnTo>
                    <a:pt x="26" y="4"/>
                  </a:lnTo>
                  <a:lnTo>
                    <a:pt x="18" y="5"/>
                  </a:lnTo>
                  <a:lnTo>
                    <a:pt x="9" y="5"/>
                  </a:lnTo>
                  <a:lnTo>
                    <a:pt x="0" y="5"/>
                  </a:lnTo>
                  <a:close/>
                </a:path>
              </a:pathLst>
            </a:custGeom>
            <a:solidFill>
              <a:srgbClr val="7676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93" name="Freeform 397">
              <a:extLst>
                <a:ext uri="{FF2B5EF4-FFF2-40B4-BE49-F238E27FC236}">
                  <a16:creationId xmlns:a16="http://schemas.microsoft.com/office/drawing/2014/main" id="{569B453C-1568-3A49-AB30-EDF72101CE14}"/>
                </a:ext>
              </a:extLst>
            </p:cNvPr>
            <p:cNvSpPr>
              <a:spLocks/>
            </p:cNvSpPr>
            <p:nvPr/>
          </p:nvSpPr>
          <p:spPr bwMode="auto">
            <a:xfrm>
              <a:off x="1013" y="3626"/>
              <a:ext cx="58" cy="5"/>
            </a:xfrm>
            <a:custGeom>
              <a:avLst/>
              <a:gdLst>
                <a:gd name="T0" fmla="*/ 0 w 58"/>
                <a:gd name="T1" fmla="*/ 5 h 5"/>
                <a:gd name="T2" fmla="*/ 9 w 58"/>
                <a:gd name="T3" fmla="*/ 5 h 5"/>
                <a:gd name="T4" fmla="*/ 18 w 58"/>
                <a:gd name="T5" fmla="*/ 5 h 5"/>
                <a:gd name="T6" fmla="*/ 26 w 58"/>
                <a:gd name="T7" fmla="*/ 4 h 5"/>
                <a:gd name="T8" fmla="*/ 34 w 58"/>
                <a:gd name="T9" fmla="*/ 4 h 5"/>
                <a:gd name="T10" fmla="*/ 41 w 58"/>
                <a:gd name="T11" fmla="*/ 4 h 5"/>
                <a:gd name="T12" fmla="*/ 47 w 58"/>
                <a:gd name="T13" fmla="*/ 3 h 5"/>
                <a:gd name="T14" fmla="*/ 52 w 58"/>
                <a:gd name="T15" fmla="*/ 2 h 5"/>
                <a:gd name="T16" fmla="*/ 55 w 58"/>
                <a:gd name="T17" fmla="*/ 2 h 5"/>
                <a:gd name="T18" fmla="*/ 57 w 58"/>
                <a:gd name="T19" fmla="*/ 1 h 5"/>
                <a:gd name="T20" fmla="*/ 58 w 58"/>
                <a:gd name="T21" fmla="*/ 0 h 5"/>
                <a:gd name="T22" fmla="*/ 55 w 58"/>
                <a:gd name="T23" fmla="*/ 0 h 5"/>
                <a:gd name="T24" fmla="*/ 54 w 58"/>
                <a:gd name="T25" fmla="*/ 1 h 5"/>
                <a:gd name="T26" fmla="*/ 52 w 58"/>
                <a:gd name="T27" fmla="*/ 2 h 5"/>
                <a:gd name="T28" fmla="*/ 48 w 58"/>
                <a:gd name="T29" fmla="*/ 3 h 5"/>
                <a:gd name="T30" fmla="*/ 42 w 58"/>
                <a:gd name="T31" fmla="*/ 3 h 5"/>
                <a:gd name="T32" fmla="*/ 36 w 58"/>
                <a:gd name="T33" fmla="*/ 4 h 5"/>
                <a:gd name="T34" fmla="*/ 28 w 58"/>
                <a:gd name="T35" fmla="*/ 4 h 5"/>
                <a:gd name="T36" fmla="*/ 19 w 58"/>
                <a:gd name="T37" fmla="*/ 4 h 5"/>
                <a:gd name="T38" fmla="*/ 10 w 58"/>
                <a:gd name="T39" fmla="*/ 5 h 5"/>
                <a:gd name="T40" fmla="*/ 0 w 58"/>
                <a:gd name="T41" fmla="*/ 5 h 5"/>
                <a:gd name="T42" fmla="*/ 0 w 58"/>
                <a:gd name="T43" fmla="*/ 5 h 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8" h="5">
                  <a:moveTo>
                    <a:pt x="0" y="5"/>
                  </a:moveTo>
                  <a:lnTo>
                    <a:pt x="9" y="5"/>
                  </a:lnTo>
                  <a:lnTo>
                    <a:pt x="18" y="5"/>
                  </a:lnTo>
                  <a:lnTo>
                    <a:pt x="26" y="4"/>
                  </a:lnTo>
                  <a:lnTo>
                    <a:pt x="34" y="4"/>
                  </a:lnTo>
                  <a:lnTo>
                    <a:pt x="41" y="4"/>
                  </a:lnTo>
                  <a:lnTo>
                    <a:pt x="47" y="3"/>
                  </a:lnTo>
                  <a:lnTo>
                    <a:pt x="52" y="2"/>
                  </a:lnTo>
                  <a:lnTo>
                    <a:pt x="55" y="2"/>
                  </a:lnTo>
                  <a:lnTo>
                    <a:pt x="57" y="1"/>
                  </a:lnTo>
                  <a:lnTo>
                    <a:pt x="58" y="0"/>
                  </a:lnTo>
                  <a:lnTo>
                    <a:pt x="55" y="0"/>
                  </a:lnTo>
                  <a:lnTo>
                    <a:pt x="54" y="1"/>
                  </a:lnTo>
                  <a:lnTo>
                    <a:pt x="52" y="2"/>
                  </a:lnTo>
                  <a:lnTo>
                    <a:pt x="48" y="3"/>
                  </a:lnTo>
                  <a:lnTo>
                    <a:pt x="42" y="3"/>
                  </a:lnTo>
                  <a:lnTo>
                    <a:pt x="36" y="4"/>
                  </a:lnTo>
                  <a:lnTo>
                    <a:pt x="28" y="4"/>
                  </a:lnTo>
                  <a:lnTo>
                    <a:pt x="19" y="4"/>
                  </a:lnTo>
                  <a:lnTo>
                    <a:pt x="10" y="5"/>
                  </a:lnTo>
                  <a:lnTo>
                    <a:pt x="0" y="5"/>
                  </a:lnTo>
                  <a:close/>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94" name="Freeform 398">
              <a:extLst>
                <a:ext uri="{FF2B5EF4-FFF2-40B4-BE49-F238E27FC236}">
                  <a16:creationId xmlns:a16="http://schemas.microsoft.com/office/drawing/2014/main" id="{14C87CA5-36B2-C342-A14D-AE7A0915BB3A}"/>
                </a:ext>
              </a:extLst>
            </p:cNvPr>
            <p:cNvSpPr>
              <a:spLocks/>
            </p:cNvSpPr>
            <p:nvPr/>
          </p:nvSpPr>
          <p:spPr bwMode="auto">
            <a:xfrm>
              <a:off x="1013" y="3626"/>
              <a:ext cx="55" cy="5"/>
            </a:xfrm>
            <a:custGeom>
              <a:avLst/>
              <a:gdLst>
                <a:gd name="T0" fmla="*/ 0 w 55"/>
                <a:gd name="T1" fmla="*/ 5 h 5"/>
                <a:gd name="T2" fmla="*/ 10 w 55"/>
                <a:gd name="T3" fmla="*/ 5 h 5"/>
                <a:gd name="T4" fmla="*/ 19 w 55"/>
                <a:gd name="T5" fmla="*/ 4 h 5"/>
                <a:gd name="T6" fmla="*/ 28 w 55"/>
                <a:gd name="T7" fmla="*/ 4 h 5"/>
                <a:gd name="T8" fmla="*/ 36 w 55"/>
                <a:gd name="T9" fmla="*/ 4 h 5"/>
                <a:gd name="T10" fmla="*/ 42 w 55"/>
                <a:gd name="T11" fmla="*/ 3 h 5"/>
                <a:gd name="T12" fmla="*/ 48 w 55"/>
                <a:gd name="T13" fmla="*/ 3 h 5"/>
                <a:gd name="T14" fmla="*/ 52 w 55"/>
                <a:gd name="T15" fmla="*/ 2 h 5"/>
                <a:gd name="T16" fmla="*/ 54 w 55"/>
                <a:gd name="T17" fmla="*/ 1 h 5"/>
                <a:gd name="T18" fmla="*/ 55 w 55"/>
                <a:gd name="T19" fmla="*/ 0 h 5"/>
                <a:gd name="T20" fmla="*/ 53 w 55"/>
                <a:gd name="T21" fmla="*/ 0 h 5"/>
                <a:gd name="T22" fmla="*/ 52 w 55"/>
                <a:gd name="T23" fmla="*/ 1 h 5"/>
                <a:gd name="T24" fmla="*/ 50 w 55"/>
                <a:gd name="T25" fmla="*/ 2 h 5"/>
                <a:gd name="T26" fmla="*/ 46 w 55"/>
                <a:gd name="T27" fmla="*/ 2 h 5"/>
                <a:gd name="T28" fmla="*/ 40 w 55"/>
                <a:gd name="T29" fmla="*/ 3 h 5"/>
                <a:gd name="T30" fmla="*/ 34 w 55"/>
                <a:gd name="T31" fmla="*/ 4 h 5"/>
                <a:gd name="T32" fmla="*/ 26 w 55"/>
                <a:gd name="T33" fmla="*/ 4 h 5"/>
                <a:gd name="T34" fmla="*/ 18 w 55"/>
                <a:gd name="T35" fmla="*/ 4 h 5"/>
                <a:gd name="T36" fmla="*/ 10 w 55"/>
                <a:gd name="T37" fmla="*/ 4 h 5"/>
                <a:gd name="T38" fmla="*/ 0 w 55"/>
                <a:gd name="T39" fmla="*/ 4 h 5"/>
                <a:gd name="T40" fmla="*/ 0 w 55"/>
                <a:gd name="T41" fmla="*/ 5 h 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5" h="5">
                  <a:moveTo>
                    <a:pt x="0" y="5"/>
                  </a:moveTo>
                  <a:lnTo>
                    <a:pt x="10" y="5"/>
                  </a:lnTo>
                  <a:lnTo>
                    <a:pt x="19" y="4"/>
                  </a:lnTo>
                  <a:lnTo>
                    <a:pt x="28" y="4"/>
                  </a:lnTo>
                  <a:lnTo>
                    <a:pt x="36" y="4"/>
                  </a:lnTo>
                  <a:lnTo>
                    <a:pt x="42" y="3"/>
                  </a:lnTo>
                  <a:lnTo>
                    <a:pt x="48" y="3"/>
                  </a:lnTo>
                  <a:lnTo>
                    <a:pt x="52" y="2"/>
                  </a:lnTo>
                  <a:lnTo>
                    <a:pt x="54" y="1"/>
                  </a:lnTo>
                  <a:lnTo>
                    <a:pt x="55" y="0"/>
                  </a:lnTo>
                  <a:lnTo>
                    <a:pt x="53" y="0"/>
                  </a:lnTo>
                  <a:lnTo>
                    <a:pt x="52" y="1"/>
                  </a:lnTo>
                  <a:lnTo>
                    <a:pt x="50" y="2"/>
                  </a:lnTo>
                  <a:lnTo>
                    <a:pt x="46" y="2"/>
                  </a:lnTo>
                  <a:lnTo>
                    <a:pt x="40" y="3"/>
                  </a:lnTo>
                  <a:lnTo>
                    <a:pt x="34" y="4"/>
                  </a:lnTo>
                  <a:lnTo>
                    <a:pt x="26" y="4"/>
                  </a:lnTo>
                  <a:lnTo>
                    <a:pt x="18" y="4"/>
                  </a:lnTo>
                  <a:lnTo>
                    <a:pt x="10" y="4"/>
                  </a:lnTo>
                  <a:lnTo>
                    <a:pt x="0" y="4"/>
                  </a:lnTo>
                  <a:lnTo>
                    <a:pt x="0" y="5"/>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95" name="Freeform 399">
              <a:extLst>
                <a:ext uri="{FF2B5EF4-FFF2-40B4-BE49-F238E27FC236}">
                  <a16:creationId xmlns:a16="http://schemas.microsoft.com/office/drawing/2014/main" id="{C58A9A7A-2364-8C41-AA80-98D1A727888E}"/>
                </a:ext>
              </a:extLst>
            </p:cNvPr>
            <p:cNvSpPr>
              <a:spLocks/>
            </p:cNvSpPr>
            <p:nvPr/>
          </p:nvSpPr>
          <p:spPr bwMode="auto">
            <a:xfrm>
              <a:off x="1013" y="3626"/>
              <a:ext cx="53" cy="4"/>
            </a:xfrm>
            <a:custGeom>
              <a:avLst/>
              <a:gdLst>
                <a:gd name="T0" fmla="*/ 0 w 53"/>
                <a:gd name="T1" fmla="*/ 4 h 4"/>
                <a:gd name="T2" fmla="*/ 10 w 53"/>
                <a:gd name="T3" fmla="*/ 4 h 4"/>
                <a:gd name="T4" fmla="*/ 18 w 53"/>
                <a:gd name="T5" fmla="*/ 4 h 4"/>
                <a:gd name="T6" fmla="*/ 26 w 53"/>
                <a:gd name="T7" fmla="*/ 4 h 4"/>
                <a:gd name="T8" fmla="*/ 34 w 53"/>
                <a:gd name="T9" fmla="*/ 4 h 4"/>
                <a:gd name="T10" fmla="*/ 40 w 53"/>
                <a:gd name="T11" fmla="*/ 3 h 4"/>
                <a:gd name="T12" fmla="*/ 46 w 53"/>
                <a:gd name="T13" fmla="*/ 2 h 4"/>
                <a:gd name="T14" fmla="*/ 50 w 53"/>
                <a:gd name="T15" fmla="*/ 2 h 4"/>
                <a:gd name="T16" fmla="*/ 52 w 53"/>
                <a:gd name="T17" fmla="*/ 1 h 4"/>
                <a:gd name="T18" fmla="*/ 53 w 53"/>
                <a:gd name="T19" fmla="*/ 0 h 4"/>
                <a:gd name="T20" fmla="*/ 50 w 53"/>
                <a:gd name="T21" fmla="*/ 0 h 4"/>
                <a:gd name="T22" fmla="*/ 49 w 53"/>
                <a:gd name="T23" fmla="*/ 1 h 4"/>
                <a:gd name="T24" fmla="*/ 47 w 53"/>
                <a:gd name="T25" fmla="*/ 2 h 4"/>
                <a:gd name="T26" fmla="*/ 44 w 53"/>
                <a:gd name="T27" fmla="*/ 2 h 4"/>
                <a:gd name="T28" fmla="*/ 39 w 53"/>
                <a:gd name="T29" fmla="*/ 3 h 4"/>
                <a:gd name="T30" fmla="*/ 32 w 53"/>
                <a:gd name="T31" fmla="*/ 3 h 4"/>
                <a:gd name="T32" fmla="*/ 25 w 53"/>
                <a:gd name="T33" fmla="*/ 4 h 4"/>
                <a:gd name="T34" fmla="*/ 18 w 53"/>
                <a:gd name="T35" fmla="*/ 4 h 4"/>
                <a:gd name="T36" fmla="*/ 9 w 53"/>
                <a:gd name="T37" fmla="*/ 4 h 4"/>
                <a:gd name="T38" fmla="*/ 0 w 53"/>
                <a:gd name="T39" fmla="*/ 4 h 4"/>
                <a:gd name="T40" fmla="*/ 0 w 53"/>
                <a:gd name="T41" fmla="*/ 4 h 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3" h="4">
                  <a:moveTo>
                    <a:pt x="0" y="4"/>
                  </a:moveTo>
                  <a:lnTo>
                    <a:pt x="10" y="4"/>
                  </a:lnTo>
                  <a:lnTo>
                    <a:pt x="18" y="4"/>
                  </a:lnTo>
                  <a:lnTo>
                    <a:pt x="26" y="4"/>
                  </a:lnTo>
                  <a:lnTo>
                    <a:pt x="34" y="4"/>
                  </a:lnTo>
                  <a:lnTo>
                    <a:pt x="40" y="3"/>
                  </a:lnTo>
                  <a:lnTo>
                    <a:pt x="46" y="2"/>
                  </a:lnTo>
                  <a:lnTo>
                    <a:pt x="50" y="2"/>
                  </a:lnTo>
                  <a:lnTo>
                    <a:pt x="52" y="1"/>
                  </a:lnTo>
                  <a:lnTo>
                    <a:pt x="53" y="0"/>
                  </a:lnTo>
                  <a:lnTo>
                    <a:pt x="50" y="0"/>
                  </a:lnTo>
                  <a:lnTo>
                    <a:pt x="49" y="1"/>
                  </a:lnTo>
                  <a:lnTo>
                    <a:pt x="47" y="2"/>
                  </a:lnTo>
                  <a:lnTo>
                    <a:pt x="44" y="2"/>
                  </a:lnTo>
                  <a:lnTo>
                    <a:pt x="39" y="3"/>
                  </a:lnTo>
                  <a:lnTo>
                    <a:pt x="32" y="3"/>
                  </a:lnTo>
                  <a:lnTo>
                    <a:pt x="25" y="4"/>
                  </a:lnTo>
                  <a:lnTo>
                    <a:pt x="18" y="4"/>
                  </a:lnTo>
                  <a:lnTo>
                    <a:pt x="9" y="4"/>
                  </a:lnTo>
                  <a:lnTo>
                    <a:pt x="0" y="4"/>
                  </a:lnTo>
                  <a:close/>
                </a:path>
              </a:pathLst>
            </a:custGeom>
            <a:solidFill>
              <a:srgbClr val="7272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96" name="Freeform 400">
              <a:extLst>
                <a:ext uri="{FF2B5EF4-FFF2-40B4-BE49-F238E27FC236}">
                  <a16:creationId xmlns:a16="http://schemas.microsoft.com/office/drawing/2014/main" id="{686ECD51-F2EB-144C-B9E5-DB1B5A6146D3}"/>
                </a:ext>
              </a:extLst>
            </p:cNvPr>
            <p:cNvSpPr>
              <a:spLocks/>
            </p:cNvSpPr>
            <p:nvPr/>
          </p:nvSpPr>
          <p:spPr bwMode="auto">
            <a:xfrm>
              <a:off x="1013" y="3626"/>
              <a:ext cx="50" cy="4"/>
            </a:xfrm>
            <a:custGeom>
              <a:avLst/>
              <a:gdLst>
                <a:gd name="T0" fmla="*/ 0 w 50"/>
                <a:gd name="T1" fmla="*/ 4 h 4"/>
                <a:gd name="T2" fmla="*/ 9 w 50"/>
                <a:gd name="T3" fmla="*/ 4 h 4"/>
                <a:gd name="T4" fmla="*/ 18 w 50"/>
                <a:gd name="T5" fmla="*/ 4 h 4"/>
                <a:gd name="T6" fmla="*/ 25 w 50"/>
                <a:gd name="T7" fmla="*/ 4 h 4"/>
                <a:gd name="T8" fmla="*/ 32 w 50"/>
                <a:gd name="T9" fmla="*/ 3 h 4"/>
                <a:gd name="T10" fmla="*/ 39 w 50"/>
                <a:gd name="T11" fmla="*/ 3 h 4"/>
                <a:gd name="T12" fmla="*/ 44 w 50"/>
                <a:gd name="T13" fmla="*/ 2 h 4"/>
                <a:gd name="T14" fmla="*/ 47 w 50"/>
                <a:gd name="T15" fmla="*/ 2 h 4"/>
                <a:gd name="T16" fmla="*/ 49 w 50"/>
                <a:gd name="T17" fmla="*/ 1 h 4"/>
                <a:gd name="T18" fmla="*/ 50 w 50"/>
                <a:gd name="T19" fmla="*/ 0 h 4"/>
                <a:gd name="T20" fmla="*/ 47 w 50"/>
                <a:gd name="T21" fmla="*/ 0 h 4"/>
                <a:gd name="T22" fmla="*/ 46 w 50"/>
                <a:gd name="T23" fmla="*/ 1 h 4"/>
                <a:gd name="T24" fmla="*/ 45 w 50"/>
                <a:gd name="T25" fmla="*/ 2 h 4"/>
                <a:gd name="T26" fmla="*/ 41 w 50"/>
                <a:gd name="T27" fmla="*/ 2 h 4"/>
                <a:gd name="T28" fmla="*/ 37 w 50"/>
                <a:gd name="T29" fmla="*/ 3 h 4"/>
                <a:gd name="T30" fmla="*/ 31 w 50"/>
                <a:gd name="T31" fmla="*/ 3 h 4"/>
                <a:gd name="T32" fmla="*/ 24 w 50"/>
                <a:gd name="T33" fmla="*/ 4 h 4"/>
                <a:gd name="T34" fmla="*/ 17 w 50"/>
                <a:gd name="T35" fmla="*/ 4 h 4"/>
                <a:gd name="T36" fmla="*/ 8 w 50"/>
                <a:gd name="T37" fmla="*/ 4 h 4"/>
                <a:gd name="T38" fmla="*/ 0 w 50"/>
                <a:gd name="T39" fmla="*/ 4 h 4"/>
                <a:gd name="T40" fmla="*/ 0 w 50"/>
                <a:gd name="T41" fmla="*/ 4 h 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0" h="4">
                  <a:moveTo>
                    <a:pt x="0" y="4"/>
                  </a:moveTo>
                  <a:lnTo>
                    <a:pt x="9" y="4"/>
                  </a:lnTo>
                  <a:lnTo>
                    <a:pt x="18" y="4"/>
                  </a:lnTo>
                  <a:lnTo>
                    <a:pt x="25" y="4"/>
                  </a:lnTo>
                  <a:lnTo>
                    <a:pt x="32" y="3"/>
                  </a:lnTo>
                  <a:lnTo>
                    <a:pt x="39" y="3"/>
                  </a:lnTo>
                  <a:lnTo>
                    <a:pt x="44" y="2"/>
                  </a:lnTo>
                  <a:lnTo>
                    <a:pt x="47" y="2"/>
                  </a:lnTo>
                  <a:lnTo>
                    <a:pt x="49" y="1"/>
                  </a:lnTo>
                  <a:lnTo>
                    <a:pt x="50" y="0"/>
                  </a:lnTo>
                  <a:lnTo>
                    <a:pt x="47" y="0"/>
                  </a:lnTo>
                  <a:lnTo>
                    <a:pt x="46" y="1"/>
                  </a:lnTo>
                  <a:lnTo>
                    <a:pt x="45" y="2"/>
                  </a:lnTo>
                  <a:lnTo>
                    <a:pt x="41" y="2"/>
                  </a:lnTo>
                  <a:lnTo>
                    <a:pt x="37" y="3"/>
                  </a:lnTo>
                  <a:lnTo>
                    <a:pt x="31" y="3"/>
                  </a:lnTo>
                  <a:lnTo>
                    <a:pt x="24" y="4"/>
                  </a:lnTo>
                  <a:lnTo>
                    <a:pt x="17" y="4"/>
                  </a:lnTo>
                  <a:lnTo>
                    <a:pt x="8" y="4"/>
                  </a:lnTo>
                  <a:lnTo>
                    <a:pt x="0" y="4"/>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97" name="Freeform 401">
              <a:extLst>
                <a:ext uri="{FF2B5EF4-FFF2-40B4-BE49-F238E27FC236}">
                  <a16:creationId xmlns:a16="http://schemas.microsoft.com/office/drawing/2014/main" id="{4835900A-D0C5-E043-8827-9C7BED761482}"/>
                </a:ext>
              </a:extLst>
            </p:cNvPr>
            <p:cNvSpPr>
              <a:spLocks/>
            </p:cNvSpPr>
            <p:nvPr/>
          </p:nvSpPr>
          <p:spPr bwMode="auto">
            <a:xfrm>
              <a:off x="1013" y="3626"/>
              <a:ext cx="47" cy="4"/>
            </a:xfrm>
            <a:custGeom>
              <a:avLst/>
              <a:gdLst>
                <a:gd name="T0" fmla="*/ 0 w 47"/>
                <a:gd name="T1" fmla="*/ 4 h 4"/>
                <a:gd name="T2" fmla="*/ 8 w 47"/>
                <a:gd name="T3" fmla="*/ 4 h 4"/>
                <a:gd name="T4" fmla="*/ 17 w 47"/>
                <a:gd name="T5" fmla="*/ 4 h 4"/>
                <a:gd name="T6" fmla="*/ 24 w 47"/>
                <a:gd name="T7" fmla="*/ 4 h 4"/>
                <a:gd name="T8" fmla="*/ 31 w 47"/>
                <a:gd name="T9" fmla="*/ 3 h 4"/>
                <a:gd name="T10" fmla="*/ 37 w 47"/>
                <a:gd name="T11" fmla="*/ 3 h 4"/>
                <a:gd name="T12" fmla="*/ 41 w 47"/>
                <a:gd name="T13" fmla="*/ 2 h 4"/>
                <a:gd name="T14" fmla="*/ 45 w 47"/>
                <a:gd name="T15" fmla="*/ 2 h 4"/>
                <a:gd name="T16" fmla="*/ 46 w 47"/>
                <a:gd name="T17" fmla="*/ 1 h 4"/>
                <a:gd name="T18" fmla="*/ 47 w 47"/>
                <a:gd name="T19" fmla="*/ 0 h 4"/>
                <a:gd name="T20" fmla="*/ 45 w 47"/>
                <a:gd name="T21" fmla="*/ 0 h 4"/>
                <a:gd name="T22" fmla="*/ 44 w 47"/>
                <a:gd name="T23" fmla="*/ 1 h 4"/>
                <a:gd name="T24" fmla="*/ 41 w 47"/>
                <a:gd name="T25" fmla="*/ 2 h 4"/>
                <a:gd name="T26" fmla="*/ 38 w 47"/>
                <a:gd name="T27" fmla="*/ 2 h 4"/>
                <a:gd name="T28" fmla="*/ 32 w 47"/>
                <a:gd name="T29" fmla="*/ 3 h 4"/>
                <a:gd name="T30" fmla="*/ 25 w 47"/>
                <a:gd name="T31" fmla="*/ 3 h 4"/>
                <a:gd name="T32" fmla="*/ 18 w 47"/>
                <a:gd name="T33" fmla="*/ 4 h 4"/>
                <a:gd name="T34" fmla="*/ 9 w 47"/>
                <a:gd name="T35" fmla="*/ 4 h 4"/>
                <a:gd name="T36" fmla="*/ 0 w 47"/>
                <a:gd name="T37" fmla="*/ 4 h 4"/>
                <a:gd name="T38" fmla="*/ 0 w 47"/>
                <a:gd name="T39" fmla="*/ 4 h 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7" h="4">
                  <a:moveTo>
                    <a:pt x="0" y="4"/>
                  </a:moveTo>
                  <a:lnTo>
                    <a:pt x="8" y="4"/>
                  </a:lnTo>
                  <a:lnTo>
                    <a:pt x="17" y="4"/>
                  </a:lnTo>
                  <a:lnTo>
                    <a:pt x="24" y="4"/>
                  </a:lnTo>
                  <a:lnTo>
                    <a:pt x="31" y="3"/>
                  </a:lnTo>
                  <a:lnTo>
                    <a:pt x="37" y="3"/>
                  </a:lnTo>
                  <a:lnTo>
                    <a:pt x="41" y="2"/>
                  </a:lnTo>
                  <a:lnTo>
                    <a:pt x="45" y="2"/>
                  </a:lnTo>
                  <a:lnTo>
                    <a:pt x="46" y="1"/>
                  </a:lnTo>
                  <a:lnTo>
                    <a:pt x="47" y="0"/>
                  </a:lnTo>
                  <a:lnTo>
                    <a:pt x="45" y="0"/>
                  </a:lnTo>
                  <a:lnTo>
                    <a:pt x="44" y="1"/>
                  </a:lnTo>
                  <a:lnTo>
                    <a:pt x="41" y="2"/>
                  </a:lnTo>
                  <a:lnTo>
                    <a:pt x="38" y="2"/>
                  </a:lnTo>
                  <a:lnTo>
                    <a:pt x="32" y="3"/>
                  </a:lnTo>
                  <a:lnTo>
                    <a:pt x="25" y="3"/>
                  </a:lnTo>
                  <a:lnTo>
                    <a:pt x="18" y="4"/>
                  </a:lnTo>
                  <a:lnTo>
                    <a:pt x="9" y="4"/>
                  </a:lnTo>
                  <a:lnTo>
                    <a:pt x="0" y="4"/>
                  </a:ln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98" name="Freeform 402">
              <a:extLst>
                <a:ext uri="{FF2B5EF4-FFF2-40B4-BE49-F238E27FC236}">
                  <a16:creationId xmlns:a16="http://schemas.microsoft.com/office/drawing/2014/main" id="{069D6DB0-F9A0-2E4C-B29C-58F3347C5A7B}"/>
                </a:ext>
              </a:extLst>
            </p:cNvPr>
            <p:cNvSpPr>
              <a:spLocks/>
            </p:cNvSpPr>
            <p:nvPr/>
          </p:nvSpPr>
          <p:spPr bwMode="auto">
            <a:xfrm>
              <a:off x="1013" y="3626"/>
              <a:ext cx="45" cy="4"/>
            </a:xfrm>
            <a:custGeom>
              <a:avLst/>
              <a:gdLst>
                <a:gd name="T0" fmla="*/ 0 w 45"/>
                <a:gd name="T1" fmla="*/ 4 h 4"/>
                <a:gd name="T2" fmla="*/ 9 w 45"/>
                <a:gd name="T3" fmla="*/ 4 h 4"/>
                <a:gd name="T4" fmla="*/ 18 w 45"/>
                <a:gd name="T5" fmla="*/ 4 h 4"/>
                <a:gd name="T6" fmla="*/ 25 w 45"/>
                <a:gd name="T7" fmla="*/ 3 h 4"/>
                <a:gd name="T8" fmla="*/ 32 w 45"/>
                <a:gd name="T9" fmla="*/ 3 h 4"/>
                <a:gd name="T10" fmla="*/ 38 w 45"/>
                <a:gd name="T11" fmla="*/ 2 h 4"/>
                <a:gd name="T12" fmla="*/ 41 w 45"/>
                <a:gd name="T13" fmla="*/ 2 h 4"/>
                <a:gd name="T14" fmla="*/ 44 w 45"/>
                <a:gd name="T15" fmla="*/ 1 h 4"/>
                <a:gd name="T16" fmla="*/ 45 w 45"/>
                <a:gd name="T17" fmla="*/ 0 h 4"/>
                <a:gd name="T18" fmla="*/ 42 w 45"/>
                <a:gd name="T19" fmla="*/ 0 h 4"/>
                <a:gd name="T20" fmla="*/ 41 w 45"/>
                <a:gd name="T21" fmla="*/ 1 h 4"/>
                <a:gd name="T22" fmla="*/ 39 w 45"/>
                <a:gd name="T23" fmla="*/ 2 h 4"/>
                <a:gd name="T24" fmla="*/ 35 w 45"/>
                <a:gd name="T25" fmla="*/ 2 h 4"/>
                <a:gd name="T26" fmla="*/ 30 w 45"/>
                <a:gd name="T27" fmla="*/ 3 h 4"/>
                <a:gd name="T28" fmla="*/ 24 w 45"/>
                <a:gd name="T29" fmla="*/ 3 h 4"/>
                <a:gd name="T30" fmla="*/ 16 w 45"/>
                <a:gd name="T31" fmla="*/ 3 h 4"/>
                <a:gd name="T32" fmla="*/ 8 w 45"/>
                <a:gd name="T33" fmla="*/ 4 h 4"/>
                <a:gd name="T34" fmla="*/ 0 w 45"/>
                <a:gd name="T35" fmla="*/ 4 h 4"/>
                <a:gd name="T36" fmla="*/ 0 w 45"/>
                <a:gd name="T37" fmla="*/ 4 h 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5" h="4">
                  <a:moveTo>
                    <a:pt x="0" y="4"/>
                  </a:moveTo>
                  <a:lnTo>
                    <a:pt x="9" y="4"/>
                  </a:lnTo>
                  <a:lnTo>
                    <a:pt x="18" y="4"/>
                  </a:lnTo>
                  <a:lnTo>
                    <a:pt x="25" y="3"/>
                  </a:lnTo>
                  <a:lnTo>
                    <a:pt x="32" y="3"/>
                  </a:lnTo>
                  <a:lnTo>
                    <a:pt x="38" y="2"/>
                  </a:lnTo>
                  <a:lnTo>
                    <a:pt x="41" y="2"/>
                  </a:lnTo>
                  <a:lnTo>
                    <a:pt x="44" y="1"/>
                  </a:lnTo>
                  <a:lnTo>
                    <a:pt x="45" y="0"/>
                  </a:lnTo>
                  <a:lnTo>
                    <a:pt x="42" y="0"/>
                  </a:lnTo>
                  <a:lnTo>
                    <a:pt x="41" y="1"/>
                  </a:lnTo>
                  <a:lnTo>
                    <a:pt x="39" y="2"/>
                  </a:lnTo>
                  <a:lnTo>
                    <a:pt x="35" y="2"/>
                  </a:lnTo>
                  <a:lnTo>
                    <a:pt x="30" y="3"/>
                  </a:lnTo>
                  <a:lnTo>
                    <a:pt x="24" y="3"/>
                  </a:lnTo>
                  <a:lnTo>
                    <a:pt x="16" y="3"/>
                  </a:lnTo>
                  <a:lnTo>
                    <a:pt x="8" y="4"/>
                  </a:lnTo>
                  <a:lnTo>
                    <a:pt x="0" y="4"/>
                  </a:lnTo>
                  <a:close/>
                </a:path>
              </a:pathLst>
            </a:custGeom>
            <a:solidFill>
              <a:srgbClr val="6E6E6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799" name="Freeform 403">
              <a:extLst>
                <a:ext uri="{FF2B5EF4-FFF2-40B4-BE49-F238E27FC236}">
                  <a16:creationId xmlns:a16="http://schemas.microsoft.com/office/drawing/2014/main" id="{F8D9C6A2-92F7-C645-8978-7F3B17C1462A}"/>
                </a:ext>
              </a:extLst>
            </p:cNvPr>
            <p:cNvSpPr>
              <a:spLocks/>
            </p:cNvSpPr>
            <p:nvPr/>
          </p:nvSpPr>
          <p:spPr bwMode="auto">
            <a:xfrm>
              <a:off x="1013" y="3626"/>
              <a:ext cx="42" cy="4"/>
            </a:xfrm>
            <a:custGeom>
              <a:avLst/>
              <a:gdLst>
                <a:gd name="T0" fmla="*/ 0 w 42"/>
                <a:gd name="T1" fmla="*/ 4 h 4"/>
                <a:gd name="T2" fmla="*/ 8 w 42"/>
                <a:gd name="T3" fmla="*/ 4 h 4"/>
                <a:gd name="T4" fmla="*/ 16 w 42"/>
                <a:gd name="T5" fmla="*/ 3 h 4"/>
                <a:gd name="T6" fmla="*/ 24 w 42"/>
                <a:gd name="T7" fmla="*/ 3 h 4"/>
                <a:gd name="T8" fmla="*/ 30 w 42"/>
                <a:gd name="T9" fmla="*/ 3 h 4"/>
                <a:gd name="T10" fmla="*/ 35 w 42"/>
                <a:gd name="T11" fmla="*/ 2 h 4"/>
                <a:gd name="T12" fmla="*/ 39 w 42"/>
                <a:gd name="T13" fmla="*/ 2 h 4"/>
                <a:gd name="T14" fmla="*/ 41 w 42"/>
                <a:gd name="T15" fmla="*/ 1 h 4"/>
                <a:gd name="T16" fmla="*/ 42 w 42"/>
                <a:gd name="T17" fmla="*/ 0 h 4"/>
                <a:gd name="T18" fmla="*/ 39 w 42"/>
                <a:gd name="T19" fmla="*/ 0 h 4"/>
                <a:gd name="T20" fmla="*/ 39 w 42"/>
                <a:gd name="T21" fmla="*/ 1 h 4"/>
                <a:gd name="T22" fmla="*/ 37 w 42"/>
                <a:gd name="T23" fmla="*/ 2 h 4"/>
                <a:gd name="T24" fmla="*/ 33 w 42"/>
                <a:gd name="T25" fmla="*/ 2 h 4"/>
                <a:gd name="T26" fmla="*/ 28 w 42"/>
                <a:gd name="T27" fmla="*/ 3 h 4"/>
                <a:gd name="T28" fmla="*/ 22 w 42"/>
                <a:gd name="T29" fmla="*/ 3 h 4"/>
                <a:gd name="T30" fmla="*/ 15 w 42"/>
                <a:gd name="T31" fmla="*/ 3 h 4"/>
                <a:gd name="T32" fmla="*/ 8 w 42"/>
                <a:gd name="T33" fmla="*/ 3 h 4"/>
                <a:gd name="T34" fmla="*/ 0 w 42"/>
                <a:gd name="T35" fmla="*/ 3 h 4"/>
                <a:gd name="T36" fmla="*/ 0 w 42"/>
                <a:gd name="T37" fmla="*/ 4 h 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2" h="4">
                  <a:moveTo>
                    <a:pt x="0" y="4"/>
                  </a:moveTo>
                  <a:lnTo>
                    <a:pt x="8" y="4"/>
                  </a:lnTo>
                  <a:lnTo>
                    <a:pt x="16" y="3"/>
                  </a:lnTo>
                  <a:lnTo>
                    <a:pt x="24" y="3"/>
                  </a:lnTo>
                  <a:lnTo>
                    <a:pt x="30" y="3"/>
                  </a:lnTo>
                  <a:lnTo>
                    <a:pt x="35" y="2"/>
                  </a:lnTo>
                  <a:lnTo>
                    <a:pt x="39" y="2"/>
                  </a:lnTo>
                  <a:lnTo>
                    <a:pt x="41" y="1"/>
                  </a:lnTo>
                  <a:lnTo>
                    <a:pt x="42" y="0"/>
                  </a:lnTo>
                  <a:lnTo>
                    <a:pt x="39" y="0"/>
                  </a:lnTo>
                  <a:lnTo>
                    <a:pt x="39" y="1"/>
                  </a:lnTo>
                  <a:lnTo>
                    <a:pt x="37" y="2"/>
                  </a:lnTo>
                  <a:lnTo>
                    <a:pt x="33" y="2"/>
                  </a:lnTo>
                  <a:lnTo>
                    <a:pt x="28" y="3"/>
                  </a:lnTo>
                  <a:lnTo>
                    <a:pt x="22" y="3"/>
                  </a:lnTo>
                  <a:lnTo>
                    <a:pt x="15" y="3"/>
                  </a:lnTo>
                  <a:lnTo>
                    <a:pt x="8" y="3"/>
                  </a:lnTo>
                  <a:lnTo>
                    <a:pt x="0" y="3"/>
                  </a:lnTo>
                  <a:lnTo>
                    <a:pt x="0" y="4"/>
                  </a:lnTo>
                  <a:close/>
                </a:path>
              </a:pathLst>
            </a:custGeom>
            <a:solidFill>
              <a:srgbClr val="6D6D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00" name="Freeform 404">
              <a:extLst>
                <a:ext uri="{FF2B5EF4-FFF2-40B4-BE49-F238E27FC236}">
                  <a16:creationId xmlns:a16="http://schemas.microsoft.com/office/drawing/2014/main" id="{4926D802-67B3-5E41-BE4F-4ED1497F0CBE}"/>
                </a:ext>
              </a:extLst>
            </p:cNvPr>
            <p:cNvSpPr>
              <a:spLocks/>
            </p:cNvSpPr>
            <p:nvPr/>
          </p:nvSpPr>
          <p:spPr bwMode="auto">
            <a:xfrm>
              <a:off x="1013" y="3626"/>
              <a:ext cx="39" cy="3"/>
            </a:xfrm>
            <a:custGeom>
              <a:avLst/>
              <a:gdLst>
                <a:gd name="T0" fmla="*/ 0 w 39"/>
                <a:gd name="T1" fmla="*/ 3 h 3"/>
                <a:gd name="T2" fmla="*/ 8 w 39"/>
                <a:gd name="T3" fmla="*/ 3 h 3"/>
                <a:gd name="T4" fmla="*/ 15 w 39"/>
                <a:gd name="T5" fmla="*/ 3 h 3"/>
                <a:gd name="T6" fmla="*/ 22 w 39"/>
                <a:gd name="T7" fmla="*/ 3 h 3"/>
                <a:gd name="T8" fmla="*/ 28 w 39"/>
                <a:gd name="T9" fmla="*/ 3 h 3"/>
                <a:gd name="T10" fmla="*/ 33 w 39"/>
                <a:gd name="T11" fmla="*/ 2 h 3"/>
                <a:gd name="T12" fmla="*/ 37 w 39"/>
                <a:gd name="T13" fmla="*/ 2 h 3"/>
                <a:gd name="T14" fmla="*/ 39 w 39"/>
                <a:gd name="T15" fmla="*/ 1 h 3"/>
                <a:gd name="T16" fmla="*/ 39 w 39"/>
                <a:gd name="T17" fmla="*/ 0 h 3"/>
                <a:gd name="T18" fmla="*/ 37 w 39"/>
                <a:gd name="T19" fmla="*/ 0 h 3"/>
                <a:gd name="T20" fmla="*/ 36 w 39"/>
                <a:gd name="T21" fmla="*/ 1 h 3"/>
                <a:gd name="T22" fmla="*/ 34 w 39"/>
                <a:gd name="T23" fmla="*/ 1 h 3"/>
                <a:gd name="T24" fmla="*/ 31 w 39"/>
                <a:gd name="T25" fmla="*/ 2 h 3"/>
                <a:gd name="T26" fmla="*/ 26 w 39"/>
                <a:gd name="T27" fmla="*/ 2 h 3"/>
                <a:gd name="T28" fmla="*/ 20 w 39"/>
                <a:gd name="T29" fmla="*/ 3 h 3"/>
                <a:gd name="T30" fmla="*/ 14 w 39"/>
                <a:gd name="T31" fmla="*/ 3 h 3"/>
                <a:gd name="T32" fmla="*/ 7 w 39"/>
                <a:gd name="T33" fmla="*/ 3 h 3"/>
                <a:gd name="T34" fmla="*/ 0 w 39"/>
                <a:gd name="T35" fmla="*/ 3 h 3"/>
                <a:gd name="T36" fmla="*/ 0 w 39"/>
                <a:gd name="T37" fmla="*/ 3 h 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9" h="3">
                  <a:moveTo>
                    <a:pt x="0" y="3"/>
                  </a:moveTo>
                  <a:lnTo>
                    <a:pt x="8" y="3"/>
                  </a:lnTo>
                  <a:lnTo>
                    <a:pt x="15" y="3"/>
                  </a:lnTo>
                  <a:lnTo>
                    <a:pt x="22" y="3"/>
                  </a:lnTo>
                  <a:lnTo>
                    <a:pt x="28" y="3"/>
                  </a:lnTo>
                  <a:lnTo>
                    <a:pt x="33" y="2"/>
                  </a:lnTo>
                  <a:lnTo>
                    <a:pt x="37" y="2"/>
                  </a:lnTo>
                  <a:lnTo>
                    <a:pt x="39" y="1"/>
                  </a:lnTo>
                  <a:lnTo>
                    <a:pt x="39" y="0"/>
                  </a:lnTo>
                  <a:lnTo>
                    <a:pt x="37" y="0"/>
                  </a:lnTo>
                  <a:lnTo>
                    <a:pt x="36" y="1"/>
                  </a:lnTo>
                  <a:lnTo>
                    <a:pt x="34" y="1"/>
                  </a:lnTo>
                  <a:lnTo>
                    <a:pt x="31" y="2"/>
                  </a:lnTo>
                  <a:lnTo>
                    <a:pt x="26" y="2"/>
                  </a:lnTo>
                  <a:lnTo>
                    <a:pt x="20" y="3"/>
                  </a:lnTo>
                  <a:lnTo>
                    <a:pt x="14" y="3"/>
                  </a:lnTo>
                  <a:lnTo>
                    <a:pt x="7" y="3"/>
                  </a:lnTo>
                  <a:lnTo>
                    <a:pt x="0" y="3"/>
                  </a:lnTo>
                  <a:close/>
                </a:path>
              </a:pathLst>
            </a:custGeom>
            <a:solidFill>
              <a:srgbClr val="6C6C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01" name="Freeform 405">
              <a:extLst>
                <a:ext uri="{FF2B5EF4-FFF2-40B4-BE49-F238E27FC236}">
                  <a16:creationId xmlns:a16="http://schemas.microsoft.com/office/drawing/2014/main" id="{C13FD959-7163-3F4B-9D9B-0AB17707931E}"/>
                </a:ext>
              </a:extLst>
            </p:cNvPr>
            <p:cNvSpPr>
              <a:spLocks/>
            </p:cNvSpPr>
            <p:nvPr/>
          </p:nvSpPr>
          <p:spPr bwMode="auto">
            <a:xfrm>
              <a:off x="1013" y="3626"/>
              <a:ext cx="37" cy="3"/>
            </a:xfrm>
            <a:custGeom>
              <a:avLst/>
              <a:gdLst>
                <a:gd name="T0" fmla="*/ 0 w 37"/>
                <a:gd name="T1" fmla="*/ 3 h 3"/>
                <a:gd name="T2" fmla="*/ 7 w 37"/>
                <a:gd name="T3" fmla="*/ 3 h 3"/>
                <a:gd name="T4" fmla="*/ 14 w 37"/>
                <a:gd name="T5" fmla="*/ 3 h 3"/>
                <a:gd name="T6" fmla="*/ 20 w 37"/>
                <a:gd name="T7" fmla="*/ 3 h 3"/>
                <a:gd name="T8" fmla="*/ 26 w 37"/>
                <a:gd name="T9" fmla="*/ 2 h 3"/>
                <a:gd name="T10" fmla="*/ 31 w 37"/>
                <a:gd name="T11" fmla="*/ 2 h 3"/>
                <a:gd name="T12" fmla="*/ 34 w 37"/>
                <a:gd name="T13" fmla="*/ 1 h 3"/>
                <a:gd name="T14" fmla="*/ 36 w 37"/>
                <a:gd name="T15" fmla="*/ 1 h 3"/>
                <a:gd name="T16" fmla="*/ 37 w 37"/>
                <a:gd name="T17" fmla="*/ 0 h 3"/>
                <a:gd name="T18" fmla="*/ 34 w 37"/>
                <a:gd name="T19" fmla="*/ 0 h 3"/>
                <a:gd name="T20" fmla="*/ 33 w 37"/>
                <a:gd name="T21" fmla="*/ 1 h 3"/>
                <a:gd name="T22" fmla="*/ 31 w 37"/>
                <a:gd name="T23" fmla="*/ 2 h 3"/>
                <a:gd name="T24" fmla="*/ 27 w 37"/>
                <a:gd name="T25" fmla="*/ 2 h 3"/>
                <a:gd name="T26" fmla="*/ 21 w 37"/>
                <a:gd name="T27" fmla="*/ 2 h 3"/>
                <a:gd name="T28" fmla="*/ 15 w 37"/>
                <a:gd name="T29" fmla="*/ 3 h 3"/>
                <a:gd name="T30" fmla="*/ 8 w 37"/>
                <a:gd name="T31" fmla="*/ 3 h 3"/>
                <a:gd name="T32" fmla="*/ 0 w 37"/>
                <a:gd name="T33" fmla="*/ 3 h 3"/>
                <a:gd name="T34" fmla="*/ 0 w 37"/>
                <a:gd name="T35" fmla="*/ 3 h 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7" h="3">
                  <a:moveTo>
                    <a:pt x="0" y="3"/>
                  </a:moveTo>
                  <a:lnTo>
                    <a:pt x="7" y="3"/>
                  </a:lnTo>
                  <a:lnTo>
                    <a:pt x="14" y="3"/>
                  </a:lnTo>
                  <a:lnTo>
                    <a:pt x="20" y="3"/>
                  </a:lnTo>
                  <a:lnTo>
                    <a:pt x="26" y="2"/>
                  </a:lnTo>
                  <a:lnTo>
                    <a:pt x="31" y="2"/>
                  </a:lnTo>
                  <a:lnTo>
                    <a:pt x="34" y="1"/>
                  </a:lnTo>
                  <a:lnTo>
                    <a:pt x="36" y="1"/>
                  </a:lnTo>
                  <a:lnTo>
                    <a:pt x="37" y="0"/>
                  </a:lnTo>
                  <a:lnTo>
                    <a:pt x="34" y="0"/>
                  </a:lnTo>
                  <a:lnTo>
                    <a:pt x="33" y="1"/>
                  </a:lnTo>
                  <a:lnTo>
                    <a:pt x="31" y="2"/>
                  </a:lnTo>
                  <a:lnTo>
                    <a:pt x="27" y="2"/>
                  </a:lnTo>
                  <a:lnTo>
                    <a:pt x="21" y="2"/>
                  </a:lnTo>
                  <a:lnTo>
                    <a:pt x="15" y="3"/>
                  </a:lnTo>
                  <a:lnTo>
                    <a:pt x="8" y="3"/>
                  </a:lnTo>
                  <a:lnTo>
                    <a:pt x="0" y="3"/>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802" name="Freeform 406">
              <a:extLst>
                <a:ext uri="{FF2B5EF4-FFF2-40B4-BE49-F238E27FC236}">
                  <a16:creationId xmlns:a16="http://schemas.microsoft.com/office/drawing/2014/main" id="{731AB7C9-3940-4A49-806E-9EE392EB64D7}"/>
                </a:ext>
              </a:extLst>
            </p:cNvPr>
            <p:cNvSpPr>
              <a:spLocks/>
            </p:cNvSpPr>
            <p:nvPr/>
          </p:nvSpPr>
          <p:spPr bwMode="auto">
            <a:xfrm>
              <a:off x="1013" y="3626"/>
              <a:ext cx="34" cy="3"/>
            </a:xfrm>
            <a:custGeom>
              <a:avLst/>
              <a:gdLst>
                <a:gd name="T0" fmla="*/ 0 w 34"/>
                <a:gd name="T1" fmla="*/ 3 h 3"/>
                <a:gd name="T2" fmla="*/ 8 w 34"/>
                <a:gd name="T3" fmla="*/ 3 h 3"/>
                <a:gd name="T4" fmla="*/ 15 w 34"/>
                <a:gd name="T5" fmla="*/ 3 h 3"/>
                <a:gd name="T6" fmla="*/ 21 w 34"/>
                <a:gd name="T7" fmla="*/ 2 h 3"/>
                <a:gd name="T8" fmla="*/ 27 w 34"/>
                <a:gd name="T9" fmla="*/ 2 h 3"/>
                <a:gd name="T10" fmla="*/ 31 w 34"/>
                <a:gd name="T11" fmla="*/ 2 h 3"/>
                <a:gd name="T12" fmla="*/ 33 w 34"/>
                <a:gd name="T13" fmla="*/ 1 h 3"/>
                <a:gd name="T14" fmla="*/ 34 w 34"/>
                <a:gd name="T15" fmla="*/ 0 h 3"/>
                <a:gd name="T16" fmla="*/ 32 w 34"/>
                <a:gd name="T17" fmla="*/ 0 h 3"/>
                <a:gd name="T18" fmla="*/ 31 w 34"/>
                <a:gd name="T19" fmla="*/ 1 h 3"/>
                <a:gd name="T20" fmla="*/ 29 w 34"/>
                <a:gd name="T21" fmla="*/ 1 h 3"/>
                <a:gd name="T22" fmla="*/ 25 w 34"/>
                <a:gd name="T23" fmla="*/ 2 h 3"/>
                <a:gd name="T24" fmla="*/ 20 w 34"/>
                <a:gd name="T25" fmla="*/ 2 h 3"/>
                <a:gd name="T26" fmla="*/ 14 w 34"/>
                <a:gd name="T27" fmla="*/ 3 h 3"/>
                <a:gd name="T28" fmla="*/ 7 w 34"/>
                <a:gd name="T29" fmla="*/ 3 h 3"/>
                <a:gd name="T30" fmla="*/ 0 w 34"/>
                <a:gd name="T31" fmla="*/ 3 h 3"/>
                <a:gd name="T32" fmla="*/ 0 w 34"/>
                <a:gd name="T33" fmla="*/ 3 h 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4" h="3">
                  <a:moveTo>
                    <a:pt x="0" y="3"/>
                  </a:moveTo>
                  <a:lnTo>
                    <a:pt x="8" y="3"/>
                  </a:lnTo>
                  <a:lnTo>
                    <a:pt x="15" y="3"/>
                  </a:lnTo>
                  <a:lnTo>
                    <a:pt x="21" y="2"/>
                  </a:lnTo>
                  <a:lnTo>
                    <a:pt x="27" y="2"/>
                  </a:lnTo>
                  <a:lnTo>
                    <a:pt x="31" y="2"/>
                  </a:lnTo>
                  <a:lnTo>
                    <a:pt x="33" y="1"/>
                  </a:lnTo>
                  <a:lnTo>
                    <a:pt x="34" y="0"/>
                  </a:lnTo>
                  <a:lnTo>
                    <a:pt x="32" y="0"/>
                  </a:lnTo>
                  <a:lnTo>
                    <a:pt x="31" y="1"/>
                  </a:lnTo>
                  <a:lnTo>
                    <a:pt x="29" y="1"/>
                  </a:lnTo>
                  <a:lnTo>
                    <a:pt x="25" y="2"/>
                  </a:lnTo>
                  <a:lnTo>
                    <a:pt x="20" y="2"/>
                  </a:lnTo>
                  <a:lnTo>
                    <a:pt x="14" y="3"/>
                  </a:lnTo>
                  <a:lnTo>
                    <a:pt x="7" y="3"/>
                  </a:lnTo>
                  <a:lnTo>
                    <a:pt x="0" y="3"/>
                  </a:lnTo>
                  <a:close/>
                </a:path>
              </a:pathLst>
            </a:custGeom>
            <a:solidFill>
              <a:srgbClr val="6A6A6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grpSp>
        <p:nvGrpSpPr>
          <p:cNvPr id="43013" name="Group 407">
            <a:extLst>
              <a:ext uri="{FF2B5EF4-FFF2-40B4-BE49-F238E27FC236}">
                <a16:creationId xmlns:a16="http://schemas.microsoft.com/office/drawing/2014/main" id="{0F5396A4-9817-2348-9A50-E164FCF1676C}"/>
              </a:ext>
            </a:extLst>
          </p:cNvPr>
          <p:cNvGrpSpPr>
            <a:grpSpLocks/>
          </p:cNvGrpSpPr>
          <p:nvPr/>
        </p:nvGrpSpPr>
        <p:grpSpPr bwMode="auto">
          <a:xfrm>
            <a:off x="2271712" y="4082655"/>
            <a:ext cx="291704" cy="297656"/>
            <a:chOff x="967" y="3429"/>
            <a:chExt cx="245" cy="250"/>
          </a:xfrm>
        </p:grpSpPr>
        <p:sp>
          <p:nvSpPr>
            <p:cNvPr id="43403" name="Freeform 408">
              <a:extLst>
                <a:ext uri="{FF2B5EF4-FFF2-40B4-BE49-F238E27FC236}">
                  <a16:creationId xmlns:a16="http://schemas.microsoft.com/office/drawing/2014/main" id="{E0124DBF-6749-694A-941B-BDD52E15E4FB}"/>
                </a:ext>
              </a:extLst>
            </p:cNvPr>
            <p:cNvSpPr>
              <a:spLocks/>
            </p:cNvSpPr>
            <p:nvPr/>
          </p:nvSpPr>
          <p:spPr bwMode="auto">
            <a:xfrm>
              <a:off x="1013" y="3626"/>
              <a:ext cx="32" cy="3"/>
            </a:xfrm>
            <a:custGeom>
              <a:avLst/>
              <a:gdLst>
                <a:gd name="T0" fmla="*/ 0 w 32"/>
                <a:gd name="T1" fmla="*/ 3 h 3"/>
                <a:gd name="T2" fmla="*/ 7 w 32"/>
                <a:gd name="T3" fmla="*/ 3 h 3"/>
                <a:gd name="T4" fmla="*/ 14 w 32"/>
                <a:gd name="T5" fmla="*/ 3 h 3"/>
                <a:gd name="T6" fmla="*/ 20 w 32"/>
                <a:gd name="T7" fmla="*/ 2 h 3"/>
                <a:gd name="T8" fmla="*/ 25 w 32"/>
                <a:gd name="T9" fmla="*/ 2 h 3"/>
                <a:gd name="T10" fmla="*/ 29 w 32"/>
                <a:gd name="T11" fmla="*/ 1 h 3"/>
                <a:gd name="T12" fmla="*/ 31 w 32"/>
                <a:gd name="T13" fmla="*/ 1 h 3"/>
                <a:gd name="T14" fmla="*/ 32 w 32"/>
                <a:gd name="T15" fmla="*/ 0 h 3"/>
                <a:gd name="T16" fmla="*/ 29 w 32"/>
                <a:gd name="T17" fmla="*/ 0 h 3"/>
                <a:gd name="T18" fmla="*/ 28 w 32"/>
                <a:gd name="T19" fmla="*/ 1 h 3"/>
                <a:gd name="T20" fmla="*/ 26 w 32"/>
                <a:gd name="T21" fmla="*/ 1 h 3"/>
                <a:gd name="T22" fmla="*/ 23 w 32"/>
                <a:gd name="T23" fmla="*/ 2 h 3"/>
                <a:gd name="T24" fmla="*/ 18 w 32"/>
                <a:gd name="T25" fmla="*/ 2 h 3"/>
                <a:gd name="T26" fmla="*/ 12 w 32"/>
                <a:gd name="T27" fmla="*/ 2 h 3"/>
                <a:gd name="T28" fmla="*/ 6 w 32"/>
                <a:gd name="T29" fmla="*/ 3 h 3"/>
                <a:gd name="T30" fmla="*/ 0 w 32"/>
                <a:gd name="T31" fmla="*/ 3 h 3"/>
                <a:gd name="T32" fmla="*/ 0 w 32"/>
                <a:gd name="T33" fmla="*/ 3 h 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2" h="3">
                  <a:moveTo>
                    <a:pt x="0" y="3"/>
                  </a:moveTo>
                  <a:lnTo>
                    <a:pt x="7" y="3"/>
                  </a:lnTo>
                  <a:lnTo>
                    <a:pt x="14" y="3"/>
                  </a:lnTo>
                  <a:lnTo>
                    <a:pt x="20" y="2"/>
                  </a:lnTo>
                  <a:lnTo>
                    <a:pt x="25" y="2"/>
                  </a:lnTo>
                  <a:lnTo>
                    <a:pt x="29" y="1"/>
                  </a:lnTo>
                  <a:lnTo>
                    <a:pt x="31" y="1"/>
                  </a:lnTo>
                  <a:lnTo>
                    <a:pt x="32" y="0"/>
                  </a:lnTo>
                  <a:lnTo>
                    <a:pt x="29" y="0"/>
                  </a:lnTo>
                  <a:lnTo>
                    <a:pt x="28" y="1"/>
                  </a:lnTo>
                  <a:lnTo>
                    <a:pt x="26" y="1"/>
                  </a:lnTo>
                  <a:lnTo>
                    <a:pt x="23" y="2"/>
                  </a:lnTo>
                  <a:lnTo>
                    <a:pt x="18" y="2"/>
                  </a:lnTo>
                  <a:lnTo>
                    <a:pt x="12" y="2"/>
                  </a:lnTo>
                  <a:lnTo>
                    <a:pt x="6" y="3"/>
                  </a:lnTo>
                  <a:lnTo>
                    <a:pt x="0" y="3"/>
                  </a:lnTo>
                  <a:close/>
                </a:path>
              </a:pathLst>
            </a:custGeom>
            <a:solidFill>
              <a:srgbClr val="69696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04" name="Freeform 409">
              <a:extLst>
                <a:ext uri="{FF2B5EF4-FFF2-40B4-BE49-F238E27FC236}">
                  <a16:creationId xmlns:a16="http://schemas.microsoft.com/office/drawing/2014/main" id="{E15137EA-0A71-644B-BE40-CA6F96CC335C}"/>
                </a:ext>
              </a:extLst>
            </p:cNvPr>
            <p:cNvSpPr>
              <a:spLocks/>
            </p:cNvSpPr>
            <p:nvPr/>
          </p:nvSpPr>
          <p:spPr bwMode="auto">
            <a:xfrm>
              <a:off x="1013" y="3626"/>
              <a:ext cx="29" cy="3"/>
            </a:xfrm>
            <a:custGeom>
              <a:avLst/>
              <a:gdLst>
                <a:gd name="T0" fmla="*/ 0 w 29"/>
                <a:gd name="T1" fmla="*/ 3 h 3"/>
                <a:gd name="T2" fmla="*/ 6 w 29"/>
                <a:gd name="T3" fmla="*/ 3 h 3"/>
                <a:gd name="T4" fmla="*/ 12 w 29"/>
                <a:gd name="T5" fmla="*/ 2 h 3"/>
                <a:gd name="T6" fmla="*/ 18 w 29"/>
                <a:gd name="T7" fmla="*/ 2 h 3"/>
                <a:gd name="T8" fmla="*/ 23 w 29"/>
                <a:gd name="T9" fmla="*/ 2 h 3"/>
                <a:gd name="T10" fmla="*/ 26 w 29"/>
                <a:gd name="T11" fmla="*/ 1 h 3"/>
                <a:gd name="T12" fmla="*/ 28 w 29"/>
                <a:gd name="T13" fmla="*/ 1 h 3"/>
                <a:gd name="T14" fmla="*/ 29 w 29"/>
                <a:gd name="T15" fmla="*/ 0 h 3"/>
                <a:gd name="T16" fmla="*/ 26 w 29"/>
                <a:gd name="T17" fmla="*/ 0 h 3"/>
                <a:gd name="T18" fmla="*/ 25 w 29"/>
                <a:gd name="T19" fmla="*/ 1 h 3"/>
                <a:gd name="T20" fmla="*/ 24 w 29"/>
                <a:gd name="T21" fmla="*/ 1 h 3"/>
                <a:gd name="T22" fmla="*/ 21 w 29"/>
                <a:gd name="T23" fmla="*/ 2 h 3"/>
                <a:gd name="T24" fmla="*/ 17 w 29"/>
                <a:gd name="T25" fmla="*/ 2 h 3"/>
                <a:gd name="T26" fmla="*/ 11 w 29"/>
                <a:gd name="T27" fmla="*/ 2 h 3"/>
                <a:gd name="T28" fmla="*/ 6 w 29"/>
                <a:gd name="T29" fmla="*/ 2 h 3"/>
                <a:gd name="T30" fmla="*/ 0 w 29"/>
                <a:gd name="T31" fmla="*/ 2 h 3"/>
                <a:gd name="T32" fmla="*/ 0 w 29"/>
                <a:gd name="T33" fmla="*/ 3 h 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9" h="3">
                  <a:moveTo>
                    <a:pt x="0" y="3"/>
                  </a:moveTo>
                  <a:lnTo>
                    <a:pt x="6" y="3"/>
                  </a:lnTo>
                  <a:lnTo>
                    <a:pt x="12" y="2"/>
                  </a:lnTo>
                  <a:lnTo>
                    <a:pt x="18" y="2"/>
                  </a:lnTo>
                  <a:lnTo>
                    <a:pt x="23" y="2"/>
                  </a:lnTo>
                  <a:lnTo>
                    <a:pt x="26" y="1"/>
                  </a:lnTo>
                  <a:lnTo>
                    <a:pt x="28" y="1"/>
                  </a:lnTo>
                  <a:lnTo>
                    <a:pt x="29" y="0"/>
                  </a:lnTo>
                  <a:lnTo>
                    <a:pt x="26" y="0"/>
                  </a:lnTo>
                  <a:lnTo>
                    <a:pt x="25" y="1"/>
                  </a:lnTo>
                  <a:lnTo>
                    <a:pt x="24" y="1"/>
                  </a:lnTo>
                  <a:lnTo>
                    <a:pt x="21" y="2"/>
                  </a:lnTo>
                  <a:lnTo>
                    <a:pt x="17" y="2"/>
                  </a:lnTo>
                  <a:lnTo>
                    <a:pt x="11" y="2"/>
                  </a:lnTo>
                  <a:lnTo>
                    <a:pt x="6" y="2"/>
                  </a:lnTo>
                  <a:lnTo>
                    <a:pt x="0" y="2"/>
                  </a:lnTo>
                  <a:lnTo>
                    <a:pt x="0" y="3"/>
                  </a:lnTo>
                  <a:close/>
                </a:path>
              </a:pathLst>
            </a:custGeom>
            <a:solidFill>
              <a:srgbClr val="6868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05" name="Freeform 410">
              <a:extLst>
                <a:ext uri="{FF2B5EF4-FFF2-40B4-BE49-F238E27FC236}">
                  <a16:creationId xmlns:a16="http://schemas.microsoft.com/office/drawing/2014/main" id="{76D7A77A-10EA-8F49-8834-90F8C989DBF9}"/>
                </a:ext>
              </a:extLst>
            </p:cNvPr>
            <p:cNvSpPr>
              <a:spLocks/>
            </p:cNvSpPr>
            <p:nvPr/>
          </p:nvSpPr>
          <p:spPr bwMode="auto">
            <a:xfrm>
              <a:off x="1013" y="3626"/>
              <a:ext cx="26" cy="2"/>
            </a:xfrm>
            <a:custGeom>
              <a:avLst/>
              <a:gdLst>
                <a:gd name="T0" fmla="*/ 0 w 26"/>
                <a:gd name="T1" fmla="*/ 2 h 2"/>
                <a:gd name="T2" fmla="*/ 6 w 26"/>
                <a:gd name="T3" fmla="*/ 2 h 2"/>
                <a:gd name="T4" fmla="*/ 11 w 26"/>
                <a:gd name="T5" fmla="*/ 2 h 2"/>
                <a:gd name="T6" fmla="*/ 17 w 26"/>
                <a:gd name="T7" fmla="*/ 2 h 2"/>
                <a:gd name="T8" fmla="*/ 21 w 26"/>
                <a:gd name="T9" fmla="*/ 2 h 2"/>
                <a:gd name="T10" fmla="*/ 24 w 26"/>
                <a:gd name="T11" fmla="*/ 1 h 2"/>
                <a:gd name="T12" fmla="*/ 25 w 26"/>
                <a:gd name="T13" fmla="*/ 1 h 2"/>
                <a:gd name="T14" fmla="*/ 26 w 26"/>
                <a:gd name="T15" fmla="*/ 0 h 2"/>
                <a:gd name="T16" fmla="*/ 24 w 26"/>
                <a:gd name="T17" fmla="*/ 0 h 2"/>
                <a:gd name="T18" fmla="*/ 23 w 26"/>
                <a:gd name="T19" fmla="*/ 1 h 2"/>
                <a:gd name="T20" fmla="*/ 21 w 26"/>
                <a:gd name="T21" fmla="*/ 1 h 2"/>
                <a:gd name="T22" fmla="*/ 17 w 26"/>
                <a:gd name="T23" fmla="*/ 2 h 2"/>
                <a:gd name="T24" fmla="*/ 12 w 26"/>
                <a:gd name="T25" fmla="*/ 2 h 2"/>
                <a:gd name="T26" fmla="*/ 6 w 26"/>
                <a:gd name="T27" fmla="*/ 2 h 2"/>
                <a:gd name="T28" fmla="*/ 0 w 26"/>
                <a:gd name="T29" fmla="*/ 2 h 2"/>
                <a:gd name="T30" fmla="*/ 0 w 26"/>
                <a:gd name="T31" fmla="*/ 2 h 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6" h="2">
                  <a:moveTo>
                    <a:pt x="0" y="2"/>
                  </a:moveTo>
                  <a:lnTo>
                    <a:pt x="6" y="2"/>
                  </a:lnTo>
                  <a:lnTo>
                    <a:pt x="11" y="2"/>
                  </a:lnTo>
                  <a:lnTo>
                    <a:pt x="17" y="2"/>
                  </a:lnTo>
                  <a:lnTo>
                    <a:pt x="21" y="2"/>
                  </a:lnTo>
                  <a:lnTo>
                    <a:pt x="24" y="1"/>
                  </a:lnTo>
                  <a:lnTo>
                    <a:pt x="25" y="1"/>
                  </a:lnTo>
                  <a:lnTo>
                    <a:pt x="26" y="0"/>
                  </a:lnTo>
                  <a:lnTo>
                    <a:pt x="24" y="0"/>
                  </a:lnTo>
                  <a:lnTo>
                    <a:pt x="23" y="1"/>
                  </a:lnTo>
                  <a:lnTo>
                    <a:pt x="21" y="1"/>
                  </a:lnTo>
                  <a:lnTo>
                    <a:pt x="17" y="2"/>
                  </a:lnTo>
                  <a:lnTo>
                    <a:pt x="12" y="2"/>
                  </a:lnTo>
                  <a:lnTo>
                    <a:pt x="6" y="2"/>
                  </a:lnTo>
                  <a:lnTo>
                    <a:pt x="0" y="2"/>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06" name="Freeform 411">
              <a:extLst>
                <a:ext uri="{FF2B5EF4-FFF2-40B4-BE49-F238E27FC236}">
                  <a16:creationId xmlns:a16="http://schemas.microsoft.com/office/drawing/2014/main" id="{848499B2-4EB4-9A44-9FF4-ED151993F4D0}"/>
                </a:ext>
              </a:extLst>
            </p:cNvPr>
            <p:cNvSpPr>
              <a:spLocks/>
            </p:cNvSpPr>
            <p:nvPr/>
          </p:nvSpPr>
          <p:spPr bwMode="auto">
            <a:xfrm>
              <a:off x="1013" y="3626"/>
              <a:ext cx="24" cy="2"/>
            </a:xfrm>
            <a:custGeom>
              <a:avLst/>
              <a:gdLst>
                <a:gd name="T0" fmla="*/ 0 w 24"/>
                <a:gd name="T1" fmla="*/ 2 h 2"/>
                <a:gd name="T2" fmla="*/ 6 w 24"/>
                <a:gd name="T3" fmla="*/ 2 h 2"/>
                <a:gd name="T4" fmla="*/ 12 w 24"/>
                <a:gd name="T5" fmla="*/ 2 h 2"/>
                <a:gd name="T6" fmla="*/ 17 w 24"/>
                <a:gd name="T7" fmla="*/ 2 h 2"/>
                <a:gd name="T8" fmla="*/ 21 w 24"/>
                <a:gd name="T9" fmla="*/ 1 h 2"/>
                <a:gd name="T10" fmla="*/ 23 w 24"/>
                <a:gd name="T11" fmla="*/ 1 h 2"/>
                <a:gd name="T12" fmla="*/ 24 w 24"/>
                <a:gd name="T13" fmla="*/ 0 h 2"/>
                <a:gd name="T14" fmla="*/ 21 w 24"/>
                <a:gd name="T15" fmla="*/ 0 h 2"/>
                <a:gd name="T16" fmla="*/ 20 w 24"/>
                <a:gd name="T17" fmla="*/ 1 h 2"/>
                <a:gd name="T18" fmla="*/ 18 w 24"/>
                <a:gd name="T19" fmla="*/ 1 h 2"/>
                <a:gd name="T20" fmla="*/ 15 w 24"/>
                <a:gd name="T21" fmla="*/ 2 h 2"/>
                <a:gd name="T22" fmla="*/ 10 w 24"/>
                <a:gd name="T23" fmla="*/ 2 h 2"/>
                <a:gd name="T24" fmla="*/ 5 w 24"/>
                <a:gd name="T25" fmla="*/ 2 h 2"/>
                <a:gd name="T26" fmla="*/ 0 w 24"/>
                <a:gd name="T27" fmla="*/ 2 h 2"/>
                <a:gd name="T28" fmla="*/ 0 w 24"/>
                <a:gd name="T29" fmla="*/ 2 h 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4" h="2">
                  <a:moveTo>
                    <a:pt x="0" y="2"/>
                  </a:moveTo>
                  <a:lnTo>
                    <a:pt x="6" y="2"/>
                  </a:lnTo>
                  <a:lnTo>
                    <a:pt x="12" y="2"/>
                  </a:lnTo>
                  <a:lnTo>
                    <a:pt x="17" y="2"/>
                  </a:lnTo>
                  <a:lnTo>
                    <a:pt x="21" y="1"/>
                  </a:lnTo>
                  <a:lnTo>
                    <a:pt x="23" y="1"/>
                  </a:lnTo>
                  <a:lnTo>
                    <a:pt x="24" y="0"/>
                  </a:lnTo>
                  <a:lnTo>
                    <a:pt x="21" y="0"/>
                  </a:lnTo>
                  <a:lnTo>
                    <a:pt x="20" y="1"/>
                  </a:lnTo>
                  <a:lnTo>
                    <a:pt x="18" y="1"/>
                  </a:lnTo>
                  <a:lnTo>
                    <a:pt x="15" y="2"/>
                  </a:lnTo>
                  <a:lnTo>
                    <a:pt x="10" y="2"/>
                  </a:lnTo>
                  <a:lnTo>
                    <a:pt x="5" y="2"/>
                  </a:lnTo>
                  <a:lnTo>
                    <a:pt x="0" y="2"/>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07" name="Freeform 412">
              <a:extLst>
                <a:ext uri="{FF2B5EF4-FFF2-40B4-BE49-F238E27FC236}">
                  <a16:creationId xmlns:a16="http://schemas.microsoft.com/office/drawing/2014/main" id="{4968A75F-6F99-AF4D-A07F-554A91A16097}"/>
                </a:ext>
              </a:extLst>
            </p:cNvPr>
            <p:cNvSpPr>
              <a:spLocks/>
            </p:cNvSpPr>
            <p:nvPr/>
          </p:nvSpPr>
          <p:spPr bwMode="auto">
            <a:xfrm>
              <a:off x="1013" y="3626"/>
              <a:ext cx="21" cy="2"/>
            </a:xfrm>
            <a:custGeom>
              <a:avLst/>
              <a:gdLst>
                <a:gd name="T0" fmla="*/ 0 w 21"/>
                <a:gd name="T1" fmla="*/ 2 h 2"/>
                <a:gd name="T2" fmla="*/ 5 w 21"/>
                <a:gd name="T3" fmla="*/ 2 h 2"/>
                <a:gd name="T4" fmla="*/ 10 w 21"/>
                <a:gd name="T5" fmla="*/ 2 h 2"/>
                <a:gd name="T6" fmla="*/ 15 w 21"/>
                <a:gd name="T7" fmla="*/ 2 h 2"/>
                <a:gd name="T8" fmla="*/ 18 w 21"/>
                <a:gd name="T9" fmla="*/ 1 h 2"/>
                <a:gd name="T10" fmla="*/ 20 w 21"/>
                <a:gd name="T11" fmla="*/ 1 h 2"/>
                <a:gd name="T12" fmla="*/ 21 w 21"/>
                <a:gd name="T13" fmla="*/ 0 h 2"/>
                <a:gd name="T14" fmla="*/ 18 w 21"/>
                <a:gd name="T15" fmla="*/ 0 h 2"/>
                <a:gd name="T16" fmla="*/ 18 w 21"/>
                <a:gd name="T17" fmla="*/ 1 h 2"/>
                <a:gd name="T18" fmla="*/ 16 w 21"/>
                <a:gd name="T19" fmla="*/ 1 h 2"/>
                <a:gd name="T20" fmla="*/ 13 w 21"/>
                <a:gd name="T21" fmla="*/ 1 h 2"/>
                <a:gd name="T22" fmla="*/ 10 w 21"/>
                <a:gd name="T23" fmla="*/ 2 h 2"/>
                <a:gd name="T24" fmla="*/ 5 w 21"/>
                <a:gd name="T25" fmla="*/ 2 h 2"/>
                <a:gd name="T26" fmla="*/ 0 w 21"/>
                <a:gd name="T27" fmla="*/ 2 h 2"/>
                <a:gd name="T28" fmla="*/ 0 w 21"/>
                <a:gd name="T29" fmla="*/ 2 h 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1" h="2">
                  <a:moveTo>
                    <a:pt x="0" y="2"/>
                  </a:moveTo>
                  <a:lnTo>
                    <a:pt x="5" y="2"/>
                  </a:lnTo>
                  <a:lnTo>
                    <a:pt x="10" y="2"/>
                  </a:lnTo>
                  <a:lnTo>
                    <a:pt x="15" y="2"/>
                  </a:lnTo>
                  <a:lnTo>
                    <a:pt x="18" y="1"/>
                  </a:lnTo>
                  <a:lnTo>
                    <a:pt x="20" y="1"/>
                  </a:lnTo>
                  <a:lnTo>
                    <a:pt x="21" y="0"/>
                  </a:lnTo>
                  <a:lnTo>
                    <a:pt x="18" y="0"/>
                  </a:lnTo>
                  <a:lnTo>
                    <a:pt x="18" y="1"/>
                  </a:lnTo>
                  <a:lnTo>
                    <a:pt x="16" y="1"/>
                  </a:lnTo>
                  <a:lnTo>
                    <a:pt x="13" y="1"/>
                  </a:lnTo>
                  <a:lnTo>
                    <a:pt x="10" y="2"/>
                  </a:lnTo>
                  <a:lnTo>
                    <a:pt x="5" y="2"/>
                  </a:lnTo>
                  <a:lnTo>
                    <a:pt x="0" y="2"/>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08" name="Freeform 413">
              <a:extLst>
                <a:ext uri="{FF2B5EF4-FFF2-40B4-BE49-F238E27FC236}">
                  <a16:creationId xmlns:a16="http://schemas.microsoft.com/office/drawing/2014/main" id="{6747EFEA-78CB-1541-BCC8-90AAB6764A3D}"/>
                </a:ext>
              </a:extLst>
            </p:cNvPr>
            <p:cNvSpPr>
              <a:spLocks/>
            </p:cNvSpPr>
            <p:nvPr/>
          </p:nvSpPr>
          <p:spPr bwMode="auto">
            <a:xfrm>
              <a:off x="1013" y="3626"/>
              <a:ext cx="18" cy="2"/>
            </a:xfrm>
            <a:custGeom>
              <a:avLst/>
              <a:gdLst>
                <a:gd name="T0" fmla="*/ 0 w 18"/>
                <a:gd name="T1" fmla="*/ 2 h 2"/>
                <a:gd name="T2" fmla="*/ 5 w 18"/>
                <a:gd name="T3" fmla="*/ 2 h 2"/>
                <a:gd name="T4" fmla="*/ 10 w 18"/>
                <a:gd name="T5" fmla="*/ 2 h 2"/>
                <a:gd name="T6" fmla="*/ 13 w 18"/>
                <a:gd name="T7" fmla="*/ 1 h 2"/>
                <a:gd name="T8" fmla="*/ 16 w 18"/>
                <a:gd name="T9" fmla="*/ 1 h 2"/>
                <a:gd name="T10" fmla="*/ 18 w 18"/>
                <a:gd name="T11" fmla="*/ 1 h 2"/>
                <a:gd name="T12" fmla="*/ 18 w 18"/>
                <a:gd name="T13" fmla="*/ 0 h 2"/>
                <a:gd name="T14" fmla="*/ 16 w 18"/>
                <a:gd name="T15" fmla="*/ 0 h 2"/>
                <a:gd name="T16" fmla="*/ 15 w 18"/>
                <a:gd name="T17" fmla="*/ 1 h 2"/>
                <a:gd name="T18" fmla="*/ 13 w 18"/>
                <a:gd name="T19" fmla="*/ 1 h 2"/>
                <a:gd name="T20" fmla="*/ 10 w 18"/>
                <a:gd name="T21" fmla="*/ 1 h 2"/>
                <a:gd name="T22" fmla="*/ 5 w 18"/>
                <a:gd name="T23" fmla="*/ 2 h 2"/>
                <a:gd name="T24" fmla="*/ 0 w 18"/>
                <a:gd name="T25" fmla="*/ 2 h 2"/>
                <a:gd name="T26" fmla="*/ 0 w 18"/>
                <a:gd name="T27" fmla="*/ 2 h 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8" h="2">
                  <a:moveTo>
                    <a:pt x="0" y="2"/>
                  </a:moveTo>
                  <a:lnTo>
                    <a:pt x="5" y="2"/>
                  </a:lnTo>
                  <a:lnTo>
                    <a:pt x="10" y="2"/>
                  </a:lnTo>
                  <a:lnTo>
                    <a:pt x="13" y="1"/>
                  </a:lnTo>
                  <a:lnTo>
                    <a:pt x="16" y="1"/>
                  </a:lnTo>
                  <a:lnTo>
                    <a:pt x="18" y="1"/>
                  </a:lnTo>
                  <a:lnTo>
                    <a:pt x="18" y="0"/>
                  </a:lnTo>
                  <a:lnTo>
                    <a:pt x="16" y="0"/>
                  </a:lnTo>
                  <a:lnTo>
                    <a:pt x="15" y="1"/>
                  </a:lnTo>
                  <a:lnTo>
                    <a:pt x="13" y="1"/>
                  </a:lnTo>
                  <a:lnTo>
                    <a:pt x="10" y="1"/>
                  </a:lnTo>
                  <a:lnTo>
                    <a:pt x="5" y="2"/>
                  </a:lnTo>
                  <a:lnTo>
                    <a:pt x="0" y="2"/>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09" name="Freeform 414">
              <a:extLst>
                <a:ext uri="{FF2B5EF4-FFF2-40B4-BE49-F238E27FC236}">
                  <a16:creationId xmlns:a16="http://schemas.microsoft.com/office/drawing/2014/main" id="{EEE654A3-DB6F-4A4D-9E0A-B524307A66D5}"/>
                </a:ext>
              </a:extLst>
            </p:cNvPr>
            <p:cNvSpPr>
              <a:spLocks/>
            </p:cNvSpPr>
            <p:nvPr/>
          </p:nvSpPr>
          <p:spPr bwMode="auto">
            <a:xfrm>
              <a:off x="1013" y="3626"/>
              <a:ext cx="16" cy="2"/>
            </a:xfrm>
            <a:custGeom>
              <a:avLst/>
              <a:gdLst>
                <a:gd name="T0" fmla="*/ 0 w 16"/>
                <a:gd name="T1" fmla="*/ 2 h 2"/>
                <a:gd name="T2" fmla="*/ 5 w 16"/>
                <a:gd name="T3" fmla="*/ 2 h 2"/>
                <a:gd name="T4" fmla="*/ 10 w 16"/>
                <a:gd name="T5" fmla="*/ 1 h 2"/>
                <a:gd name="T6" fmla="*/ 13 w 16"/>
                <a:gd name="T7" fmla="*/ 1 h 2"/>
                <a:gd name="T8" fmla="*/ 15 w 16"/>
                <a:gd name="T9" fmla="*/ 1 h 2"/>
                <a:gd name="T10" fmla="*/ 16 w 16"/>
                <a:gd name="T11" fmla="*/ 0 h 2"/>
                <a:gd name="T12" fmla="*/ 13 w 16"/>
                <a:gd name="T13" fmla="*/ 0 h 2"/>
                <a:gd name="T14" fmla="*/ 12 w 16"/>
                <a:gd name="T15" fmla="*/ 1 h 2"/>
                <a:gd name="T16" fmla="*/ 10 w 16"/>
                <a:gd name="T17" fmla="*/ 1 h 2"/>
                <a:gd name="T18" fmla="*/ 8 w 16"/>
                <a:gd name="T19" fmla="*/ 1 h 2"/>
                <a:gd name="T20" fmla="*/ 4 w 16"/>
                <a:gd name="T21" fmla="*/ 1 h 2"/>
                <a:gd name="T22" fmla="*/ 0 w 16"/>
                <a:gd name="T23" fmla="*/ 1 h 2"/>
                <a:gd name="T24" fmla="*/ 0 w 16"/>
                <a:gd name="T25" fmla="*/ 2 h 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2">
                  <a:moveTo>
                    <a:pt x="0" y="2"/>
                  </a:moveTo>
                  <a:lnTo>
                    <a:pt x="5" y="2"/>
                  </a:lnTo>
                  <a:lnTo>
                    <a:pt x="10" y="1"/>
                  </a:lnTo>
                  <a:lnTo>
                    <a:pt x="13" y="1"/>
                  </a:lnTo>
                  <a:lnTo>
                    <a:pt x="15" y="1"/>
                  </a:lnTo>
                  <a:lnTo>
                    <a:pt x="16" y="0"/>
                  </a:lnTo>
                  <a:lnTo>
                    <a:pt x="13" y="0"/>
                  </a:lnTo>
                  <a:lnTo>
                    <a:pt x="12" y="1"/>
                  </a:lnTo>
                  <a:lnTo>
                    <a:pt x="10" y="1"/>
                  </a:lnTo>
                  <a:lnTo>
                    <a:pt x="8" y="1"/>
                  </a:lnTo>
                  <a:lnTo>
                    <a:pt x="4" y="1"/>
                  </a:lnTo>
                  <a:lnTo>
                    <a:pt x="0" y="1"/>
                  </a:lnTo>
                  <a:lnTo>
                    <a:pt x="0" y="2"/>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10" name="Freeform 415">
              <a:extLst>
                <a:ext uri="{FF2B5EF4-FFF2-40B4-BE49-F238E27FC236}">
                  <a16:creationId xmlns:a16="http://schemas.microsoft.com/office/drawing/2014/main" id="{6DAB3093-AFF2-B140-8D31-91B59F3921C0}"/>
                </a:ext>
              </a:extLst>
            </p:cNvPr>
            <p:cNvSpPr>
              <a:spLocks/>
            </p:cNvSpPr>
            <p:nvPr/>
          </p:nvSpPr>
          <p:spPr bwMode="auto">
            <a:xfrm>
              <a:off x="1013" y="3626"/>
              <a:ext cx="13" cy="1"/>
            </a:xfrm>
            <a:custGeom>
              <a:avLst/>
              <a:gdLst>
                <a:gd name="T0" fmla="*/ 0 w 13"/>
                <a:gd name="T1" fmla="*/ 1 h 1"/>
                <a:gd name="T2" fmla="*/ 4 w 13"/>
                <a:gd name="T3" fmla="*/ 1 h 1"/>
                <a:gd name="T4" fmla="*/ 8 w 13"/>
                <a:gd name="T5" fmla="*/ 1 h 1"/>
                <a:gd name="T6" fmla="*/ 10 w 13"/>
                <a:gd name="T7" fmla="*/ 1 h 1"/>
                <a:gd name="T8" fmla="*/ 12 w 13"/>
                <a:gd name="T9" fmla="*/ 1 h 1"/>
                <a:gd name="T10" fmla="*/ 13 w 13"/>
                <a:gd name="T11" fmla="*/ 0 h 1"/>
                <a:gd name="T12" fmla="*/ 10 w 13"/>
                <a:gd name="T13" fmla="*/ 0 h 1"/>
                <a:gd name="T14" fmla="*/ 10 w 13"/>
                <a:gd name="T15" fmla="*/ 1 h 1"/>
                <a:gd name="T16" fmla="*/ 8 w 13"/>
                <a:gd name="T17" fmla="*/ 1 h 1"/>
                <a:gd name="T18" fmla="*/ 4 w 13"/>
                <a:gd name="T19" fmla="*/ 1 h 1"/>
                <a:gd name="T20" fmla="*/ 0 w 13"/>
                <a:gd name="T21" fmla="*/ 1 h 1"/>
                <a:gd name="T22" fmla="*/ 0 w 13"/>
                <a:gd name="T23" fmla="*/ 1 h 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 h="1">
                  <a:moveTo>
                    <a:pt x="0" y="1"/>
                  </a:moveTo>
                  <a:lnTo>
                    <a:pt x="4" y="1"/>
                  </a:lnTo>
                  <a:lnTo>
                    <a:pt x="8" y="1"/>
                  </a:lnTo>
                  <a:lnTo>
                    <a:pt x="10" y="1"/>
                  </a:lnTo>
                  <a:lnTo>
                    <a:pt x="12" y="1"/>
                  </a:lnTo>
                  <a:lnTo>
                    <a:pt x="13" y="0"/>
                  </a:lnTo>
                  <a:lnTo>
                    <a:pt x="10" y="0"/>
                  </a:lnTo>
                  <a:lnTo>
                    <a:pt x="10" y="1"/>
                  </a:lnTo>
                  <a:lnTo>
                    <a:pt x="8" y="1"/>
                  </a:lnTo>
                  <a:lnTo>
                    <a:pt x="4" y="1"/>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11" name="Freeform 416">
              <a:extLst>
                <a:ext uri="{FF2B5EF4-FFF2-40B4-BE49-F238E27FC236}">
                  <a16:creationId xmlns:a16="http://schemas.microsoft.com/office/drawing/2014/main" id="{B2530D04-FCEA-094F-971D-4A132DBD2340}"/>
                </a:ext>
              </a:extLst>
            </p:cNvPr>
            <p:cNvSpPr>
              <a:spLocks/>
            </p:cNvSpPr>
            <p:nvPr/>
          </p:nvSpPr>
          <p:spPr bwMode="auto">
            <a:xfrm>
              <a:off x="1013" y="3626"/>
              <a:ext cx="10" cy="1"/>
            </a:xfrm>
            <a:custGeom>
              <a:avLst/>
              <a:gdLst>
                <a:gd name="T0" fmla="*/ 0 w 10"/>
                <a:gd name="T1" fmla="*/ 1 h 1"/>
                <a:gd name="T2" fmla="*/ 4 w 10"/>
                <a:gd name="T3" fmla="*/ 1 h 1"/>
                <a:gd name="T4" fmla="*/ 8 w 10"/>
                <a:gd name="T5" fmla="*/ 1 h 1"/>
                <a:gd name="T6" fmla="*/ 10 w 10"/>
                <a:gd name="T7" fmla="*/ 1 h 1"/>
                <a:gd name="T8" fmla="*/ 10 w 10"/>
                <a:gd name="T9" fmla="*/ 0 h 1"/>
                <a:gd name="T10" fmla="*/ 8 w 10"/>
                <a:gd name="T11" fmla="*/ 0 h 1"/>
                <a:gd name="T12" fmla="*/ 7 w 10"/>
                <a:gd name="T13" fmla="*/ 1 h 1"/>
                <a:gd name="T14" fmla="*/ 5 w 10"/>
                <a:gd name="T15" fmla="*/ 1 h 1"/>
                <a:gd name="T16" fmla="*/ 3 w 10"/>
                <a:gd name="T17" fmla="*/ 1 h 1"/>
                <a:gd name="T18" fmla="*/ 0 w 10"/>
                <a:gd name="T19" fmla="*/ 1 h 1"/>
                <a:gd name="T20" fmla="*/ 0 w 10"/>
                <a:gd name="T21" fmla="*/ 1 h 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 h="1">
                  <a:moveTo>
                    <a:pt x="0" y="1"/>
                  </a:moveTo>
                  <a:lnTo>
                    <a:pt x="4" y="1"/>
                  </a:lnTo>
                  <a:lnTo>
                    <a:pt x="8" y="1"/>
                  </a:lnTo>
                  <a:lnTo>
                    <a:pt x="10" y="1"/>
                  </a:lnTo>
                  <a:lnTo>
                    <a:pt x="10" y="0"/>
                  </a:lnTo>
                  <a:lnTo>
                    <a:pt x="8" y="0"/>
                  </a:lnTo>
                  <a:lnTo>
                    <a:pt x="7" y="1"/>
                  </a:lnTo>
                  <a:lnTo>
                    <a:pt x="5" y="1"/>
                  </a:lnTo>
                  <a:lnTo>
                    <a:pt x="3" y="1"/>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12" name="Freeform 417">
              <a:extLst>
                <a:ext uri="{FF2B5EF4-FFF2-40B4-BE49-F238E27FC236}">
                  <a16:creationId xmlns:a16="http://schemas.microsoft.com/office/drawing/2014/main" id="{867E52D8-309D-E141-9DD4-973D5D2B05BC}"/>
                </a:ext>
              </a:extLst>
            </p:cNvPr>
            <p:cNvSpPr>
              <a:spLocks/>
            </p:cNvSpPr>
            <p:nvPr/>
          </p:nvSpPr>
          <p:spPr bwMode="auto">
            <a:xfrm>
              <a:off x="1013" y="3626"/>
              <a:ext cx="8" cy="1"/>
            </a:xfrm>
            <a:custGeom>
              <a:avLst/>
              <a:gdLst>
                <a:gd name="T0" fmla="*/ 0 w 8"/>
                <a:gd name="T1" fmla="*/ 1 h 1"/>
                <a:gd name="T2" fmla="*/ 3 w 8"/>
                <a:gd name="T3" fmla="*/ 1 h 1"/>
                <a:gd name="T4" fmla="*/ 5 w 8"/>
                <a:gd name="T5" fmla="*/ 1 h 1"/>
                <a:gd name="T6" fmla="*/ 7 w 8"/>
                <a:gd name="T7" fmla="*/ 1 h 1"/>
                <a:gd name="T8" fmla="*/ 8 w 8"/>
                <a:gd name="T9" fmla="*/ 0 h 1"/>
                <a:gd name="T10" fmla="*/ 5 w 8"/>
                <a:gd name="T11" fmla="*/ 0 h 1"/>
                <a:gd name="T12" fmla="*/ 4 w 8"/>
                <a:gd name="T13" fmla="*/ 1 h 1"/>
                <a:gd name="T14" fmla="*/ 3 w 8"/>
                <a:gd name="T15" fmla="*/ 1 h 1"/>
                <a:gd name="T16" fmla="*/ 0 w 8"/>
                <a:gd name="T17" fmla="*/ 1 h 1"/>
                <a:gd name="T18" fmla="*/ 0 w 8"/>
                <a:gd name="T19" fmla="*/ 1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1">
                  <a:moveTo>
                    <a:pt x="0" y="1"/>
                  </a:moveTo>
                  <a:lnTo>
                    <a:pt x="3" y="1"/>
                  </a:lnTo>
                  <a:lnTo>
                    <a:pt x="5" y="1"/>
                  </a:lnTo>
                  <a:lnTo>
                    <a:pt x="7" y="1"/>
                  </a:lnTo>
                  <a:lnTo>
                    <a:pt x="8" y="0"/>
                  </a:lnTo>
                  <a:lnTo>
                    <a:pt x="5" y="0"/>
                  </a:lnTo>
                  <a:lnTo>
                    <a:pt x="4" y="1"/>
                  </a:lnTo>
                  <a:lnTo>
                    <a:pt x="3" y="1"/>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13" name="Freeform 418">
              <a:extLst>
                <a:ext uri="{FF2B5EF4-FFF2-40B4-BE49-F238E27FC236}">
                  <a16:creationId xmlns:a16="http://schemas.microsoft.com/office/drawing/2014/main" id="{D1AB3264-B178-8147-9932-B84AA87D23E0}"/>
                </a:ext>
              </a:extLst>
            </p:cNvPr>
            <p:cNvSpPr>
              <a:spLocks/>
            </p:cNvSpPr>
            <p:nvPr/>
          </p:nvSpPr>
          <p:spPr bwMode="auto">
            <a:xfrm>
              <a:off x="1013" y="3626"/>
              <a:ext cx="5" cy="1"/>
            </a:xfrm>
            <a:custGeom>
              <a:avLst/>
              <a:gdLst>
                <a:gd name="T0" fmla="*/ 0 w 5"/>
                <a:gd name="T1" fmla="*/ 1 h 1"/>
                <a:gd name="T2" fmla="*/ 3 w 5"/>
                <a:gd name="T3" fmla="*/ 1 h 1"/>
                <a:gd name="T4" fmla="*/ 4 w 5"/>
                <a:gd name="T5" fmla="*/ 1 h 1"/>
                <a:gd name="T6" fmla="*/ 5 w 5"/>
                <a:gd name="T7" fmla="*/ 0 h 1"/>
                <a:gd name="T8" fmla="*/ 3 w 5"/>
                <a:gd name="T9" fmla="*/ 0 h 1"/>
                <a:gd name="T10" fmla="*/ 2 w 5"/>
                <a:gd name="T11" fmla="*/ 1 h 1"/>
                <a:gd name="T12" fmla="*/ 0 w 5"/>
                <a:gd name="T13" fmla="*/ 1 h 1"/>
                <a:gd name="T14" fmla="*/ 0 w 5"/>
                <a:gd name="T15" fmla="*/ 1 h 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 h="1">
                  <a:moveTo>
                    <a:pt x="0" y="1"/>
                  </a:moveTo>
                  <a:lnTo>
                    <a:pt x="3" y="1"/>
                  </a:lnTo>
                  <a:lnTo>
                    <a:pt x="4" y="1"/>
                  </a:lnTo>
                  <a:lnTo>
                    <a:pt x="5" y="0"/>
                  </a:lnTo>
                  <a:lnTo>
                    <a:pt x="3" y="0"/>
                  </a:lnTo>
                  <a:lnTo>
                    <a:pt x="2" y="1"/>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14" name="Freeform 419">
              <a:extLst>
                <a:ext uri="{FF2B5EF4-FFF2-40B4-BE49-F238E27FC236}">
                  <a16:creationId xmlns:a16="http://schemas.microsoft.com/office/drawing/2014/main" id="{54E1310E-CD5F-3F46-9DA4-DD5BDA7B9AF6}"/>
                </a:ext>
              </a:extLst>
            </p:cNvPr>
            <p:cNvSpPr>
              <a:spLocks/>
            </p:cNvSpPr>
            <p:nvPr/>
          </p:nvSpPr>
          <p:spPr bwMode="auto">
            <a:xfrm>
              <a:off x="1013" y="3626"/>
              <a:ext cx="3" cy="1"/>
            </a:xfrm>
            <a:custGeom>
              <a:avLst/>
              <a:gdLst>
                <a:gd name="T0" fmla="*/ 0 w 3"/>
                <a:gd name="T1" fmla="*/ 1 h 1"/>
                <a:gd name="T2" fmla="*/ 2 w 3"/>
                <a:gd name="T3" fmla="*/ 1 h 1"/>
                <a:gd name="T4" fmla="*/ 3 w 3"/>
                <a:gd name="T5" fmla="*/ 0 h 1"/>
                <a:gd name="T6" fmla="*/ 0 w 3"/>
                <a:gd name="T7" fmla="*/ 0 h 1"/>
                <a:gd name="T8" fmla="*/ 0 w 3"/>
                <a:gd name="T9" fmla="*/ 0 h 1"/>
                <a:gd name="T10" fmla="*/ 0 w 3"/>
                <a:gd name="T11" fmla="*/ 1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 h="1">
                  <a:moveTo>
                    <a:pt x="0" y="1"/>
                  </a:moveTo>
                  <a:lnTo>
                    <a:pt x="2" y="1"/>
                  </a:lnTo>
                  <a:lnTo>
                    <a:pt x="3" y="0"/>
                  </a:lnTo>
                  <a:lnTo>
                    <a:pt x="0"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15" name="Freeform 420">
              <a:extLst>
                <a:ext uri="{FF2B5EF4-FFF2-40B4-BE49-F238E27FC236}">
                  <a16:creationId xmlns:a16="http://schemas.microsoft.com/office/drawing/2014/main" id="{C4AA6AC8-C3C3-CB45-B1F7-773CFD66A9DE}"/>
                </a:ext>
              </a:extLst>
            </p:cNvPr>
            <p:cNvSpPr>
              <a:spLocks noEditPoints="1"/>
            </p:cNvSpPr>
            <p:nvPr/>
          </p:nvSpPr>
          <p:spPr bwMode="auto">
            <a:xfrm>
              <a:off x="967" y="3638"/>
              <a:ext cx="218" cy="41"/>
            </a:xfrm>
            <a:custGeom>
              <a:avLst/>
              <a:gdLst>
                <a:gd name="T0" fmla="*/ 0 w 218"/>
                <a:gd name="T1" fmla="*/ 0 h 41"/>
                <a:gd name="T2" fmla="*/ 218 w 218"/>
                <a:gd name="T3" fmla="*/ 0 h 41"/>
                <a:gd name="T4" fmla="*/ 218 w 218"/>
                <a:gd name="T5" fmla="*/ 41 h 41"/>
                <a:gd name="T6" fmla="*/ 0 w 218"/>
                <a:gd name="T7" fmla="*/ 41 h 41"/>
                <a:gd name="T8" fmla="*/ 0 w 218"/>
                <a:gd name="T9" fmla="*/ 0 h 41"/>
                <a:gd name="T10" fmla="*/ 0 w 218"/>
                <a:gd name="T11" fmla="*/ 0 h 41"/>
                <a:gd name="T12" fmla="*/ 212 w 218"/>
                <a:gd name="T13" fmla="*/ 0 h 41"/>
                <a:gd name="T14" fmla="*/ 212 w 218"/>
                <a:gd name="T15" fmla="*/ 41 h 41"/>
                <a:gd name="T16" fmla="*/ 0 w 218"/>
                <a:gd name="T17" fmla="*/ 41 h 41"/>
                <a:gd name="T18" fmla="*/ 0 w 21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41">
                  <a:moveTo>
                    <a:pt x="0" y="0"/>
                  </a:moveTo>
                  <a:lnTo>
                    <a:pt x="218" y="0"/>
                  </a:lnTo>
                  <a:lnTo>
                    <a:pt x="218" y="41"/>
                  </a:lnTo>
                  <a:lnTo>
                    <a:pt x="0" y="41"/>
                  </a:lnTo>
                  <a:lnTo>
                    <a:pt x="0" y="0"/>
                  </a:lnTo>
                  <a:close/>
                  <a:moveTo>
                    <a:pt x="0" y="0"/>
                  </a:moveTo>
                  <a:lnTo>
                    <a:pt x="212" y="0"/>
                  </a:lnTo>
                  <a:lnTo>
                    <a:pt x="212" y="41"/>
                  </a:lnTo>
                  <a:lnTo>
                    <a:pt x="0" y="41"/>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16" name="Freeform 421">
              <a:extLst>
                <a:ext uri="{FF2B5EF4-FFF2-40B4-BE49-F238E27FC236}">
                  <a16:creationId xmlns:a16="http://schemas.microsoft.com/office/drawing/2014/main" id="{A29E4404-415F-3C4A-A053-5F217C11646A}"/>
                </a:ext>
              </a:extLst>
            </p:cNvPr>
            <p:cNvSpPr>
              <a:spLocks noEditPoints="1"/>
            </p:cNvSpPr>
            <p:nvPr/>
          </p:nvSpPr>
          <p:spPr bwMode="auto">
            <a:xfrm>
              <a:off x="967" y="3638"/>
              <a:ext cx="212" cy="41"/>
            </a:xfrm>
            <a:custGeom>
              <a:avLst/>
              <a:gdLst>
                <a:gd name="T0" fmla="*/ 0 w 212"/>
                <a:gd name="T1" fmla="*/ 0 h 41"/>
                <a:gd name="T2" fmla="*/ 212 w 212"/>
                <a:gd name="T3" fmla="*/ 0 h 41"/>
                <a:gd name="T4" fmla="*/ 212 w 212"/>
                <a:gd name="T5" fmla="*/ 41 h 41"/>
                <a:gd name="T6" fmla="*/ 0 w 212"/>
                <a:gd name="T7" fmla="*/ 41 h 41"/>
                <a:gd name="T8" fmla="*/ 0 w 212"/>
                <a:gd name="T9" fmla="*/ 0 h 41"/>
                <a:gd name="T10" fmla="*/ 0 w 212"/>
                <a:gd name="T11" fmla="*/ 0 h 41"/>
                <a:gd name="T12" fmla="*/ 207 w 212"/>
                <a:gd name="T13" fmla="*/ 0 h 41"/>
                <a:gd name="T14" fmla="*/ 207 w 212"/>
                <a:gd name="T15" fmla="*/ 41 h 41"/>
                <a:gd name="T16" fmla="*/ 0 w 212"/>
                <a:gd name="T17" fmla="*/ 41 h 41"/>
                <a:gd name="T18" fmla="*/ 0 w 212"/>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41">
                  <a:moveTo>
                    <a:pt x="0" y="0"/>
                  </a:moveTo>
                  <a:lnTo>
                    <a:pt x="212" y="0"/>
                  </a:lnTo>
                  <a:lnTo>
                    <a:pt x="212" y="41"/>
                  </a:lnTo>
                  <a:lnTo>
                    <a:pt x="0" y="41"/>
                  </a:lnTo>
                  <a:lnTo>
                    <a:pt x="0" y="0"/>
                  </a:lnTo>
                  <a:close/>
                  <a:moveTo>
                    <a:pt x="0" y="0"/>
                  </a:moveTo>
                  <a:lnTo>
                    <a:pt x="207" y="0"/>
                  </a:lnTo>
                  <a:lnTo>
                    <a:pt x="207" y="41"/>
                  </a:lnTo>
                  <a:lnTo>
                    <a:pt x="0" y="41"/>
                  </a:lnTo>
                  <a:lnTo>
                    <a:pt x="0"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17" name="Freeform 422">
              <a:extLst>
                <a:ext uri="{FF2B5EF4-FFF2-40B4-BE49-F238E27FC236}">
                  <a16:creationId xmlns:a16="http://schemas.microsoft.com/office/drawing/2014/main" id="{97762CDC-4D69-D849-917B-D112CE20420F}"/>
                </a:ext>
              </a:extLst>
            </p:cNvPr>
            <p:cNvSpPr>
              <a:spLocks noEditPoints="1"/>
            </p:cNvSpPr>
            <p:nvPr/>
          </p:nvSpPr>
          <p:spPr bwMode="auto">
            <a:xfrm>
              <a:off x="967" y="3638"/>
              <a:ext cx="207" cy="41"/>
            </a:xfrm>
            <a:custGeom>
              <a:avLst/>
              <a:gdLst>
                <a:gd name="T0" fmla="*/ 0 w 207"/>
                <a:gd name="T1" fmla="*/ 0 h 41"/>
                <a:gd name="T2" fmla="*/ 207 w 207"/>
                <a:gd name="T3" fmla="*/ 0 h 41"/>
                <a:gd name="T4" fmla="*/ 207 w 207"/>
                <a:gd name="T5" fmla="*/ 41 h 41"/>
                <a:gd name="T6" fmla="*/ 0 w 207"/>
                <a:gd name="T7" fmla="*/ 41 h 41"/>
                <a:gd name="T8" fmla="*/ 0 w 207"/>
                <a:gd name="T9" fmla="*/ 0 h 41"/>
                <a:gd name="T10" fmla="*/ 0 w 207"/>
                <a:gd name="T11" fmla="*/ 0 h 41"/>
                <a:gd name="T12" fmla="*/ 200 w 207"/>
                <a:gd name="T13" fmla="*/ 0 h 41"/>
                <a:gd name="T14" fmla="*/ 200 w 207"/>
                <a:gd name="T15" fmla="*/ 41 h 41"/>
                <a:gd name="T16" fmla="*/ 0 w 207"/>
                <a:gd name="T17" fmla="*/ 41 h 41"/>
                <a:gd name="T18" fmla="*/ 0 w 207"/>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41">
                  <a:moveTo>
                    <a:pt x="0" y="0"/>
                  </a:moveTo>
                  <a:lnTo>
                    <a:pt x="207" y="0"/>
                  </a:lnTo>
                  <a:lnTo>
                    <a:pt x="207" y="41"/>
                  </a:lnTo>
                  <a:lnTo>
                    <a:pt x="0" y="41"/>
                  </a:lnTo>
                  <a:lnTo>
                    <a:pt x="0" y="0"/>
                  </a:lnTo>
                  <a:close/>
                  <a:moveTo>
                    <a:pt x="0" y="0"/>
                  </a:moveTo>
                  <a:lnTo>
                    <a:pt x="200" y="0"/>
                  </a:lnTo>
                  <a:lnTo>
                    <a:pt x="200" y="41"/>
                  </a:lnTo>
                  <a:lnTo>
                    <a:pt x="0" y="41"/>
                  </a:lnTo>
                  <a:lnTo>
                    <a:pt x="0" y="0"/>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18" name="Freeform 423">
              <a:extLst>
                <a:ext uri="{FF2B5EF4-FFF2-40B4-BE49-F238E27FC236}">
                  <a16:creationId xmlns:a16="http://schemas.microsoft.com/office/drawing/2014/main" id="{2B4F16A8-0303-9440-B24E-9160249A7454}"/>
                </a:ext>
              </a:extLst>
            </p:cNvPr>
            <p:cNvSpPr>
              <a:spLocks noEditPoints="1"/>
            </p:cNvSpPr>
            <p:nvPr/>
          </p:nvSpPr>
          <p:spPr bwMode="auto">
            <a:xfrm>
              <a:off x="967" y="3638"/>
              <a:ext cx="200" cy="41"/>
            </a:xfrm>
            <a:custGeom>
              <a:avLst/>
              <a:gdLst>
                <a:gd name="T0" fmla="*/ 0 w 200"/>
                <a:gd name="T1" fmla="*/ 0 h 41"/>
                <a:gd name="T2" fmla="*/ 200 w 200"/>
                <a:gd name="T3" fmla="*/ 0 h 41"/>
                <a:gd name="T4" fmla="*/ 200 w 200"/>
                <a:gd name="T5" fmla="*/ 41 h 41"/>
                <a:gd name="T6" fmla="*/ 0 w 200"/>
                <a:gd name="T7" fmla="*/ 41 h 41"/>
                <a:gd name="T8" fmla="*/ 0 w 200"/>
                <a:gd name="T9" fmla="*/ 0 h 41"/>
                <a:gd name="T10" fmla="*/ 0 w 200"/>
                <a:gd name="T11" fmla="*/ 0 h 41"/>
                <a:gd name="T12" fmla="*/ 195 w 200"/>
                <a:gd name="T13" fmla="*/ 0 h 41"/>
                <a:gd name="T14" fmla="*/ 195 w 200"/>
                <a:gd name="T15" fmla="*/ 41 h 41"/>
                <a:gd name="T16" fmla="*/ 0 w 200"/>
                <a:gd name="T17" fmla="*/ 41 h 41"/>
                <a:gd name="T18" fmla="*/ 0 w 200"/>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0" h="41">
                  <a:moveTo>
                    <a:pt x="0" y="0"/>
                  </a:moveTo>
                  <a:lnTo>
                    <a:pt x="200" y="0"/>
                  </a:lnTo>
                  <a:lnTo>
                    <a:pt x="200" y="41"/>
                  </a:lnTo>
                  <a:lnTo>
                    <a:pt x="0" y="41"/>
                  </a:lnTo>
                  <a:lnTo>
                    <a:pt x="0" y="0"/>
                  </a:lnTo>
                  <a:close/>
                  <a:moveTo>
                    <a:pt x="0" y="0"/>
                  </a:moveTo>
                  <a:lnTo>
                    <a:pt x="195" y="0"/>
                  </a:lnTo>
                  <a:lnTo>
                    <a:pt x="195" y="41"/>
                  </a:lnTo>
                  <a:lnTo>
                    <a:pt x="0" y="41"/>
                  </a:lnTo>
                  <a:lnTo>
                    <a:pt x="0" y="0"/>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19" name="Freeform 424">
              <a:extLst>
                <a:ext uri="{FF2B5EF4-FFF2-40B4-BE49-F238E27FC236}">
                  <a16:creationId xmlns:a16="http://schemas.microsoft.com/office/drawing/2014/main" id="{620B936E-43FA-A44E-BFE9-BCD9897063EA}"/>
                </a:ext>
              </a:extLst>
            </p:cNvPr>
            <p:cNvSpPr>
              <a:spLocks noEditPoints="1"/>
            </p:cNvSpPr>
            <p:nvPr/>
          </p:nvSpPr>
          <p:spPr bwMode="auto">
            <a:xfrm>
              <a:off x="967" y="3638"/>
              <a:ext cx="195" cy="41"/>
            </a:xfrm>
            <a:custGeom>
              <a:avLst/>
              <a:gdLst>
                <a:gd name="T0" fmla="*/ 0 w 195"/>
                <a:gd name="T1" fmla="*/ 0 h 41"/>
                <a:gd name="T2" fmla="*/ 195 w 195"/>
                <a:gd name="T3" fmla="*/ 0 h 41"/>
                <a:gd name="T4" fmla="*/ 195 w 195"/>
                <a:gd name="T5" fmla="*/ 41 h 41"/>
                <a:gd name="T6" fmla="*/ 0 w 195"/>
                <a:gd name="T7" fmla="*/ 41 h 41"/>
                <a:gd name="T8" fmla="*/ 0 w 195"/>
                <a:gd name="T9" fmla="*/ 0 h 41"/>
                <a:gd name="T10" fmla="*/ 0 w 195"/>
                <a:gd name="T11" fmla="*/ 0 h 41"/>
                <a:gd name="T12" fmla="*/ 189 w 195"/>
                <a:gd name="T13" fmla="*/ 0 h 41"/>
                <a:gd name="T14" fmla="*/ 189 w 195"/>
                <a:gd name="T15" fmla="*/ 41 h 41"/>
                <a:gd name="T16" fmla="*/ 0 w 195"/>
                <a:gd name="T17" fmla="*/ 41 h 41"/>
                <a:gd name="T18" fmla="*/ 0 w 195"/>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41">
                  <a:moveTo>
                    <a:pt x="0" y="0"/>
                  </a:moveTo>
                  <a:lnTo>
                    <a:pt x="195" y="0"/>
                  </a:lnTo>
                  <a:lnTo>
                    <a:pt x="195" y="41"/>
                  </a:lnTo>
                  <a:lnTo>
                    <a:pt x="0" y="41"/>
                  </a:lnTo>
                  <a:lnTo>
                    <a:pt x="0" y="0"/>
                  </a:lnTo>
                  <a:close/>
                  <a:moveTo>
                    <a:pt x="0" y="0"/>
                  </a:moveTo>
                  <a:lnTo>
                    <a:pt x="189" y="0"/>
                  </a:lnTo>
                  <a:lnTo>
                    <a:pt x="189" y="41"/>
                  </a:lnTo>
                  <a:lnTo>
                    <a:pt x="0" y="41"/>
                  </a:lnTo>
                  <a:lnTo>
                    <a:pt x="0" y="0"/>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20" name="Freeform 425">
              <a:extLst>
                <a:ext uri="{FF2B5EF4-FFF2-40B4-BE49-F238E27FC236}">
                  <a16:creationId xmlns:a16="http://schemas.microsoft.com/office/drawing/2014/main" id="{7BC88A52-2581-E447-A702-1A5A11FEC5F5}"/>
                </a:ext>
              </a:extLst>
            </p:cNvPr>
            <p:cNvSpPr>
              <a:spLocks noEditPoints="1"/>
            </p:cNvSpPr>
            <p:nvPr/>
          </p:nvSpPr>
          <p:spPr bwMode="auto">
            <a:xfrm>
              <a:off x="967" y="3638"/>
              <a:ext cx="189" cy="41"/>
            </a:xfrm>
            <a:custGeom>
              <a:avLst/>
              <a:gdLst>
                <a:gd name="T0" fmla="*/ 0 w 189"/>
                <a:gd name="T1" fmla="*/ 0 h 41"/>
                <a:gd name="T2" fmla="*/ 189 w 189"/>
                <a:gd name="T3" fmla="*/ 0 h 41"/>
                <a:gd name="T4" fmla="*/ 189 w 189"/>
                <a:gd name="T5" fmla="*/ 41 h 41"/>
                <a:gd name="T6" fmla="*/ 0 w 189"/>
                <a:gd name="T7" fmla="*/ 41 h 41"/>
                <a:gd name="T8" fmla="*/ 0 w 189"/>
                <a:gd name="T9" fmla="*/ 0 h 41"/>
                <a:gd name="T10" fmla="*/ 0 w 189"/>
                <a:gd name="T11" fmla="*/ 0 h 41"/>
                <a:gd name="T12" fmla="*/ 184 w 189"/>
                <a:gd name="T13" fmla="*/ 0 h 41"/>
                <a:gd name="T14" fmla="*/ 184 w 189"/>
                <a:gd name="T15" fmla="*/ 41 h 41"/>
                <a:gd name="T16" fmla="*/ 0 w 189"/>
                <a:gd name="T17" fmla="*/ 41 h 41"/>
                <a:gd name="T18" fmla="*/ 0 w 189"/>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41">
                  <a:moveTo>
                    <a:pt x="0" y="0"/>
                  </a:moveTo>
                  <a:lnTo>
                    <a:pt x="189" y="0"/>
                  </a:lnTo>
                  <a:lnTo>
                    <a:pt x="189" y="41"/>
                  </a:lnTo>
                  <a:lnTo>
                    <a:pt x="0" y="41"/>
                  </a:lnTo>
                  <a:lnTo>
                    <a:pt x="0" y="0"/>
                  </a:lnTo>
                  <a:close/>
                  <a:moveTo>
                    <a:pt x="0" y="0"/>
                  </a:moveTo>
                  <a:lnTo>
                    <a:pt x="184" y="0"/>
                  </a:lnTo>
                  <a:lnTo>
                    <a:pt x="184" y="41"/>
                  </a:lnTo>
                  <a:lnTo>
                    <a:pt x="0" y="41"/>
                  </a:lnTo>
                  <a:lnTo>
                    <a:pt x="0" y="0"/>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21" name="Freeform 426">
              <a:extLst>
                <a:ext uri="{FF2B5EF4-FFF2-40B4-BE49-F238E27FC236}">
                  <a16:creationId xmlns:a16="http://schemas.microsoft.com/office/drawing/2014/main" id="{AC3E8E2C-F320-844C-A7D2-63F935589426}"/>
                </a:ext>
              </a:extLst>
            </p:cNvPr>
            <p:cNvSpPr>
              <a:spLocks noEditPoints="1"/>
            </p:cNvSpPr>
            <p:nvPr/>
          </p:nvSpPr>
          <p:spPr bwMode="auto">
            <a:xfrm>
              <a:off x="967" y="3638"/>
              <a:ext cx="184" cy="41"/>
            </a:xfrm>
            <a:custGeom>
              <a:avLst/>
              <a:gdLst>
                <a:gd name="T0" fmla="*/ 0 w 184"/>
                <a:gd name="T1" fmla="*/ 0 h 41"/>
                <a:gd name="T2" fmla="*/ 184 w 184"/>
                <a:gd name="T3" fmla="*/ 0 h 41"/>
                <a:gd name="T4" fmla="*/ 184 w 184"/>
                <a:gd name="T5" fmla="*/ 41 h 41"/>
                <a:gd name="T6" fmla="*/ 0 w 184"/>
                <a:gd name="T7" fmla="*/ 41 h 41"/>
                <a:gd name="T8" fmla="*/ 0 w 184"/>
                <a:gd name="T9" fmla="*/ 0 h 41"/>
                <a:gd name="T10" fmla="*/ 0 w 184"/>
                <a:gd name="T11" fmla="*/ 0 h 41"/>
                <a:gd name="T12" fmla="*/ 178 w 184"/>
                <a:gd name="T13" fmla="*/ 0 h 41"/>
                <a:gd name="T14" fmla="*/ 178 w 184"/>
                <a:gd name="T15" fmla="*/ 41 h 41"/>
                <a:gd name="T16" fmla="*/ 0 w 184"/>
                <a:gd name="T17" fmla="*/ 41 h 41"/>
                <a:gd name="T18" fmla="*/ 0 w 184"/>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4" h="41">
                  <a:moveTo>
                    <a:pt x="0" y="0"/>
                  </a:moveTo>
                  <a:lnTo>
                    <a:pt x="184" y="0"/>
                  </a:lnTo>
                  <a:lnTo>
                    <a:pt x="184" y="41"/>
                  </a:lnTo>
                  <a:lnTo>
                    <a:pt x="0" y="41"/>
                  </a:lnTo>
                  <a:lnTo>
                    <a:pt x="0" y="0"/>
                  </a:lnTo>
                  <a:close/>
                  <a:moveTo>
                    <a:pt x="0" y="0"/>
                  </a:moveTo>
                  <a:lnTo>
                    <a:pt x="178" y="0"/>
                  </a:lnTo>
                  <a:lnTo>
                    <a:pt x="178" y="41"/>
                  </a:lnTo>
                  <a:lnTo>
                    <a:pt x="0" y="41"/>
                  </a:lnTo>
                  <a:lnTo>
                    <a:pt x="0"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22" name="Freeform 427">
              <a:extLst>
                <a:ext uri="{FF2B5EF4-FFF2-40B4-BE49-F238E27FC236}">
                  <a16:creationId xmlns:a16="http://schemas.microsoft.com/office/drawing/2014/main" id="{EA5352C6-7D02-4F41-A194-37BC77B51E71}"/>
                </a:ext>
              </a:extLst>
            </p:cNvPr>
            <p:cNvSpPr>
              <a:spLocks noEditPoints="1"/>
            </p:cNvSpPr>
            <p:nvPr/>
          </p:nvSpPr>
          <p:spPr bwMode="auto">
            <a:xfrm>
              <a:off x="967" y="3638"/>
              <a:ext cx="178" cy="41"/>
            </a:xfrm>
            <a:custGeom>
              <a:avLst/>
              <a:gdLst>
                <a:gd name="T0" fmla="*/ 0 w 178"/>
                <a:gd name="T1" fmla="*/ 0 h 41"/>
                <a:gd name="T2" fmla="*/ 178 w 178"/>
                <a:gd name="T3" fmla="*/ 0 h 41"/>
                <a:gd name="T4" fmla="*/ 178 w 178"/>
                <a:gd name="T5" fmla="*/ 41 h 41"/>
                <a:gd name="T6" fmla="*/ 0 w 178"/>
                <a:gd name="T7" fmla="*/ 41 h 41"/>
                <a:gd name="T8" fmla="*/ 0 w 178"/>
                <a:gd name="T9" fmla="*/ 0 h 41"/>
                <a:gd name="T10" fmla="*/ 0 w 178"/>
                <a:gd name="T11" fmla="*/ 0 h 41"/>
                <a:gd name="T12" fmla="*/ 172 w 178"/>
                <a:gd name="T13" fmla="*/ 0 h 41"/>
                <a:gd name="T14" fmla="*/ 172 w 178"/>
                <a:gd name="T15" fmla="*/ 41 h 41"/>
                <a:gd name="T16" fmla="*/ 0 w 178"/>
                <a:gd name="T17" fmla="*/ 41 h 41"/>
                <a:gd name="T18" fmla="*/ 0 w 17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8" h="41">
                  <a:moveTo>
                    <a:pt x="0" y="0"/>
                  </a:moveTo>
                  <a:lnTo>
                    <a:pt x="178" y="0"/>
                  </a:lnTo>
                  <a:lnTo>
                    <a:pt x="178" y="41"/>
                  </a:lnTo>
                  <a:lnTo>
                    <a:pt x="0" y="41"/>
                  </a:lnTo>
                  <a:lnTo>
                    <a:pt x="0" y="0"/>
                  </a:lnTo>
                  <a:close/>
                  <a:moveTo>
                    <a:pt x="0" y="0"/>
                  </a:moveTo>
                  <a:lnTo>
                    <a:pt x="172" y="0"/>
                  </a:lnTo>
                  <a:lnTo>
                    <a:pt x="172" y="41"/>
                  </a:lnTo>
                  <a:lnTo>
                    <a:pt x="0" y="41"/>
                  </a:lnTo>
                  <a:lnTo>
                    <a:pt x="0" y="0"/>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23" name="Freeform 428">
              <a:extLst>
                <a:ext uri="{FF2B5EF4-FFF2-40B4-BE49-F238E27FC236}">
                  <a16:creationId xmlns:a16="http://schemas.microsoft.com/office/drawing/2014/main" id="{453E41A9-F8D5-D449-BB0F-C47F35BD42B4}"/>
                </a:ext>
              </a:extLst>
            </p:cNvPr>
            <p:cNvSpPr>
              <a:spLocks noEditPoints="1"/>
            </p:cNvSpPr>
            <p:nvPr/>
          </p:nvSpPr>
          <p:spPr bwMode="auto">
            <a:xfrm>
              <a:off x="967" y="3638"/>
              <a:ext cx="172" cy="41"/>
            </a:xfrm>
            <a:custGeom>
              <a:avLst/>
              <a:gdLst>
                <a:gd name="T0" fmla="*/ 0 w 172"/>
                <a:gd name="T1" fmla="*/ 0 h 41"/>
                <a:gd name="T2" fmla="*/ 172 w 172"/>
                <a:gd name="T3" fmla="*/ 0 h 41"/>
                <a:gd name="T4" fmla="*/ 172 w 172"/>
                <a:gd name="T5" fmla="*/ 41 h 41"/>
                <a:gd name="T6" fmla="*/ 0 w 172"/>
                <a:gd name="T7" fmla="*/ 41 h 41"/>
                <a:gd name="T8" fmla="*/ 0 w 172"/>
                <a:gd name="T9" fmla="*/ 0 h 41"/>
                <a:gd name="T10" fmla="*/ 0 w 172"/>
                <a:gd name="T11" fmla="*/ 0 h 41"/>
                <a:gd name="T12" fmla="*/ 166 w 172"/>
                <a:gd name="T13" fmla="*/ 0 h 41"/>
                <a:gd name="T14" fmla="*/ 166 w 172"/>
                <a:gd name="T15" fmla="*/ 41 h 41"/>
                <a:gd name="T16" fmla="*/ 0 w 172"/>
                <a:gd name="T17" fmla="*/ 41 h 41"/>
                <a:gd name="T18" fmla="*/ 0 w 172"/>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41">
                  <a:moveTo>
                    <a:pt x="0" y="0"/>
                  </a:moveTo>
                  <a:lnTo>
                    <a:pt x="172" y="0"/>
                  </a:lnTo>
                  <a:lnTo>
                    <a:pt x="172" y="41"/>
                  </a:lnTo>
                  <a:lnTo>
                    <a:pt x="0" y="41"/>
                  </a:lnTo>
                  <a:lnTo>
                    <a:pt x="0" y="0"/>
                  </a:lnTo>
                  <a:close/>
                  <a:moveTo>
                    <a:pt x="0" y="0"/>
                  </a:moveTo>
                  <a:lnTo>
                    <a:pt x="166" y="0"/>
                  </a:lnTo>
                  <a:lnTo>
                    <a:pt x="166" y="41"/>
                  </a:lnTo>
                  <a:lnTo>
                    <a:pt x="0" y="41"/>
                  </a:lnTo>
                  <a:lnTo>
                    <a:pt x="0" y="0"/>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24" name="Freeform 429">
              <a:extLst>
                <a:ext uri="{FF2B5EF4-FFF2-40B4-BE49-F238E27FC236}">
                  <a16:creationId xmlns:a16="http://schemas.microsoft.com/office/drawing/2014/main" id="{F6AA9F2F-FBB1-8E49-8022-8C1273879B9C}"/>
                </a:ext>
              </a:extLst>
            </p:cNvPr>
            <p:cNvSpPr>
              <a:spLocks noEditPoints="1"/>
            </p:cNvSpPr>
            <p:nvPr/>
          </p:nvSpPr>
          <p:spPr bwMode="auto">
            <a:xfrm>
              <a:off x="967" y="3638"/>
              <a:ext cx="166" cy="41"/>
            </a:xfrm>
            <a:custGeom>
              <a:avLst/>
              <a:gdLst>
                <a:gd name="T0" fmla="*/ 0 w 166"/>
                <a:gd name="T1" fmla="*/ 0 h 41"/>
                <a:gd name="T2" fmla="*/ 166 w 166"/>
                <a:gd name="T3" fmla="*/ 0 h 41"/>
                <a:gd name="T4" fmla="*/ 166 w 166"/>
                <a:gd name="T5" fmla="*/ 41 h 41"/>
                <a:gd name="T6" fmla="*/ 0 w 166"/>
                <a:gd name="T7" fmla="*/ 41 h 41"/>
                <a:gd name="T8" fmla="*/ 0 w 166"/>
                <a:gd name="T9" fmla="*/ 0 h 41"/>
                <a:gd name="T10" fmla="*/ 0 w 166"/>
                <a:gd name="T11" fmla="*/ 0 h 41"/>
                <a:gd name="T12" fmla="*/ 161 w 166"/>
                <a:gd name="T13" fmla="*/ 0 h 41"/>
                <a:gd name="T14" fmla="*/ 161 w 166"/>
                <a:gd name="T15" fmla="*/ 41 h 41"/>
                <a:gd name="T16" fmla="*/ 0 w 166"/>
                <a:gd name="T17" fmla="*/ 41 h 41"/>
                <a:gd name="T18" fmla="*/ 0 w 166"/>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6" h="41">
                  <a:moveTo>
                    <a:pt x="0" y="0"/>
                  </a:moveTo>
                  <a:lnTo>
                    <a:pt x="166" y="0"/>
                  </a:lnTo>
                  <a:lnTo>
                    <a:pt x="166" y="41"/>
                  </a:lnTo>
                  <a:lnTo>
                    <a:pt x="0" y="41"/>
                  </a:lnTo>
                  <a:lnTo>
                    <a:pt x="0" y="0"/>
                  </a:lnTo>
                  <a:close/>
                  <a:moveTo>
                    <a:pt x="0" y="0"/>
                  </a:moveTo>
                  <a:lnTo>
                    <a:pt x="161" y="0"/>
                  </a:lnTo>
                  <a:lnTo>
                    <a:pt x="161" y="41"/>
                  </a:lnTo>
                  <a:lnTo>
                    <a:pt x="0" y="41"/>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25" name="Freeform 430">
              <a:extLst>
                <a:ext uri="{FF2B5EF4-FFF2-40B4-BE49-F238E27FC236}">
                  <a16:creationId xmlns:a16="http://schemas.microsoft.com/office/drawing/2014/main" id="{D6C01C78-2171-3B48-B90B-9AC471E57C64}"/>
                </a:ext>
              </a:extLst>
            </p:cNvPr>
            <p:cNvSpPr>
              <a:spLocks noEditPoints="1"/>
            </p:cNvSpPr>
            <p:nvPr/>
          </p:nvSpPr>
          <p:spPr bwMode="auto">
            <a:xfrm>
              <a:off x="967" y="3638"/>
              <a:ext cx="161" cy="41"/>
            </a:xfrm>
            <a:custGeom>
              <a:avLst/>
              <a:gdLst>
                <a:gd name="T0" fmla="*/ 0 w 161"/>
                <a:gd name="T1" fmla="*/ 0 h 41"/>
                <a:gd name="T2" fmla="*/ 161 w 161"/>
                <a:gd name="T3" fmla="*/ 0 h 41"/>
                <a:gd name="T4" fmla="*/ 161 w 161"/>
                <a:gd name="T5" fmla="*/ 41 h 41"/>
                <a:gd name="T6" fmla="*/ 0 w 161"/>
                <a:gd name="T7" fmla="*/ 41 h 41"/>
                <a:gd name="T8" fmla="*/ 0 w 161"/>
                <a:gd name="T9" fmla="*/ 0 h 41"/>
                <a:gd name="T10" fmla="*/ 0 w 161"/>
                <a:gd name="T11" fmla="*/ 0 h 41"/>
                <a:gd name="T12" fmla="*/ 155 w 161"/>
                <a:gd name="T13" fmla="*/ 0 h 41"/>
                <a:gd name="T14" fmla="*/ 155 w 161"/>
                <a:gd name="T15" fmla="*/ 41 h 41"/>
                <a:gd name="T16" fmla="*/ 0 w 161"/>
                <a:gd name="T17" fmla="*/ 41 h 41"/>
                <a:gd name="T18" fmla="*/ 0 w 16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1" h="41">
                  <a:moveTo>
                    <a:pt x="0" y="0"/>
                  </a:moveTo>
                  <a:lnTo>
                    <a:pt x="161" y="0"/>
                  </a:lnTo>
                  <a:lnTo>
                    <a:pt x="161" y="41"/>
                  </a:lnTo>
                  <a:lnTo>
                    <a:pt x="0" y="41"/>
                  </a:lnTo>
                  <a:lnTo>
                    <a:pt x="0" y="0"/>
                  </a:lnTo>
                  <a:close/>
                  <a:moveTo>
                    <a:pt x="0" y="0"/>
                  </a:moveTo>
                  <a:lnTo>
                    <a:pt x="155" y="0"/>
                  </a:lnTo>
                  <a:lnTo>
                    <a:pt x="155" y="41"/>
                  </a:lnTo>
                  <a:lnTo>
                    <a:pt x="0" y="41"/>
                  </a:lnTo>
                  <a:lnTo>
                    <a:pt x="0" y="0"/>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26" name="Freeform 431">
              <a:extLst>
                <a:ext uri="{FF2B5EF4-FFF2-40B4-BE49-F238E27FC236}">
                  <a16:creationId xmlns:a16="http://schemas.microsoft.com/office/drawing/2014/main" id="{E9D8903F-6267-BF4D-A1DB-B7608FA8D042}"/>
                </a:ext>
              </a:extLst>
            </p:cNvPr>
            <p:cNvSpPr>
              <a:spLocks noEditPoints="1"/>
            </p:cNvSpPr>
            <p:nvPr/>
          </p:nvSpPr>
          <p:spPr bwMode="auto">
            <a:xfrm>
              <a:off x="967" y="3638"/>
              <a:ext cx="155" cy="41"/>
            </a:xfrm>
            <a:custGeom>
              <a:avLst/>
              <a:gdLst>
                <a:gd name="T0" fmla="*/ 0 w 155"/>
                <a:gd name="T1" fmla="*/ 0 h 41"/>
                <a:gd name="T2" fmla="*/ 155 w 155"/>
                <a:gd name="T3" fmla="*/ 0 h 41"/>
                <a:gd name="T4" fmla="*/ 155 w 155"/>
                <a:gd name="T5" fmla="*/ 41 h 41"/>
                <a:gd name="T6" fmla="*/ 0 w 155"/>
                <a:gd name="T7" fmla="*/ 41 h 41"/>
                <a:gd name="T8" fmla="*/ 0 w 155"/>
                <a:gd name="T9" fmla="*/ 0 h 41"/>
                <a:gd name="T10" fmla="*/ 0 w 155"/>
                <a:gd name="T11" fmla="*/ 0 h 41"/>
                <a:gd name="T12" fmla="*/ 149 w 155"/>
                <a:gd name="T13" fmla="*/ 0 h 41"/>
                <a:gd name="T14" fmla="*/ 149 w 155"/>
                <a:gd name="T15" fmla="*/ 41 h 41"/>
                <a:gd name="T16" fmla="*/ 0 w 155"/>
                <a:gd name="T17" fmla="*/ 41 h 41"/>
                <a:gd name="T18" fmla="*/ 0 w 155"/>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41">
                  <a:moveTo>
                    <a:pt x="0" y="0"/>
                  </a:moveTo>
                  <a:lnTo>
                    <a:pt x="155" y="0"/>
                  </a:lnTo>
                  <a:lnTo>
                    <a:pt x="155" y="41"/>
                  </a:lnTo>
                  <a:lnTo>
                    <a:pt x="0" y="41"/>
                  </a:lnTo>
                  <a:lnTo>
                    <a:pt x="0" y="0"/>
                  </a:lnTo>
                  <a:close/>
                  <a:moveTo>
                    <a:pt x="0" y="0"/>
                  </a:moveTo>
                  <a:lnTo>
                    <a:pt x="149" y="0"/>
                  </a:lnTo>
                  <a:lnTo>
                    <a:pt x="149" y="41"/>
                  </a:lnTo>
                  <a:lnTo>
                    <a:pt x="0" y="41"/>
                  </a:lnTo>
                  <a:lnTo>
                    <a:pt x="0" y="0"/>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27" name="Freeform 432">
              <a:extLst>
                <a:ext uri="{FF2B5EF4-FFF2-40B4-BE49-F238E27FC236}">
                  <a16:creationId xmlns:a16="http://schemas.microsoft.com/office/drawing/2014/main" id="{159A4588-173C-D94F-9A0C-CDDC984CFCD0}"/>
                </a:ext>
              </a:extLst>
            </p:cNvPr>
            <p:cNvSpPr>
              <a:spLocks noEditPoints="1"/>
            </p:cNvSpPr>
            <p:nvPr/>
          </p:nvSpPr>
          <p:spPr bwMode="auto">
            <a:xfrm>
              <a:off x="967" y="3638"/>
              <a:ext cx="149" cy="41"/>
            </a:xfrm>
            <a:custGeom>
              <a:avLst/>
              <a:gdLst>
                <a:gd name="T0" fmla="*/ 0 w 149"/>
                <a:gd name="T1" fmla="*/ 0 h 41"/>
                <a:gd name="T2" fmla="*/ 149 w 149"/>
                <a:gd name="T3" fmla="*/ 0 h 41"/>
                <a:gd name="T4" fmla="*/ 149 w 149"/>
                <a:gd name="T5" fmla="*/ 41 h 41"/>
                <a:gd name="T6" fmla="*/ 0 w 149"/>
                <a:gd name="T7" fmla="*/ 41 h 41"/>
                <a:gd name="T8" fmla="*/ 0 w 149"/>
                <a:gd name="T9" fmla="*/ 0 h 41"/>
                <a:gd name="T10" fmla="*/ 0 w 149"/>
                <a:gd name="T11" fmla="*/ 0 h 41"/>
                <a:gd name="T12" fmla="*/ 143 w 149"/>
                <a:gd name="T13" fmla="*/ 0 h 41"/>
                <a:gd name="T14" fmla="*/ 143 w 149"/>
                <a:gd name="T15" fmla="*/ 41 h 41"/>
                <a:gd name="T16" fmla="*/ 0 w 149"/>
                <a:gd name="T17" fmla="*/ 41 h 41"/>
                <a:gd name="T18" fmla="*/ 0 w 149"/>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9" h="41">
                  <a:moveTo>
                    <a:pt x="0" y="0"/>
                  </a:moveTo>
                  <a:lnTo>
                    <a:pt x="149" y="0"/>
                  </a:lnTo>
                  <a:lnTo>
                    <a:pt x="149" y="41"/>
                  </a:lnTo>
                  <a:lnTo>
                    <a:pt x="0" y="41"/>
                  </a:lnTo>
                  <a:lnTo>
                    <a:pt x="0" y="0"/>
                  </a:lnTo>
                  <a:close/>
                  <a:moveTo>
                    <a:pt x="0" y="0"/>
                  </a:moveTo>
                  <a:lnTo>
                    <a:pt x="143" y="0"/>
                  </a:lnTo>
                  <a:lnTo>
                    <a:pt x="143" y="41"/>
                  </a:lnTo>
                  <a:lnTo>
                    <a:pt x="0" y="41"/>
                  </a:lnTo>
                  <a:lnTo>
                    <a:pt x="0" y="0"/>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28" name="Freeform 433">
              <a:extLst>
                <a:ext uri="{FF2B5EF4-FFF2-40B4-BE49-F238E27FC236}">
                  <a16:creationId xmlns:a16="http://schemas.microsoft.com/office/drawing/2014/main" id="{24FBD093-227C-8C4F-A850-3DA4374C4189}"/>
                </a:ext>
              </a:extLst>
            </p:cNvPr>
            <p:cNvSpPr>
              <a:spLocks noEditPoints="1"/>
            </p:cNvSpPr>
            <p:nvPr/>
          </p:nvSpPr>
          <p:spPr bwMode="auto">
            <a:xfrm>
              <a:off x="967" y="3638"/>
              <a:ext cx="143" cy="41"/>
            </a:xfrm>
            <a:custGeom>
              <a:avLst/>
              <a:gdLst>
                <a:gd name="T0" fmla="*/ 0 w 143"/>
                <a:gd name="T1" fmla="*/ 0 h 41"/>
                <a:gd name="T2" fmla="*/ 143 w 143"/>
                <a:gd name="T3" fmla="*/ 0 h 41"/>
                <a:gd name="T4" fmla="*/ 143 w 143"/>
                <a:gd name="T5" fmla="*/ 41 h 41"/>
                <a:gd name="T6" fmla="*/ 0 w 143"/>
                <a:gd name="T7" fmla="*/ 41 h 41"/>
                <a:gd name="T8" fmla="*/ 0 w 143"/>
                <a:gd name="T9" fmla="*/ 0 h 41"/>
                <a:gd name="T10" fmla="*/ 0 w 143"/>
                <a:gd name="T11" fmla="*/ 0 h 41"/>
                <a:gd name="T12" fmla="*/ 137 w 143"/>
                <a:gd name="T13" fmla="*/ 0 h 41"/>
                <a:gd name="T14" fmla="*/ 137 w 143"/>
                <a:gd name="T15" fmla="*/ 41 h 41"/>
                <a:gd name="T16" fmla="*/ 0 w 143"/>
                <a:gd name="T17" fmla="*/ 41 h 41"/>
                <a:gd name="T18" fmla="*/ 0 w 143"/>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41">
                  <a:moveTo>
                    <a:pt x="0" y="0"/>
                  </a:moveTo>
                  <a:lnTo>
                    <a:pt x="143" y="0"/>
                  </a:lnTo>
                  <a:lnTo>
                    <a:pt x="143" y="41"/>
                  </a:lnTo>
                  <a:lnTo>
                    <a:pt x="0" y="41"/>
                  </a:lnTo>
                  <a:lnTo>
                    <a:pt x="0" y="0"/>
                  </a:lnTo>
                  <a:close/>
                  <a:moveTo>
                    <a:pt x="0" y="0"/>
                  </a:moveTo>
                  <a:lnTo>
                    <a:pt x="137" y="0"/>
                  </a:lnTo>
                  <a:lnTo>
                    <a:pt x="137" y="41"/>
                  </a:lnTo>
                  <a:lnTo>
                    <a:pt x="0" y="41"/>
                  </a:lnTo>
                  <a:lnTo>
                    <a:pt x="0"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29" name="Freeform 434">
              <a:extLst>
                <a:ext uri="{FF2B5EF4-FFF2-40B4-BE49-F238E27FC236}">
                  <a16:creationId xmlns:a16="http://schemas.microsoft.com/office/drawing/2014/main" id="{AFA698EC-D65D-9F4A-B2AF-B7431BD684B4}"/>
                </a:ext>
              </a:extLst>
            </p:cNvPr>
            <p:cNvSpPr>
              <a:spLocks noEditPoints="1"/>
            </p:cNvSpPr>
            <p:nvPr/>
          </p:nvSpPr>
          <p:spPr bwMode="auto">
            <a:xfrm>
              <a:off x="967" y="3638"/>
              <a:ext cx="137" cy="41"/>
            </a:xfrm>
            <a:custGeom>
              <a:avLst/>
              <a:gdLst>
                <a:gd name="T0" fmla="*/ 0 w 137"/>
                <a:gd name="T1" fmla="*/ 0 h 41"/>
                <a:gd name="T2" fmla="*/ 137 w 137"/>
                <a:gd name="T3" fmla="*/ 0 h 41"/>
                <a:gd name="T4" fmla="*/ 137 w 137"/>
                <a:gd name="T5" fmla="*/ 41 h 41"/>
                <a:gd name="T6" fmla="*/ 0 w 137"/>
                <a:gd name="T7" fmla="*/ 41 h 41"/>
                <a:gd name="T8" fmla="*/ 0 w 137"/>
                <a:gd name="T9" fmla="*/ 0 h 41"/>
                <a:gd name="T10" fmla="*/ 0 w 137"/>
                <a:gd name="T11" fmla="*/ 0 h 41"/>
                <a:gd name="T12" fmla="*/ 132 w 137"/>
                <a:gd name="T13" fmla="*/ 0 h 41"/>
                <a:gd name="T14" fmla="*/ 132 w 137"/>
                <a:gd name="T15" fmla="*/ 41 h 41"/>
                <a:gd name="T16" fmla="*/ 0 w 137"/>
                <a:gd name="T17" fmla="*/ 41 h 41"/>
                <a:gd name="T18" fmla="*/ 0 w 137"/>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7" h="41">
                  <a:moveTo>
                    <a:pt x="0" y="0"/>
                  </a:moveTo>
                  <a:lnTo>
                    <a:pt x="137" y="0"/>
                  </a:lnTo>
                  <a:lnTo>
                    <a:pt x="137" y="41"/>
                  </a:lnTo>
                  <a:lnTo>
                    <a:pt x="0" y="41"/>
                  </a:lnTo>
                  <a:lnTo>
                    <a:pt x="0" y="0"/>
                  </a:lnTo>
                  <a:close/>
                  <a:moveTo>
                    <a:pt x="0" y="0"/>
                  </a:moveTo>
                  <a:lnTo>
                    <a:pt x="132" y="0"/>
                  </a:lnTo>
                  <a:lnTo>
                    <a:pt x="132" y="41"/>
                  </a:lnTo>
                  <a:lnTo>
                    <a:pt x="0" y="41"/>
                  </a:lnTo>
                  <a:lnTo>
                    <a:pt x="0" y="0"/>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30" name="Freeform 435">
              <a:extLst>
                <a:ext uri="{FF2B5EF4-FFF2-40B4-BE49-F238E27FC236}">
                  <a16:creationId xmlns:a16="http://schemas.microsoft.com/office/drawing/2014/main" id="{DF4C1B9D-F649-8840-A06E-A5836A670595}"/>
                </a:ext>
              </a:extLst>
            </p:cNvPr>
            <p:cNvSpPr>
              <a:spLocks noEditPoints="1"/>
            </p:cNvSpPr>
            <p:nvPr/>
          </p:nvSpPr>
          <p:spPr bwMode="auto">
            <a:xfrm>
              <a:off x="967" y="3638"/>
              <a:ext cx="132" cy="41"/>
            </a:xfrm>
            <a:custGeom>
              <a:avLst/>
              <a:gdLst>
                <a:gd name="T0" fmla="*/ 0 w 132"/>
                <a:gd name="T1" fmla="*/ 0 h 41"/>
                <a:gd name="T2" fmla="*/ 132 w 132"/>
                <a:gd name="T3" fmla="*/ 0 h 41"/>
                <a:gd name="T4" fmla="*/ 132 w 132"/>
                <a:gd name="T5" fmla="*/ 41 h 41"/>
                <a:gd name="T6" fmla="*/ 0 w 132"/>
                <a:gd name="T7" fmla="*/ 41 h 41"/>
                <a:gd name="T8" fmla="*/ 0 w 132"/>
                <a:gd name="T9" fmla="*/ 0 h 41"/>
                <a:gd name="T10" fmla="*/ 0 w 132"/>
                <a:gd name="T11" fmla="*/ 0 h 41"/>
                <a:gd name="T12" fmla="*/ 126 w 132"/>
                <a:gd name="T13" fmla="*/ 0 h 41"/>
                <a:gd name="T14" fmla="*/ 126 w 132"/>
                <a:gd name="T15" fmla="*/ 41 h 41"/>
                <a:gd name="T16" fmla="*/ 0 w 132"/>
                <a:gd name="T17" fmla="*/ 41 h 41"/>
                <a:gd name="T18" fmla="*/ 0 w 132"/>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41">
                  <a:moveTo>
                    <a:pt x="0" y="0"/>
                  </a:moveTo>
                  <a:lnTo>
                    <a:pt x="132" y="0"/>
                  </a:lnTo>
                  <a:lnTo>
                    <a:pt x="132" y="41"/>
                  </a:lnTo>
                  <a:lnTo>
                    <a:pt x="0" y="41"/>
                  </a:lnTo>
                  <a:lnTo>
                    <a:pt x="0" y="0"/>
                  </a:lnTo>
                  <a:close/>
                  <a:moveTo>
                    <a:pt x="0" y="0"/>
                  </a:moveTo>
                  <a:lnTo>
                    <a:pt x="126" y="0"/>
                  </a:lnTo>
                  <a:lnTo>
                    <a:pt x="126" y="41"/>
                  </a:lnTo>
                  <a:lnTo>
                    <a:pt x="0" y="41"/>
                  </a:lnTo>
                  <a:lnTo>
                    <a:pt x="0" y="0"/>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31" name="Freeform 436">
              <a:extLst>
                <a:ext uri="{FF2B5EF4-FFF2-40B4-BE49-F238E27FC236}">
                  <a16:creationId xmlns:a16="http://schemas.microsoft.com/office/drawing/2014/main" id="{D42BE1A8-338E-E842-A673-FFF76CF60FD1}"/>
                </a:ext>
              </a:extLst>
            </p:cNvPr>
            <p:cNvSpPr>
              <a:spLocks noEditPoints="1"/>
            </p:cNvSpPr>
            <p:nvPr/>
          </p:nvSpPr>
          <p:spPr bwMode="auto">
            <a:xfrm>
              <a:off x="967" y="3638"/>
              <a:ext cx="126" cy="41"/>
            </a:xfrm>
            <a:custGeom>
              <a:avLst/>
              <a:gdLst>
                <a:gd name="T0" fmla="*/ 0 w 126"/>
                <a:gd name="T1" fmla="*/ 0 h 41"/>
                <a:gd name="T2" fmla="*/ 126 w 126"/>
                <a:gd name="T3" fmla="*/ 0 h 41"/>
                <a:gd name="T4" fmla="*/ 126 w 126"/>
                <a:gd name="T5" fmla="*/ 41 h 41"/>
                <a:gd name="T6" fmla="*/ 0 w 126"/>
                <a:gd name="T7" fmla="*/ 41 h 41"/>
                <a:gd name="T8" fmla="*/ 0 w 126"/>
                <a:gd name="T9" fmla="*/ 0 h 41"/>
                <a:gd name="T10" fmla="*/ 0 w 126"/>
                <a:gd name="T11" fmla="*/ 0 h 41"/>
                <a:gd name="T12" fmla="*/ 121 w 126"/>
                <a:gd name="T13" fmla="*/ 0 h 41"/>
                <a:gd name="T14" fmla="*/ 121 w 126"/>
                <a:gd name="T15" fmla="*/ 41 h 41"/>
                <a:gd name="T16" fmla="*/ 0 w 126"/>
                <a:gd name="T17" fmla="*/ 41 h 41"/>
                <a:gd name="T18" fmla="*/ 0 w 126"/>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6" h="41">
                  <a:moveTo>
                    <a:pt x="0" y="0"/>
                  </a:moveTo>
                  <a:lnTo>
                    <a:pt x="126" y="0"/>
                  </a:lnTo>
                  <a:lnTo>
                    <a:pt x="126" y="41"/>
                  </a:lnTo>
                  <a:lnTo>
                    <a:pt x="0" y="41"/>
                  </a:lnTo>
                  <a:lnTo>
                    <a:pt x="0" y="0"/>
                  </a:lnTo>
                  <a:close/>
                  <a:moveTo>
                    <a:pt x="0" y="0"/>
                  </a:moveTo>
                  <a:lnTo>
                    <a:pt x="121" y="0"/>
                  </a:lnTo>
                  <a:lnTo>
                    <a:pt x="121" y="41"/>
                  </a:lnTo>
                  <a:lnTo>
                    <a:pt x="0" y="41"/>
                  </a:lnTo>
                  <a:lnTo>
                    <a:pt x="0" y="0"/>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32" name="Freeform 437">
              <a:extLst>
                <a:ext uri="{FF2B5EF4-FFF2-40B4-BE49-F238E27FC236}">
                  <a16:creationId xmlns:a16="http://schemas.microsoft.com/office/drawing/2014/main" id="{B132B6E6-4274-EB4B-941F-7160E2F831CB}"/>
                </a:ext>
              </a:extLst>
            </p:cNvPr>
            <p:cNvSpPr>
              <a:spLocks noEditPoints="1"/>
            </p:cNvSpPr>
            <p:nvPr/>
          </p:nvSpPr>
          <p:spPr bwMode="auto">
            <a:xfrm>
              <a:off x="967" y="3638"/>
              <a:ext cx="121" cy="41"/>
            </a:xfrm>
            <a:custGeom>
              <a:avLst/>
              <a:gdLst>
                <a:gd name="T0" fmla="*/ 0 w 121"/>
                <a:gd name="T1" fmla="*/ 0 h 41"/>
                <a:gd name="T2" fmla="*/ 121 w 121"/>
                <a:gd name="T3" fmla="*/ 0 h 41"/>
                <a:gd name="T4" fmla="*/ 121 w 121"/>
                <a:gd name="T5" fmla="*/ 41 h 41"/>
                <a:gd name="T6" fmla="*/ 0 w 121"/>
                <a:gd name="T7" fmla="*/ 41 h 41"/>
                <a:gd name="T8" fmla="*/ 0 w 121"/>
                <a:gd name="T9" fmla="*/ 0 h 41"/>
                <a:gd name="T10" fmla="*/ 0 w 121"/>
                <a:gd name="T11" fmla="*/ 0 h 41"/>
                <a:gd name="T12" fmla="*/ 114 w 121"/>
                <a:gd name="T13" fmla="*/ 0 h 41"/>
                <a:gd name="T14" fmla="*/ 114 w 121"/>
                <a:gd name="T15" fmla="*/ 41 h 41"/>
                <a:gd name="T16" fmla="*/ 0 w 121"/>
                <a:gd name="T17" fmla="*/ 41 h 41"/>
                <a:gd name="T18" fmla="*/ 0 w 12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41">
                  <a:moveTo>
                    <a:pt x="0" y="0"/>
                  </a:moveTo>
                  <a:lnTo>
                    <a:pt x="121" y="0"/>
                  </a:lnTo>
                  <a:lnTo>
                    <a:pt x="121" y="41"/>
                  </a:lnTo>
                  <a:lnTo>
                    <a:pt x="0" y="41"/>
                  </a:lnTo>
                  <a:lnTo>
                    <a:pt x="0" y="0"/>
                  </a:lnTo>
                  <a:close/>
                  <a:moveTo>
                    <a:pt x="0" y="0"/>
                  </a:moveTo>
                  <a:lnTo>
                    <a:pt x="114" y="0"/>
                  </a:lnTo>
                  <a:lnTo>
                    <a:pt x="114" y="41"/>
                  </a:lnTo>
                  <a:lnTo>
                    <a:pt x="0" y="41"/>
                  </a:lnTo>
                  <a:lnTo>
                    <a:pt x="0" y="0"/>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33" name="Freeform 438">
              <a:extLst>
                <a:ext uri="{FF2B5EF4-FFF2-40B4-BE49-F238E27FC236}">
                  <a16:creationId xmlns:a16="http://schemas.microsoft.com/office/drawing/2014/main" id="{AFF6D7FB-0724-9B4E-9826-D1B0C40062AD}"/>
                </a:ext>
              </a:extLst>
            </p:cNvPr>
            <p:cNvSpPr>
              <a:spLocks noEditPoints="1"/>
            </p:cNvSpPr>
            <p:nvPr/>
          </p:nvSpPr>
          <p:spPr bwMode="auto">
            <a:xfrm>
              <a:off x="967" y="3638"/>
              <a:ext cx="114" cy="41"/>
            </a:xfrm>
            <a:custGeom>
              <a:avLst/>
              <a:gdLst>
                <a:gd name="T0" fmla="*/ 0 w 114"/>
                <a:gd name="T1" fmla="*/ 0 h 41"/>
                <a:gd name="T2" fmla="*/ 114 w 114"/>
                <a:gd name="T3" fmla="*/ 0 h 41"/>
                <a:gd name="T4" fmla="*/ 114 w 114"/>
                <a:gd name="T5" fmla="*/ 41 h 41"/>
                <a:gd name="T6" fmla="*/ 0 w 114"/>
                <a:gd name="T7" fmla="*/ 41 h 41"/>
                <a:gd name="T8" fmla="*/ 0 w 114"/>
                <a:gd name="T9" fmla="*/ 0 h 41"/>
                <a:gd name="T10" fmla="*/ 0 w 114"/>
                <a:gd name="T11" fmla="*/ 0 h 41"/>
                <a:gd name="T12" fmla="*/ 109 w 114"/>
                <a:gd name="T13" fmla="*/ 0 h 41"/>
                <a:gd name="T14" fmla="*/ 109 w 114"/>
                <a:gd name="T15" fmla="*/ 41 h 41"/>
                <a:gd name="T16" fmla="*/ 0 w 114"/>
                <a:gd name="T17" fmla="*/ 41 h 41"/>
                <a:gd name="T18" fmla="*/ 0 w 114"/>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4" h="41">
                  <a:moveTo>
                    <a:pt x="0" y="0"/>
                  </a:moveTo>
                  <a:lnTo>
                    <a:pt x="114" y="0"/>
                  </a:lnTo>
                  <a:lnTo>
                    <a:pt x="114" y="41"/>
                  </a:lnTo>
                  <a:lnTo>
                    <a:pt x="0" y="41"/>
                  </a:lnTo>
                  <a:lnTo>
                    <a:pt x="0" y="0"/>
                  </a:lnTo>
                  <a:close/>
                  <a:moveTo>
                    <a:pt x="0" y="0"/>
                  </a:moveTo>
                  <a:lnTo>
                    <a:pt x="109" y="0"/>
                  </a:lnTo>
                  <a:lnTo>
                    <a:pt x="109" y="41"/>
                  </a:lnTo>
                  <a:lnTo>
                    <a:pt x="0" y="41"/>
                  </a:lnTo>
                  <a:lnTo>
                    <a:pt x="0"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34" name="Freeform 439">
              <a:extLst>
                <a:ext uri="{FF2B5EF4-FFF2-40B4-BE49-F238E27FC236}">
                  <a16:creationId xmlns:a16="http://schemas.microsoft.com/office/drawing/2014/main" id="{4B1D4E0E-B97F-5544-80AD-655179A62E00}"/>
                </a:ext>
              </a:extLst>
            </p:cNvPr>
            <p:cNvSpPr>
              <a:spLocks noEditPoints="1"/>
            </p:cNvSpPr>
            <p:nvPr/>
          </p:nvSpPr>
          <p:spPr bwMode="auto">
            <a:xfrm>
              <a:off x="967" y="3638"/>
              <a:ext cx="109" cy="41"/>
            </a:xfrm>
            <a:custGeom>
              <a:avLst/>
              <a:gdLst>
                <a:gd name="T0" fmla="*/ 0 w 109"/>
                <a:gd name="T1" fmla="*/ 0 h 41"/>
                <a:gd name="T2" fmla="*/ 109 w 109"/>
                <a:gd name="T3" fmla="*/ 0 h 41"/>
                <a:gd name="T4" fmla="*/ 109 w 109"/>
                <a:gd name="T5" fmla="*/ 41 h 41"/>
                <a:gd name="T6" fmla="*/ 0 w 109"/>
                <a:gd name="T7" fmla="*/ 41 h 41"/>
                <a:gd name="T8" fmla="*/ 0 w 109"/>
                <a:gd name="T9" fmla="*/ 0 h 41"/>
                <a:gd name="T10" fmla="*/ 0 w 109"/>
                <a:gd name="T11" fmla="*/ 0 h 41"/>
                <a:gd name="T12" fmla="*/ 103 w 109"/>
                <a:gd name="T13" fmla="*/ 0 h 41"/>
                <a:gd name="T14" fmla="*/ 103 w 109"/>
                <a:gd name="T15" fmla="*/ 41 h 41"/>
                <a:gd name="T16" fmla="*/ 0 w 109"/>
                <a:gd name="T17" fmla="*/ 41 h 41"/>
                <a:gd name="T18" fmla="*/ 0 w 109"/>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41">
                  <a:moveTo>
                    <a:pt x="0" y="0"/>
                  </a:moveTo>
                  <a:lnTo>
                    <a:pt x="109" y="0"/>
                  </a:lnTo>
                  <a:lnTo>
                    <a:pt x="109" y="41"/>
                  </a:lnTo>
                  <a:lnTo>
                    <a:pt x="0" y="41"/>
                  </a:lnTo>
                  <a:lnTo>
                    <a:pt x="0" y="0"/>
                  </a:lnTo>
                  <a:close/>
                  <a:moveTo>
                    <a:pt x="0" y="0"/>
                  </a:moveTo>
                  <a:lnTo>
                    <a:pt x="103" y="0"/>
                  </a:lnTo>
                  <a:lnTo>
                    <a:pt x="103" y="41"/>
                  </a:lnTo>
                  <a:lnTo>
                    <a:pt x="0" y="41"/>
                  </a:lnTo>
                  <a:lnTo>
                    <a:pt x="0" y="0"/>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35" name="Freeform 440">
              <a:extLst>
                <a:ext uri="{FF2B5EF4-FFF2-40B4-BE49-F238E27FC236}">
                  <a16:creationId xmlns:a16="http://schemas.microsoft.com/office/drawing/2014/main" id="{66821638-9B07-0C4E-B888-DF9655F01449}"/>
                </a:ext>
              </a:extLst>
            </p:cNvPr>
            <p:cNvSpPr>
              <a:spLocks noEditPoints="1"/>
            </p:cNvSpPr>
            <p:nvPr/>
          </p:nvSpPr>
          <p:spPr bwMode="auto">
            <a:xfrm>
              <a:off x="967" y="3638"/>
              <a:ext cx="103" cy="41"/>
            </a:xfrm>
            <a:custGeom>
              <a:avLst/>
              <a:gdLst>
                <a:gd name="T0" fmla="*/ 0 w 103"/>
                <a:gd name="T1" fmla="*/ 0 h 41"/>
                <a:gd name="T2" fmla="*/ 103 w 103"/>
                <a:gd name="T3" fmla="*/ 0 h 41"/>
                <a:gd name="T4" fmla="*/ 103 w 103"/>
                <a:gd name="T5" fmla="*/ 41 h 41"/>
                <a:gd name="T6" fmla="*/ 0 w 103"/>
                <a:gd name="T7" fmla="*/ 41 h 41"/>
                <a:gd name="T8" fmla="*/ 0 w 103"/>
                <a:gd name="T9" fmla="*/ 0 h 41"/>
                <a:gd name="T10" fmla="*/ 0 w 103"/>
                <a:gd name="T11" fmla="*/ 0 h 41"/>
                <a:gd name="T12" fmla="*/ 98 w 103"/>
                <a:gd name="T13" fmla="*/ 0 h 41"/>
                <a:gd name="T14" fmla="*/ 98 w 103"/>
                <a:gd name="T15" fmla="*/ 41 h 41"/>
                <a:gd name="T16" fmla="*/ 0 w 103"/>
                <a:gd name="T17" fmla="*/ 41 h 41"/>
                <a:gd name="T18" fmla="*/ 0 w 103"/>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41">
                  <a:moveTo>
                    <a:pt x="0" y="0"/>
                  </a:moveTo>
                  <a:lnTo>
                    <a:pt x="103" y="0"/>
                  </a:lnTo>
                  <a:lnTo>
                    <a:pt x="103" y="41"/>
                  </a:lnTo>
                  <a:lnTo>
                    <a:pt x="0" y="41"/>
                  </a:lnTo>
                  <a:lnTo>
                    <a:pt x="0" y="0"/>
                  </a:lnTo>
                  <a:close/>
                  <a:moveTo>
                    <a:pt x="0" y="0"/>
                  </a:moveTo>
                  <a:lnTo>
                    <a:pt x="98" y="0"/>
                  </a:lnTo>
                  <a:lnTo>
                    <a:pt x="98" y="41"/>
                  </a:lnTo>
                  <a:lnTo>
                    <a:pt x="0" y="41"/>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36" name="Freeform 441">
              <a:extLst>
                <a:ext uri="{FF2B5EF4-FFF2-40B4-BE49-F238E27FC236}">
                  <a16:creationId xmlns:a16="http://schemas.microsoft.com/office/drawing/2014/main" id="{A52E7A02-7102-C647-9433-AD5362150A5D}"/>
                </a:ext>
              </a:extLst>
            </p:cNvPr>
            <p:cNvSpPr>
              <a:spLocks noEditPoints="1"/>
            </p:cNvSpPr>
            <p:nvPr/>
          </p:nvSpPr>
          <p:spPr bwMode="auto">
            <a:xfrm>
              <a:off x="967" y="3638"/>
              <a:ext cx="98" cy="41"/>
            </a:xfrm>
            <a:custGeom>
              <a:avLst/>
              <a:gdLst>
                <a:gd name="T0" fmla="*/ 0 w 98"/>
                <a:gd name="T1" fmla="*/ 0 h 41"/>
                <a:gd name="T2" fmla="*/ 98 w 98"/>
                <a:gd name="T3" fmla="*/ 0 h 41"/>
                <a:gd name="T4" fmla="*/ 98 w 98"/>
                <a:gd name="T5" fmla="*/ 41 h 41"/>
                <a:gd name="T6" fmla="*/ 0 w 98"/>
                <a:gd name="T7" fmla="*/ 41 h 41"/>
                <a:gd name="T8" fmla="*/ 0 w 98"/>
                <a:gd name="T9" fmla="*/ 0 h 41"/>
                <a:gd name="T10" fmla="*/ 0 w 98"/>
                <a:gd name="T11" fmla="*/ 0 h 41"/>
                <a:gd name="T12" fmla="*/ 92 w 98"/>
                <a:gd name="T13" fmla="*/ 0 h 41"/>
                <a:gd name="T14" fmla="*/ 92 w 98"/>
                <a:gd name="T15" fmla="*/ 41 h 41"/>
                <a:gd name="T16" fmla="*/ 0 w 98"/>
                <a:gd name="T17" fmla="*/ 41 h 41"/>
                <a:gd name="T18" fmla="*/ 0 w 9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41">
                  <a:moveTo>
                    <a:pt x="0" y="0"/>
                  </a:moveTo>
                  <a:lnTo>
                    <a:pt x="98" y="0"/>
                  </a:lnTo>
                  <a:lnTo>
                    <a:pt x="98" y="41"/>
                  </a:lnTo>
                  <a:lnTo>
                    <a:pt x="0" y="41"/>
                  </a:lnTo>
                  <a:lnTo>
                    <a:pt x="0" y="0"/>
                  </a:lnTo>
                  <a:close/>
                  <a:moveTo>
                    <a:pt x="0" y="0"/>
                  </a:moveTo>
                  <a:lnTo>
                    <a:pt x="92" y="0"/>
                  </a:lnTo>
                  <a:lnTo>
                    <a:pt x="92" y="41"/>
                  </a:lnTo>
                  <a:lnTo>
                    <a:pt x="0" y="41"/>
                  </a:lnTo>
                  <a:lnTo>
                    <a:pt x="0" y="0"/>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37" name="Freeform 442">
              <a:extLst>
                <a:ext uri="{FF2B5EF4-FFF2-40B4-BE49-F238E27FC236}">
                  <a16:creationId xmlns:a16="http://schemas.microsoft.com/office/drawing/2014/main" id="{AFE7C633-A38E-974E-952A-2AF7C70FE385}"/>
                </a:ext>
              </a:extLst>
            </p:cNvPr>
            <p:cNvSpPr>
              <a:spLocks noEditPoints="1"/>
            </p:cNvSpPr>
            <p:nvPr/>
          </p:nvSpPr>
          <p:spPr bwMode="auto">
            <a:xfrm>
              <a:off x="967" y="3638"/>
              <a:ext cx="92" cy="41"/>
            </a:xfrm>
            <a:custGeom>
              <a:avLst/>
              <a:gdLst>
                <a:gd name="T0" fmla="*/ 0 w 92"/>
                <a:gd name="T1" fmla="*/ 0 h 41"/>
                <a:gd name="T2" fmla="*/ 92 w 92"/>
                <a:gd name="T3" fmla="*/ 0 h 41"/>
                <a:gd name="T4" fmla="*/ 92 w 92"/>
                <a:gd name="T5" fmla="*/ 41 h 41"/>
                <a:gd name="T6" fmla="*/ 0 w 92"/>
                <a:gd name="T7" fmla="*/ 41 h 41"/>
                <a:gd name="T8" fmla="*/ 0 w 92"/>
                <a:gd name="T9" fmla="*/ 0 h 41"/>
                <a:gd name="T10" fmla="*/ 0 w 92"/>
                <a:gd name="T11" fmla="*/ 0 h 41"/>
                <a:gd name="T12" fmla="*/ 86 w 92"/>
                <a:gd name="T13" fmla="*/ 0 h 41"/>
                <a:gd name="T14" fmla="*/ 86 w 92"/>
                <a:gd name="T15" fmla="*/ 41 h 41"/>
                <a:gd name="T16" fmla="*/ 0 w 92"/>
                <a:gd name="T17" fmla="*/ 41 h 41"/>
                <a:gd name="T18" fmla="*/ 0 w 92"/>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41">
                  <a:moveTo>
                    <a:pt x="0" y="0"/>
                  </a:moveTo>
                  <a:lnTo>
                    <a:pt x="92" y="0"/>
                  </a:lnTo>
                  <a:lnTo>
                    <a:pt x="92" y="41"/>
                  </a:lnTo>
                  <a:lnTo>
                    <a:pt x="0" y="41"/>
                  </a:lnTo>
                  <a:lnTo>
                    <a:pt x="0" y="0"/>
                  </a:lnTo>
                  <a:close/>
                  <a:moveTo>
                    <a:pt x="0" y="0"/>
                  </a:moveTo>
                  <a:lnTo>
                    <a:pt x="86" y="0"/>
                  </a:lnTo>
                  <a:lnTo>
                    <a:pt x="86" y="41"/>
                  </a:lnTo>
                  <a:lnTo>
                    <a:pt x="0" y="41"/>
                  </a:lnTo>
                  <a:lnTo>
                    <a:pt x="0" y="0"/>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38" name="Freeform 443">
              <a:extLst>
                <a:ext uri="{FF2B5EF4-FFF2-40B4-BE49-F238E27FC236}">
                  <a16:creationId xmlns:a16="http://schemas.microsoft.com/office/drawing/2014/main" id="{343E15A2-39B1-1541-BADE-742706928B11}"/>
                </a:ext>
              </a:extLst>
            </p:cNvPr>
            <p:cNvSpPr>
              <a:spLocks noEditPoints="1"/>
            </p:cNvSpPr>
            <p:nvPr/>
          </p:nvSpPr>
          <p:spPr bwMode="auto">
            <a:xfrm>
              <a:off x="967" y="3638"/>
              <a:ext cx="86" cy="41"/>
            </a:xfrm>
            <a:custGeom>
              <a:avLst/>
              <a:gdLst>
                <a:gd name="T0" fmla="*/ 0 w 86"/>
                <a:gd name="T1" fmla="*/ 0 h 41"/>
                <a:gd name="T2" fmla="*/ 86 w 86"/>
                <a:gd name="T3" fmla="*/ 0 h 41"/>
                <a:gd name="T4" fmla="*/ 86 w 86"/>
                <a:gd name="T5" fmla="*/ 41 h 41"/>
                <a:gd name="T6" fmla="*/ 0 w 86"/>
                <a:gd name="T7" fmla="*/ 41 h 41"/>
                <a:gd name="T8" fmla="*/ 0 w 86"/>
                <a:gd name="T9" fmla="*/ 0 h 41"/>
                <a:gd name="T10" fmla="*/ 0 w 86"/>
                <a:gd name="T11" fmla="*/ 0 h 41"/>
                <a:gd name="T12" fmla="*/ 80 w 86"/>
                <a:gd name="T13" fmla="*/ 0 h 41"/>
                <a:gd name="T14" fmla="*/ 80 w 86"/>
                <a:gd name="T15" fmla="*/ 41 h 41"/>
                <a:gd name="T16" fmla="*/ 0 w 86"/>
                <a:gd name="T17" fmla="*/ 41 h 41"/>
                <a:gd name="T18" fmla="*/ 0 w 86"/>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41">
                  <a:moveTo>
                    <a:pt x="0" y="0"/>
                  </a:moveTo>
                  <a:lnTo>
                    <a:pt x="86" y="0"/>
                  </a:lnTo>
                  <a:lnTo>
                    <a:pt x="86" y="41"/>
                  </a:lnTo>
                  <a:lnTo>
                    <a:pt x="0" y="41"/>
                  </a:lnTo>
                  <a:lnTo>
                    <a:pt x="0" y="0"/>
                  </a:lnTo>
                  <a:close/>
                  <a:moveTo>
                    <a:pt x="0" y="0"/>
                  </a:moveTo>
                  <a:lnTo>
                    <a:pt x="80" y="0"/>
                  </a:lnTo>
                  <a:lnTo>
                    <a:pt x="80" y="41"/>
                  </a:lnTo>
                  <a:lnTo>
                    <a:pt x="0" y="41"/>
                  </a:lnTo>
                  <a:lnTo>
                    <a:pt x="0" y="0"/>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39" name="Freeform 444">
              <a:extLst>
                <a:ext uri="{FF2B5EF4-FFF2-40B4-BE49-F238E27FC236}">
                  <a16:creationId xmlns:a16="http://schemas.microsoft.com/office/drawing/2014/main" id="{48788F2B-A635-4743-9647-888312A3172F}"/>
                </a:ext>
              </a:extLst>
            </p:cNvPr>
            <p:cNvSpPr>
              <a:spLocks noEditPoints="1"/>
            </p:cNvSpPr>
            <p:nvPr/>
          </p:nvSpPr>
          <p:spPr bwMode="auto">
            <a:xfrm>
              <a:off x="967" y="3638"/>
              <a:ext cx="80" cy="41"/>
            </a:xfrm>
            <a:custGeom>
              <a:avLst/>
              <a:gdLst>
                <a:gd name="T0" fmla="*/ 0 w 80"/>
                <a:gd name="T1" fmla="*/ 0 h 41"/>
                <a:gd name="T2" fmla="*/ 80 w 80"/>
                <a:gd name="T3" fmla="*/ 0 h 41"/>
                <a:gd name="T4" fmla="*/ 80 w 80"/>
                <a:gd name="T5" fmla="*/ 41 h 41"/>
                <a:gd name="T6" fmla="*/ 0 w 80"/>
                <a:gd name="T7" fmla="*/ 41 h 41"/>
                <a:gd name="T8" fmla="*/ 0 w 80"/>
                <a:gd name="T9" fmla="*/ 0 h 41"/>
                <a:gd name="T10" fmla="*/ 0 w 80"/>
                <a:gd name="T11" fmla="*/ 0 h 41"/>
                <a:gd name="T12" fmla="*/ 75 w 80"/>
                <a:gd name="T13" fmla="*/ 0 h 41"/>
                <a:gd name="T14" fmla="*/ 75 w 80"/>
                <a:gd name="T15" fmla="*/ 41 h 41"/>
                <a:gd name="T16" fmla="*/ 0 w 80"/>
                <a:gd name="T17" fmla="*/ 41 h 41"/>
                <a:gd name="T18" fmla="*/ 0 w 80"/>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41">
                  <a:moveTo>
                    <a:pt x="0" y="0"/>
                  </a:moveTo>
                  <a:lnTo>
                    <a:pt x="80" y="0"/>
                  </a:lnTo>
                  <a:lnTo>
                    <a:pt x="80" y="41"/>
                  </a:lnTo>
                  <a:lnTo>
                    <a:pt x="0" y="41"/>
                  </a:lnTo>
                  <a:lnTo>
                    <a:pt x="0" y="0"/>
                  </a:lnTo>
                  <a:close/>
                  <a:moveTo>
                    <a:pt x="0" y="0"/>
                  </a:moveTo>
                  <a:lnTo>
                    <a:pt x="75" y="0"/>
                  </a:lnTo>
                  <a:lnTo>
                    <a:pt x="75" y="41"/>
                  </a:lnTo>
                  <a:lnTo>
                    <a:pt x="0" y="41"/>
                  </a:lnTo>
                  <a:lnTo>
                    <a:pt x="0" y="0"/>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40" name="Freeform 445">
              <a:extLst>
                <a:ext uri="{FF2B5EF4-FFF2-40B4-BE49-F238E27FC236}">
                  <a16:creationId xmlns:a16="http://schemas.microsoft.com/office/drawing/2014/main" id="{7EFE6FAD-8042-B34C-AABA-24FB4F3A5A73}"/>
                </a:ext>
              </a:extLst>
            </p:cNvPr>
            <p:cNvSpPr>
              <a:spLocks noEditPoints="1"/>
            </p:cNvSpPr>
            <p:nvPr/>
          </p:nvSpPr>
          <p:spPr bwMode="auto">
            <a:xfrm>
              <a:off x="967" y="3638"/>
              <a:ext cx="75" cy="41"/>
            </a:xfrm>
            <a:custGeom>
              <a:avLst/>
              <a:gdLst>
                <a:gd name="T0" fmla="*/ 0 w 75"/>
                <a:gd name="T1" fmla="*/ 0 h 41"/>
                <a:gd name="T2" fmla="*/ 75 w 75"/>
                <a:gd name="T3" fmla="*/ 0 h 41"/>
                <a:gd name="T4" fmla="*/ 75 w 75"/>
                <a:gd name="T5" fmla="*/ 41 h 41"/>
                <a:gd name="T6" fmla="*/ 0 w 75"/>
                <a:gd name="T7" fmla="*/ 41 h 41"/>
                <a:gd name="T8" fmla="*/ 0 w 75"/>
                <a:gd name="T9" fmla="*/ 0 h 41"/>
                <a:gd name="T10" fmla="*/ 0 w 75"/>
                <a:gd name="T11" fmla="*/ 0 h 41"/>
                <a:gd name="T12" fmla="*/ 69 w 75"/>
                <a:gd name="T13" fmla="*/ 0 h 41"/>
                <a:gd name="T14" fmla="*/ 69 w 75"/>
                <a:gd name="T15" fmla="*/ 41 h 41"/>
                <a:gd name="T16" fmla="*/ 0 w 75"/>
                <a:gd name="T17" fmla="*/ 41 h 41"/>
                <a:gd name="T18" fmla="*/ 0 w 75"/>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41">
                  <a:moveTo>
                    <a:pt x="0" y="0"/>
                  </a:moveTo>
                  <a:lnTo>
                    <a:pt x="75" y="0"/>
                  </a:lnTo>
                  <a:lnTo>
                    <a:pt x="75" y="41"/>
                  </a:lnTo>
                  <a:lnTo>
                    <a:pt x="0" y="41"/>
                  </a:lnTo>
                  <a:lnTo>
                    <a:pt x="0" y="0"/>
                  </a:lnTo>
                  <a:close/>
                  <a:moveTo>
                    <a:pt x="0" y="0"/>
                  </a:moveTo>
                  <a:lnTo>
                    <a:pt x="69" y="0"/>
                  </a:lnTo>
                  <a:lnTo>
                    <a:pt x="69" y="41"/>
                  </a:lnTo>
                  <a:lnTo>
                    <a:pt x="0" y="41"/>
                  </a:lnTo>
                  <a:lnTo>
                    <a:pt x="0" y="0"/>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41" name="Freeform 446">
              <a:extLst>
                <a:ext uri="{FF2B5EF4-FFF2-40B4-BE49-F238E27FC236}">
                  <a16:creationId xmlns:a16="http://schemas.microsoft.com/office/drawing/2014/main" id="{2CEC1686-8DE7-DE4A-B552-A58B913F69FA}"/>
                </a:ext>
              </a:extLst>
            </p:cNvPr>
            <p:cNvSpPr>
              <a:spLocks noEditPoints="1"/>
            </p:cNvSpPr>
            <p:nvPr/>
          </p:nvSpPr>
          <p:spPr bwMode="auto">
            <a:xfrm>
              <a:off x="967" y="3638"/>
              <a:ext cx="69" cy="41"/>
            </a:xfrm>
            <a:custGeom>
              <a:avLst/>
              <a:gdLst>
                <a:gd name="T0" fmla="*/ 0 w 69"/>
                <a:gd name="T1" fmla="*/ 0 h 41"/>
                <a:gd name="T2" fmla="*/ 69 w 69"/>
                <a:gd name="T3" fmla="*/ 0 h 41"/>
                <a:gd name="T4" fmla="*/ 69 w 69"/>
                <a:gd name="T5" fmla="*/ 41 h 41"/>
                <a:gd name="T6" fmla="*/ 0 w 69"/>
                <a:gd name="T7" fmla="*/ 41 h 41"/>
                <a:gd name="T8" fmla="*/ 0 w 69"/>
                <a:gd name="T9" fmla="*/ 0 h 41"/>
                <a:gd name="T10" fmla="*/ 0 w 69"/>
                <a:gd name="T11" fmla="*/ 0 h 41"/>
                <a:gd name="T12" fmla="*/ 64 w 69"/>
                <a:gd name="T13" fmla="*/ 0 h 41"/>
                <a:gd name="T14" fmla="*/ 64 w 69"/>
                <a:gd name="T15" fmla="*/ 41 h 41"/>
                <a:gd name="T16" fmla="*/ 0 w 69"/>
                <a:gd name="T17" fmla="*/ 41 h 41"/>
                <a:gd name="T18" fmla="*/ 0 w 69"/>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1">
                  <a:moveTo>
                    <a:pt x="0" y="0"/>
                  </a:moveTo>
                  <a:lnTo>
                    <a:pt x="69" y="0"/>
                  </a:lnTo>
                  <a:lnTo>
                    <a:pt x="69" y="41"/>
                  </a:lnTo>
                  <a:lnTo>
                    <a:pt x="0" y="41"/>
                  </a:lnTo>
                  <a:lnTo>
                    <a:pt x="0" y="0"/>
                  </a:lnTo>
                  <a:close/>
                  <a:moveTo>
                    <a:pt x="0" y="0"/>
                  </a:moveTo>
                  <a:lnTo>
                    <a:pt x="64" y="0"/>
                  </a:lnTo>
                  <a:lnTo>
                    <a:pt x="64" y="41"/>
                  </a:lnTo>
                  <a:lnTo>
                    <a:pt x="0" y="41"/>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42" name="Freeform 447">
              <a:extLst>
                <a:ext uri="{FF2B5EF4-FFF2-40B4-BE49-F238E27FC236}">
                  <a16:creationId xmlns:a16="http://schemas.microsoft.com/office/drawing/2014/main" id="{EDBF6109-9A3E-714A-B77D-5668907E8624}"/>
                </a:ext>
              </a:extLst>
            </p:cNvPr>
            <p:cNvSpPr>
              <a:spLocks noEditPoints="1"/>
            </p:cNvSpPr>
            <p:nvPr/>
          </p:nvSpPr>
          <p:spPr bwMode="auto">
            <a:xfrm>
              <a:off x="967" y="3638"/>
              <a:ext cx="64" cy="41"/>
            </a:xfrm>
            <a:custGeom>
              <a:avLst/>
              <a:gdLst>
                <a:gd name="T0" fmla="*/ 0 w 64"/>
                <a:gd name="T1" fmla="*/ 0 h 41"/>
                <a:gd name="T2" fmla="*/ 64 w 64"/>
                <a:gd name="T3" fmla="*/ 0 h 41"/>
                <a:gd name="T4" fmla="*/ 64 w 64"/>
                <a:gd name="T5" fmla="*/ 41 h 41"/>
                <a:gd name="T6" fmla="*/ 0 w 64"/>
                <a:gd name="T7" fmla="*/ 41 h 41"/>
                <a:gd name="T8" fmla="*/ 0 w 64"/>
                <a:gd name="T9" fmla="*/ 0 h 41"/>
                <a:gd name="T10" fmla="*/ 0 w 64"/>
                <a:gd name="T11" fmla="*/ 0 h 41"/>
                <a:gd name="T12" fmla="*/ 57 w 64"/>
                <a:gd name="T13" fmla="*/ 0 h 41"/>
                <a:gd name="T14" fmla="*/ 57 w 64"/>
                <a:gd name="T15" fmla="*/ 41 h 41"/>
                <a:gd name="T16" fmla="*/ 0 w 64"/>
                <a:gd name="T17" fmla="*/ 41 h 41"/>
                <a:gd name="T18" fmla="*/ 0 w 64"/>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4" h="41">
                  <a:moveTo>
                    <a:pt x="0" y="0"/>
                  </a:moveTo>
                  <a:lnTo>
                    <a:pt x="64" y="0"/>
                  </a:lnTo>
                  <a:lnTo>
                    <a:pt x="64" y="41"/>
                  </a:lnTo>
                  <a:lnTo>
                    <a:pt x="0" y="41"/>
                  </a:lnTo>
                  <a:lnTo>
                    <a:pt x="0" y="0"/>
                  </a:lnTo>
                  <a:close/>
                  <a:moveTo>
                    <a:pt x="0" y="0"/>
                  </a:moveTo>
                  <a:lnTo>
                    <a:pt x="57" y="0"/>
                  </a:lnTo>
                  <a:lnTo>
                    <a:pt x="57" y="41"/>
                  </a:lnTo>
                  <a:lnTo>
                    <a:pt x="0" y="41"/>
                  </a:lnTo>
                  <a:lnTo>
                    <a:pt x="0" y="0"/>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43" name="Freeform 448">
              <a:extLst>
                <a:ext uri="{FF2B5EF4-FFF2-40B4-BE49-F238E27FC236}">
                  <a16:creationId xmlns:a16="http://schemas.microsoft.com/office/drawing/2014/main" id="{722FE8EC-7A30-3947-9BFD-14D2AA0085CB}"/>
                </a:ext>
              </a:extLst>
            </p:cNvPr>
            <p:cNvSpPr>
              <a:spLocks noEditPoints="1"/>
            </p:cNvSpPr>
            <p:nvPr/>
          </p:nvSpPr>
          <p:spPr bwMode="auto">
            <a:xfrm>
              <a:off x="967" y="3638"/>
              <a:ext cx="57" cy="41"/>
            </a:xfrm>
            <a:custGeom>
              <a:avLst/>
              <a:gdLst>
                <a:gd name="T0" fmla="*/ 0 w 57"/>
                <a:gd name="T1" fmla="*/ 0 h 41"/>
                <a:gd name="T2" fmla="*/ 57 w 57"/>
                <a:gd name="T3" fmla="*/ 0 h 41"/>
                <a:gd name="T4" fmla="*/ 57 w 57"/>
                <a:gd name="T5" fmla="*/ 41 h 41"/>
                <a:gd name="T6" fmla="*/ 0 w 57"/>
                <a:gd name="T7" fmla="*/ 41 h 41"/>
                <a:gd name="T8" fmla="*/ 0 w 57"/>
                <a:gd name="T9" fmla="*/ 0 h 41"/>
                <a:gd name="T10" fmla="*/ 0 w 57"/>
                <a:gd name="T11" fmla="*/ 0 h 41"/>
                <a:gd name="T12" fmla="*/ 51 w 57"/>
                <a:gd name="T13" fmla="*/ 0 h 41"/>
                <a:gd name="T14" fmla="*/ 51 w 57"/>
                <a:gd name="T15" fmla="*/ 41 h 41"/>
                <a:gd name="T16" fmla="*/ 0 w 57"/>
                <a:gd name="T17" fmla="*/ 41 h 41"/>
                <a:gd name="T18" fmla="*/ 0 w 57"/>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41">
                  <a:moveTo>
                    <a:pt x="0" y="0"/>
                  </a:moveTo>
                  <a:lnTo>
                    <a:pt x="57" y="0"/>
                  </a:lnTo>
                  <a:lnTo>
                    <a:pt x="57" y="41"/>
                  </a:lnTo>
                  <a:lnTo>
                    <a:pt x="0" y="41"/>
                  </a:lnTo>
                  <a:lnTo>
                    <a:pt x="0" y="0"/>
                  </a:lnTo>
                  <a:close/>
                  <a:moveTo>
                    <a:pt x="0" y="0"/>
                  </a:moveTo>
                  <a:lnTo>
                    <a:pt x="51" y="0"/>
                  </a:lnTo>
                  <a:lnTo>
                    <a:pt x="51" y="41"/>
                  </a:lnTo>
                  <a:lnTo>
                    <a:pt x="0" y="41"/>
                  </a:lnTo>
                  <a:lnTo>
                    <a:pt x="0" y="0"/>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44" name="Freeform 449">
              <a:extLst>
                <a:ext uri="{FF2B5EF4-FFF2-40B4-BE49-F238E27FC236}">
                  <a16:creationId xmlns:a16="http://schemas.microsoft.com/office/drawing/2014/main" id="{CBF1F9AC-A477-C041-8D2C-D5EF85F7F4AA}"/>
                </a:ext>
              </a:extLst>
            </p:cNvPr>
            <p:cNvSpPr>
              <a:spLocks noEditPoints="1"/>
            </p:cNvSpPr>
            <p:nvPr/>
          </p:nvSpPr>
          <p:spPr bwMode="auto">
            <a:xfrm>
              <a:off x="967" y="3638"/>
              <a:ext cx="51" cy="41"/>
            </a:xfrm>
            <a:custGeom>
              <a:avLst/>
              <a:gdLst>
                <a:gd name="T0" fmla="*/ 0 w 51"/>
                <a:gd name="T1" fmla="*/ 0 h 41"/>
                <a:gd name="T2" fmla="*/ 51 w 51"/>
                <a:gd name="T3" fmla="*/ 0 h 41"/>
                <a:gd name="T4" fmla="*/ 51 w 51"/>
                <a:gd name="T5" fmla="*/ 41 h 41"/>
                <a:gd name="T6" fmla="*/ 0 w 51"/>
                <a:gd name="T7" fmla="*/ 41 h 41"/>
                <a:gd name="T8" fmla="*/ 0 w 51"/>
                <a:gd name="T9" fmla="*/ 0 h 41"/>
                <a:gd name="T10" fmla="*/ 0 w 51"/>
                <a:gd name="T11" fmla="*/ 0 h 41"/>
                <a:gd name="T12" fmla="*/ 46 w 51"/>
                <a:gd name="T13" fmla="*/ 0 h 41"/>
                <a:gd name="T14" fmla="*/ 46 w 51"/>
                <a:gd name="T15" fmla="*/ 41 h 41"/>
                <a:gd name="T16" fmla="*/ 0 w 51"/>
                <a:gd name="T17" fmla="*/ 41 h 41"/>
                <a:gd name="T18" fmla="*/ 0 w 5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1" h="41">
                  <a:moveTo>
                    <a:pt x="0" y="0"/>
                  </a:moveTo>
                  <a:lnTo>
                    <a:pt x="51" y="0"/>
                  </a:lnTo>
                  <a:lnTo>
                    <a:pt x="51" y="41"/>
                  </a:lnTo>
                  <a:lnTo>
                    <a:pt x="0" y="41"/>
                  </a:lnTo>
                  <a:lnTo>
                    <a:pt x="0" y="0"/>
                  </a:lnTo>
                  <a:close/>
                  <a:moveTo>
                    <a:pt x="0" y="0"/>
                  </a:moveTo>
                  <a:lnTo>
                    <a:pt x="46" y="0"/>
                  </a:lnTo>
                  <a:lnTo>
                    <a:pt x="46" y="41"/>
                  </a:lnTo>
                  <a:lnTo>
                    <a:pt x="0" y="41"/>
                  </a:lnTo>
                  <a:lnTo>
                    <a:pt x="0" y="0"/>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45" name="Freeform 450">
              <a:extLst>
                <a:ext uri="{FF2B5EF4-FFF2-40B4-BE49-F238E27FC236}">
                  <a16:creationId xmlns:a16="http://schemas.microsoft.com/office/drawing/2014/main" id="{F004E612-C0D5-F44E-8B3F-FBCDE77F7FEC}"/>
                </a:ext>
              </a:extLst>
            </p:cNvPr>
            <p:cNvSpPr>
              <a:spLocks noEditPoints="1"/>
            </p:cNvSpPr>
            <p:nvPr/>
          </p:nvSpPr>
          <p:spPr bwMode="auto">
            <a:xfrm>
              <a:off x="967" y="3638"/>
              <a:ext cx="46" cy="41"/>
            </a:xfrm>
            <a:custGeom>
              <a:avLst/>
              <a:gdLst>
                <a:gd name="T0" fmla="*/ 0 w 46"/>
                <a:gd name="T1" fmla="*/ 0 h 41"/>
                <a:gd name="T2" fmla="*/ 46 w 46"/>
                <a:gd name="T3" fmla="*/ 0 h 41"/>
                <a:gd name="T4" fmla="*/ 46 w 46"/>
                <a:gd name="T5" fmla="*/ 41 h 41"/>
                <a:gd name="T6" fmla="*/ 0 w 46"/>
                <a:gd name="T7" fmla="*/ 41 h 41"/>
                <a:gd name="T8" fmla="*/ 0 w 46"/>
                <a:gd name="T9" fmla="*/ 0 h 41"/>
                <a:gd name="T10" fmla="*/ 0 w 46"/>
                <a:gd name="T11" fmla="*/ 0 h 41"/>
                <a:gd name="T12" fmla="*/ 40 w 46"/>
                <a:gd name="T13" fmla="*/ 0 h 41"/>
                <a:gd name="T14" fmla="*/ 40 w 46"/>
                <a:gd name="T15" fmla="*/ 41 h 41"/>
                <a:gd name="T16" fmla="*/ 0 w 46"/>
                <a:gd name="T17" fmla="*/ 41 h 41"/>
                <a:gd name="T18" fmla="*/ 0 w 46"/>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1">
                  <a:moveTo>
                    <a:pt x="0" y="0"/>
                  </a:moveTo>
                  <a:lnTo>
                    <a:pt x="46" y="0"/>
                  </a:lnTo>
                  <a:lnTo>
                    <a:pt x="46" y="41"/>
                  </a:lnTo>
                  <a:lnTo>
                    <a:pt x="0" y="41"/>
                  </a:lnTo>
                  <a:lnTo>
                    <a:pt x="0" y="0"/>
                  </a:lnTo>
                  <a:close/>
                  <a:moveTo>
                    <a:pt x="0" y="0"/>
                  </a:moveTo>
                  <a:lnTo>
                    <a:pt x="40" y="0"/>
                  </a:lnTo>
                  <a:lnTo>
                    <a:pt x="40" y="41"/>
                  </a:lnTo>
                  <a:lnTo>
                    <a:pt x="0" y="41"/>
                  </a:lnTo>
                  <a:lnTo>
                    <a:pt x="0" y="0"/>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46" name="Freeform 451">
              <a:extLst>
                <a:ext uri="{FF2B5EF4-FFF2-40B4-BE49-F238E27FC236}">
                  <a16:creationId xmlns:a16="http://schemas.microsoft.com/office/drawing/2014/main" id="{A1907350-2FC0-EC4D-B6A7-7D341DC33D01}"/>
                </a:ext>
              </a:extLst>
            </p:cNvPr>
            <p:cNvSpPr>
              <a:spLocks noEditPoints="1"/>
            </p:cNvSpPr>
            <p:nvPr/>
          </p:nvSpPr>
          <p:spPr bwMode="auto">
            <a:xfrm>
              <a:off x="967" y="3638"/>
              <a:ext cx="40" cy="41"/>
            </a:xfrm>
            <a:custGeom>
              <a:avLst/>
              <a:gdLst>
                <a:gd name="T0" fmla="*/ 0 w 40"/>
                <a:gd name="T1" fmla="*/ 0 h 41"/>
                <a:gd name="T2" fmla="*/ 40 w 40"/>
                <a:gd name="T3" fmla="*/ 0 h 41"/>
                <a:gd name="T4" fmla="*/ 40 w 40"/>
                <a:gd name="T5" fmla="*/ 41 h 41"/>
                <a:gd name="T6" fmla="*/ 0 w 40"/>
                <a:gd name="T7" fmla="*/ 41 h 41"/>
                <a:gd name="T8" fmla="*/ 0 w 40"/>
                <a:gd name="T9" fmla="*/ 0 h 41"/>
                <a:gd name="T10" fmla="*/ 0 w 40"/>
                <a:gd name="T11" fmla="*/ 0 h 41"/>
                <a:gd name="T12" fmla="*/ 35 w 40"/>
                <a:gd name="T13" fmla="*/ 0 h 41"/>
                <a:gd name="T14" fmla="*/ 35 w 40"/>
                <a:gd name="T15" fmla="*/ 41 h 41"/>
                <a:gd name="T16" fmla="*/ 0 w 40"/>
                <a:gd name="T17" fmla="*/ 41 h 41"/>
                <a:gd name="T18" fmla="*/ 0 w 40"/>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1">
                  <a:moveTo>
                    <a:pt x="0" y="0"/>
                  </a:moveTo>
                  <a:lnTo>
                    <a:pt x="40" y="0"/>
                  </a:lnTo>
                  <a:lnTo>
                    <a:pt x="40" y="41"/>
                  </a:lnTo>
                  <a:lnTo>
                    <a:pt x="0" y="41"/>
                  </a:lnTo>
                  <a:lnTo>
                    <a:pt x="0" y="0"/>
                  </a:lnTo>
                  <a:close/>
                  <a:moveTo>
                    <a:pt x="0" y="0"/>
                  </a:moveTo>
                  <a:lnTo>
                    <a:pt x="35" y="0"/>
                  </a:lnTo>
                  <a:lnTo>
                    <a:pt x="35" y="41"/>
                  </a:lnTo>
                  <a:lnTo>
                    <a:pt x="0" y="41"/>
                  </a:lnTo>
                  <a:lnTo>
                    <a:pt x="0"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47" name="Freeform 452">
              <a:extLst>
                <a:ext uri="{FF2B5EF4-FFF2-40B4-BE49-F238E27FC236}">
                  <a16:creationId xmlns:a16="http://schemas.microsoft.com/office/drawing/2014/main" id="{CEE8979A-7524-4B4D-830A-B4FF4F3216DB}"/>
                </a:ext>
              </a:extLst>
            </p:cNvPr>
            <p:cNvSpPr>
              <a:spLocks noEditPoints="1"/>
            </p:cNvSpPr>
            <p:nvPr/>
          </p:nvSpPr>
          <p:spPr bwMode="auto">
            <a:xfrm>
              <a:off x="967" y="3638"/>
              <a:ext cx="35" cy="41"/>
            </a:xfrm>
            <a:custGeom>
              <a:avLst/>
              <a:gdLst>
                <a:gd name="T0" fmla="*/ 0 w 35"/>
                <a:gd name="T1" fmla="*/ 0 h 41"/>
                <a:gd name="T2" fmla="*/ 35 w 35"/>
                <a:gd name="T3" fmla="*/ 0 h 41"/>
                <a:gd name="T4" fmla="*/ 35 w 35"/>
                <a:gd name="T5" fmla="*/ 41 h 41"/>
                <a:gd name="T6" fmla="*/ 0 w 35"/>
                <a:gd name="T7" fmla="*/ 41 h 41"/>
                <a:gd name="T8" fmla="*/ 0 w 35"/>
                <a:gd name="T9" fmla="*/ 0 h 41"/>
                <a:gd name="T10" fmla="*/ 0 w 35"/>
                <a:gd name="T11" fmla="*/ 0 h 41"/>
                <a:gd name="T12" fmla="*/ 28 w 35"/>
                <a:gd name="T13" fmla="*/ 0 h 41"/>
                <a:gd name="T14" fmla="*/ 28 w 35"/>
                <a:gd name="T15" fmla="*/ 41 h 41"/>
                <a:gd name="T16" fmla="*/ 0 w 35"/>
                <a:gd name="T17" fmla="*/ 41 h 41"/>
                <a:gd name="T18" fmla="*/ 0 w 35"/>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5" h="41">
                  <a:moveTo>
                    <a:pt x="0" y="0"/>
                  </a:moveTo>
                  <a:lnTo>
                    <a:pt x="35" y="0"/>
                  </a:lnTo>
                  <a:lnTo>
                    <a:pt x="35" y="41"/>
                  </a:lnTo>
                  <a:lnTo>
                    <a:pt x="0" y="41"/>
                  </a:lnTo>
                  <a:lnTo>
                    <a:pt x="0" y="0"/>
                  </a:lnTo>
                  <a:close/>
                  <a:moveTo>
                    <a:pt x="0" y="0"/>
                  </a:moveTo>
                  <a:lnTo>
                    <a:pt x="28" y="0"/>
                  </a:lnTo>
                  <a:lnTo>
                    <a:pt x="28" y="41"/>
                  </a:lnTo>
                  <a:lnTo>
                    <a:pt x="0" y="41"/>
                  </a:lnTo>
                  <a:lnTo>
                    <a:pt x="0"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48" name="Freeform 453">
              <a:extLst>
                <a:ext uri="{FF2B5EF4-FFF2-40B4-BE49-F238E27FC236}">
                  <a16:creationId xmlns:a16="http://schemas.microsoft.com/office/drawing/2014/main" id="{9B28FFED-FD4A-1541-B66E-FEA59136D2F4}"/>
                </a:ext>
              </a:extLst>
            </p:cNvPr>
            <p:cNvSpPr>
              <a:spLocks noEditPoints="1"/>
            </p:cNvSpPr>
            <p:nvPr/>
          </p:nvSpPr>
          <p:spPr bwMode="auto">
            <a:xfrm>
              <a:off x="967" y="3638"/>
              <a:ext cx="28" cy="41"/>
            </a:xfrm>
            <a:custGeom>
              <a:avLst/>
              <a:gdLst>
                <a:gd name="T0" fmla="*/ 0 w 28"/>
                <a:gd name="T1" fmla="*/ 0 h 41"/>
                <a:gd name="T2" fmla="*/ 28 w 28"/>
                <a:gd name="T3" fmla="*/ 0 h 41"/>
                <a:gd name="T4" fmla="*/ 28 w 28"/>
                <a:gd name="T5" fmla="*/ 41 h 41"/>
                <a:gd name="T6" fmla="*/ 0 w 28"/>
                <a:gd name="T7" fmla="*/ 41 h 41"/>
                <a:gd name="T8" fmla="*/ 0 w 28"/>
                <a:gd name="T9" fmla="*/ 0 h 41"/>
                <a:gd name="T10" fmla="*/ 0 w 28"/>
                <a:gd name="T11" fmla="*/ 0 h 41"/>
                <a:gd name="T12" fmla="*/ 23 w 28"/>
                <a:gd name="T13" fmla="*/ 0 h 41"/>
                <a:gd name="T14" fmla="*/ 23 w 28"/>
                <a:gd name="T15" fmla="*/ 41 h 41"/>
                <a:gd name="T16" fmla="*/ 0 w 28"/>
                <a:gd name="T17" fmla="*/ 41 h 41"/>
                <a:gd name="T18" fmla="*/ 0 w 2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41">
                  <a:moveTo>
                    <a:pt x="0" y="0"/>
                  </a:moveTo>
                  <a:lnTo>
                    <a:pt x="28" y="0"/>
                  </a:lnTo>
                  <a:lnTo>
                    <a:pt x="28" y="41"/>
                  </a:lnTo>
                  <a:lnTo>
                    <a:pt x="0" y="41"/>
                  </a:lnTo>
                  <a:lnTo>
                    <a:pt x="0" y="0"/>
                  </a:lnTo>
                  <a:close/>
                  <a:moveTo>
                    <a:pt x="0" y="0"/>
                  </a:moveTo>
                  <a:lnTo>
                    <a:pt x="23" y="0"/>
                  </a:lnTo>
                  <a:lnTo>
                    <a:pt x="23" y="41"/>
                  </a:lnTo>
                  <a:lnTo>
                    <a:pt x="0" y="41"/>
                  </a:lnTo>
                  <a:lnTo>
                    <a:pt x="0" y="0"/>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49" name="Freeform 454">
              <a:extLst>
                <a:ext uri="{FF2B5EF4-FFF2-40B4-BE49-F238E27FC236}">
                  <a16:creationId xmlns:a16="http://schemas.microsoft.com/office/drawing/2014/main" id="{C919E61D-CAC6-2C4C-914C-73D73BF5ACB6}"/>
                </a:ext>
              </a:extLst>
            </p:cNvPr>
            <p:cNvSpPr>
              <a:spLocks noEditPoints="1"/>
            </p:cNvSpPr>
            <p:nvPr/>
          </p:nvSpPr>
          <p:spPr bwMode="auto">
            <a:xfrm>
              <a:off x="967" y="3638"/>
              <a:ext cx="23" cy="41"/>
            </a:xfrm>
            <a:custGeom>
              <a:avLst/>
              <a:gdLst>
                <a:gd name="T0" fmla="*/ 0 w 23"/>
                <a:gd name="T1" fmla="*/ 0 h 41"/>
                <a:gd name="T2" fmla="*/ 23 w 23"/>
                <a:gd name="T3" fmla="*/ 0 h 41"/>
                <a:gd name="T4" fmla="*/ 23 w 23"/>
                <a:gd name="T5" fmla="*/ 41 h 41"/>
                <a:gd name="T6" fmla="*/ 0 w 23"/>
                <a:gd name="T7" fmla="*/ 41 h 41"/>
                <a:gd name="T8" fmla="*/ 0 w 23"/>
                <a:gd name="T9" fmla="*/ 0 h 41"/>
                <a:gd name="T10" fmla="*/ 0 w 23"/>
                <a:gd name="T11" fmla="*/ 0 h 41"/>
                <a:gd name="T12" fmla="*/ 17 w 23"/>
                <a:gd name="T13" fmla="*/ 0 h 41"/>
                <a:gd name="T14" fmla="*/ 17 w 23"/>
                <a:gd name="T15" fmla="*/ 41 h 41"/>
                <a:gd name="T16" fmla="*/ 0 w 23"/>
                <a:gd name="T17" fmla="*/ 41 h 41"/>
                <a:gd name="T18" fmla="*/ 0 w 23"/>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41">
                  <a:moveTo>
                    <a:pt x="0" y="0"/>
                  </a:moveTo>
                  <a:lnTo>
                    <a:pt x="23" y="0"/>
                  </a:lnTo>
                  <a:lnTo>
                    <a:pt x="23" y="41"/>
                  </a:lnTo>
                  <a:lnTo>
                    <a:pt x="0" y="41"/>
                  </a:lnTo>
                  <a:lnTo>
                    <a:pt x="0" y="0"/>
                  </a:lnTo>
                  <a:close/>
                  <a:moveTo>
                    <a:pt x="0" y="0"/>
                  </a:moveTo>
                  <a:lnTo>
                    <a:pt x="17" y="0"/>
                  </a:lnTo>
                  <a:lnTo>
                    <a:pt x="17" y="41"/>
                  </a:lnTo>
                  <a:lnTo>
                    <a:pt x="0" y="41"/>
                  </a:lnTo>
                  <a:lnTo>
                    <a:pt x="0" y="0"/>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50" name="Freeform 455">
              <a:extLst>
                <a:ext uri="{FF2B5EF4-FFF2-40B4-BE49-F238E27FC236}">
                  <a16:creationId xmlns:a16="http://schemas.microsoft.com/office/drawing/2014/main" id="{36E1D7E5-6375-E34E-9353-ACE7E834E818}"/>
                </a:ext>
              </a:extLst>
            </p:cNvPr>
            <p:cNvSpPr>
              <a:spLocks noEditPoints="1"/>
            </p:cNvSpPr>
            <p:nvPr/>
          </p:nvSpPr>
          <p:spPr bwMode="auto">
            <a:xfrm>
              <a:off x="967" y="3638"/>
              <a:ext cx="17" cy="41"/>
            </a:xfrm>
            <a:custGeom>
              <a:avLst/>
              <a:gdLst>
                <a:gd name="T0" fmla="*/ 0 w 17"/>
                <a:gd name="T1" fmla="*/ 0 h 41"/>
                <a:gd name="T2" fmla="*/ 17 w 17"/>
                <a:gd name="T3" fmla="*/ 0 h 41"/>
                <a:gd name="T4" fmla="*/ 17 w 17"/>
                <a:gd name="T5" fmla="*/ 41 h 41"/>
                <a:gd name="T6" fmla="*/ 0 w 17"/>
                <a:gd name="T7" fmla="*/ 41 h 41"/>
                <a:gd name="T8" fmla="*/ 0 w 17"/>
                <a:gd name="T9" fmla="*/ 0 h 41"/>
                <a:gd name="T10" fmla="*/ 0 w 17"/>
                <a:gd name="T11" fmla="*/ 0 h 41"/>
                <a:gd name="T12" fmla="*/ 12 w 17"/>
                <a:gd name="T13" fmla="*/ 0 h 41"/>
                <a:gd name="T14" fmla="*/ 12 w 17"/>
                <a:gd name="T15" fmla="*/ 41 h 41"/>
                <a:gd name="T16" fmla="*/ 0 w 17"/>
                <a:gd name="T17" fmla="*/ 41 h 41"/>
                <a:gd name="T18" fmla="*/ 0 w 17"/>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41">
                  <a:moveTo>
                    <a:pt x="0" y="0"/>
                  </a:moveTo>
                  <a:lnTo>
                    <a:pt x="17" y="0"/>
                  </a:lnTo>
                  <a:lnTo>
                    <a:pt x="17" y="41"/>
                  </a:lnTo>
                  <a:lnTo>
                    <a:pt x="0" y="41"/>
                  </a:lnTo>
                  <a:lnTo>
                    <a:pt x="0" y="0"/>
                  </a:lnTo>
                  <a:close/>
                  <a:moveTo>
                    <a:pt x="0" y="0"/>
                  </a:moveTo>
                  <a:lnTo>
                    <a:pt x="12" y="0"/>
                  </a:lnTo>
                  <a:lnTo>
                    <a:pt x="12" y="41"/>
                  </a:lnTo>
                  <a:lnTo>
                    <a:pt x="0" y="41"/>
                  </a:lnTo>
                  <a:lnTo>
                    <a:pt x="0" y="0"/>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51" name="Freeform 456">
              <a:extLst>
                <a:ext uri="{FF2B5EF4-FFF2-40B4-BE49-F238E27FC236}">
                  <a16:creationId xmlns:a16="http://schemas.microsoft.com/office/drawing/2014/main" id="{B59DFE1B-9DF5-6F40-9C2C-6B76611DA1E4}"/>
                </a:ext>
              </a:extLst>
            </p:cNvPr>
            <p:cNvSpPr>
              <a:spLocks noEditPoints="1"/>
            </p:cNvSpPr>
            <p:nvPr/>
          </p:nvSpPr>
          <p:spPr bwMode="auto">
            <a:xfrm>
              <a:off x="967" y="3638"/>
              <a:ext cx="12" cy="41"/>
            </a:xfrm>
            <a:custGeom>
              <a:avLst/>
              <a:gdLst>
                <a:gd name="T0" fmla="*/ 0 w 12"/>
                <a:gd name="T1" fmla="*/ 0 h 41"/>
                <a:gd name="T2" fmla="*/ 12 w 12"/>
                <a:gd name="T3" fmla="*/ 0 h 41"/>
                <a:gd name="T4" fmla="*/ 12 w 12"/>
                <a:gd name="T5" fmla="*/ 41 h 41"/>
                <a:gd name="T6" fmla="*/ 0 w 12"/>
                <a:gd name="T7" fmla="*/ 41 h 41"/>
                <a:gd name="T8" fmla="*/ 0 w 12"/>
                <a:gd name="T9" fmla="*/ 0 h 41"/>
                <a:gd name="T10" fmla="*/ 0 w 12"/>
                <a:gd name="T11" fmla="*/ 0 h 41"/>
                <a:gd name="T12" fmla="*/ 6 w 12"/>
                <a:gd name="T13" fmla="*/ 0 h 41"/>
                <a:gd name="T14" fmla="*/ 6 w 12"/>
                <a:gd name="T15" fmla="*/ 41 h 41"/>
                <a:gd name="T16" fmla="*/ 0 w 12"/>
                <a:gd name="T17" fmla="*/ 41 h 41"/>
                <a:gd name="T18" fmla="*/ 0 w 12"/>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41">
                  <a:moveTo>
                    <a:pt x="0" y="0"/>
                  </a:moveTo>
                  <a:lnTo>
                    <a:pt x="12" y="0"/>
                  </a:lnTo>
                  <a:lnTo>
                    <a:pt x="12" y="41"/>
                  </a:lnTo>
                  <a:lnTo>
                    <a:pt x="0" y="41"/>
                  </a:lnTo>
                  <a:lnTo>
                    <a:pt x="0" y="0"/>
                  </a:lnTo>
                  <a:close/>
                  <a:moveTo>
                    <a:pt x="0" y="0"/>
                  </a:moveTo>
                  <a:lnTo>
                    <a:pt x="6" y="0"/>
                  </a:lnTo>
                  <a:lnTo>
                    <a:pt x="6" y="41"/>
                  </a:lnTo>
                  <a:lnTo>
                    <a:pt x="0" y="41"/>
                  </a:lnTo>
                  <a:lnTo>
                    <a:pt x="0"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52" name="Freeform 457">
              <a:extLst>
                <a:ext uri="{FF2B5EF4-FFF2-40B4-BE49-F238E27FC236}">
                  <a16:creationId xmlns:a16="http://schemas.microsoft.com/office/drawing/2014/main" id="{1359F4F1-26E0-114A-9F42-B7273BCE5755}"/>
                </a:ext>
              </a:extLst>
            </p:cNvPr>
            <p:cNvSpPr>
              <a:spLocks noEditPoints="1"/>
            </p:cNvSpPr>
            <p:nvPr/>
          </p:nvSpPr>
          <p:spPr bwMode="auto">
            <a:xfrm>
              <a:off x="967" y="3638"/>
              <a:ext cx="6" cy="41"/>
            </a:xfrm>
            <a:custGeom>
              <a:avLst/>
              <a:gdLst>
                <a:gd name="T0" fmla="*/ 0 w 6"/>
                <a:gd name="T1" fmla="*/ 0 h 41"/>
                <a:gd name="T2" fmla="*/ 6 w 6"/>
                <a:gd name="T3" fmla="*/ 0 h 41"/>
                <a:gd name="T4" fmla="*/ 6 w 6"/>
                <a:gd name="T5" fmla="*/ 41 h 41"/>
                <a:gd name="T6" fmla="*/ 0 w 6"/>
                <a:gd name="T7" fmla="*/ 41 h 41"/>
                <a:gd name="T8" fmla="*/ 0 w 6"/>
                <a:gd name="T9" fmla="*/ 0 h 41"/>
                <a:gd name="T10" fmla="*/ 0 w 6"/>
                <a:gd name="T11" fmla="*/ 0 h 41"/>
                <a:gd name="T12" fmla="*/ 0 w 6"/>
                <a:gd name="T13" fmla="*/ 0 h 41"/>
                <a:gd name="T14" fmla="*/ 0 w 6"/>
                <a:gd name="T15" fmla="*/ 41 h 41"/>
                <a:gd name="T16" fmla="*/ 0 w 6"/>
                <a:gd name="T17" fmla="*/ 41 h 41"/>
                <a:gd name="T18" fmla="*/ 0 w 6"/>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 h="41">
                  <a:moveTo>
                    <a:pt x="0" y="0"/>
                  </a:moveTo>
                  <a:lnTo>
                    <a:pt x="6" y="0"/>
                  </a:lnTo>
                  <a:lnTo>
                    <a:pt x="6" y="41"/>
                  </a:lnTo>
                  <a:lnTo>
                    <a:pt x="0" y="41"/>
                  </a:lnTo>
                  <a:lnTo>
                    <a:pt x="0" y="0"/>
                  </a:lnTo>
                  <a:close/>
                  <a:moveTo>
                    <a:pt x="0" y="0"/>
                  </a:moveTo>
                  <a:lnTo>
                    <a:pt x="0" y="0"/>
                  </a:lnTo>
                  <a:lnTo>
                    <a:pt x="0" y="41"/>
                  </a:lnTo>
                  <a:lnTo>
                    <a:pt x="0" y="0"/>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53" name="Freeform 458">
              <a:extLst>
                <a:ext uri="{FF2B5EF4-FFF2-40B4-BE49-F238E27FC236}">
                  <a16:creationId xmlns:a16="http://schemas.microsoft.com/office/drawing/2014/main" id="{9BAC9BB6-7E5D-814F-8985-226F33C19145}"/>
                </a:ext>
              </a:extLst>
            </p:cNvPr>
            <p:cNvSpPr>
              <a:spLocks noEditPoints="1"/>
            </p:cNvSpPr>
            <p:nvPr/>
          </p:nvSpPr>
          <p:spPr bwMode="auto">
            <a:xfrm>
              <a:off x="967" y="3638"/>
              <a:ext cx="1" cy="41"/>
            </a:xfrm>
            <a:custGeom>
              <a:avLst/>
              <a:gdLst>
                <a:gd name="T0" fmla="*/ 0 w 1"/>
                <a:gd name="T1" fmla="*/ 0 h 41"/>
                <a:gd name="T2" fmla="*/ 0 w 1"/>
                <a:gd name="T3" fmla="*/ 0 h 41"/>
                <a:gd name="T4" fmla="*/ 0 w 1"/>
                <a:gd name="T5" fmla="*/ 41 h 41"/>
                <a:gd name="T6" fmla="*/ 0 w 1"/>
                <a:gd name="T7" fmla="*/ 41 h 41"/>
                <a:gd name="T8" fmla="*/ 0 w 1"/>
                <a:gd name="T9" fmla="*/ 0 h 41"/>
                <a:gd name="T10" fmla="*/ 0 w 1"/>
                <a:gd name="T11" fmla="*/ 0 h 41"/>
                <a:gd name="T12" fmla="*/ 0 w 1"/>
                <a:gd name="T13" fmla="*/ 0 h 41"/>
                <a:gd name="T14" fmla="*/ 0 w 1"/>
                <a:gd name="T15" fmla="*/ 41 h 41"/>
                <a:gd name="T16" fmla="*/ 0 w 1"/>
                <a:gd name="T17" fmla="*/ 41 h 41"/>
                <a:gd name="T18" fmla="*/ 0 w 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41">
                  <a:moveTo>
                    <a:pt x="0" y="0"/>
                  </a:moveTo>
                  <a:lnTo>
                    <a:pt x="0" y="0"/>
                  </a:lnTo>
                  <a:lnTo>
                    <a:pt x="0" y="41"/>
                  </a:lnTo>
                  <a:lnTo>
                    <a:pt x="0" y="0"/>
                  </a:lnTo>
                  <a:close/>
                  <a:moveTo>
                    <a:pt x="0" y="0"/>
                  </a:moveTo>
                  <a:lnTo>
                    <a:pt x="0" y="0"/>
                  </a:lnTo>
                  <a:lnTo>
                    <a:pt x="0" y="41"/>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54" name="Rectangle 459">
              <a:extLst>
                <a:ext uri="{FF2B5EF4-FFF2-40B4-BE49-F238E27FC236}">
                  <a16:creationId xmlns:a16="http://schemas.microsoft.com/office/drawing/2014/main" id="{C2CC5900-EA4D-1B40-BBCD-E87318CB3D74}"/>
                </a:ext>
              </a:extLst>
            </p:cNvPr>
            <p:cNvSpPr>
              <a:spLocks noChangeArrowheads="1"/>
            </p:cNvSpPr>
            <p:nvPr/>
          </p:nvSpPr>
          <p:spPr bwMode="auto">
            <a:xfrm>
              <a:off x="967" y="3638"/>
              <a:ext cx="218" cy="41"/>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455" name="Freeform 460">
              <a:extLst>
                <a:ext uri="{FF2B5EF4-FFF2-40B4-BE49-F238E27FC236}">
                  <a16:creationId xmlns:a16="http://schemas.microsoft.com/office/drawing/2014/main" id="{F7FC731C-803C-0243-8F9E-36CE93F02F4E}"/>
                </a:ext>
              </a:extLst>
            </p:cNvPr>
            <p:cNvSpPr>
              <a:spLocks noEditPoints="1"/>
            </p:cNvSpPr>
            <p:nvPr/>
          </p:nvSpPr>
          <p:spPr bwMode="auto">
            <a:xfrm>
              <a:off x="969" y="3648"/>
              <a:ext cx="214" cy="6"/>
            </a:xfrm>
            <a:custGeom>
              <a:avLst/>
              <a:gdLst>
                <a:gd name="T0" fmla="*/ 0 w 214"/>
                <a:gd name="T1" fmla="*/ 0 h 6"/>
                <a:gd name="T2" fmla="*/ 214 w 214"/>
                <a:gd name="T3" fmla="*/ 0 h 6"/>
                <a:gd name="T4" fmla="*/ 214 w 214"/>
                <a:gd name="T5" fmla="*/ 6 h 6"/>
                <a:gd name="T6" fmla="*/ 0 w 214"/>
                <a:gd name="T7" fmla="*/ 6 h 6"/>
                <a:gd name="T8" fmla="*/ 0 w 214"/>
                <a:gd name="T9" fmla="*/ 0 h 6"/>
                <a:gd name="T10" fmla="*/ 0 w 214"/>
                <a:gd name="T11" fmla="*/ 2 h 6"/>
                <a:gd name="T12" fmla="*/ 214 w 214"/>
                <a:gd name="T13" fmla="*/ 2 h 6"/>
                <a:gd name="T14" fmla="*/ 214 w 214"/>
                <a:gd name="T15" fmla="*/ 4 h 6"/>
                <a:gd name="T16" fmla="*/ 0 w 214"/>
                <a:gd name="T17" fmla="*/ 4 h 6"/>
                <a:gd name="T18" fmla="*/ 0 w 214"/>
                <a:gd name="T19" fmla="*/ 2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6">
                  <a:moveTo>
                    <a:pt x="0" y="0"/>
                  </a:moveTo>
                  <a:lnTo>
                    <a:pt x="214" y="0"/>
                  </a:lnTo>
                  <a:lnTo>
                    <a:pt x="214" y="6"/>
                  </a:lnTo>
                  <a:lnTo>
                    <a:pt x="0" y="6"/>
                  </a:lnTo>
                  <a:lnTo>
                    <a:pt x="0" y="0"/>
                  </a:lnTo>
                  <a:close/>
                  <a:moveTo>
                    <a:pt x="0" y="2"/>
                  </a:moveTo>
                  <a:lnTo>
                    <a:pt x="214" y="2"/>
                  </a:lnTo>
                  <a:lnTo>
                    <a:pt x="214" y="4"/>
                  </a:lnTo>
                  <a:lnTo>
                    <a:pt x="0" y="4"/>
                  </a:lnTo>
                  <a:lnTo>
                    <a:pt x="0"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56" name="Freeform 461">
              <a:extLst>
                <a:ext uri="{FF2B5EF4-FFF2-40B4-BE49-F238E27FC236}">
                  <a16:creationId xmlns:a16="http://schemas.microsoft.com/office/drawing/2014/main" id="{9D300642-E7D5-224C-BD57-D3C19F374B7F}"/>
                </a:ext>
              </a:extLst>
            </p:cNvPr>
            <p:cNvSpPr>
              <a:spLocks noEditPoints="1"/>
            </p:cNvSpPr>
            <p:nvPr/>
          </p:nvSpPr>
          <p:spPr bwMode="auto">
            <a:xfrm>
              <a:off x="969" y="3650"/>
              <a:ext cx="214" cy="2"/>
            </a:xfrm>
            <a:custGeom>
              <a:avLst/>
              <a:gdLst>
                <a:gd name="T0" fmla="*/ 0 w 214"/>
                <a:gd name="T1" fmla="*/ 0 h 2"/>
                <a:gd name="T2" fmla="*/ 214 w 214"/>
                <a:gd name="T3" fmla="*/ 0 h 2"/>
                <a:gd name="T4" fmla="*/ 214 w 214"/>
                <a:gd name="T5" fmla="*/ 2 h 2"/>
                <a:gd name="T6" fmla="*/ 0 w 214"/>
                <a:gd name="T7" fmla="*/ 2 h 2"/>
                <a:gd name="T8" fmla="*/ 0 w 214"/>
                <a:gd name="T9" fmla="*/ 0 h 2"/>
                <a:gd name="T10" fmla="*/ 0 w 214"/>
                <a:gd name="T11" fmla="*/ 1 h 2"/>
                <a:gd name="T12" fmla="*/ 214 w 214"/>
                <a:gd name="T13" fmla="*/ 1 h 2"/>
                <a:gd name="T14" fmla="*/ 214 w 214"/>
                <a:gd name="T15" fmla="*/ 1 h 2"/>
                <a:gd name="T16" fmla="*/ 0 w 214"/>
                <a:gd name="T17" fmla="*/ 1 h 2"/>
                <a:gd name="T18" fmla="*/ 0 w 214"/>
                <a:gd name="T19" fmla="*/ 1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2">
                  <a:moveTo>
                    <a:pt x="0" y="0"/>
                  </a:moveTo>
                  <a:lnTo>
                    <a:pt x="214" y="0"/>
                  </a:lnTo>
                  <a:lnTo>
                    <a:pt x="214" y="2"/>
                  </a:lnTo>
                  <a:lnTo>
                    <a:pt x="0" y="2"/>
                  </a:lnTo>
                  <a:lnTo>
                    <a:pt x="0" y="0"/>
                  </a:lnTo>
                  <a:close/>
                  <a:moveTo>
                    <a:pt x="0" y="1"/>
                  </a:moveTo>
                  <a:lnTo>
                    <a:pt x="214" y="1"/>
                  </a:lnTo>
                  <a:lnTo>
                    <a:pt x="0"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57" name="Rectangle 462">
              <a:extLst>
                <a:ext uri="{FF2B5EF4-FFF2-40B4-BE49-F238E27FC236}">
                  <a16:creationId xmlns:a16="http://schemas.microsoft.com/office/drawing/2014/main" id="{21F0A3C9-1C48-C148-A802-853B13BD3118}"/>
                </a:ext>
              </a:extLst>
            </p:cNvPr>
            <p:cNvSpPr>
              <a:spLocks noChangeArrowheads="1"/>
            </p:cNvSpPr>
            <p:nvPr/>
          </p:nvSpPr>
          <p:spPr bwMode="auto">
            <a:xfrm>
              <a:off x="969" y="3648"/>
              <a:ext cx="214" cy="6"/>
            </a:xfrm>
            <a:prstGeom prst="rect">
              <a:avLst/>
            </a:prstGeom>
            <a:noFill/>
            <a:ln w="158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458" name="Rectangle 463">
              <a:extLst>
                <a:ext uri="{FF2B5EF4-FFF2-40B4-BE49-F238E27FC236}">
                  <a16:creationId xmlns:a16="http://schemas.microsoft.com/office/drawing/2014/main" id="{D0C81350-C61B-9145-A54C-C807A3C3D05F}"/>
                </a:ext>
              </a:extLst>
            </p:cNvPr>
            <p:cNvSpPr>
              <a:spLocks noChangeArrowheads="1"/>
            </p:cNvSpPr>
            <p:nvPr/>
          </p:nvSpPr>
          <p:spPr bwMode="auto">
            <a:xfrm>
              <a:off x="987" y="3648"/>
              <a:ext cx="38" cy="6"/>
            </a:xfrm>
            <a:prstGeom prst="rect">
              <a:avLst/>
            </a:prstGeom>
            <a:solidFill>
              <a:srgbClr val="000000"/>
            </a:solidFill>
            <a:ln w="1588">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459" name="Freeform 464">
              <a:extLst>
                <a:ext uri="{FF2B5EF4-FFF2-40B4-BE49-F238E27FC236}">
                  <a16:creationId xmlns:a16="http://schemas.microsoft.com/office/drawing/2014/main" id="{4B4989FD-8E78-0442-B90C-6F670912F28C}"/>
                </a:ext>
              </a:extLst>
            </p:cNvPr>
            <p:cNvSpPr>
              <a:spLocks noEditPoints="1"/>
            </p:cNvSpPr>
            <p:nvPr/>
          </p:nvSpPr>
          <p:spPr bwMode="auto">
            <a:xfrm>
              <a:off x="976" y="3659"/>
              <a:ext cx="14" cy="14"/>
            </a:xfrm>
            <a:custGeom>
              <a:avLst/>
              <a:gdLst>
                <a:gd name="T0" fmla="*/ 0 w 14"/>
                <a:gd name="T1" fmla="*/ 7 h 14"/>
                <a:gd name="T2" fmla="*/ 7 w 14"/>
                <a:gd name="T3" fmla="*/ 0 h 14"/>
                <a:gd name="T4" fmla="*/ 14 w 14"/>
                <a:gd name="T5" fmla="*/ 7 h 14"/>
                <a:gd name="T6" fmla="*/ 7 w 14"/>
                <a:gd name="T7" fmla="*/ 14 h 14"/>
                <a:gd name="T8" fmla="*/ 0 w 14"/>
                <a:gd name="T9" fmla="*/ 7 h 14"/>
                <a:gd name="T10" fmla="*/ 3 w 14"/>
                <a:gd name="T11" fmla="*/ 7 h 14"/>
                <a:gd name="T12" fmla="*/ 9 w 14"/>
                <a:gd name="T13" fmla="*/ 1 h 14"/>
                <a:gd name="T14" fmla="*/ 14 w 14"/>
                <a:gd name="T15" fmla="*/ 7 h 14"/>
                <a:gd name="T16" fmla="*/ 9 w 14"/>
                <a:gd name="T17" fmla="*/ 13 h 14"/>
                <a:gd name="T18" fmla="*/ 3 w 14"/>
                <a:gd name="T19" fmla="*/ 7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14">
                  <a:moveTo>
                    <a:pt x="0" y="7"/>
                  </a:moveTo>
                  <a:lnTo>
                    <a:pt x="7" y="0"/>
                  </a:lnTo>
                  <a:lnTo>
                    <a:pt x="14" y="7"/>
                  </a:lnTo>
                  <a:lnTo>
                    <a:pt x="7" y="14"/>
                  </a:lnTo>
                  <a:lnTo>
                    <a:pt x="0" y="7"/>
                  </a:lnTo>
                  <a:close/>
                  <a:moveTo>
                    <a:pt x="3" y="7"/>
                  </a:moveTo>
                  <a:lnTo>
                    <a:pt x="9" y="1"/>
                  </a:lnTo>
                  <a:lnTo>
                    <a:pt x="14" y="7"/>
                  </a:lnTo>
                  <a:lnTo>
                    <a:pt x="9" y="13"/>
                  </a:lnTo>
                  <a:lnTo>
                    <a:pt x="3" y="7"/>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60" name="Freeform 465">
              <a:extLst>
                <a:ext uri="{FF2B5EF4-FFF2-40B4-BE49-F238E27FC236}">
                  <a16:creationId xmlns:a16="http://schemas.microsoft.com/office/drawing/2014/main" id="{0E86BCBE-EE89-2A4E-9C33-C78974A92E87}"/>
                </a:ext>
              </a:extLst>
            </p:cNvPr>
            <p:cNvSpPr>
              <a:spLocks noEditPoints="1"/>
            </p:cNvSpPr>
            <p:nvPr/>
          </p:nvSpPr>
          <p:spPr bwMode="auto">
            <a:xfrm>
              <a:off x="979" y="3660"/>
              <a:ext cx="11" cy="12"/>
            </a:xfrm>
            <a:custGeom>
              <a:avLst/>
              <a:gdLst>
                <a:gd name="T0" fmla="*/ 0 w 11"/>
                <a:gd name="T1" fmla="*/ 6 h 12"/>
                <a:gd name="T2" fmla="*/ 6 w 11"/>
                <a:gd name="T3" fmla="*/ 0 h 12"/>
                <a:gd name="T4" fmla="*/ 11 w 11"/>
                <a:gd name="T5" fmla="*/ 6 h 12"/>
                <a:gd name="T6" fmla="*/ 6 w 11"/>
                <a:gd name="T7" fmla="*/ 12 h 12"/>
                <a:gd name="T8" fmla="*/ 0 w 11"/>
                <a:gd name="T9" fmla="*/ 6 h 12"/>
                <a:gd name="T10" fmla="*/ 1 w 11"/>
                <a:gd name="T11" fmla="*/ 6 h 12"/>
                <a:gd name="T12" fmla="*/ 7 w 11"/>
                <a:gd name="T13" fmla="*/ 2 h 12"/>
                <a:gd name="T14" fmla="*/ 11 w 11"/>
                <a:gd name="T15" fmla="*/ 6 h 12"/>
                <a:gd name="T16" fmla="*/ 7 w 11"/>
                <a:gd name="T17" fmla="*/ 11 h 12"/>
                <a:gd name="T18" fmla="*/ 1 w 11"/>
                <a:gd name="T19" fmla="*/ 6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 h="12">
                  <a:moveTo>
                    <a:pt x="0" y="6"/>
                  </a:moveTo>
                  <a:lnTo>
                    <a:pt x="6" y="0"/>
                  </a:lnTo>
                  <a:lnTo>
                    <a:pt x="11" y="6"/>
                  </a:lnTo>
                  <a:lnTo>
                    <a:pt x="6" y="12"/>
                  </a:lnTo>
                  <a:lnTo>
                    <a:pt x="0" y="6"/>
                  </a:lnTo>
                  <a:close/>
                  <a:moveTo>
                    <a:pt x="1" y="6"/>
                  </a:moveTo>
                  <a:lnTo>
                    <a:pt x="7" y="2"/>
                  </a:lnTo>
                  <a:lnTo>
                    <a:pt x="11" y="6"/>
                  </a:lnTo>
                  <a:lnTo>
                    <a:pt x="7" y="11"/>
                  </a:lnTo>
                  <a:lnTo>
                    <a:pt x="1" y="6"/>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61" name="Freeform 466">
              <a:extLst>
                <a:ext uri="{FF2B5EF4-FFF2-40B4-BE49-F238E27FC236}">
                  <a16:creationId xmlns:a16="http://schemas.microsoft.com/office/drawing/2014/main" id="{62A2D690-D624-3248-9E8F-494ED4F19C48}"/>
                </a:ext>
              </a:extLst>
            </p:cNvPr>
            <p:cNvSpPr>
              <a:spLocks noEditPoints="1"/>
            </p:cNvSpPr>
            <p:nvPr/>
          </p:nvSpPr>
          <p:spPr bwMode="auto">
            <a:xfrm>
              <a:off x="980" y="3662"/>
              <a:ext cx="10" cy="9"/>
            </a:xfrm>
            <a:custGeom>
              <a:avLst/>
              <a:gdLst>
                <a:gd name="T0" fmla="*/ 0 w 10"/>
                <a:gd name="T1" fmla="*/ 4 h 9"/>
                <a:gd name="T2" fmla="*/ 6 w 10"/>
                <a:gd name="T3" fmla="*/ 0 h 9"/>
                <a:gd name="T4" fmla="*/ 10 w 10"/>
                <a:gd name="T5" fmla="*/ 4 h 9"/>
                <a:gd name="T6" fmla="*/ 6 w 10"/>
                <a:gd name="T7" fmla="*/ 9 h 9"/>
                <a:gd name="T8" fmla="*/ 0 w 10"/>
                <a:gd name="T9" fmla="*/ 4 h 9"/>
                <a:gd name="T10" fmla="*/ 3 w 10"/>
                <a:gd name="T11" fmla="*/ 4 h 9"/>
                <a:gd name="T12" fmla="*/ 7 w 10"/>
                <a:gd name="T13" fmla="*/ 1 h 9"/>
                <a:gd name="T14" fmla="*/ 10 w 10"/>
                <a:gd name="T15" fmla="*/ 4 h 9"/>
                <a:gd name="T16" fmla="*/ 7 w 10"/>
                <a:gd name="T17" fmla="*/ 8 h 9"/>
                <a:gd name="T18" fmla="*/ 3 w 10"/>
                <a:gd name="T19" fmla="*/ 4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9">
                  <a:moveTo>
                    <a:pt x="0" y="4"/>
                  </a:moveTo>
                  <a:lnTo>
                    <a:pt x="6" y="0"/>
                  </a:lnTo>
                  <a:lnTo>
                    <a:pt x="10" y="4"/>
                  </a:lnTo>
                  <a:lnTo>
                    <a:pt x="6" y="9"/>
                  </a:lnTo>
                  <a:lnTo>
                    <a:pt x="0" y="4"/>
                  </a:lnTo>
                  <a:close/>
                  <a:moveTo>
                    <a:pt x="3" y="4"/>
                  </a:moveTo>
                  <a:lnTo>
                    <a:pt x="7" y="1"/>
                  </a:lnTo>
                  <a:lnTo>
                    <a:pt x="10" y="4"/>
                  </a:lnTo>
                  <a:lnTo>
                    <a:pt x="7" y="8"/>
                  </a:lnTo>
                  <a:lnTo>
                    <a:pt x="3" y="4"/>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62" name="Freeform 467">
              <a:extLst>
                <a:ext uri="{FF2B5EF4-FFF2-40B4-BE49-F238E27FC236}">
                  <a16:creationId xmlns:a16="http://schemas.microsoft.com/office/drawing/2014/main" id="{160DDE24-3F60-0C4F-9C8E-E954D17C0F12}"/>
                </a:ext>
              </a:extLst>
            </p:cNvPr>
            <p:cNvSpPr>
              <a:spLocks noEditPoints="1"/>
            </p:cNvSpPr>
            <p:nvPr/>
          </p:nvSpPr>
          <p:spPr bwMode="auto">
            <a:xfrm>
              <a:off x="983" y="3663"/>
              <a:ext cx="7" cy="7"/>
            </a:xfrm>
            <a:custGeom>
              <a:avLst/>
              <a:gdLst>
                <a:gd name="T0" fmla="*/ 0 w 7"/>
                <a:gd name="T1" fmla="*/ 3 h 7"/>
                <a:gd name="T2" fmla="*/ 4 w 7"/>
                <a:gd name="T3" fmla="*/ 0 h 7"/>
                <a:gd name="T4" fmla="*/ 7 w 7"/>
                <a:gd name="T5" fmla="*/ 3 h 7"/>
                <a:gd name="T6" fmla="*/ 4 w 7"/>
                <a:gd name="T7" fmla="*/ 7 h 7"/>
                <a:gd name="T8" fmla="*/ 0 w 7"/>
                <a:gd name="T9" fmla="*/ 3 h 7"/>
                <a:gd name="T10" fmla="*/ 3 w 7"/>
                <a:gd name="T11" fmla="*/ 3 h 7"/>
                <a:gd name="T12" fmla="*/ 5 w 7"/>
                <a:gd name="T13" fmla="*/ 1 h 7"/>
                <a:gd name="T14" fmla="*/ 7 w 7"/>
                <a:gd name="T15" fmla="*/ 3 h 7"/>
                <a:gd name="T16" fmla="*/ 5 w 7"/>
                <a:gd name="T17" fmla="*/ 6 h 7"/>
                <a:gd name="T18" fmla="*/ 3 w 7"/>
                <a:gd name="T19" fmla="*/ 3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7">
                  <a:moveTo>
                    <a:pt x="0" y="3"/>
                  </a:moveTo>
                  <a:lnTo>
                    <a:pt x="4" y="0"/>
                  </a:lnTo>
                  <a:lnTo>
                    <a:pt x="7" y="3"/>
                  </a:lnTo>
                  <a:lnTo>
                    <a:pt x="4" y="7"/>
                  </a:lnTo>
                  <a:lnTo>
                    <a:pt x="0" y="3"/>
                  </a:lnTo>
                  <a:close/>
                  <a:moveTo>
                    <a:pt x="3" y="3"/>
                  </a:moveTo>
                  <a:lnTo>
                    <a:pt x="5" y="1"/>
                  </a:lnTo>
                  <a:lnTo>
                    <a:pt x="7" y="3"/>
                  </a:lnTo>
                  <a:lnTo>
                    <a:pt x="5" y="6"/>
                  </a:lnTo>
                  <a:lnTo>
                    <a:pt x="3"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63" name="Freeform 468">
              <a:extLst>
                <a:ext uri="{FF2B5EF4-FFF2-40B4-BE49-F238E27FC236}">
                  <a16:creationId xmlns:a16="http://schemas.microsoft.com/office/drawing/2014/main" id="{1D090184-34F6-A84A-9AEC-3389918CE145}"/>
                </a:ext>
              </a:extLst>
            </p:cNvPr>
            <p:cNvSpPr>
              <a:spLocks noEditPoints="1"/>
            </p:cNvSpPr>
            <p:nvPr/>
          </p:nvSpPr>
          <p:spPr bwMode="auto">
            <a:xfrm>
              <a:off x="986" y="3664"/>
              <a:ext cx="4" cy="5"/>
            </a:xfrm>
            <a:custGeom>
              <a:avLst/>
              <a:gdLst>
                <a:gd name="T0" fmla="*/ 0 w 4"/>
                <a:gd name="T1" fmla="*/ 2 h 5"/>
                <a:gd name="T2" fmla="*/ 2 w 4"/>
                <a:gd name="T3" fmla="*/ 0 h 5"/>
                <a:gd name="T4" fmla="*/ 4 w 4"/>
                <a:gd name="T5" fmla="*/ 2 h 5"/>
                <a:gd name="T6" fmla="*/ 2 w 4"/>
                <a:gd name="T7" fmla="*/ 5 h 5"/>
                <a:gd name="T8" fmla="*/ 0 w 4"/>
                <a:gd name="T9" fmla="*/ 2 h 5"/>
                <a:gd name="T10" fmla="*/ 2 w 4"/>
                <a:gd name="T11" fmla="*/ 2 h 5"/>
                <a:gd name="T12" fmla="*/ 3 w 4"/>
                <a:gd name="T13" fmla="*/ 1 h 5"/>
                <a:gd name="T14" fmla="*/ 4 w 4"/>
                <a:gd name="T15" fmla="*/ 2 h 5"/>
                <a:gd name="T16" fmla="*/ 3 w 4"/>
                <a:gd name="T17" fmla="*/ 3 h 5"/>
                <a:gd name="T18" fmla="*/ 2 w 4"/>
                <a:gd name="T19" fmla="*/ 2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5">
                  <a:moveTo>
                    <a:pt x="0" y="2"/>
                  </a:moveTo>
                  <a:lnTo>
                    <a:pt x="2" y="0"/>
                  </a:lnTo>
                  <a:lnTo>
                    <a:pt x="4" y="2"/>
                  </a:lnTo>
                  <a:lnTo>
                    <a:pt x="2" y="5"/>
                  </a:lnTo>
                  <a:lnTo>
                    <a:pt x="0" y="2"/>
                  </a:lnTo>
                  <a:close/>
                  <a:moveTo>
                    <a:pt x="2" y="2"/>
                  </a:moveTo>
                  <a:lnTo>
                    <a:pt x="3" y="1"/>
                  </a:lnTo>
                  <a:lnTo>
                    <a:pt x="4" y="2"/>
                  </a:lnTo>
                  <a:lnTo>
                    <a:pt x="3" y="3"/>
                  </a:lnTo>
                  <a:lnTo>
                    <a:pt x="2" y="2"/>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64" name="Freeform 469">
              <a:extLst>
                <a:ext uri="{FF2B5EF4-FFF2-40B4-BE49-F238E27FC236}">
                  <a16:creationId xmlns:a16="http://schemas.microsoft.com/office/drawing/2014/main" id="{936DED38-BD91-EF4F-B632-5356F135DC72}"/>
                </a:ext>
              </a:extLst>
            </p:cNvPr>
            <p:cNvSpPr>
              <a:spLocks noEditPoints="1"/>
            </p:cNvSpPr>
            <p:nvPr/>
          </p:nvSpPr>
          <p:spPr bwMode="auto">
            <a:xfrm>
              <a:off x="988" y="3665"/>
              <a:ext cx="2" cy="2"/>
            </a:xfrm>
            <a:custGeom>
              <a:avLst/>
              <a:gdLst>
                <a:gd name="T0" fmla="*/ 0 w 2"/>
                <a:gd name="T1" fmla="*/ 1 h 2"/>
                <a:gd name="T2" fmla="*/ 1 w 2"/>
                <a:gd name="T3" fmla="*/ 0 h 2"/>
                <a:gd name="T4" fmla="*/ 2 w 2"/>
                <a:gd name="T5" fmla="*/ 1 h 2"/>
                <a:gd name="T6" fmla="*/ 1 w 2"/>
                <a:gd name="T7" fmla="*/ 2 h 2"/>
                <a:gd name="T8" fmla="*/ 0 w 2"/>
                <a:gd name="T9" fmla="*/ 1 h 2"/>
                <a:gd name="T10" fmla="*/ 2 w 2"/>
                <a:gd name="T11" fmla="*/ 1 h 2"/>
                <a:gd name="T12" fmla="*/ 2 w 2"/>
                <a:gd name="T13" fmla="*/ 1 h 2"/>
                <a:gd name="T14" fmla="*/ 2 w 2"/>
                <a:gd name="T15" fmla="*/ 1 h 2"/>
                <a:gd name="T16" fmla="*/ 2 w 2"/>
                <a:gd name="T17" fmla="*/ 1 h 2"/>
                <a:gd name="T18" fmla="*/ 2 w 2"/>
                <a:gd name="T19" fmla="*/ 1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 h="2">
                  <a:moveTo>
                    <a:pt x="0" y="1"/>
                  </a:moveTo>
                  <a:lnTo>
                    <a:pt x="1" y="0"/>
                  </a:lnTo>
                  <a:lnTo>
                    <a:pt x="2" y="1"/>
                  </a:lnTo>
                  <a:lnTo>
                    <a:pt x="1" y="2"/>
                  </a:lnTo>
                  <a:lnTo>
                    <a:pt x="0" y="1"/>
                  </a:lnTo>
                  <a:close/>
                  <a:moveTo>
                    <a:pt x="2" y="1"/>
                  </a:moveTo>
                  <a:lnTo>
                    <a:pt x="2" y="1"/>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65" name="Freeform 470">
              <a:extLst>
                <a:ext uri="{FF2B5EF4-FFF2-40B4-BE49-F238E27FC236}">
                  <a16:creationId xmlns:a16="http://schemas.microsoft.com/office/drawing/2014/main" id="{2159A491-2DC2-8642-A186-B61D5011EFAB}"/>
                </a:ext>
              </a:extLst>
            </p:cNvPr>
            <p:cNvSpPr>
              <a:spLocks noEditPoints="1"/>
            </p:cNvSpPr>
            <p:nvPr/>
          </p:nvSpPr>
          <p:spPr bwMode="auto">
            <a:xfrm>
              <a:off x="990" y="3666"/>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1">
                  <a:moveTo>
                    <a:pt x="0" y="0"/>
                  </a:moveTo>
                  <a:lnTo>
                    <a:pt x="0" y="0"/>
                  </a:lnTo>
                  <a:close/>
                  <a:moveTo>
                    <a:pt x="0" y="0"/>
                  </a:move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66" name="Freeform 471">
              <a:extLst>
                <a:ext uri="{FF2B5EF4-FFF2-40B4-BE49-F238E27FC236}">
                  <a16:creationId xmlns:a16="http://schemas.microsoft.com/office/drawing/2014/main" id="{ADA3BFEC-0883-9F46-B44C-2B15488C90BC}"/>
                </a:ext>
              </a:extLst>
            </p:cNvPr>
            <p:cNvSpPr>
              <a:spLocks noEditPoints="1"/>
            </p:cNvSpPr>
            <p:nvPr/>
          </p:nvSpPr>
          <p:spPr bwMode="auto">
            <a:xfrm>
              <a:off x="1001" y="3667"/>
              <a:ext cx="21" cy="6"/>
            </a:xfrm>
            <a:custGeom>
              <a:avLst/>
              <a:gdLst>
                <a:gd name="T0" fmla="*/ 0 w 21"/>
                <a:gd name="T1" fmla="*/ 0 h 6"/>
                <a:gd name="T2" fmla="*/ 21 w 21"/>
                <a:gd name="T3" fmla="*/ 0 h 6"/>
                <a:gd name="T4" fmla="*/ 21 w 21"/>
                <a:gd name="T5" fmla="*/ 6 h 6"/>
                <a:gd name="T6" fmla="*/ 0 w 21"/>
                <a:gd name="T7" fmla="*/ 6 h 6"/>
                <a:gd name="T8" fmla="*/ 0 w 21"/>
                <a:gd name="T9" fmla="*/ 0 h 6"/>
                <a:gd name="T10" fmla="*/ 1 w 21"/>
                <a:gd name="T11" fmla="*/ 0 h 6"/>
                <a:gd name="T12" fmla="*/ 19 w 21"/>
                <a:gd name="T13" fmla="*/ 0 h 6"/>
                <a:gd name="T14" fmla="*/ 19 w 21"/>
                <a:gd name="T15" fmla="*/ 6 h 6"/>
                <a:gd name="T16" fmla="*/ 1 w 21"/>
                <a:gd name="T17" fmla="*/ 6 h 6"/>
                <a:gd name="T18" fmla="*/ 1 w 2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6">
                  <a:moveTo>
                    <a:pt x="0" y="0"/>
                  </a:moveTo>
                  <a:lnTo>
                    <a:pt x="21" y="0"/>
                  </a:lnTo>
                  <a:lnTo>
                    <a:pt x="21" y="6"/>
                  </a:lnTo>
                  <a:lnTo>
                    <a:pt x="0" y="6"/>
                  </a:lnTo>
                  <a:lnTo>
                    <a:pt x="0" y="0"/>
                  </a:lnTo>
                  <a:close/>
                  <a:moveTo>
                    <a:pt x="1" y="0"/>
                  </a:moveTo>
                  <a:lnTo>
                    <a:pt x="19" y="0"/>
                  </a:lnTo>
                  <a:lnTo>
                    <a:pt x="19" y="6"/>
                  </a:lnTo>
                  <a:lnTo>
                    <a:pt x="1" y="6"/>
                  </a:lnTo>
                  <a:lnTo>
                    <a:pt x="1" y="0"/>
                  </a:lnTo>
                  <a:close/>
                </a:path>
              </a:pathLst>
            </a:custGeom>
            <a:solidFill>
              <a:srgbClr val="DBDA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67" name="Freeform 472">
              <a:extLst>
                <a:ext uri="{FF2B5EF4-FFF2-40B4-BE49-F238E27FC236}">
                  <a16:creationId xmlns:a16="http://schemas.microsoft.com/office/drawing/2014/main" id="{2B01824A-8C04-674F-840A-81028A388574}"/>
                </a:ext>
              </a:extLst>
            </p:cNvPr>
            <p:cNvSpPr>
              <a:spLocks noEditPoints="1"/>
            </p:cNvSpPr>
            <p:nvPr/>
          </p:nvSpPr>
          <p:spPr bwMode="auto">
            <a:xfrm>
              <a:off x="1002" y="3667"/>
              <a:ext cx="18" cy="6"/>
            </a:xfrm>
            <a:custGeom>
              <a:avLst/>
              <a:gdLst>
                <a:gd name="T0" fmla="*/ 0 w 18"/>
                <a:gd name="T1" fmla="*/ 0 h 6"/>
                <a:gd name="T2" fmla="*/ 18 w 18"/>
                <a:gd name="T3" fmla="*/ 0 h 6"/>
                <a:gd name="T4" fmla="*/ 18 w 18"/>
                <a:gd name="T5" fmla="*/ 6 h 6"/>
                <a:gd name="T6" fmla="*/ 0 w 18"/>
                <a:gd name="T7" fmla="*/ 6 h 6"/>
                <a:gd name="T8" fmla="*/ 0 w 18"/>
                <a:gd name="T9" fmla="*/ 0 h 6"/>
                <a:gd name="T10" fmla="*/ 2 w 18"/>
                <a:gd name="T11" fmla="*/ 0 h 6"/>
                <a:gd name="T12" fmla="*/ 16 w 18"/>
                <a:gd name="T13" fmla="*/ 0 h 6"/>
                <a:gd name="T14" fmla="*/ 16 w 18"/>
                <a:gd name="T15" fmla="*/ 6 h 6"/>
                <a:gd name="T16" fmla="*/ 2 w 18"/>
                <a:gd name="T17" fmla="*/ 6 h 6"/>
                <a:gd name="T18" fmla="*/ 2 w 18"/>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6">
                  <a:moveTo>
                    <a:pt x="0" y="0"/>
                  </a:moveTo>
                  <a:lnTo>
                    <a:pt x="18" y="0"/>
                  </a:lnTo>
                  <a:lnTo>
                    <a:pt x="18" y="6"/>
                  </a:lnTo>
                  <a:lnTo>
                    <a:pt x="0" y="6"/>
                  </a:lnTo>
                  <a:lnTo>
                    <a:pt x="0" y="0"/>
                  </a:lnTo>
                  <a:close/>
                  <a:moveTo>
                    <a:pt x="2" y="0"/>
                  </a:moveTo>
                  <a:lnTo>
                    <a:pt x="16" y="0"/>
                  </a:lnTo>
                  <a:lnTo>
                    <a:pt x="16" y="6"/>
                  </a:lnTo>
                  <a:lnTo>
                    <a:pt x="2" y="6"/>
                  </a:lnTo>
                  <a:lnTo>
                    <a:pt x="2" y="0"/>
                  </a:lnTo>
                  <a:close/>
                </a:path>
              </a:pathLst>
            </a:custGeom>
            <a:solidFill>
              <a:srgbClr val="CFCF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68" name="Freeform 473">
              <a:extLst>
                <a:ext uri="{FF2B5EF4-FFF2-40B4-BE49-F238E27FC236}">
                  <a16:creationId xmlns:a16="http://schemas.microsoft.com/office/drawing/2014/main" id="{912EA011-81FF-4A41-A1A0-0D2B4FA38CDD}"/>
                </a:ext>
              </a:extLst>
            </p:cNvPr>
            <p:cNvSpPr>
              <a:spLocks noEditPoints="1"/>
            </p:cNvSpPr>
            <p:nvPr/>
          </p:nvSpPr>
          <p:spPr bwMode="auto">
            <a:xfrm>
              <a:off x="1004" y="3667"/>
              <a:ext cx="14" cy="6"/>
            </a:xfrm>
            <a:custGeom>
              <a:avLst/>
              <a:gdLst>
                <a:gd name="T0" fmla="*/ 0 w 14"/>
                <a:gd name="T1" fmla="*/ 0 h 6"/>
                <a:gd name="T2" fmla="*/ 14 w 14"/>
                <a:gd name="T3" fmla="*/ 0 h 6"/>
                <a:gd name="T4" fmla="*/ 14 w 14"/>
                <a:gd name="T5" fmla="*/ 6 h 6"/>
                <a:gd name="T6" fmla="*/ 0 w 14"/>
                <a:gd name="T7" fmla="*/ 6 h 6"/>
                <a:gd name="T8" fmla="*/ 0 w 14"/>
                <a:gd name="T9" fmla="*/ 0 h 6"/>
                <a:gd name="T10" fmla="*/ 2 w 14"/>
                <a:gd name="T11" fmla="*/ 0 h 6"/>
                <a:gd name="T12" fmla="*/ 12 w 14"/>
                <a:gd name="T13" fmla="*/ 0 h 6"/>
                <a:gd name="T14" fmla="*/ 12 w 14"/>
                <a:gd name="T15" fmla="*/ 6 h 6"/>
                <a:gd name="T16" fmla="*/ 2 w 14"/>
                <a:gd name="T17" fmla="*/ 6 h 6"/>
                <a:gd name="T18" fmla="*/ 2 w 14"/>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6">
                  <a:moveTo>
                    <a:pt x="0" y="0"/>
                  </a:moveTo>
                  <a:lnTo>
                    <a:pt x="14" y="0"/>
                  </a:lnTo>
                  <a:lnTo>
                    <a:pt x="14" y="6"/>
                  </a:lnTo>
                  <a:lnTo>
                    <a:pt x="0" y="6"/>
                  </a:lnTo>
                  <a:lnTo>
                    <a:pt x="0" y="0"/>
                  </a:lnTo>
                  <a:close/>
                  <a:moveTo>
                    <a:pt x="2" y="0"/>
                  </a:moveTo>
                  <a:lnTo>
                    <a:pt x="12" y="0"/>
                  </a:lnTo>
                  <a:lnTo>
                    <a:pt x="12" y="6"/>
                  </a:lnTo>
                  <a:lnTo>
                    <a:pt x="2" y="6"/>
                  </a:lnTo>
                  <a:lnTo>
                    <a:pt x="2" y="0"/>
                  </a:lnTo>
                  <a:close/>
                </a:path>
              </a:pathLst>
            </a:custGeom>
            <a:solidFill>
              <a:srgbClr val="C3C3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69" name="Freeform 474">
              <a:extLst>
                <a:ext uri="{FF2B5EF4-FFF2-40B4-BE49-F238E27FC236}">
                  <a16:creationId xmlns:a16="http://schemas.microsoft.com/office/drawing/2014/main" id="{5DA4D0C7-ECD4-C64C-B137-E3E2F6D84799}"/>
                </a:ext>
              </a:extLst>
            </p:cNvPr>
            <p:cNvSpPr>
              <a:spLocks noEditPoints="1"/>
            </p:cNvSpPr>
            <p:nvPr/>
          </p:nvSpPr>
          <p:spPr bwMode="auto">
            <a:xfrm>
              <a:off x="1006" y="3667"/>
              <a:ext cx="10" cy="6"/>
            </a:xfrm>
            <a:custGeom>
              <a:avLst/>
              <a:gdLst>
                <a:gd name="T0" fmla="*/ 0 w 10"/>
                <a:gd name="T1" fmla="*/ 0 h 6"/>
                <a:gd name="T2" fmla="*/ 10 w 10"/>
                <a:gd name="T3" fmla="*/ 0 h 6"/>
                <a:gd name="T4" fmla="*/ 10 w 10"/>
                <a:gd name="T5" fmla="*/ 6 h 6"/>
                <a:gd name="T6" fmla="*/ 0 w 10"/>
                <a:gd name="T7" fmla="*/ 6 h 6"/>
                <a:gd name="T8" fmla="*/ 0 w 10"/>
                <a:gd name="T9" fmla="*/ 0 h 6"/>
                <a:gd name="T10" fmla="*/ 2 w 10"/>
                <a:gd name="T11" fmla="*/ 0 h 6"/>
                <a:gd name="T12" fmla="*/ 9 w 10"/>
                <a:gd name="T13" fmla="*/ 0 h 6"/>
                <a:gd name="T14" fmla="*/ 9 w 10"/>
                <a:gd name="T15" fmla="*/ 6 h 6"/>
                <a:gd name="T16" fmla="*/ 2 w 10"/>
                <a:gd name="T17" fmla="*/ 6 h 6"/>
                <a:gd name="T18" fmla="*/ 2 w 10"/>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6">
                  <a:moveTo>
                    <a:pt x="0" y="0"/>
                  </a:moveTo>
                  <a:lnTo>
                    <a:pt x="10" y="0"/>
                  </a:lnTo>
                  <a:lnTo>
                    <a:pt x="10" y="6"/>
                  </a:lnTo>
                  <a:lnTo>
                    <a:pt x="0" y="6"/>
                  </a:lnTo>
                  <a:lnTo>
                    <a:pt x="0" y="0"/>
                  </a:lnTo>
                  <a:close/>
                  <a:moveTo>
                    <a:pt x="2" y="0"/>
                  </a:moveTo>
                  <a:lnTo>
                    <a:pt x="9" y="0"/>
                  </a:lnTo>
                  <a:lnTo>
                    <a:pt x="9" y="6"/>
                  </a:lnTo>
                  <a:lnTo>
                    <a:pt x="2" y="6"/>
                  </a:lnTo>
                  <a:lnTo>
                    <a:pt x="2" y="0"/>
                  </a:lnTo>
                  <a:close/>
                </a:path>
              </a:pathLst>
            </a:custGeom>
            <a:solidFill>
              <a:srgbClr val="B4B3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70" name="Freeform 475">
              <a:extLst>
                <a:ext uri="{FF2B5EF4-FFF2-40B4-BE49-F238E27FC236}">
                  <a16:creationId xmlns:a16="http://schemas.microsoft.com/office/drawing/2014/main" id="{5C0D6DB8-CEE2-ED4D-9ECC-1D2DE766AEC2}"/>
                </a:ext>
              </a:extLst>
            </p:cNvPr>
            <p:cNvSpPr>
              <a:spLocks noEditPoints="1"/>
            </p:cNvSpPr>
            <p:nvPr/>
          </p:nvSpPr>
          <p:spPr bwMode="auto">
            <a:xfrm>
              <a:off x="1008" y="3667"/>
              <a:ext cx="7" cy="6"/>
            </a:xfrm>
            <a:custGeom>
              <a:avLst/>
              <a:gdLst>
                <a:gd name="T0" fmla="*/ 0 w 7"/>
                <a:gd name="T1" fmla="*/ 0 h 6"/>
                <a:gd name="T2" fmla="*/ 7 w 7"/>
                <a:gd name="T3" fmla="*/ 0 h 6"/>
                <a:gd name="T4" fmla="*/ 7 w 7"/>
                <a:gd name="T5" fmla="*/ 6 h 6"/>
                <a:gd name="T6" fmla="*/ 0 w 7"/>
                <a:gd name="T7" fmla="*/ 6 h 6"/>
                <a:gd name="T8" fmla="*/ 0 w 7"/>
                <a:gd name="T9" fmla="*/ 0 h 6"/>
                <a:gd name="T10" fmla="*/ 1 w 7"/>
                <a:gd name="T11" fmla="*/ 0 h 6"/>
                <a:gd name="T12" fmla="*/ 5 w 7"/>
                <a:gd name="T13" fmla="*/ 0 h 6"/>
                <a:gd name="T14" fmla="*/ 5 w 7"/>
                <a:gd name="T15" fmla="*/ 6 h 6"/>
                <a:gd name="T16" fmla="*/ 1 w 7"/>
                <a:gd name="T17" fmla="*/ 6 h 6"/>
                <a:gd name="T18" fmla="*/ 1 w 7"/>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6">
                  <a:moveTo>
                    <a:pt x="0" y="0"/>
                  </a:moveTo>
                  <a:lnTo>
                    <a:pt x="7" y="0"/>
                  </a:lnTo>
                  <a:lnTo>
                    <a:pt x="7" y="6"/>
                  </a:lnTo>
                  <a:lnTo>
                    <a:pt x="0" y="6"/>
                  </a:lnTo>
                  <a:lnTo>
                    <a:pt x="0" y="0"/>
                  </a:lnTo>
                  <a:close/>
                  <a:moveTo>
                    <a:pt x="1" y="0"/>
                  </a:moveTo>
                  <a:lnTo>
                    <a:pt x="5" y="0"/>
                  </a:lnTo>
                  <a:lnTo>
                    <a:pt x="5" y="6"/>
                  </a:lnTo>
                  <a:lnTo>
                    <a:pt x="1" y="6"/>
                  </a:lnTo>
                  <a:lnTo>
                    <a:pt x="1" y="0"/>
                  </a:lnTo>
                  <a:close/>
                </a:path>
              </a:pathLst>
            </a:custGeom>
            <a:solidFill>
              <a:srgbClr val="A7A7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71" name="Freeform 476">
              <a:extLst>
                <a:ext uri="{FF2B5EF4-FFF2-40B4-BE49-F238E27FC236}">
                  <a16:creationId xmlns:a16="http://schemas.microsoft.com/office/drawing/2014/main" id="{863EFCE4-5160-1142-B338-B4EA5566D6A1}"/>
                </a:ext>
              </a:extLst>
            </p:cNvPr>
            <p:cNvSpPr>
              <a:spLocks noEditPoints="1"/>
            </p:cNvSpPr>
            <p:nvPr/>
          </p:nvSpPr>
          <p:spPr bwMode="auto">
            <a:xfrm>
              <a:off x="1009" y="3667"/>
              <a:ext cx="4" cy="6"/>
            </a:xfrm>
            <a:custGeom>
              <a:avLst/>
              <a:gdLst>
                <a:gd name="T0" fmla="*/ 0 w 4"/>
                <a:gd name="T1" fmla="*/ 0 h 6"/>
                <a:gd name="T2" fmla="*/ 4 w 4"/>
                <a:gd name="T3" fmla="*/ 0 h 6"/>
                <a:gd name="T4" fmla="*/ 4 w 4"/>
                <a:gd name="T5" fmla="*/ 6 h 6"/>
                <a:gd name="T6" fmla="*/ 0 w 4"/>
                <a:gd name="T7" fmla="*/ 6 h 6"/>
                <a:gd name="T8" fmla="*/ 0 w 4"/>
                <a:gd name="T9" fmla="*/ 0 h 6"/>
                <a:gd name="T10" fmla="*/ 2 w 4"/>
                <a:gd name="T11" fmla="*/ 0 h 6"/>
                <a:gd name="T12" fmla="*/ 2 w 4"/>
                <a:gd name="T13" fmla="*/ 0 h 6"/>
                <a:gd name="T14" fmla="*/ 2 w 4"/>
                <a:gd name="T15" fmla="*/ 6 h 6"/>
                <a:gd name="T16" fmla="*/ 2 w 4"/>
                <a:gd name="T17" fmla="*/ 6 h 6"/>
                <a:gd name="T18" fmla="*/ 2 w 4"/>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6">
                  <a:moveTo>
                    <a:pt x="0" y="0"/>
                  </a:moveTo>
                  <a:lnTo>
                    <a:pt x="4" y="0"/>
                  </a:lnTo>
                  <a:lnTo>
                    <a:pt x="4" y="6"/>
                  </a:lnTo>
                  <a:lnTo>
                    <a:pt x="0" y="6"/>
                  </a:lnTo>
                  <a:lnTo>
                    <a:pt x="0" y="0"/>
                  </a:lnTo>
                  <a:close/>
                  <a:moveTo>
                    <a:pt x="2" y="0"/>
                  </a:moveTo>
                  <a:lnTo>
                    <a:pt x="2" y="0"/>
                  </a:lnTo>
                  <a:lnTo>
                    <a:pt x="2" y="6"/>
                  </a:lnTo>
                  <a:lnTo>
                    <a:pt x="2" y="0"/>
                  </a:lnTo>
                  <a:close/>
                </a:path>
              </a:pathLst>
            </a:custGeom>
            <a:solidFill>
              <a:srgbClr val="9F9F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72" name="Freeform 477">
              <a:extLst>
                <a:ext uri="{FF2B5EF4-FFF2-40B4-BE49-F238E27FC236}">
                  <a16:creationId xmlns:a16="http://schemas.microsoft.com/office/drawing/2014/main" id="{0AC69BA5-D89A-4143-961A-77E56C8A8737}"/>
                </a:ext>
              </a:extLst>
            </p:cNvPr>
            <p:cNvSpPr>
              <a:spLocks noEditPoints="1"/>
            </p:cNvSpPr>
            <p:nvPr/>
          </p:nvSpPr>
          <p:spPr bwMode="auto">
            <a:xfrm>
              <a:off x="1011" y="3667"/>
              <a:ext cx="1" cy="6"/>
            </a:xfrm>
            <a:custGeom>
              <a:avLst/>
              <a:gdLst>
                <a:gd name="T0" fmla="*/ 0 w 1"/>
                <a:gd name="T1" fmla="*/ 0 h 6"/>
                <a:gd name="T2" fmla="*/ 0 w 1"/>
                <a:gd name="T3" fmla="*/ 0 h 6"/>
                <a:gd name="T4" fmla="*/ 0 w 1"/>
                <a:gd name="T5" fmla="*/ 6 h 6"/>
                <a:gd name="T6" fmla="*/ 0 w 1"/>
                <a:gd name="T7" fmla="*/ 6 h 6"/>
                <a:gd name="T8" fmla="*/ 0 w 1"/>
                <a:gd name="T9" fmla="*/ 0 h 6"/>
                <a:gd name="T10" fmla="*/ 0 w 1"/>
                <a:gd name="T11" fmla="*/ 0 h 6"/>
                <a:gd name="T12" fmla="*/ 0 w 1"/>
                <a:gd name="T13" fmla="*/ 0 h 6"/>
                <a:gd name="T14" fmla="*/ 0 w 1"/>
                <a:gd name="T15" fmla="*/ 6 h 6"/>
                <a:gd name="T16" fmla="*/ 0 w 1"/>
                <a:gd name="T17" fmla="*/ 6 h 6"/>
                <a:gd name="T18" fmla="*/ 0 w 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6">
                  <a:moveTo>
                    <a:pt x="0" y="0"/>
                  </a:moveTo>
                  <a:lnTo>
                    <a:pt x="0" y="0"/>
                  </a:lnTo>
                  <a:lnTo>
                    <a:pt x="0" y="6"/>
                  </a:lnTo>
                  <a:lnTo>
                    <a:pt x="0" y="0"/>
                  </a:lnTo>
                  <a:close/>
                  <a:moveTo>
                    <a:pt x="0" y="0"/>
                  </a:moveTo>
                  <a:lnTo>
                    <a:pt x="0" y="0"/>
                  </a:lnTo>
                  <a:lnTo>
                    <a:pt x="0" y="6"/>
                  </a:lnTo>
                  <a:lnTo>
                    <a:pt x="0" y="0"/>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73" name="Freeform 478">
              <a:extLst>
                <a:ext uri="{FF2B5EF4-FFF2-40B4-BE49-F238E27FC236}">
                  <a16:creationId xmlns:a16="http://schemas.microsoft.com/office/drawing/2014/main" id="{9D5E3D33-5F08-D94B-808E-69E23C01B906}"/>
                </a:ext>
              </a:extLst>
            </p:cNvPr>
            <p:cNvSpPr>
              <a:spLocks noEditPoints="1"/>
            </p:cNvSpPr>
            <p:nvPr/>
          </p:nvSpPr>
          <p:spPr bwMode="auto">
            <a:xfrm>
              <a:off x="979" y="3662"/>
              <a:ext cx="9" cy="9"/>
            </a:xfrm>
            <a:custGeom>
              <a:avLst/>
              <a:gdLst>
                <a:gd name="T0" fmla="*/ 0 w 9"/>
                <a:gd name="T1" fmla="*/ 4 h 9"/>
                <a:gd name="T2" fmla="*/ 4 w 9"/>
                <a:gd name="T3" fmla="*/ 0 h 9"/>
                <a:gd name="T4" fmla="*/ 9 w 9"/>
                <a:gd name="T5" fmla="*/ 4 h 9"/>
                <a:gd name="T6" fmla="*/ 4 w 9"/>
                <a:gd name="T7" fmla="*/ 9 h 9"/>
                <a:gd name="T8" fmla="*/ 0 w 9"/>
                <a:gd name="T9" fmla="*/ 4 h 9"/>
                <a:gd name="T10" fmla="*/ 0 w 9"/>
                <a:gd name="T11" fmla="*/ 4 h 9"/>
                <a:gd name="T12" fmla="*/ 3 w 9"/>
                <a:gd name="T13" fmla="*/ 1 h 9"/>
                <a:gd name="T14" fmla="*/ 7 w 9"/>
                <a:gd name="T15" fmla="*/ 4 h 9"/>
                <a:gd name="T16" fmla="*/ 3 w 9"/>
                <a:gd name="T17" fmla="*/ 8 h 9"/>
                <a:gd name="T18" fmla="*/ 0 w 9"/>
                <a:gd name="T19" fmla="*/ 4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9">
                  <a:moveTo>
                    <a:pt x="0" y="4"/>
                  </a:moveTo>
                  <a:lnTo>
                    <a:pt x="4" y="0"/>
                  </a:lnTo>
                  <a:lnTo>
                    <a:pt x="9" y="4"/>
                  </a:lnTo>
                  <a:lnTo>
                    <a:pt x="4" y="9"/>
                  </a:lnTo>
                  <a:lnTo>
                    <a:pt x="0" y="4"/>
                  </a:lnTo>
                  <a:close/>
                  <a:moveTo>
                    <a:pt x="0" y="4"/>
                  </a:moveTo>
                  <a:lnTo>
                    <a:pt x="3" y="1"/>
                  </a:lnTo>
                  <a:lnTo>
                    <a:pt x="7" y="4"/>
                  </a:lnTo>
                  <a:lnTo>
                    <a:pt x="3" y="8"/>
                  </a:lnTo>
                  <a:lnTo>
                    <a:pt x="0"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74" name="Freeform 479">
              <a:extLst>
                <a:ext uri="{FF2B5EF4-FFF2-40B4-BE49-F238E27FC236}">
                  <a16:creationId xmlns:a16="http://schemas.microsoft.com/office/drawing/2014/main" id="{3D946ED9-831E-8049-AE5E-4C16BDEEDE0A}"/>
                </a:ext>
              </a:extLst>
            </p:cNvPr>
            <p:cNvSpPr>
              <a:spLocks noEditPoints="1"/>
            </p:cNvSpPr>
            <p:nvPr/>
          </p:nvSpPr>
          <p:spPr bwMode="auto">
            <a:xfrm>
              <a:off x="979" y="3663"/>
              <a:ext cx="7" cy="7"/>
            </a:xfrm>
            <a:custGeom>
              <a:avLst/>
              <a:gdLst>
                <a:gd name="T0" fmla="*/ 0 w 7"/>
                <a:gd name="T1" fmla="*/ 3 h 7"/>
                <a:gd name="T2" fmla="*/ 3 w 7"/>
                <a:gd name="T3" fmla="*/ 0 h 7"/>
                <a:gd name="T4" fmla="*/ 7 w 7"/>
                <a:gd name="T5" fmla="*/ 3 h 7"/>
                <a:gd name="T6" fmla="*/ 3 w 7"/>
                <a:gd name="T7" fmla="*/ 7 h 7"/>
                <a:gd name="T8" fmla="*/ 0 w 7"/>
                <a:gd name="T9" fmla="*/ 3 h 7"/>
                <a:gd name="T10" fmla="*/ 0 w 7"/>
                <a:gd name="T11" fmla="*/ 3 h 7"/>
                <a:gd name="T12" fmla="*/ 1 w 7"/>
                <a:gd name="T13" fmla="*/ 1 h 7"/>
                <a:gd name="T14" fmla="*/ 4 w 7"/>
                <a:gd name="T15" fmla="*/ 3 h 7"/>
                <a:gd name="T16" fmla="*/ 1 w 7"/>
                <a:gd name="T17" fmla="*/ 6 h 7"/>
                <a:gd name="T18" fmla="*/ 0 w 7"/>
                <a:gd name="T19" fmla="*/ 3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7">
                  <a:moveTo>
                    <a:pt x="0" y="3"/>
                  </a:moveTo>
                  <a:lnTo>
                    <a:pt x="3" y="0"/>
                  </a:lnTo>
                  <a:lnTo>
                    <a:pt x="7" y="3"/>
                  </a:lnTo>
                  <a:lnTo>
                    <a:pt x="3" y="7"/>
                  </a:lnTo>
                  <a:lnTo>
                    <a:pt x="0" y="3"/>
                  </a:lnTo>
                  <a:close/>
                  <a:moveTo>
                    <a:pt x="0" y="3"/>
                  </a:moveTo>
                  <a:lnTo>
                    <a:pt x="1" y="1"/>
                  </a:lnTo>
                  <a:lnTo>
                    <a:pt x="4" y="3"/>
                  </a:lnTo>
                  <a:lnTo>
                    <a:pt x="1" y="6"/>
                  </a:lnTo>
                  <a:lnTo>
                    <a:pt x="0" y="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75" name="Freeform 480">
              <a:extLst>
                <a:ext uri="{FF2B5EF4-FFF2-40B4-BE49-F238E27FC236}">
                  <a16:creationId xmlns:a16="http://schemas.microsoft.com/office/drawing/2014/main" id="{2D00DD47-69EC-9D4D-8F33-AF9A2800F33A}"/>
                </a:ext>
              </a:extLst>
            </p:cNvPr>
            <p:cNvSpPr>
              <a:spLocks noEditPoints="1"/>
            </p:cNvSpPr>
            <p:nvPr/>
          </p:nvSpPr>
          <p:spPr bwMode="auto">
            <a:xfrm>
              <a:off x="979" y="3664"/>
              <a:ext cx="4" cy="5"/>
            </a:xfrm>
            <a:custGeom>
              <a:avLst/>
              <a:gdLst>
                <a:gd name="T0" fmla="*/ 0 w 4"/>
                <a:gd name="T1" fmla="*/ 2 h 5"/>
                <a:gd name="T2" fmla="*/ 1 w 4"/>
                <a:gd name="T3" fmla="*/ 0 h 5"/>
                <a:gd name="T4" fmla="*/ 4 w 4"/>
                <a:gd name="T5" fmla="*/ 2 h 5"/>
                <a:gd name="T6" fmla="*/ 1 w 4"/>
                <a:gd name="T7" fmla="*/ 5 h 5"/>
                <a:gd name="T8" fmla="*/ 0 w 4"/>
                <a:gd name="T9" fmla="*/ 2 h 5"/>
                <a:gd name="T10" fmla="*/ 0 w 4"/>
                <a:gd name="T11" fmla="*/ 2 h 5"/>
                <a:gd name="T12" fmla="*/ 1 w 4"/>
                <a:gd name="T13" fmla="*/ 1 h 5"/>
                <a:gd name="T14" fmla="*/ 1 w 4"/>
                <a:gd name="T15" fmla="*/ 2 h 5"/>
                <a:gd name="T16" fmla="*/ 1 w 4"/>
                <a:gd name="T17" fmla="*/ 3 h 5"/>
                <a:gd name="T18" fmla="*/ 0 w 4"/>
                <a:gd name="T19" fmla="*/ 2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5">
                  <a:moveTo>
                    <a:pt x="0" y="2"/>
                  </a:moveTo>
                  <a:lnTo>
                    <a:pt x="1" y="0"/>
                  </a:lnTo>
                  <a:lnTo>
                    <a:pt x="4" y="2"/>
                  </a:lnTo>
                  <a:lnTo>
                    <a:pt x="1" y="5"/>
                  </a:lnTo>
                  <a:lnTo>
                    <a:pt x="0" y="2"/>
                  </a:lnTo>
                  <a:close/>
                  <a:moveTo>
                    <a:pt x="0" y="2"/>
                  </a:moveTo>
                  <a:lnTo>
                    <a:pt x="1" y="1"/>
                  </a:lnTo>
                  <a:lnTo>
                    <a:pt x="1" y="2"/>
                  </a:lnTo>
                  <a:lnTo>
                    <a:pt x="1" y="3"/>
                  </a:lnTo>
                  <a:lnTo>
                    <a:pt x="0"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76" name="Freeform 481">
              <a:extLst>
                <a:ext uri="{FF2B5EF4-FFF2-40B4-BE49-F238E27FC236}">
                  <a16:creationId xmlns:a16="http://schemas.microsoft.com/office/drawing/2014/main" id="{D528FA20-BFD9-EA40-AF40-0B2F5075485D}"/>
                </a:ext>
              </a:extLst>
            </p:cNvPr>
            <p:cNvSpPr>
              <a:spLocks noEditPoints="1"/>
            </p:cNvSpPr>
            <p:nvPr/>
          </p:nvSpPr>
          <p:spPr bwMode="auto">
            <a:xfrm>
              <a:off x="979" y="3665"/>
              <a:ext cx="1" cy="2"/>
            </a:xfrm>
            <a:custGeom>
              <a:avLst/>
              <a:gdLst>
                <a:gd name="T0" fmla="*/ 0 w 1"/>
                <a:gd name="T1" fmla="*/ 1 h 2"/>
                <a:gd name="T2" fmla="*/ 1 w 1"/>
                <a:gd name="T3" fmla="*/ 0 h 2"/>
                <a:gd name="T4" fmla="*/ 1 w 1"/>
                <a:gd name="T5" fmla="*/ 1 h 2"/>
                <a:gd name="T6" fmla="*/ 1 w 1"/>
                <a:gd name="T7" fmla="*/ 2 h 2"/>
                <a:gd name="T8" fmla="*/ 0 w 1"/>
                <a:gd name="T9" fmla="*/ 1 h 2"/>
                <a:gd name="T10" fmla="*/ 0 w 1"/>
                <a:gd name="T11" fmla="*/ 1 h 2"/>
                <a:gd name="T12" fmla="*/ 0 w 1"/>
                <a:gd name="T13" fmla="*/ 1 h 2"/>
                <a:gd name="T14" fmla="*/ 0 w 1"/>
                <a:gd name="T15" fmla="*/ 1 h 2"/>
                <a:gd name="T16" fmla="*/ 0 w 1"/>
                <a:gd name="T17" fmla="*/ 1 h 2"/>
                <a:gd name="T18" fmla="*/ 0 w 1"/>
                <a:gd name="T19" fmla="*/ 1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2">
                  <a:moveTo>
                    <a:pt x="0" y="1"/>
                  </a:moveTo>
                  <a:lnTo>
                    <a:pt x="1" y="0"/>
                  </a:lnTo>
                  <a:lnTo>
                    <a:pt x="1" y="1"/>
                  </a:lnTo>
                  <a:lnTo>
                    <a:pt x="1" y="2"/>
                  </a:lnTo>
                  <a:lnTo>
                    <a:pt x="0" y="1"/>
                  </a:lnTo>
                  <a:close/>
                  <a:moveTo>
                    <a:pt x="0" y="1"/>
                  </a:moveTo>
                  <a:lnTo>
                    <a:pt x="0"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77" name="Freeform 482">
              <a:extLst>
                <a:ext uri="{FF2B5EF4-FFF2-40B4-BE49-F238E27FC236}">
                  <a16:creationId xmlns:a16="http://schemas.microsoft.com/office/drawing/2014/main" id="{BE97DD1C-072D-5F46-BDF5-861E70A5C075}"/>
                </a:ext>
              </a:extLst>
            </p:cNvPr>
            <p:cNvSpPr>
              <a:spLocks/>
            </p:cNvSpPr>
            <p:nvPr/>
          </p:nvSpPr>
          <p:spPr bwMode="auto">
            <a:xfrm>
              <a:off x="982" y="3665"/>
              <a:ext cx="2" cy="2"/>
            </a:xfrm>
            <a:custGeom>
              <a:avLst/>
              <a:gdLst>
                <a:gd name="T0" fmla="*/ 1 w 2"/>
                <a:gd name="T1" fmla="*/ 2 h 2"/>
                <a:gd name="T2" fmla="*/ 2 w 2"/>
                <a:gd name="T3" fmla="*/ 1 h 2"/>
                <a:gd name="T4" fmla="*/ 1 w 2"/>
                <a:gd name="T5" fmla="*/ 0 h 2"/>
                <a:gd name="T6" fmla="*/ 0 w 2"/>
                <a:gd name="T7" fmla="*/ 1 h 2"/>
                <a:gd name="T8" fmla="*/ 1 w 2"/>
                <a:gd name="T9" fmla="*/ 2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1" y="2"/>
                  </a:moveTo>
                  <a:lnTo>
                    <a:pt x="2" y="1"/>
                  </a:lnTo>
                  <a:lnTo>
                    <a:pt x="1" y="0"/>
                  </a:lnTo>
                  <a:lnTo>
                    <a:pt x="0" y="1"/>
                  </a:lnTo>
                  <a:lnTo>
                    <a:pt x="1" y="2"/>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78" name="Freeform 483">
              <a:extLst>
                <a:ext uri="{FF2B5EF4-FFF2-40B4-BE49-F238E27FC236}">
                  <a16:creationId xmlns:a16="http://schemas.microsoft.com/office/drawing/2014/main" id="{FAFCA413-4CFA-7E4F-9E3E-FF697DF8EEC5}"/>
                </a:ext>
              </a:extLst>
            </p:cNvPr>
            <p:cNvSpPr>
              <a:spLocks/>
            </p:cNvSpPr>
            <p:nvPr/>
          </p:nvSpPr>
          <p:spPr bwMode="auto">
            <a:xfrm>
              <a:off x="982" y="3665"/>
              <a:ext cx="2" cy="2"/>
            </a:xfrm>
            <a:custGeom>
              <a:avLst/>
              <a:gdLst>
                <a:gd name="T0" fmla="*/ 1 w 2"/>
                <a:gd name="T1" fmla="*/ 2 h 2"/>
                <a:gd name="T2" fmla="*/ 2 w 2"/>
                <a:gd name="T3" fmla="*/ 1 h 2"/>
                <a:gd name="T4" fmla="*/ 1 w 2"/>
                <a:gd name="T5" fmla="*/ 0 h 2"/>
                <a:gd name="T6" fmla="*/ 0 w 2"/>
                <a:gd name="T7" fmla="*/ 1 h 2"/>
                <a:gd name="T8" fmla="*/ 1 w 2"/>
                <a:gd name="T9" fmla="*/ 2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2">
                  <a:moveTo>
                    <a:pt x="1" y="2"/>
                  </a:moveTo>
                  <a:lnTo>
                    <a:pt x="2" y="1"/>
                  </a:lnTo>
                  <a:lnTo>
                    <a:pt x="1" y="0"/>
                  </a:lnTo>
                  <a:lnTo>
                    <a:pt x="0" y="1"/>
                  </a:lnTo>
                  <a:lnTo>
                    <a:pt x="1" y="2"/>
                  </a:lnTo>
                </a:path>
              </a:pathLst>
            </a:custGeom>
            <a:noFill/>
            <a:ln w="3175">
              <a:solidFill>
                <a:srgbClr val="00FF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79" name="Freeform 484">
              <a:extLst>
                <a:ext uri="{FF2B5EF4-FFF2-40B4-BE49-F238E27FC236}">
                  <a16:creationId xmlns:a16="http://schemas.microsoft.com/office/drawing/2014/main" id="{9D94E1E7-1380-724F-8B16-A5ACAB506E24}"/>
                </a:ext>
              </a:extLst>
            </p:cNvPr>
            <p:cNvSpPr>
              <a:spLocks/>
            </p:cNvSpPr>
            <p:nvPr/>
          </p:nvSpPr>
          <p:spPr bwMode="auto">
            <a:xfrm>
              <a:off x="1179" y="3429"/>
              <a:ext cx="33" cy="199"/>
            </a:xfrm>
            <a:custGeom>
              <a:avLst/>
              <a:gdLst>
                <a:gd name="T0" fmla="*/ 0 w 33"/>
                <a:gd name="T1" fmla="*/ 199 h 199"/>
                <a:gd name="T2" fmla="*/ 25 w 33"/>
                <a:gd name="T3" fmla="*/ 174 h 199"/>
                <a:gd name="T4" fmla="*/ 25 w 33"/>
                <a:gd name="T5" fmla="*/ 127 h 199"/>
                <a:gd name="T6" fmla="*/ 33 w 33"/>
                <a:gd name="T7" fmla="*/ 101 h 199"/>
                <a:gd name="T8" fmla="*/ 33 w 33"/>
                <a:gd name="T9" fmla="*/ 0 h 199"/>
                <a:gd name="T10" fmla="*/ 0 w 33"/>
                <a:gd name="T11" fmla="*/ 34 h 199"/>
                <a:gd name="T12" fmla="*/ 0 w 33"/>
                <a:gd name="T13" fmla="*/ 199 h 1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199">
                  <a:moveTo>
                    <a:pt x="0" y="199"/>
                  </a:moveTo>
                  <a:lnTo>
                    <a:pt x="25" y="174"/>
                  </a:lnTo>
                  <a:lnTo>
                    <a:pt x="25" y="127"/>
                  </a:lnTo>
                  <a:lnTo>
                    <a:pt x="33" y="101"/>
                  </a:lnTo>
                  <a:lnTo>
                    <a:pt x="33" y="0"/>
                  </a:lnTo>
                  <a:lnTo>
                    <a:pt x="0" y="34"/>
                  </a:lnTo>
                  <a:lnTo>
                    <a:pt x="0" y="19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80" name="Freeform 485">
              <a:extLst>
                <a:ext uri="{FF2B5EF4-FFF2-40B4-BE49-F238E27FC236}">
                  <a16:creationId xmlns:a16="http://schemas.microsoft.com/office/drawing/2014/main" id="{FF077F17-6F53-9945-ADE7-BD83FB6C720F}"/>
                </a:ext>
              </a:extLst>
            </p:cNvPr>
            <p:cNvSpPr>
              <a:spLocks/>
            </p:cNvSpPr>
            <p:nvPr/>
          </p:nvSpPr>
          <p:spPr bwMode="auto">
            <a:xfrm>
              <a:off x="974" y="3429"/>
              <a:ext cx="238" cy="34"/>
            </a:xfrm>
            <a:custGeom>
              <a:avLst/>
              <a:gdLst>
                <a:gd name="T0" fmla="*/ 238 w 238"/>
                <a:gd name="T1" fmla="*/ 0 h 34"/>
                <a:gd name="T2" fmla="*/ 34 w 238"/>
                <a:gd name="T3" fmla="*/ 0 h 34"/>
                <a:gd name="T4" fmla="*/ 0 w 238"/>
                <a:gd name="T5" fmla="*/ 34 h 34"/>
                <a:gd name="T6" fmla="*/ 205 w 238"/>
                <a:gd name="T7" fmla="*/ 34 h 34"/>
                <a:gd name="T8" fmla="*/ 238 w 23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8" h="34">
                  <a:moveTo>
                    <a:pt x="238" y="0"/>
                  </a:moveTo>
                  <a:lnTo>
                    <a:pt x="34" y="0"/>
                  </a:lnTo>
                  <a:lnTo>
                    <a:pt x="0" y="34"/>
                  </a:lnTo>
                  <a:lnTo>
                    <a:pt x="205" y="34"/>
                  </a:lnTo>
                  <a:lnTo>
                    <a:pt x="238"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81" name="Rectangle 486">
              <a:extLst>
                <a:ext uri="{FF2B5EF4-FFF2-40B4-BE49-F238E27FC236}">
                  <a16:creationId xmlns:a16="http://schemas.microsoft.com/office/drawing/2014/main" id="{61A13B10-69C7-CC40-8BE3-A92D0393F297}"/>
                </a:ext>
              </a:extLst>
            </p:cNvPr>
            <p:cNvSpPr>
              <a:spLocks noChangeArrowheads="1"/>
            </p:cNvSpPr>
            <p:nvPr/>
          </p:nvSpPr>
          <p:spPr bwMode="auto">
            <a:xfrm>
              <a:off x="974" y="3463"/>
              <a:ext cx="205" cy="165"/>
            </a:xfrm>
            <a:prstGeom prst="rect">
              <a:avLst/>
            </a:prstGeom>
            <a:solidFill>
              <a:srgbClr val="C0C0C0"/>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482" name="Rectangle 487">
              <a:extLst>
                <a:ext uri="{FF2B5EF4-FFF2-40B4-BE49-F238E27FC236}">
                  <a16:creationId xmlns:a16="http://schemas.microsoft.com/office/drawing/2014/main" id="{DFDD5FD4-3894-7B44-BDF9-A5243A701214}"/>
                </a:ext>
              </a:extLst>
            </p:cNvPr>
            <p:cNvSpPr>
              <a:spLocks noChangeArrowheads="1"/>
            </p:cNvSpPr>
            <p:nvPr/>
          </p:nvSpPr>
          <p:spPr bwMode="auto">
            <a:xfrm>
              <a:off x="1158" y="3607"/>
              <a:ext cx="10" cy="5"/>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483" name="Freeform 488">
              <a:extLst>
                <a:ext uri="{FF2B5EF4-FFF2-40B4-BE49-F238E27FC236}">
                  <a16:creationId xmlns:a16="http://schemas.microsoft.com/office/drawing/2014/main" id="{F6B57EAF-761A-4144-817F-0C7ACE8BD82F}"/>
                </a:ext>
              </a:extLst>
            </p:cNvPr>
            <p:cNvSpPr>
              <a:spLocks noEditPoints="1"/>
            </p:cNvSpPr>
            <p:nvPr/>
          </p:nvSpPr>
          <p:spPr bwMode="auto">
            <a:xfrm>
              <a:off x="1001" y="3486"/>
              <a:ext cx="148" cy="104"/>
            </a:xfrm>
            <a:custGeom>
              <a:avLst/>
              <a:gdLst>
                <a:gd name="T0" fmla="*/ 0 w 148"/>
                <a:gd name="T1" fmla="*/ 0 h 104"/>
                <a:gd name="T2" fmla="*/ 148 w 148"/>
                <a:gd name="T3" fmla="*/ 0 h 104"/>
                <a:gd name="T4" fmla="*/ 148 w 148"/>
                <a:gd name="T5" fmla="*/ 104 h 104"/>
                <a:gd name="T6" fmla="*/ 0 w 148"/>
                <a:gd name="T7" fmla="*/ 104 h 104"/>
                <a:gd name="T8" fmla="*/ 0 w 148"/>
                <a:gd name="T9" fmla="*/ 0 h 104"/>
                <a:gd name="T10" fmla="*/ 0 w 148"/>
                <a:gd name="T11" fmla="*/ 0 h 104"/>
                <a:gd name="T12" fmla="*/ 146 w 148"/>
                <a:gd name="T13" fmla="*/ 0 h 104"/>
                <a:gd name="T14" fmla="*/ 146 w 148"/>
                <a:gd name="T15" fmla="*/ 103 h 104"/>
                <a:gd name="T16" fmla="*/ 0 w 148"/>
                <a:gd name="T17" fmla="*/ 103 h 104"/>
                <a:gd name="T18" fmla="*/ 0 w 148"/>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8" h="104">
                  <a:moveTo>
                    <a:pt x="0" y="0"/>
                  </a:moveTo>
                  <a:lnTo>
                    <a:pt x="148" y="0"/>
                  </a:lnTo>
                  <a:lnTo>
                    <a:pt x="148" y="104"/>
                  </a:lnTo>
                  <a:lnTo>
                    <a:pt x="0" y="104"/>
                  </a:lnTo>
                  <a:lnTo>
                    <a:pt x="0" y="0"/>
                  </a:lnTo>
                  <a:close/>
                  <a:moveTo>
                    <a:pt x="0" y="0"/>
                  </a:moveTo>
                  <a:lnTo>
                    <a:pt x="146" y="0"/>
                  </a:lnTo>
                  <a:lnTo>
                    <a:pt x="146" y="103"/>
                  </a:lnTo>
                  <a:lnTo>
                    <a:pt x="0" y="103"/>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84" name="Freeform 489">
              <a:extLst>
                <a:ext uri="{FF2B5EF4-FFF2-40B4-BE49-F238E27FC236}">
                  <a16:creationId xmlns:a16="http://schemas.microsoft.com/office/drawing/2014/main" id="{803FB77F-5628-204D-A89B-6D88F5A743B8}"/>
                </a:ext>
              </a:extLst>
            </p:cNvPr>
            <p:cNvSpPr>
              <a:spLocks noEditPoints="1"/>
            </p:cNvSpPr>
            <p:nvPr/>
          </p:nvSpPr>
          <p:spPr bwMode="auto">
            <a:xfrm>
              <a:off x="1001" y="3486"/>
              <a:ext cx="146" cy="103"/>
            </a:xfrm>
            <a:custGeom>
              <a:avLst/>
              <a:gdLst>
                <a:gd name="T0" fmla="*/ 0 w 146"/>
                <a:gd name="T1" fmla="*/ 0 h 103"/>
                <a:gd name="T2" fmla="*/ 146 w 146"/>
                <a:gd name="T3" fmla="*/ 0 h 103"/>
                <a:gd name="T4" fmla="*/ 146 w 146"/>
                <a:gd name="T5" fmla="*/ 103 h 103"/>
                <a:gd name="T6" fmla="*/ 0 w 146"/>
                <a:gd name="T7" fmla="*/ 103 h 103"/>
                <a:gd name="T8" fmla="*/ 0 w 146"/>
                <a:gd name="T9" fmla="*/ 0 h 103"/>
                <a:gd name="T10" fmla="*/ 0 w 146"/>
                <a:gd name="T11" fmla="*/ 0 h 103"/>
                <a:gd name="T12" fmla="*/ 145 w 146"/>
                <a:gd name="T13" fmla="*/ 0 h 103"/>
                <a:gd name="T14" fmla="*/ 145 w 146"/>
                <a:gd name="T15" fmla="*/ 101 h 103"/>
                <a:gd name="T16" fmla="*/ 0 w 146"/>
                <a:gd name="T17" fmla="*/ 101 h 103"/>
                <a:gd name="T18" fmla="*/ 0 w 146"/>
                <a:gd name="T19" fmla="*/ 0 h 1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103">
                  <a:moveTo>
                    <a:pt x="0" y="0"/>
                  </a:moveTo>
                  <a:lnTo>
                    <a:pt x="146" y="0"/>
                  </a:lnTo>
                  <a:lnTo>
                    <a:pt x="146" y="103"/>
                  </a:lnTo>
                  <a:lnTo>
                    <a:pt x="0" y="103"/>
                  </a:lnTo>
                  <a:lnTo>
                    <a:pt x="0" y="0"/>
                  </a:lnTo>
                  <a:close/>
                  <a:moveTo>
                    <a:pt x="0" y="0"/>
                  </a:moveTo>
                  <a:lnTo>
                    <a:pt x="145" y="0"/>
                  </a:lnTo>
                  <a:lnTo>
                    <a:pt x="145" y="101"/>
                  </a:lnTo>
                  <a:lnTo>
                    <a:pt x="0" y="101"/>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85" name="Freeform 490">
              <a:extLst>
                <a:ext uri="{FF2B5EF4-FFF2-40B4-BE49-F238E27FC236}">
                  <a16:creationId xmlns:a16="http://schemas.microsoft.com/office/drawing/2014/main" id="{1935344E-F57C-194E-A299-ADF249A6F0C1}"/>
                </a:ext>
              </a:extLst>
            </p:cNvPr>
            <p:cNvSpPr>
              <a:spLocks noEditPoints="1"/>
            </p:cNvSpPr>
            <p:nvPr/>
          </p:nvSpPr>
          <p:spPr bwMode="auto">
            <a:xfrm>
              <a:off x="1001" y="3486"/>
              <a:ext cx="145" cy="101"/>
            </a:xfrm>
            <a:custGeom>
              <a:avLst/>
              <a:gdLst>
                <a:gd name="T0" fmla="*/ 0 w 145"/>
                <a:gd name="T1" fmla="*/ 0 h 101"/>
                <a:gd name="T2" fmla="*/ 145 w 145"/>
                <a:gd name="T3" fmla="*/ 0 h 101"/>
                <a:gd name="T4" fmla="*/ 145 w 145"/>
                <a:gd name="T5" fmla="*/ 101 h 101"/>
                <a:gd name="T6" fmla="*/ 0 w 145"/>
                <a:gd name="T7" fmla="*/ 101 h 101"/>
                <a:gd name="T8" fmla="*/ 0 w 145"/>
                <a:gd name="T9" fmla="*/ 0 h 101"/>
                <a:gd name="T10" fmla="*/ 0 w 145"/>
                <a:gd name="T11" fmla="*/ 0 h 101"/>
                <a:gd name="T12" fmla="*/ 143 w 145"/>
                <a:gd name="T13" fmla="*/ 0 h 101"/>
                <a:gd name="T14" fmla="*/ 143 w 145"/>
                <a:gd name="T15" fmla="*/ 100 h 101"/>
                <a:gd name="T16" fmla="*/ 0 w 145"/>
                <a:gd name="T17" fmla="*/ 100 h 101"/>
                <a:gd name="T18" fmla="*/ 0 w 145"/>
                <a:gd name="T19" fmla="*/ 0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1">
                  <a:moveTo>
                    <a:pt x="0" y="0"/>
                  </a:moveTo>
                  <a:lnTo>
                    <a:pt x="145" y="0"/>
                  </a:lnTo>
                  <a:lnTo>
                    <a:pt x="145" y="101"/>
                  </a:lnTo>
                  <a:lnTo>
                    <a:pt x="0" y="101"/>
                  </a:lnTo>
                  <a:lnTo>
                    <a:pt x="0" y="0"/>
                  </a:lnTo>
                  <a:close/>
                  <a:moveTo>
                    <a:pt x="0" y="0"/>
                  </a:moveTo>
                  <a:lnTo>
                    <a:pt x="143" y="0"/>
                  </a:lnTo>
                  <a:lnTo>
                    <a:pt x="143" y="100"/>
                  </a:lnTo>
                  <a:lnTo>
                    <a:pt x="0" y="100"/>
                  </a:lnTo>
                  <a:lnTo>
                    <a:pt x="0" y="0"/>
                  </a:lnTo>
                  <a:close/>
                </a:path>
              </a:pathLst>
            </a:custGeom>
            <a:solidFill>
              <a:srgbClr val="8C8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86" name="Freeform 491">
              <a:extLst>
                <a:ext uri="{FF2B5EF4-FFF2-40B4-BE49-F238E27FC236}">
                  <a16:creationId xmlns:a16="http://schemas.microsoft.com/office/drawing/2014/main" id="{D551264F-3161-2648-B5D9-77EA207B5D17}"/>
                </a:ext>
              </a:extLst>
            </p:cNvPr>
            <p:cNvSpPr>
              <a:spLocks noEditPoints="1"/>
            </p:cNvSpPr>
            <p:nvPr/>
          </p:nvSpPr>
          <p:spPr bwMode="auto">
            <a:xfrm>
              <a:off x="1001" y="3486"/>
              <a:ext cx="143" cy="100"/>
            </a:xfrm>
            <a:custGeom>
              <a:avLst/>
              <a:gdLst>
                <a:gd name="T0" fmla="*/ 0 w 143"/>
                <a:gd name="T1" fmla="*/ 0 h 100"/>
                <a:gd name="T2" fmla="*/ 143 w 143"/>
                <a:gd name="T3" fmla="*/ 0 h 100"/>
                <a:gd name="T4" fmla="*/ 143 w 143"/>
                <a:gd name="T5" fmla="*/ 100 h 100"/>
                <a:gd name="T6" fmla="*/ 0 w 143"/>
                <a:gd name="T7" fmla="*/ 100 h 100"/>
                <a:gd name="T8" fmla="*/ 0 w 143"/>
                <a:gd name="T9" fmla="*/ 0 h 100"/>
                <a:gd name="T10" fmla="*/ 0 w 143"/>
                <a:gd name="T11" fmla="*/ 0 h 100"/>
                <a:gd name="T12" fmla="*/ 140 w 143"/>
                <a:gd name="T13" fmla="*/ 0 h 100"/>
                <a:gd name="T14" fmla="*/ 140 w 143"/>
                <a:gd name="T15" fmla="*/ 99 h 100"/>
                <a:gd name="T16" fmla="*/ 0 w 143"/>
                <a:gd name="T17" fmla="*/ 99 h 100"/>
                <a:gd name="T18" fmla="*/ 0 w 143"/>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0">
                  <a:moveTo>
                    <a:pt x="0" y="0"/>
                  </a:moveTo>
                  <a:lnTo>
                    <a:pt x="143" y="0"/>
                  </a:lnTo>
                  <a:lnTo>
                    <a:pt x="143" y="100"/>
                  </a:lnTo>
                  <a:lnTo>
                    <a:pt x="0" y="100"/>
                  </a:lnTo>
                  <a:lnTo>
                    <a:pt x="0" y="0"/>
                  </a:lnTo>
                  <a:close/>
                  <a:moveTo>
                    <a:pt x="0" y="0"/>
                  </a:moveTo>
                  <a:lnTo>
                    <a:pt x="140" y="0"/>
                  </a:lnTo>
                  <a:lnTo>
                    <a:pt x="140" y="99"/>
                  </a:lnTo>
                  <a:lnTo>
                    <a:pt x="0" y="99"/>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87" name="Freeform 492">
              <a:extLst>
                <a:ext uri="{FF2B5EF4-FFF2-40B4-BE49-F238E27FC236}">
                  <a16:creationId xmlns:a16="http://schemas.microsoft.com/office/drawing/2014/main" id="{EA79CEBD-FC07-3F46-8D4B-6E3633FCBFCF}"/>
                </a:ext>
              </a:extLst>
            </p:cNvPr>
            <p:cNvSpPr>
              <a:spLocks noEditPoints="1"/>
            </p:cNvSpPr>
            <p:nvPr/>
          </p:nvSpPr>
          <p:spPr bwMode="auto">
            <a:xfrm>
              <a:off x="1001" y="3486"/>
              <a:ext cx="140" cy="99"/>
            </a:xfrm>
            <a:custGeom>
              <a:avLst/>
              <a:gdLst>
                <a:gd name="T0" fmla="*/ 0 w 140"/>
                <a:gd name="T1" fmla="*/ 0 h 99"/>
                <a:gd name="T2" fmla="*/ 140 w 140"/>
                <a:gd name="T3" fmla="*/ 0 h 99"/>
                <a:gd name="T4" fmla="*/ 140 w 140"/>
                <a:gd name="T5" fmla="*/ 99 h 99"/>
                <a:gd name="T6" fmla="*/ 0 w 140"/>
                <a:gd name="T7" fmla="*/ 99 h 99"/>
                <a:gd name="T8" fmla="*/ 0 w 140"/>
                <a:gd name="T9" fmla="*/ 0 h 99"/>
                <a:gd name="T10" fmla="*/ 0 w 140"/>
                <a:gd name="T11" fmla="*/ 0 h 99"/>
                <a:gd name="T12" fmla="*/ 138 w 140"/>
                <a:gd name="T13" fmla="*/ 0 h 99"/>
                <a:gd name="T14" fmla="*/ 138 w 140"/>
                <a:gd name="T15" fmla="*/ 98 h 99"/>
                <a:gd name="T16" fmla="*/ 0 w 140"/>
                <a:gd name="T17" fmla="*/ 98 h 99"/>
                <a:gd name="T18" fmla="*/ 0 w 140"/>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0" h="99">
                  <a:moveTo>
                    <a:pt x="0" y="0"/>
                  </a:moveTo>
                  <a:lnTo>
                    <a:pt x="140" y="0"/>
                  </a:lnTo>
                  <a:lnTo>
                    <a:pt x="140" y="99"/>
                  </a:lnTo>
                  <a:lnTo>
                    <a:pt x="0" y="99"/>
                  </a:lnTo>
                  <a:lnTo>
                    <a:pt x="0" y="0"/>
                  </a:lnTo>
                  <a:close/>
                  <a:moveTo>
                    <a:pt x="0" y="0"/>
                  </a:moveTo>
                  <a:lnTo>
                    <a:pt x="138" y="0"/>
                  </a:lnTo>
                  <a:lnTo>
                    <a:pt x="138" y="98"/>
                  </a:lnTo>
                  <a:lnTo>
                    <a:pt x="0" y="98"/>
                  </a:lnTo>
                  <a:lnTo>
                    <a:pt x="0" y="0"/>
                  </a:lnTo>
                  <a:close/>
                </a:path>
              </a:pathLst>
            </a:custGeom>
            <a:solidFill>
              <a:srgbClr val="8F8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88" name="Freeform 493">
              <a:extLst>
                <a:ext uri="{FF2B5EF4-FFF2-40B4-BE49-F238E27FC236}">
                  <a16:creationId xmlns:a16="http://schemas.microsoft.com/office/drawing/2014/main" id="{1860836B-01E0-9D48-B32C-4731BB901E55}"/>
                </a:ext>
              </a:extLst>
            </p:cNvPr>
            <p:cNvSpPr>
              <a:spLocks noEditPoints="1"/>
            </p:cNvSpPr>
            <p:nvPr/>
          </p:nvSpPr>
          <p:spPr bwMode="auto">
            <a:xfrm>
              <a:off x="1001" y="3486"/>
              <a:ext cx="138" cy="98"/>
            </a:xfrm>
            <a:custGeom>
              <a:avLst/>
              <a:gdLst>
                <a:gd name="T0" fmla="*/ 0 w 138"/>
                <a:gd name="T1" fmla="*/ 0 h 98"/>
                <a:gd name="T2" fmla="*/ 138 w 138"/>
                <a:gd name="T3" fmla="*/ 0 h 98"/>
                <a:gd name="T4" fmla="*/ 138 w 138"/>
                <a:gd name="T5" fmla="*/ 98 h 98"/>
                <a:gd name="T6" fmla="*/ 0 w 138"/>
                <a:gd name="T7" fmla="*/ 98 h 98"/>
                <a:gd name="T8" fmla="*/ 0 w 138"/>
                <a:gd name="T9" fmla="*/ 0 h 98"/>
                <a:gd name="T10" fmla="*/ 0 w 138"/>
                <a:gd name="T11" fmla="*/ 0 h 98"/>
                <a:gd name="T12" fmla="*/ 137 w 138"/>
                <a:gd name="T13" fmla="*/ 0 h 98"/>
                <a:gd name="T14" fmla="*/ 137 w 138"/>
                <a:gd name="T15" fmla="*/ 97 h 98"/>
                <a:gd name="T16" fmla="*/ 0 w 138"/>
                <a:gd name="T17" fmla="*/ 97 h 98"/>
                <a:gd name="T18" fmla="*/ 0 w 138"/>
                <a:gd name="T19" fmla="*/ 0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98">
                  <a:moveTo>
                    <a:pt x="0" y="0"/>
                  </a:moveTo>
                  <a:lnTo>
                    <a:pt x="138" y="0"/>
                  </a:lnTo>
                  <a:lnTo>
                    <a:pt x="138" y="98"/>
                  </a:lnTo>
                  <a:lnTo>
                    <a:pt x="0" y="98"/>
                  </a:lnTo>
                  <a:lnTo>
                    <a:pt x="0" y="0"/>
                  </a:lnTo>
                  <a:close/>
                  <a:moveTo>
                    <a:pt x="0" y="0"/>
                  </a:moveTo>
                  <a:lnTo>
                    <a:pt x="137" y="0"/>
                  </a:lnTo>
                  <a:lnTo>
                    <a:pt x="137" y="97"/>
                  </a:lnTo>
                  <a:lnTo>
                    <a:pt x="0" y="97"/>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89" name="Freeform 494">
              <a:extLst>
                <a:ext uri="{FF2B5EF4-FFF2-40B4-BE49-F238E27FC236}">
                  <a16:creationId xmlns:a16="http://schemas.microsoft.com/office/drawing/2014/main" id="{3613EF4F-98EA-1B4D-BF9D-034ADCE82CFB}"/>
                </a:ext>
              </a:extLst>
            </p:cNvPr>
            <p:cNvSpPr>
              <a:spLocks noEditPoints="1"/>
            </p:cNvSpPr>
            <p:nvPr/>
          </p:nvSpPr>
          <p:spPr bwMode="auto">
            <a:xfrm>
              <a:off x="1001" y="3486"/>
              <a:ext cx="137" cy="97"/>
            </a:xfrm>
            <a:custGeom>
              <a:avLst/>
              <a:gdLst>
                <a:gd name="T0" fmla="*/ 0 w 137"/>
                <a:gd name="T1" fmla="*/ 0 h 97"/>
                <a:gd name="T2" fmla="*/ 137 w 137"/>
                <a:gd name="T3" fmla="*/ 0 h 97"/>
                <a:gd name="T4" fmla="*/ 137 w 137"/>
                <a:gd name="T5" fmla="*/ 97 h 97"/>
                <a:gd name="T6" fmla="*/ 0 w 137"/>
                <a:gd name="T7" fmla="*/ 97 h 97"/>
                <a:gd name="T8" fmla="*/ 0 w 137"/>
                <a:gd name="T9" fmla="*/ 0 h 97"/>
                <a:gd name="T10" fmla="*/ 0 w 137"/>
                <a:gd name="T11" fmla="*/ 0 h 97"/>
                <a:gd name="T12" fmla="*/ 135 w 137"/>
                <a:gd name="T13" fmla="*/ 0 h 97"/>
                <a:gd name="T14" fmla="*/ 135 w 137"/>
                <a:gd name="T15" fmla="*/ 95 h 97"/>
                <a:gd name="T16" fmla="*/ 0 w 137"/>
                <a:gd name="T17" fmla="*/ 95 h 97"/>
                <a:gd name="T18" fmla="*/ 0 w 137"/>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7" h="97">
                  <a:moveTo>
                    <a:pt x="0" y="0"/>
                  </a:moveTo>
                  <a:lnTo>
                    <a:pt x="137" y="0"/>
                  </a:lnTo>
                  <a:lnTo>
                    <a:pt x="137" y="97"/>
                  </a:lnTo>
                  <a:lnTo>
                    <a:pt x="0" y="97"/>
                  </a:lnTo>
                  <a:lnTo>
                    <a:pt x="0" y="0"/>
                  </a:lnTo>
                  <a:close/>
                  <a:moveTo>
                    <a:pt x="0" y="0"/>
                  </a:moveTo>
                  <a:lnTo>
                    <a:pt x="135" y="0"/>
                  </a:lnTo>
                  <a:lnTo>
                    <a:pt x="135" y="95"/>
                  </a:lnTo>
                  <a:lnTo>
                    <a:pt x="0" y="95"/>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90" name="Freeform 495">
              <a:extLst>
                <a:ext uri="{FF2B5EF4-FFF2-40B4-BE49-F238E27FC236}">
                  <a16:creationId xmlns:a16="http://schemas.microsoft.com/office/drawing/2014/main" id="{EFB83C1D-2AB4-E04A-9F19-1F41F3489815}"/>
                </a:ext>
              </a:extLst>
            </p:cNvPr>
            <p:cNvSpPr>
              <a:spLocks noEditPoints="1"/>
            </p:cNvSpPr>
            <p:nvPr/>
          </p:nvSpPr>
          <p:spPr bwMode="auto">
            <a:xfrm>
              <a:off x="1001" y="3486"/>
              <a:ext cx="135" cy="95"/>
            </a:xfrm>
            <a:custGeom>
              <a:avLst/>
              <a:gdLst>
                <a:gd name="T0" fmla="*/ 0 w 135"/>
                <a:gd name="T1" fmla="*/ 0 h 95"/>
                <a:gd name="T2" fmla="*/ 135 w 135"/>
                <a:gd name="T3" fmla="*/ 0 h 95"/>
                <a:gd name="T4" fmla="*/ 135 w 135"/>
                <a:gd name="T5" fmla="*/ 95 h 95"/>
                <a:gd name="T6" fmla="*/ 0 w 135"/>
                <a:gd name="T7" fmla="*/ 95 h 95"/>
                <a:gd name="T8" fmla="*/ 0 w 135"/>
                <a:gd name="T9" fmla="*/ 0 h 95"/>
                <a:gd name="T10" fmla="*/ 0 w 135"/>
                <a:gd name="T11" fmla="*/ 0 h 95"/>
                <a:gd name="T12" fmla="*/ 133 w 135"/>
                <a:gd name="T13" fmla="*/ 0 h 95"/>
                <a:gd name="T14" fmla="*/ 133 w 135"/>
                <a:gd name="T15" fmla="*/ 94 h 95"/>
                <a:gd name="T16" fmla="*/ 0 w 135"/>
                <a:gd name="T17" fmla="*/ 94 h 95"/>
                <a:gd name="T18" fmla="*/ 0 w 135"/>
                <a:gd name="T19" fmla="*/ 0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5" h="95">
                  <a:moveTo>
                    <a:pt x="0" y="0"/>
                  </a:moveTo>
                  <a:lnTo>
                    <a:pt x="135" y="0"/>
                  </a:lnTo>
                  <a:lnTo>
                    <a:pt x="135" y="95"/>
                  </a:lnTo>
                  <a:lnTo>
                    <a:pt x="0" y="95"/>
                  </a:lnTo>
                  <a:lnTo>
                    <a:pt x="0" y="0"/>
                  </a:lnTo>
                  <a:close/>
                  <a:moveTo>
                    <a:pt x="0" y="0"/>
                  </a:moveTo>
                  <a:lnTo>
                    <a:pt x="133" y="0"/>
                  </a:lnTo>
                  <a:lnTo>
                    <a:pt x="133" y="94"/>
                  </a:lnTo>
                  <a:lnTo>
                    <a:pt x="0" y="94"/>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91" name="Freeform 496">
              <a:extLst>
                <a:ext uri="{FF2B5EF4-FFF2-40B4-BE49-F238E27FC236}">
                  <a16:creationId xmlns:a16="http://schemas.microsoft.com/office/drawing/2014/main" id="{C50B956A-FAAD-A74E-A549-5F707F2F01D6}"/>
                </a:ext>
              </a:extLst>
            </p:cNvPr>
            <p:cNvSpPr>
              <a:spLocks noEditPoints="1"/>
            </p:cNvSpPr>
            <p:nvPr/>
          </p:nvSpPr>
          <p:spPr bwMode="auto">
            <a:xfrm>
              <a:off x="1001" y="3486"/>
              <a:ext cx="133" cy="94"/>
            </a:xfrm>
            <a:custGeom>
              <a:avLst/>
              <a:gdLst>
                <a:gd name="T0" fmla="*/ 0 w 133"/>
                <a:gd name="T1" fmla="*/ 0 h 94"/>
                <a:gd name="T2" fmla="*/ 133 w 133"/>
                <a:gd name="T3" fmla="*/ 0 h 94"/>
                <a:gd name="T4" fmla="*/ 133 w 133"/>
                <a:gd name="T5" fmla="*/ 94 h 94"/>
                <a:gd name="T6" fmla="*/ 0 w 133"/>
                <a:gd name="T7" fmla="*/ 94 h 94"/>
                <a:gd name="T8" fmla="*/ 0 w 133"/>
                <a:gd name="T9" fmla="*/ 0 h 94"/>
                <a:gd name="T10" fmla="*/ 0 w 133"/>
                <a:gd name="T11" fmla="*/ 0 h 94"/>
                <a:gd name="T12" fmla="*/ 131 w 133"/>
                <a:gd name="T13" fmla="*/ 0 h 94"/>
                <a:gd name="T14" fmla="*/ 131 w 133"/>
                <a:gd name="T15" fmla="*/ 92 h 94"/>
                <a:gd name="T16" fmla="*/ 0 w 133"/>
                <a:gd name="T17" fmla="*/ 92 h 94"/>
                <a:gd name="T18" fmla="*/ 0 w 133"/>
                <a:gd name="T19" fmla="*/ 0 h 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3" h="94">
                  <a:moveTo>
                    <a:pt x="0" y="0"/>
                  </a:moveTo>
                  <a:lnTo>
                    <a:pt x="133" y="0"/>
                  </a:lnTo>
                  <a:lnTo>
                    <a:pt x="133" y="94"/>
                  </a:lnTo>
                  <a:lnTo>
                    <a:pt x="0" y="94"/>
                  </a:lnTo>
                  <a:lnTo>
                    <a:pt x="0" y="0"/>
                  </a:lnTo>
                  <a:close/>
                  <a:moveTo>
                    <a:pt x="0" y="0"/>
                  </a:moveTo>
                  <a:lnTo>
                    <a:pt x="131" y="0"/>
                  </a:lnTo>
                  <a:lnTo>
                    <a:pt x="131" y="92"/>
                  </a:lnTo>
                  <a:lnTo>
                    <a:pt x="0" y="92"/>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92" name="Freeform 497">
              <a:extLst>
                <a:ext uri="{FF2B5EF4-FFF2-40B4-BE49-F238E27FC236}">
                  <a16:creationId xmlns:a16="http://schemas.microsoft.com/office/drawing/2014/main" id="{C262DE48-AB2C-8A42-8A88-30A08A3D1C8B}"/>
                </a:ext>
              </a:extLst>
            </p:cNvPr>
            <p:cNvSpPr>
              <a:spLocks noEditPoints="1"/>
            </p:cNvSpPr>
            <p:nvPr/>
          </p:nvSpPr>
          <p:spPr bwMode="auto">
            <a:xfrm>
              <a:off x="1001" y="3486"/>
              <a:ext cx="131" cy="92"/>
            </a:xfrm>
            <a:custGeom>
              <a:avLst/>
              <a:gdLst>
                <a:gd name="T0" fmla="*/ 0 w 131"/>
                <a:gd name="T1" fmla="*/ 0 h 92"/>
                <a:gd name="T2" fmla="*/ 131 w 131"/>
                <a:gd name="T3" fmla="*/ 0 h 92"/>
                <a:gd name="T4" fmla="*/ 131 w 131"/>
                <a:gd name="T5" fmla="*/ 92 h 92"/>
                <a:gd name="T6" fmla="*/ 0 w 131"/>
                <a:gd name="T7" fmla="*/ 92 h 92"/>
                <a:gd name="T8" fmla="*/ 0 w 131"/>
                <a:gd name="T9" fmla="*/ 0 h 92"/>
                <a:gd name="T10" fmla="*/ 0 w 131"/>
                <a:gd name="T11" fmla="*/ 0 h 92"/>
                <a:gd name="T12" fmla="*/ 130 w 131"/>
                <a:gd name="T13" fmla="*/ 0 h 92"/>
                <a:gd name="T14" fmla="*/ 130 w 131"/>
                <a:gd name="T15" fmla="*/ 91 h 92"/>
                <a:gd name="T16" fmla="*/ 0 w 131"/>
                <a:gd name="T17" fmla="*/ 91 h 92"/>
                <a:gd name="T18" fmla="*/ 0 w 131"/>
                <a:gd name="T19" fmla="*/ 0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1" h="92">
                  <a:moveTo>
                    <a:pt x="0" y="0"/>
                  </a:moveTo>
                  <a:lnTo>
                    <a:pt x="131" y="0"/>
                  </a:lnTo>
                  <a:lnTo>
                    <a:pt x="131" y="92"/>
                  </a:lnTo>
                  <a:lnTo>
                    <a:pt x="0" y="92"/>
                  </a:lnTo>
                  <a:lnTo>
                    <a:pt x="0" y="0"/>
                  </a:lnTo>
                  <a:close/>
                  <a:moveTo>
                    <a:pt x="0" y="0"/>
                  </a:moveTo>
                  <a:lnTo>
                    <a:pt x="130" y="0"/>
                  </a:lnTo>
                  <a:lnTo>
                    <a:pt x="130" y="91"/>
                  </a:lnTo>
                  <a:lnTo>
                    <a:pt x="0" y="91"/>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93" name="Freeform 498">
              <a:extLst>
                <a:ext uri="{FF2B5EF4-FFF2-40B4-BE49-F238E27FC236}">
                  <a16:creationId xmlns:a16="http://schemas.microsoft.com/office/drawing/2014/main" id="{B02E8924-0C21-3D4E-B273-9A08BAF7935D}"/>
                </a:ext>
              </a:extLst>
            </p:cNvPr>
            <p:cNvSpPr>
              <a:spLocks noEditPoints="1"/>
            </p:cNvSpPr>
            <p:nvPr/>
          </p:nvSpPr>
          <p:spPr bwMode="auto">
            <a:xfrm>
              <a:off x="1001" y="3486"/>
              <a:ext cx="130" cy="91"/>
            </a:xfrm>
            <a:custGeom>
              <a:avLst/>
              <a:gdLst>
                <a:gd name="T0" fmla="*/ 0 w 130"/>
                <a:gd name="T1" fmla="*/ 0 h 91"/>
                <a:gd name="T2" fmla="*/ 130 w 130"/>
                <a:gd name="T3" fmla="*/ 0 h 91"/>
                <a:gd name="T4" fmla="*/ 130 w 130"/>
                <a:gd name="T5" fmla="*/ 91 h 91"/>
                <a:gd name="T6" fmla="*/ 0 w 130"/>
                <a:gd name="T7" fmla="*/ 91 h 91"/>
                <a:gd name="T8" fmla="*/ 0 w 130"/>
                <a:gd name="T9" fmla="*/ 0 h 91"/>
                <a:gd name="T10" fmla="*/ 0 w 130"/>
                <a:gd name="T11" fmla="*/ 0 h 91"/>
                <a:gd name="T12" fmla="*/ 128 w 130"/>
                <a:gd name="T13" fmla="*/ 0 h 91"/>
                <a:gd name="T14" fmla="*/ 128 w 130"/>
                <a:gd name="T15" fmla="*/ 91 h 91"/>
                <a:gd name="T16" fmla="*/ 0 w 130"/>
                <a:gd name="T17" fmla="*/ 91 h 91"/>
                <a:gd name="T18" fmla="*/ 0 w 130"/>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1">
                  <a:moveTo>
                    <a:pt x="0" y="0"/>
                  </a:moveTo>
                  <a:lnTo>
                    <a:pt x="130" y="0"/>
                  </a:lnTo>
                  <a:lnTo>
                    <a:pt x="130" y="91"/>
                  </a:lnTo>
                  <a:lnTo>
                    <a:pt x="0" y="91"/>
                  </a:lnTo>
                  <a:lnTo>
                    <a:pt x="0" y="0"/>
                  </a:lnTo>
                  <a:close/>
                  <a:moveTo>
                    <a:pt x="0" y="0"/>
                  </a:moveTo>
                  <a:lnTo>
                    <a:pt x="128" y="0"/>
                  </a:lnTo>
                  <a:lnTo>
                    <a:pt x="128" y="91"/>
                  </a:lnTo>
                  <a:lnTo>
                    <a:pt x="0" y="91"/>
                  </a:lnTo>
                  <a:lnTo>
                    <a:pt x="0" y="0"/>
                  </a:lnTo>
                  <a:close/>
                </a:path>
              </a:pathLst>
            </a:custGeom>
            <a:solidFill>
              <a:srgbClr val="989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94" name="Freeform 499">
              <a:extLst>
                <a:ext uri="{FF2B5EF4-FFF2-40B4-BE49-F238E27FC236}">
                  <a16:creationId xmlns:a16="http://schemas.microsoft.com/office/drawing/2014/main" id="{F0F0B764-309C-E146-849C-B846B9BD6A7D}"/>
                </a:ext>
              </a:extLst>
            </p:cNvPr>
            <p:cNvSpPr>
              <a:spLocks noEditPoints="1"/>
            </p:cNvSpPr>
            <p:nvPr/>
          </p:nvSpPr>
          <p:spPr bwMode="auto">
            <a:xfrm>
              <a:off x="1001" y="3486"/>
              <a:ext cx="128" cy="91"/>
            </a:xfrm>
            <a:custGeom>
              <a:avLst/>
              <a:gdLst>
                <a:gd name="T0" fmla="*/ 0 w 128"/>
                <a:gd name="T1" fmla="*/ 0 h 91"/>
                <a:gd name="T2" fmla="*/ 128 w 128"/>
                <a:gd name="T3" fmla="*/ 0 h 91"/>
                <a:gd name="T4" fmla="*/ 128 w 128"/>
                <a:gd name="T5" fmla="*/ 91 h 91"/>
                <a:gd name="T6" fmla="*/ 0 w 128"/>
                <a:gd name="T7" fmla="*/ 91 h 91"/>
                <a:gd name="T8" fmla="*/ 0 w 128"/>
                <a:gd name="T9" fmla="*/ 0 h 91"/>
                <a:gd name="T10" fmla="*/ 0 w 128"/>
                <a:gd name="T11" fmla="*/ 0 h 91"/>
                <a:gd name="T12" fmla="*/ 126 w 128"/>
                <a:gd name="T13" fmla="*/ 0 h 91"/>
                <a:gd name="T14" fmla="*/ 126 w 128"/>
                <a:gd name="T15" fmla="*/ 89 h 91"/>
                <a:gd name="T16" fmla="*/ 0 w 128"/>
                <a:gd name="T17" fmla="*/ 89 h 91"/>
                <a:gd name="T18" fmla="*/ 0 w 128"/>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8" h="91">
                  <a:moveTo>
                    <a:pt x="0" y="0"/>
                  </a:moveTo>
                  <a:lnTo>
                    <a:pt x="128" y="0"/>
                  </a:lnTo>
                  <a:lnTo>
                    <a:pt x="128" y="91"/>
                  </a:lnTo>
                  <a:lnTo>
                    <a:pt x="0" y="91"/>
                  </a:lnTo>
                  <a:lnTo>
                    <a:pt x="0" y="0"/>
                  </a:lnTo>
                  <a:close/>
                  <a:moveTo>
                    <a:pt x="0" y="0"/>
                  </a:moveTo>
                  <a:lnTo>
                    <a:pt x="126" y="0"/>
                  </a:lnTo>
                  <a:lnTo>
                    <a:pt x="126" y="89"/>
                  </a:lnTo>
                  <a:lnTo>
                    <a:pt x="0" y="89"/>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95" name="Freeform 500">
              <a:extLst>
                <a:ext uri="{FF2B5EF4-FFF2-40B4-BE49-F238E27FC236}">
                  <a16:creationId xmlns:a16="http://schemas.microsoft.com/office/drawing/2014/main" id="{184A1106-828D-1146-A4EE-222D4695EAE3}"/>
                </a:ext>
              </a:extLst>
            </p:cNvPr>
            <p:cNvSpPr>
              <a:spLocks noEditPoints="1"/>
            </p:cNvSpPr>
            <p:nvPr/>
          </p:nvSpPr>
          <p:spPr bwMode="auto">
            <a:xfrm>
              <a:off x="1001" y="3486"/>
              <a:ext cx="126" cy="89"/>
            </a:xfrm>
            <a:custGeom>
              <a:avLst/>
              <a:gdLst>
                <a:gd name="T0" fmla="*/ 0 w 126"/>
                <a:gd name="T1" fmla="*/ 0 h 89"/>
                <a:gd name="T2" fmla="*/ 126 w 126"/>
                <a:gd name="T3" fmla="*/ 0 h 89"/>
                <a:gd name="T4" fmla="*/ 126 w 126"/>
                <a:gd name="T5" fmla="*/ 89 h 89"/>
                <a:gd name="T6" fmla="*/ 0 w 126"/>
                <a:gd name="T7" fmla="*/ 89 h 89"/>
                <a:gd name="T8" fmla="*/ 0 w 126"/>
                <a:gd name="T9" fmla="*/ 0 h 89"/>
                <a:gd name="T10" fmla="*/ 0 w 126"/>
                <a:gd name="T11" fmla="*/ 0 h 89"/>
                <a:gd name="T12" fmla="*/ 124 w 126"/>
                <a:gd name="T13" fmla="*/ 0 h 89"/>
                <a:gd name="T14" fmla="*/ 124 w 126"/>
                <a:gd name="T15" fmla="*/ 88 h 89"/>
                <a:gd name="T16" fmla="*/ 0 w 126"/>
                <a:gd name="T17" fmla="*/ 88 h 89"/>
                <a:gd name="T18" fmla="*/ 0 w 126"/>
                <a:gd name="T19" fmla="*/ 0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6" h="89">
                  <a:moveTo>
                    <a:pt x="0" y="0"/>
                  </a:moveTo>
                  <a:lnTo>
                    <a:pt x="126" y="0"/>
                  </a:lnTo>
                  <a:lnTo>
                    <a:pt x="126" y="89"/>
                  </a:lnTo>
                  <a:lnTo>
                    <a:pt x="0" y="89"/>
                  </a:lnTo>
                  <a:lnTo>
                    <a:pt x="0" y="0"/>
                  </a:lnTo>
                  <a:close/>
                  <a:moveTo>
                    <a:pt x="0" y="0"/>
                  </a:moveTo>
                  <a:lnTo>
                    <a:pt x="124" y="0"/>
                  </a:lnTo>
                  <a:lnTo>
                    <a:pt x="124" y="88"/>
                  </a:lnTo>
                  <a:lnTo>
                    <a:pt x="0" y="88"/>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96" name="Freeform 501">
              <a:extLst>
                <a:ext uri="{FF2B5EF4-FFF2-40B4-BE49-F238E27FC236}">
                  <a16:creationId xmlns:a16="http://schemas.microsoft.com/office/drawing/2014/main" id="{B338D52B-4B8C-3D45-861A-016B21886D7B}"/>
                </a:ext>
              </a:extLst>
            </p:cNvPr>
            <p:cNvSpPr>
              <a:spLocks noEditPoints="1"/>
            </p:cNvSpPr>
            <p:nvPr/>
          </p:nvSpPr>
          <p:spPr bwMode="auto">
            <a:xfrm>
              <a:off x="1001" y="3486"/>
              <a:ext cx="124" cy="88"/>
            </a:xfrm>
            <a:custGeom>
              <a:avLst/>
              <a:gdLst>
                <a:gd name="T0" fmla="*/ 0 w 124"/>
                <a:gd name="T1" fmla="*/ 0 h 88"/>
                <a:gd name="T2" fmla="*/ 124 w 124"/>
                <a:gd name="T3" fmla="*/ 0 h 88"/>
                <a:gd name="T4" fmla="*/ 124 w 124"/>
                <a:gd name="T5" fmla="*/ 88 h 88"/>
                <a:gd name="T6" fmla="*/ 0 w 124"/>
                <a:gd name="T7" fmla="*/ 88 h 88"/>
                <a:gd name="T8" fmla="*/ 0 w 124"/>
                <a:gd name="T9" fmla="*/ 0 h 88"/>
                <a:gd name="T10" fmla="*/ 0 w 124"/>
                <a:gd name="T11" fmla="*/ 0 h 88"/>
                <a:gd name="T12" fmla="*/ 123 w 124"/>
                <a:gd name="T13" fmla="*/ 0 h 88"/>
                <a:gd name="T14" fmla="*/ 123 w 124"/>
                <a:gd name="T15" fmla="*/ 86 h 88"/>
                <a:gd name="T16" fmla="*/ 0 w 124"/>
                <a:gd name="T17" fmla="*/ 86 h 88"/>
                <a:gd name="T18" fmla="*/ 0 w 12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8">
                  <a:moveTo>
                    <a:pt x="0" y="0"/>
                  </a:moveTo>
                  <a:lnTo>
                    <a:pt x="124" y="0"/>
                  </a:lnTo>
                  <a:lnTo>
                    <a:pt x="124" y="88"/>
                  </a:lnTo>
                  <a:lnTo>
                    <a:pt x="0" y="88"/>
                  </a:lnTo>
                  <a:lnTo>
                    <a:pt x="0" y="0"/>
                  </a:lnTo>
                  <a:close/>
                  <a:moveTo>
                    <a:pt x="0" y="0"/>
                  </a:moveTo>
                  <a:lnTo>
                    <a:pt x="123" y="0"/>
                  </a:lnTo>
                  <a:lnTo>
                    <a:pt x="123" y="86"/>
                  </a:lnTo>
                  <a:lnTo>
                    <a:pt x="0" y="86"/>
                  </a:lnTo>
                  <a:lnTo>
                    <a:pt x="0" y="0"/>
                  </a:lnTo>
                  <a:close/>
                </a:path>
              </a:pathLst>
            </a:custGeom>
            <a:solidFill>
              <a:srgbClr val="9D9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97" name="Freeform 502">
              <a:extLst>
                <a:ext uri="{FF2B5EF4-FFF2-40B4-BE49-F238E27FC236}">
                  <a16:creationId xmlns:a16="http://schemas.microsoft.com/office/drawing/2014/main" id="{B84ABAB7-2914-1046-9140-66307D25B67E}"/>
                </a:ext>
              </a:extLst>
            </p:cNvPr>
            <p:cNvSpPr>
              <a:spLocks noEditPoints="1"/>
            </p:cNvSpPr>
            <p:nvPr/>
          </p:nvSpPr>
          <p:spPr bwMode="auto">
            <a:xfrm>
              <a:off x="1001" y="3486"/>
              <a:ext cx="123" cy="86"/>
            </a:xfrm>
            <a:custGeom>
              <a:avLst/>
              <a:gdLst>
                <a:gd name="T0" fmla="*/ 0 w 123"/>
                <a:gd name="T1" fmla="*/ 0 h 86"/>
                <a:gd name="T2" fmla="*/ 123 w 123"/>
                <a:gd name="T3" fmla="*/ 0 h 86"/>
                <a:gd name="T4" fmla="*/ 123 w 123"/>
                <a:gd name="T5" fmla="*/ 86 h 86"/>
                <a:gd name="T6" fmla="*/ 0 w 123"/>
                <a:gd name="T7" fmla="*/ 86 h 86"/>
                <a:gd name="T8" fmla="*/ 0 w 123"/>
                <a:gd name="T9" fmla="*/ 0 h 86"/>
                <a:gd name="T10" fmla="*/ 0 w 123"/>
                <a:gd name="T11" fmla="*/ 0 h 86"/>
                <a:gd name="T12" fmla="*/ 121 w 123"/>
                <a:gd name="T13" fmla="*/ 0 h 86"/>
                <a:gd name="T14" fmla="*/ 121 w 123"/>
                <a:gd name="T15" fmla="*/ 85 h 86"/>
                <a:gd name="T16" fmla="*/ 0 w 123"/>
                <a:gd name="T17" fmla="*/ 85 h 86"/>
                <a:gd name="T18" fmla="*/ 0 w 123"/>
                <a:gd name="T19" fmla="*/ 0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3" h="86">
                  <a:moveTo>
                    <a:pt x="0" y="0"/>
                  </a:moveTo>
                  <a:lnTo>
                    <a:pt x="123" y="0"/>
                  </a:lnTo>
                  <a:lnTo>
                    <a:pt x="123" y="86"/>
                  </a:lnTo>
                  <a:lnTo>
                    <a:pt x="0" y="86"/>
                  </a:lnTo>
                  <a:lnTo>
                    <a:pt x="0" y="0"/>
                  </a:lnTo>
                  <a:close/>
                  <a:moveTo>
                    <a:pt x="0" y="0"/>
                  </a:moveTo>
                  <a:lnTo>
                    <a:pt x="121" y="0"/>
                  </a:lnTo>
                  <a:lnTo>
                    <a:pt x="121" y="85"/>
                  </a:lnTo>
                  <a:lnTo>
                    <a:pt x="0" y="85"/>
                  </a:lnTo>
                  <a:lnTo>
                    <a:pt x="0" y="0"/>
                  </a:lnTo>
                  <a:close/>
                </a:path>
              </a:pathLst>
            </a:custGeom>
            <a:solidFill>
              <a:srgbClr val="9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98" name="Freeform 503">
              <a:extLst>
                <a:ext uri="{FF2B5EF4-FFF2-40B4-BE49-F238E27FC236}">
                  <a16:creationId xmlns:a16="http://schemas.microsoft.com/office/drawing/2014/main" id="{483E8D99-575A-6843-BAE5-B73950F5425C}"/>
                </a:ext>
              </a:extLst>
            </p:cNvPr>
            <p:cNvSpPr>
              <a:spLocks noEditPoints="1"/>
            </p:cNvSpPr>
            <p:nvPr/>
          </p:nvSpPr>
          <p:spPr bwMode="auto">
            <a:xfrm>
              <a:off x="1001" y="3486"/>
              <a:ext cx="121" cy="85"/>
            </a:xfrm>
            <a:custGeom>
              <a:avLst/>
              <a:gdLst>
                <a:gd name="T0" fmla="*/ 0 w 121"/>
                <a:gd name="T1" fmla="*/ 0 h 85"/>
                <a:gd name="T2" fmla="*/ 121 w 121"/>
                <a:gd name="T3" fmla="*/ 0 h 85"/>
                <a:gd name="T4" fmla="*/ 121 w 121"/>
                <a:gd name="T5" fmla="*/ 85 h 85"/>
                <a:gd name="T6" fmla="*/ 0 w 121"/>
                <a:gd name="T7" fmla="*/ 85 h 85"/>
                <a:gd name="T8" fmla="*/ 0 w 121"/>
                <a:gd name="T9" fmla="*/ 0 h 85"/>
                <a:gd name="T10" fmla="*/ 0 w 121"/>
                <a:gd name="T11" fmla="*/ 0 h 85"/>
                <a:gd name="T12" fmla="*/ 119 w 121"/>
                <a:gd name="T13" fmla="*/ 0 h 85"/>
                <a:gd name="T14" fmla="*/ 119 w 121"/>
                <a:gd name="T15" fmla="*/ 85 h 85"/>
                <a:gd name="T16" fmla="*/ 0 w 121"/>
                <a:gd name="T17" fmla="*/ 85 h 85"/>
                <a:gd name="T18" fmla="*/ 0 w 121"/>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5">
                  <a:moveTo>
                    <a:pt x="0" y="0"/>
                  </a:moveTo>
                  <a:lnTo>
                    <a:pt x="121" y="0"/>
                  </a:lnTo>
                  <a:lnTo>
                    <a:pt x="121" y="85"/>
                  </a:lnTo>
                  <a:lnTo>
                    <a:pt x="0" y="85"/>
                  </a:lnTo>
                  <a:lnTo>
                    <a:pt x="0" y="0"/>
                  </a:lnTo>
                  <a:close/>
                  <a:moveTo>
                    <a:pt x="0" y="0"/>
                  </a:moveTo>
                  <a:lnTo>
                    <a:pt x="119" y="0"/>
                  </a:lnTo>
                  <a:lnTo>
                    <a:pt x="119" y="85"/>
                  </a:lnTo>
                  <a:lnTo>
                    <a:pt x="0" y="85"/>
                  </a:lnTo>
                  <a:lnTo>
                    <a:pt x="0" y="0"/>
                  </a:lnTo>
                  <a:close/>
                </a:path>
              </a:pathLst>
            </a:custGeom>
            <a:solidFill>
              <a:srgbClr val="A1A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99" name="Freeform 504">
              <a:extLst>
                <a:ext uri="{FF2B5EF4-FFF2-40B4-BE49-F238E27FC236}">
                  <a16:creationId xmlns:a16="http://schemas.microsoft.com/office/drawing/2014/main" id="{8DCDAF9B-CBE4-9A48-AEEF-58C4FEBD411A}"/>
                </a:ext>
              </a:extLst>
            </p:cNvPr>
            <p:cNvSpPr>
              <a:spLocks noEditPoints="1"/>
            </p:cNvSpPr>
            <p:nvPr/>
          </p:nvSpPr>
          <p:spPr bwMode="auto">
            <a:xfrm>
              <a:off x="1001" y="3486"/>
              <a:ext cx="119" cy="85"/>
            </a:xfrm>
            <a:custGeom>
              <a:avLst/>
              <a:gdLst>
                <a:gd name="T0" fmla="*/ 0 w 119"/>
                <a:gd name="T1" fmla="*/ 0 h 85"/>
                <a:gd name="T2" fmla="*/ 119 w 119"/>
                <a:gd name="T3" fmla="*/ 0 h 85"/>
                <a:gd name="T4" fmla="*/ 119 w 119"/>
                <a:gd name="T5" fmla="*/ 85 h 85"/>
                <a:gd name="T6" fmla="*/ 0 w 119"/>
                <a:gd name="T7" fmla="*/ 85 h 85"/>
                <a:gd name="T8" fmla="*/ 0 w 119"/>
                <a:gd name="T9" fmla="*/ 0 h 85"/>
                <a:gd name="T10" fmla="*/ 0 w 119"/>
                <a:gd name="T11" fmla="*/ 0 h 85"/>
                <a:gd name="T12" fmla="*/ 117 w 119"/>
                <a:gd name="T13" fmla="*/ 0 h 85"/>
                <a:gd name="T14" fmla="*/ 117 w 119"/>
                <a:gd name="T15" fmla="*/ 83 h 85"/>
                <a:gd name="T16" fmla="*/ 0 w 119"/>
                <a:gd name="T17" fmla="*/ 83 h 85"/>
                <a:gd name="T18" fmla="*/ 0 w 119"/>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5">
                  <a:moveTo>
                    <a:pt x="0" y="0"/>
                  </a:moveTo>
                  <a:lnTo>
                    <a:pt x="119" y="0"/>
                  </a:lnTo>
                  <a:lnTo>
                    <a:pt x="119" y="85"/>
                  </a:lnTo>
                  <a:lnTo>
                    <a:pt x="0" y="85"/>
                  </a:lnTo>
                  <a:lnTo>
                    <a:pt x="0" y="0"/>
                  </a:lnTo>
                  <a:close/>
                  <a:moveTo>
                    <a:pt x="0" y="0"/>
                  </a:moveTo>
                  <a:lnTo>
                    <a:pt x="117" y="0"/>
                  </a:lnTo>
                  <a:lnTo>
                    <a:pt x="117" y="83"/>
                  </a:lnTo>
                  <a:lnTo>
                    <a:pt x="0" y="83"/>
                  </a:lnTo>
                  <a:lnTo>
                    <a:pt x="0" y="0"/>
                  </a:lnTo>
                  <a:close/>
                </a:path>
              </a:pathLst>
            </a:custGeom>
            <a:solidFill>
              <a:srgbClr val="A3A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00" name="Freeform 505">
              <a:extLst>
                <a:ext uri="{FF2B5EF4-FFF2-40B4-BE49-F238E27FC236}">
                  <a16:creationId xmlns:a16="http://schemas.microsoft.com/office/drawing/2014/main" id="{CC9CCC65-5323-694F-A961-075F901B400D}"/>
                </a:ext>
              </a:extLst>
            </p:cNvPr>
            <p:cNvSpPr>
              <a:spLocks noEditPoints="1"/>
            </p:cNvSpPr>
            <p:nvPr/>
          </p:nvSpPr>
          <p:spPr bwMode="auto">
            <a:xfrm>
              <a:off x="1001" y="3486"/>
              <a:ext cx="117" cy="83"/>
            </a:xfrm>
            <a:custGeom>
              <a:avLst/>
              <a:gdLst>
                <a:gd name="T0" fmla="*/ 0 w 117"/>
                <a:gd name="T1" fmla="*/ 0 h 83"/>
                <a:gd name="T2" fmla="*/ 117 w 117"/>
                <a:gd name="T3" fmla="*/ 0 h 83"/>
                <a:gd name="T4" fmla="*/ 117 w 117"/>
                <a:gd name="T5" fmla="*/ 83 h 83"/>
                <a:gd name="T6" fmla="*/ 0 w 117"/>
                <a:gd name="T7" fmla="*/ 83 h 83"/>
                <a:gd name="T8" fmla="*/ 0 w 117"/>
                <a:gd name="T9" fmla="*/ 0 h 83"/>
                <a:gd name="T10" fmla="*/ 0 w 117"/>
                <a:gd name="T11" fmla="*/ 0 h 83"/>
                <a:gd name="T12" fmla="*/ 116 w 117"/>
                <a:gd name="T13" fmla="*/ 0 h 83"/>
                <a:gd name="T14" fmla="*/ 116 w 117"/>
                <a:gd name="T15" fmla="*/ 82 h 83"/>
                <a:gd name="T16" fmla="*/ 0 w 117"/>
                <a:gd name="T17" fmla="*/ 82 h 83"/>
                <a:gd name="T18" fmla="*/ 0 w 117"/>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3">
                  <a:moveTo>
                    <a:pt x="0" y="0"/>
                  </a:moveTo>
                  <a:lnTo>
                    <a:pt x="117" y="0"/>
                  </a:lnTo>
                  <a:lnTo>
                    <a:pt x="117" y="83"/>
                  </a:lnTo>
                  <a:lnTo>
                    <a:pt x="0" y="83"/>
                  </a:lnTo>
                  <a:lnTo>
                    <a:pt x="0" y="0"/>
                  </a:lnTo>
                  <a:close/>
                  <a:moveTo>
                    <a:pt x="0" y="0"/>
                  </a:moveTo>
                  <a:lnTo>
                    <a:pt x="116" y="0"/>
                  </a:lnTo>
                  <a:lnTo>
                    <a:pt x="116" y="82"/>
                  </a:lnTo>
                  <a:lnTo>
                    <a:pt x="0" y="82"/>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01" name="Freeform 506">
              <a:extLst>
                <a:ext uri="{FF2B5EF4-FFF2-40B4-BE49-F238E27FC236}">
                  <a16:creationId xmlns:a16="http://schemas.microsoft.com/office/drawing/2014/main" id="{D3C449C2-164F-2F4B-8469-006951AF7F7E}"/>
                </a:ext>
              </a:extLst>
            </p:cNvPr>
            <p:cNvSpPr>
              <a:spLocks noEditPoints="1"/>
            </p:cNvSpPr>
            <p:nvPr/>
          </p:nvSpPr>
          <p:spPr bwMode="auto">
            <a:xfrm>
              <a:off x="1001" y="3486"/>
              <a:ext cx="116" cy="82"/>
            </a:xfrm>
            <a:custGeom>
              <a:avLst/>
              <a:gdLst>
                <a:gd name="T0" fmla="*/ 0 w 116"/>
                <a:gd name="T1" fmla="*/ 0 h 82"/>
                <a:gd name="T2" fmla="*/ 116 w 116"/>
                <a:gd name="T3" fmla="*/ 0 h 82"/>
                <a:gd name="T4" fmla="*/ 116 w 116"/>
                <a:gd name="T5" fmla="*/ 82 h 82"/>
                <a:gd name="T6" fmla="*/ 0 w 116"/>
                <a:gd name="T7" fmla="*/ 82 h 82"/>
                <a:gd name="T8" fmla="*/ 0 w 116"/>
                <a:gd name="T9" fmla="*/ 0 h 82"/>
                <a:gd name="T10" fmla="*/ 0 w 116"/>
                <a:gd name="T11" fmla="*/ 0 h 82"/>
                <a:gd name="T12" fmla="*/ 114 w 116"/>
                <a:gd name="T13" fmla="*/ 0 h 82"/>
                <a:gd name="T14" fmla="*/ 114 w 116"/>
                <a:gd name="T15" fmla="*/ 80 h 82"/>
                <a:gd name="T16" fmla="*/ 0 w 116"/>
                <a:gd name="T17" fmla="*/ 80 h 82"/>
                <a:gd name="T18" fmla="*/ 0 w 116"/>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6" h="82">
                  <a:moveTo>
                    <a:pt x="0" y="0"/>
                  </a:moveTo>
                  <a:lnTo>
                    <a:pt x="116" y="0"/>
                  </a:lnTo>
                  <a:lnTo>
                    <a:pt x="116" y="82"/>
                  </a:lnTo>
                  <a:lnTo>
                    <a:pt x="0" y="82"/>
                  </a:lnTo>
                  <a:lnTo>
                    <a:pt x="0" y="0"/>
                  </a:lnTo>
                  <a:close/>
                  <a:moveTo>
                    <a:pt x="0" y="0"/>
                  </a:moveTo>
                  <a:lnTo>
                    <a:pt x="114" y="0"/>
                  </a:lnTo>
                  <a:lnTo>
                    <a:pt x="114" y="80"/>
                  </a:lnTo>
                  <a:lnTo>
                    <a:pt x="0" y="80"/>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02" name="Freeform 507">
              <a:extLst>
                <a:ext uri="{FF2B5EF4-FFF2-40B4-BE49-F238E27FC236}">
                  <a16:creationId xmlns:a16="http://schemas.microsoft.com/office/drawing/2014/main" id="{DE82CA61-99EB-714C-9680-9E93892ECA05}"/>
                </a:ext>
              </a:extLst>
            </p:cNvPr>
            <p:cNvSpPr>
              <a:spLocks noEditPoints="1"/>
            </p:cNvSpPr>
            <p:nvPr/>
          </p:nvSpPr>
          <p:spPr bwMode="auto">
            <a:xfrm>
              <a:off x="1001" y="3486"/>
              <a:ext cx="114" cy="80"/>
            </a:xfrm>
            <a:custGeom>
              <a:avLst/>
              <a:gdLst>
                <a:gd name="T0" fmla="*/ 0 w 114"/>
                <a:gd name="T1" fmla="*/ 0 h 80"/>
                <a:gd name="T2" fmla="*/ 114 w 114"/>
                <a:gd name="T3" fmla="*/ 0 h 80"/>
                <a:gd name="T4" fmla="*/ 114 w 114"/>
                <a:gd name="T5" fmla="*/ 80 h 80"/>
                <a:gd name="T6" fmla="*/ 0 w 114"/>
                <a:gd name="T7" fmla="*/ 80 h 80"/>
                <a:gd name="T8" fmla="*/ 0 w 114"/>
                <a:gd name="T9" fmla="*/ 0 h 80"/>
                <a:gd name="T10" fmla="*/ 0 w 114"/>
                <a:gd name="T11" fmla="*/ 0 h 80"/>
                <a:gd name="T12" fmla="*/ 112 w 114"/>
                <a:gd name="T13" fmla="*/ 0 h 80"/>
                <a:gd name="T14" fmla="*/ 112 w 114"/>
                <a:gd name="T15" fmla="*/ 79 h 80"/>
                <a:gd name="T16" fmla="*/ 0 w 114"/>
                <a:gd name="T17" fmla="*/ 79 h 80"/>
                <a:gd name="T18" fmla="*/ 0 w 114"/>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4" h="80">
                  <a:moveTo>
                    <a:pt x="0" y="0"/>
                  </a:moveTo>
                  <a:lnTo>
                    <a:pt x="114" y="0"/>
                  </a:lnTo>
                  <a:lnTo>
                    <a:pt x="114" y="80"/>
                  </a:lnTo>
                  <a:lnTo>
                    <a:pt x="0" y="80"/>
                  </a:lnTo>
                  <a:lnTo>
                    <a:pt x="0" y="0"/>
                  </a:lnTo>
                  <a:close/>
                  <a:moveTo>
                    <a:pt x="0" y="0"/>
                  </a:moveTo>
                  <a:lnTo>
                    <a:pt x="112" y="0"/>
                  </a:lnTo>
                  <a:lnTo>
                    <a:pt x="112" y="79"/>
                  </a:lnTo>
                  <a:lnTo>
                    <a:pt x="0" y="79"/>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03" name="Freeform 508">
              <a:extLst>
                <a:ext uri="{FF2B5EF4-FFF2-40B4-BE49-F238E27FC236}">
                  <a16:creationId xmlns:a16="http://schemas.microsoft.com/office/drawing/2014/main" id="{402BB743-28A3-924A-9A54-2522527A416C}"/>
                </a:ext>
              </a:extLst>
            </p:cNvPr>
            <p:cNvSpPr>
              <a:spLocks noEditPoints="1"/>
            </p:cNvSpPr>
            <p:nvPr/>
          </p:nvSpPr>
          <p:spPr bwMode="auto">
            <a:xfrm>
              <a:off x="1001" y="3486"/>
              <a:ext cx="112" cy="79"/>
            </a:xfrm>
            <a:custGeom>
              <a:avLst/>
              <a:gdLst>
                <a:gd name="T0" fmla="*/ 0 w 112"/>
                <a:gd name="T1" fmla="*/ 0 h 79"/>
                <a:gd name="T2" fmla="*/ 112 w 112"/>
                <a:gd name="T3" fmla="*/ 0 h 79"/>
                <a:gd name="T4" fmla="*/ 112 w 112"/>
                <a:gd name="T5" fmla="*/ 79 h 79"/>
                <a:gd name="T6" fmla="*/ 0 w 112"/>
                <a:gd name="T7" fmla="*/ 79 h 79"/>
                <a:gd name="T8" fmla="*/ 0 w 112"/>
                <a:gd name="T9" fmla="*/ 0 h 79"/>
                <a:gd name="T10" fmla="*/ 0 w 112"/>
                <a:gd name="T11" fmla="*/ 0 h 79"/>
                <a:gd name="T12" fmla="*/ 110 w 112"/>
                <a:gd name="T13" fmla="*/ 0 h 79"/>
                <a:gd name="T14" fmla="*/ 110 w 112"/>
                <a:gd name="T15" fmla="*/ 78 h 79"/>
                <a:gd name="T16" fmla="*/ 0 w 112"/>
                <a:gd name="T17" fmla="*/ 78 h 79"/>
                <a:gd name="T18" fmla="*/ 0 w 112"/>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79">
                  <a:moveTo>
                    <a:pt x="0" y="0"/>
                  </a:moveTo>
                  <a:lnTo>
                    <a:pt x="112" y="0"/>
                  </a:lnTo>
                  <a:lnTo>
                    <a:pt x="112" y="79"/>
                  </a:lnTo>
                  <a:lnTo>
                    <a:pt x="0" y="79"/>
                  </a:lnTo>
                  <a:lnTo>
                    <a:pt x="0" y="0"/>
                  </a:lnTo>
                  <a:close/>
                  <a:moveTo>
                    <a:pt x="0" y="0"/>
                  </a:moveTo>
                  <a:lnTo>
                    <a:pt x="110" y="0"/>
                  </a:lnTo>
                  <a:lnTo>
                    <a:pt x="110" y="78"/>
                  </a:lnTo>
                  <a:lnTo>
                    <a:pt x="0" y="78"/>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04" name="Freeform 509">
              <a:extLst>
                <a:ext uri="{FF2B5EF4-FFF2-40B4-BE49-F238E27FC236}">
                  <a16:creationId xmlns:a16="http://schemas.microsoft.com/office/drawing/2014/main" id="{5BA8A141-D451-3C40-A93E-9203436E3CD6}"/>
                </a:ext>
              </a:extLst>
            </p:cNvPr>
            <p:cNvSpPr>
              <a:spLocks noEditPoints="1"/>
            </p:cNvSpPr>
            <p:nvPr/>
          </p:nvSpPr>
          <p:spPr bwMode="auto">
            <a:xfrm>
              <a:off x="1001" y="3486"/>
              <a:ext cx="110" cy="78"/>
            </a:xfrm>
            <a:custGeom>
              <a:avLst/>
              <a:gdLst>
                <a:gd name="T0" fmla="*/ 0 w 110"/>
                <a:gd name="T1" fmla="*/ 0 h 78"/>
                <a:gd name="T2" fmla="*/ 110 w 110"/>
                <a:gd name="T3" fmla="*/ 0 h 78"/>
                <a:gd name="T4" fmla="*/ 110 w 110"/>
                <a:gd name="T5" fmla="*/ 78 h 78"/>
                <a:gd name="T6" fmla="*/ 0 w 110"/>
                <a:gd name="T7" fmla="*/ 78 h 78"/>
                <a:gd name="T8" fmla="*/ 0 w 110"/>
                <a:gd name="T9" fmla="*/ 0 h 78"/>
                <a:gd name="T10" fmla="*/ 0 w 110"/>
                <a:gd name="T11" fmla="*/ 0 h 78"/>
                <a:gd name="T12" fmla="*/ 109 w 110"/>
                <a:gd name="T13" fmla="*/ 0 h 78"/>
                <a:gd name="T14" fmla="*/ 109 w 110"/>
                <a:gd name="T15" fmla="*/ 77 h 78"/>
                <a:gd name="T16" fmla="*/ 0 w 110"/>
                <a:gd name="T17" fmla="*/ 77 h 78"/>
                <a:gd name="T18" fmla="*/ 0 w 110"/>
                <a:gd name="T19" fmla="*/ 0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8">
                  <a:moveTo>
                    <a:pt x="0" y="0"/>
                  </a:moveTo>
                  <a:lnTo>
                    <a:pt x="110" y="0"/>
                  </a:lnTo>
                  <a:lnTo>
                    <a:pt x="110" y="78"/>
                  </a:lnTo>
                  <a:lnTo>
                    <a:pt x="0" y="78"/>
                  </a:lnTo>
                  <a:lnTo>
                    <a:pt x="0" y="0"/>
                  </a:lnTo>
                  <a:close/>
                  <a:moveTo>
                    <a:pt x="0" y="0"/>
                  </a:moveTo>
                  <a:lnTo>
                    <a:pt x="109" y="0"/>
                  </a:lnTo>
                  <a:lnTo>
                    <a:pt x="109" y="77"/>
                  </a:lnTo>
                  <a:lnTo>
                    <a:pt x="0" y="77"/>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05" name="Freeform 510">
              <a:extLst>
                <a:ext uri="{FF2B5EF4-FFF2-40B4-BE49-F238E27FC236}">
                  <a16:creationId xmlns:a16="http://schemas.microsoft.com/office/drawing/2014/main" id="{475A82A5-F308-AF49-B515-C02A7C828BCA}"/>
                </a:ext>
              </a:extLst>
            </p:cNvPr>
            <p:cNvSpPr>
              <a:spLocks noEditPoints="1"/>
            </p:cNvSpPr>
            <p:nvPr/>
          </p:nvSpPr>
          <p:spPr bwMode="auto">
            <a:xfrm>
              <a:off x="1001" y="3486"/>
              <a:ext cx="109" cy="77"/>
            </a:xfrm>
            <a:custGeom>
              <a:avLst/>
              <a:gdLst>
                <a:gd name="T0" fmla="*/ 0 w 109"/>
                <a:gd name="T1" fmla="*/ 0 h 77"/>
                <a:gd name="T2" fmla="*/ 109 w 109"/>
                <a:gd name="T3" fmla="*/ 0 h 77"/>
                <a:gd name="T4" fmla="*/ 109 w 109"/>
                <a:gd name="T5" fmla="*/ 77 h 77"/>
                <a:gd name="T6" fmla="*/ 0 w 109"/>
                <a:gd name="T7" fmla="*/ 77 h 77"/>
                <a:gd name="T8" fmla="*/ 0 w 109"/>
                <a:gd name="T9" fmla="*/ 0 h 77"/>
                <a:gd name="T10" fmla="*/ 0 w 109"/>
                <a:gd name="T11" fmla="*/ 0 h 77"/>
                <a:gd name="T12" fmla="*/ 107 w 109"/>
                <a:gd name="T13" fmla="*/ 0 h 77"/>
                <a:gd name="T14" fmla="*/ 107 w 109"/>
                <a:gd name="T15" fmla="*/ 76 h 77"/>
                <a:gd name="T16" fmla="*/ 0 w 109"/>
                <a:gd name="T17" fmla="*/ 76 h 77"/>
                <a:gd name="T18" fmla="*/ 0 w 109"/>
                <a:gd name="T19" fmla="*/ 0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77">
                  <a:moveTo>
                    <a:pt x="0" y="0"/>
                  </a:moveTo>
                  <a:lnTo>
                    <a:pt x="109" y="0"/>
                  </a:lnTo>
                  <a:lnTo>
                    <a:pt x="109" y="77"/>
                  </a:lnTo>
                  <a:lnTo>
                    <a:pt x="0" y="77"/>
                  </a:lnTo>
                  <a:lnTo>
                    <a:pt x="0" y="0"/>
                  </a:lnTo>
                  <a:close/>
                  <a:moveTo>
                    <a:pt x="0" y="0"/>
                  </a:moveTo>
                  <a:lnTo>
                    <a:pt x="107" y="0"/>
                  </a:lnTo>
                  <a:lnTo>
                    <a:pt x="107" y="76"/>
                  </a:lnTo>
                  <a:lnTo>
                    <a:pt x="0" y="76"/>
                  </a:lnTo>
                  <a:lnTo>
                    <a:pt x="0" y="0"/>
                  </a:lnTo>
                  <a:close/>
                </a:path>
              </a:pathLst>
            </a:custGeom>
            <a:solidFill>
              <a:srgbClr val="AEA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06" name="Freeform 511">
              <a:extLst>
                <a:ext uri="{FF2B5EF4-FFF2-40B4-BE49-F238E27FC236}">
                  <a16:creationId xmlns:a16="http://schemas.microsoft.com/office/drawing/2014/main" id="{1FF77AF6-11FE-4146-A8D0-CED53FB04610}"/>
                </a:ext>
              </a:extLst>
            </p:cNvPr>
            <p:cNvSpPr>
              <a:spLocks noEditPoints="1"/>
            </p:cNvSpPr>
            <p:nvPr/>
          </p:nvSpPr>
          <p:spPr bwMode="auto">
            <a:xfrm>
              <a:off x="1001" y="3486"/>
              <a:ext cx="107" cy="76"/>
            </a:xfrm>
            <a:custGeom>
              <a:avLst/>
              <a:gdLst>
                <a:gd name="T0" fmla="*/ 0 w 107"/>
                <a:gd name="T1" fmla="*/ 0 h 76"/>
                <a:gd name="T2" fmla="*/ 107 w 107"/>
                <a:gd name="T3" fmla="*/ 0 h 76"/>
                <a:gd name="T4" fmla="*/ 107 w 107"/>
                <a:gd name="T5" fmla="*/ 76 h 76"/>
                <a:gd name="T6" fmla="*/ 0 w 107"/>
                <a:gd name="T7" fmla="*/ 76 h 76"/>
                <a:gd name="T8" fmla="*/ 0 w 107"/>
                <a:gd name="T9" fmla="*/ 0 h 76"/>
                <a:gd name="T10" fmla="*/ 0 w 107"/>
                <a:gd name="T11" fmla="*/ 0 h 76"/>
                <a:gd name="T12" fmla="*/ 105 w 107"/>
                <a:gd name="T13" fmla="*/ 0 h 76"/>
                <a:gd name="T14" fmla="*/ 105 w 107"/>
                <a:gd name="T15" fmla="*/ 74 h 76"/>
                <a:gd name="T16" fmla="*/ 0 w 107"/>
                <a:gd name="T17" fmla="*/ 74 h 76"/>
                <a:gd name="T18" fmla="*/ 0 w 107"/>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7" h="76">
                  <a:moveTo>
                    <a:pt x="0" y="0"/>
                  </a:moveTo>
                  <a:lnTo>
                    <a:pt x="107" y="0"/>
                  </a:lnTo>
                  <a:lnTo>
                    <a:pt x="107" y="76"/>
                  </a:lnTo>
                  <a:lnTo>
                    <a:pt x="0" y="76"/>
                  </a:lnTo>
                  <a:lnTo>
                    <a:pt x="0" y="0"/>
                  </a:lnTo>
                  <a:close/>
                  <a:moveTo>
                    <a:pt x="0" y="0"/>
                  </a:moveTo>
                  <a:lnTo>
                    <a:pt x="105" y="0"/>
                  </a:lnTo>
                  <a:lnTo>
                    <a:pt x="105" y="74"/>
                  </a:lnTo>
                  <a:lnTo>
                    <a:pt x="0" y="74"/>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07" name="Freeform 512">
              <a:extLst>
                <a:ext uri="{FF2B5EF4-FFF2-40B4-BE49-F238E27FC236}">
                  <a16:creationId xmlns:a16="http://schemas.microsoft.com/office/drawing/2014/main" id="{0C1E7880-2663-6F46-938B-7CC09267CD84}"/>
                </a:ext>
              </a:extLst>
            </p:cNvPr>
            <p:cNvSpPr>
              <a:spLocks noEditPoints="1"/>
            </p:cNvSpPr>
            <p:nvPr/>
          </p:nvSpPr>
          <p:spPr bwMode="auto">
            <a:xfrm>
              <a:off x="1001" y="3486"/>
              <a:ext cx="105" cy="74"/>
            </a:xfrm>
            <a:custGeom>
              <a:avLst/>
              <a:gdLst>
                <a:gd name="T0" fmla="*/ 0 w 105"/>
                <a:gd name="T1" fmla="*/ 0 h 74"/>
                <a:gd name="T2" fmla="*/ 105 w 105"/>
                <a:gd name="T3" fmla="*/ 0 h 74"/>
                <a:gd name="T4" fmla="*/ 105 w 105"/>
                <a:gd name="T5" fmla="*/ 74 h 74"/>
                <a:gd name="T6" fmla="*/ 0 w 105"/>
                <a:gd name="T7" fmla="*/ 74 h 74"/>
                <a:gd name="T8" fmla="*/ 0 w 105"/>
                <a:gd name="T9" fmla="*/ 0 h 74"/>
                <a:gd name="T10" fmla="*/ 0 w 105"/>
                <a:gd name="T11" fmla="*/ 0 h 74"/>
                <a:gd name="T12" fmla="*/ 103 w 105"/>
                <a:gd name="T13" fmla="*/ 0 h 74"/>
                <a:gd name="T14" fmla="*/ 103 w 105"/>
                <a:gd name="T15" fmla="*/ 73 h 74"/>
                <a:gd name="T16" fmla="*/ 0 w 105"/>
                <a:gd name="T17" fmla="*/ 73 h 74"/>
                <a:gd name="T18" fmla="*/ 0 w 105"/>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4">
                  <a:moveTo>
                    <a:pt x="0" y="0"/>
                  </a:moveTo>
                  <a:lnTo>
                    <a:pt x="105" y="0"/>
                  </a:lnTo>
                  <a:lnTo>
                    <a:pt x="105" y="74"/>
                  </a:lnTo>
                  <a:lnTo>
                    <a:pt x="0" y="74"/>
                  </a:lnTo>
                  <a:lnTo>
                    <a:pt x="0" y="0"/>
                  </a:lnTo>
                  <a:close/>
                  <a:moveTo>
                    <a:pt x="0" y="0"/>
                  </a:moveTo>
                  <a:lnTo>
                    <a:pt x="103" y="0"/>
                  </a:lnTo>
                  <a:lnTo>
                    <a:pt x="103" y="73"/>
                  </a:lnTo>
                  <a:lnTo>
                    <a:pt x="0" y="73"/>
                  </a:lnTo>
                  <a:lnTo>
                    <a:pt x="0" y="0"/>
                  </a:lnTo>
                  <a:close/>
                </a:path>
              </a:pathLst>
            </a:custGeom>
            <a:solidFill>
              <a:srgbClr val="B2B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08" name="Freeform 513">
              <a:extLst>
                <a:ext uri="{FF2B5EF4-FFF2-40B4-BE49-F238E27FC236}">
                  <a16:creationId xmlns:a16="http://schemas.microsoft.com/office/drawing/2014/main" id="{757F25F2-9B18-6149-9619-71AC91C38E92}"/>
                </a:ext>
              </a:extLst>
            </p:cNvPr>
            <p:cNvSpPr>
              <a:spLocks noEditPoints="1"/>
            </p:cNvSpPr>
            <p:nvPr/>
          </p:nvSpPr>
          <p:spPr bwMode="auto">
            <a:xfrm>
              <a:off x="1001" y="3486"/>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2 w 103"/>
                <a:gd name="T13" fmla="*/ 0 h 73"/>
                <a:gd name="T14" fmla="*/ 102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2" y="0"/>
                  </a:lnTo>
                  <a:lnTo>
                    <a:pt x="102" y="71"/>
                  </a:lnTo>
                  <a:lnTo>
                    <a:pt x="0" y="71"/>
                  </a:lnTo>
                  <a:lnTo>
                    <a:pt x="0" y="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09" name="Freeform 514">
              <a:extLst>
                <a:ext uri="{FF2B5EF4-FFF2-40B4-BE49-F238E27FC236}">
                  <a16:creationId xmlns:a16="http://schemas.microsoft.com/office/drawing/2014/main" id="{1B4F2586-2931-B84E-9F3A-E4922429ED90}"/>
                </a:ext>
              </a:extLst>
            </p:cNvPr>
            <p:cNvSpPr>
              <a:spLocks noEditPoints="1"/>
            </p:cNvSpPr>
            <p:nvPr/>
          </p:nvSpPr>
          <p:spPr bwMode="auto">
            <a:xfrm>
              <a:off x="1001" y="3486"/>
              <a:ext cx="102" cy="71"/>
            </a:xfrm>
            <a:custGeom>
              <a:avLst/>
              <a:gdLst>
                <a:gd name="T0" fmla="*/ 0 w 102"/>
                <a:gd name="T1" fmla="*/ 0 h 71"/>
                <a:gd name="T2" fmla="*/ 102 w 102"/>
                <a:gd name="T3" fmla="*/ 0 h 71"/>
                <a:gd name="T4" fmla="*/ 102 w 102"/>
                <a:gd name="T5" fmla="*/ 71 h 71"/>
                <a:gd name="T6" fmla="*/ 0 w 102"/>
                <a:gd name="T7" fmla="*/ 71 h 71"/>
                <a:gd name="T8" fmla="*/ 0 w 102"/>
                <a:gd name="T9" fmla="*/ 0 h 71"/>
                <a:gd name="T10" fmla="*/ 0 w 102"/>
                <a:gd name="T11" fmla="*/ 0 h 71"/>
                <a:gd name="T12" fmla="*/ 100 w 102"/>
                <a:gd name="T13" fmla="*/ 0 h 71"/>
                <a:gd name="T14" fmla="*/ 100 w 102"/>
                <a:gd name="T15" fmla="*/ 71 h 71"/>
                <a:gd name="T16" fmla="*/ 0 w 102"/>
                <a:gd name="T17" fmla="*/ 71 h 71"/>
                <a:gd name="T18" fmla="*/ 0 w 102"/>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2" h="71">
                  <a:moveTo>
                    <a:pt x="0" y="0"/>
                  </a:moveTo>
                  <a:lnTo>
                    <a:pt x="102" y="0"/>
                  </a:lnTo>
                  <a:lnTo>
                    <a:pt x="102" y="71"/>
                  </a:lnTo>
                  <a:lnTo>
                    <a:pt x="0" y="71"/>
                  </a:lnTo>
                  <a:lnTo>
                    <a:pt x="0" y="0"/>
                  </a:lnTo>
                  <a:close/>
                  <a:moveTo>
                    <a:pt x="0" y="0"/>
                  </a:moveTo>
                  <a:lnTo>
                    <a:pt x="100" y="0"/>
                  </a:lnTo>
                  <a:lnTo>
                    <a:pt x="100" y="71"/>
                  </a:lnTo>
                  <a:lnTo>
                    <a:pt x="0" y="71"/>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10" name="Freeform 515">
              <a:extLst>
                <a:ext uri="{FF2B5EF4-FFF2-40B4-BE49-F238E27FC236}">
                  <a16:creationId xmlns:a16="http://schemas.microsoft.com/office/drawing/2014/main" id="{90FA3FE5-83DD-284E-B150-925D92304AF9}"/>
                </a:ext>
              </a:extLst>
            </p:cNvPr>
            <p:cNvSpPr>
              <a:spLocks noEditPoints="1"/>
            </p:cNvSpPr>
            <p:nvPr/>
          </p:nvSpPr>
          <p:spPr bwMode="auto">
            <a:xfrm>
              <a:off x="1001" y="3486"/>
              <a:ext cx="100" cy="71"/>
            </a:xfrm>
            <a:custGeom>
              <a:avLst/>
              <a:gdLst>
                <a:gd name="T0" fmla="*/ 0 w 100"/>
                <a:gd name="T1" fmla="*/ 0 h 71"/>
                <a:gd name="T2" fmla="*/ 100 w 100"/>
                <a:gd name="T3" fmla="*/ 0 h 71"/>
                <a:gd name="T4" fmla="*/ 100 w 100"/>
                <a:gd name="T5" fmla="*/ 71 h 71"/>
                <a:gd name="T6" fmla="*/ 0 w 100"/>
                <a:gd name="T7" fmla="*/ 71 h 71"/>
                <a:gd name="T8" fmla="*/ 0 w 100"/>
                <a:gd name="T9" fmla="*/ 0 h 71"/>
                <a:gd name="T10" fmla="*/ 0 w 100"/>
                <a:gd name="T11" fmla="*/ 0 h 71"/>
                <a:gd name="T12" fmla="*/ 98 w 100"/>
                <a:gd name="T13" fmla="*/ 0 h 71"/>
                <a:gd name="T14" fmla="*/ 98 w 100"/>
                <a:gd name="T15" fmla="*/ 70 h 71"/>
                <a:gd name="T16" fmla="*/ 0 w 100"/>
                <a:gd name="T17" fmla="*/ 70 h 71"/>
                <a:gd name="T18" fmla="*/ 0 w 100"/>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1">
                  <a:moveTo>
                    <a:pt x="0" y="0"/>
                  </a:moveTo>
                  <a:lnTo>
                    <a:pt x="100" y="0"/>
                  </a:lnTo>
                  <a:lnTo>
                    <a:pt x="100" y="71"/>
                  </a:lnTo>
                  <a:lnTo>
                    <a:pt x="0" y="71"/>
                  </a:lnTo>
                  <a:lnTo>
                    <a:pt x="0" y="0"/>
                  </a:lnTo>
                  <a:close/>
                  <a:moveTo>
                    <a:pt x="0" y="0"/>
                  </a:moveTo>
                  <a:lnTo>
                    <a:pt x="98" y="0"/>
                  </a:lnTo>
                  <a:lnTo>
                    <a:pt x="98" y="70"/>
                  </a:lnTo>
                  <a:lnTo>
                    <a:pt x="0" y="70"/>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11" name="Freeform 516">
              <a:extLst>
                <a:ext uri="{FF2B5EF4-FFF2-40B4-BE49-F238E27FC236}">
                  <a16:creationId xmlns:a16="http://schemas.microsoft.com/office/drawing/2014/main" id="{01B79D8C-2F2D-4F4E-9D0E-721560BFA39E}"/>
                </a:ext>
              </a:extLst>
            </p:cNvPr>
            <p:cNvSpPr>
              <a:spLocks noEditPoints="1"/>
            </p:cNvSpPr>
            <p:nvPr/>
          </p:nvSpPr>
          <p:spPr bwMode="auto">
            <a:xfrm>
              <a:off x="1001" y="3486"/>
              <a:ext cx="98" cy="70"/>
            </a:xfrm>
            <a:custGeom>
              <a:avLst/>
              <a:gdLst>
                <a:gd name="T0" fmla="*/ 0 w 98"/>
                <a:gd name="T1" fmla="*/ 0 h 70"/>
                <a:gd name="T2" fmla="*/ 98 w 98"/>
                <a:gd name="T3" fmla="*/ 0 h 70"/>
                <a:gd name="T4" fmla="*/ 98 w 98"/>
                <a:gd name="T5" fmla="*/ 70 h 70"/>
                <a:gd name="T6" fmla="*/ 0 w 98"/>
                <a:gd name="T7" fmla="*/ 70 h 70"/>
                <a:gd name="T8" fmla="*/ 0 w 98"/>
                <a:gd name="T9" fmla="*/ 0 h 70"/>
                <a:gd name="T10" fmla="*/ 0 w 98"/>
                <a:gd name="T11" fmla="*/ 0 h 70"/>
                <a:gd name="T12" fmla="*/ 96 w 98"/>
                <a:gd name="T13" fmla="*/ 0 h 70"/>
                <a:gd name="T14" fmla="*/ 96 w 98"/>
                <a:gd name="T15" fmla="*/ 68 h 70"/>
                <a:gd name="T16" fmla="*/ 0 w 98"/>
                <a:gd name="T17" fmla="*/ 68 h 70"/>
                <a:gd name="T18" fmla="*/ 0 w 98"/>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70">
                  <a:moveTo>
                    <a:pt x="0" y="0"/>
                  </a:moveTo>
                  <a:lnTo>
                    <a:pt x="98" y="0"/>
                  </a:lnTo>
                  <a:lnTo>
                    <a:pt x="98" y="70"/>
                  </a:lnTo>
                  <a:lnTo>
                    <a:pt x="0" y="70"/>
                  </a:lnTo>
                  <a:lnTo>
                    <a:pt x="0" y="0"/>
                  </a:lnTo>
                  <a:close/>
                  <a:moveTo>
                    <a:pt x="0" y="0"/>
                  </a:moveTo>
                  <a:lnTo>
                    <a:pt x="96" y="0"/>
                  </a:lnTo>
                  <a:lnTo>
                    <a:pt x="96" y="68"/>
                  </a:lnTo>
                  <a:lnTo>
                    <a:pt x="0" y="68"/>
                  </a:lnTo>
                  <a:lnTo>
                    <a:pt x="0" y="0"/>
                  </a:lnTo>
                  <a:close/>
                </a:path>
              </a:pathLst>
            </a:custGeom>
            <a:solidFill>
              <a:srgbClr val="BAB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12" name="Freeform 517">
              <a:extLst>
                <a:ext uri="{FF2B5EF4-FFF2-40B4-BE49-F238E27FC236}">
                  <a16:creationId xmlns:a16="http://schemas.microsoft.com/office/drawing/2014/main" id="{8CC6C950-B93D-B549-B608-44950FB0EF20}"/>
                </a:ext>
              </a:extLst>
            </p:cNvPr>
            <p:cNvSpPr>
              <a:spLocks noEditPoints="1"/>
            </p:cNvSpPr>
            <p:nvPr/>
          </p:nvSpPr>
          <p:spPr bwMode="auto">
            <a:xfrm>
              <a:off x="1001" y="3486"/>
              <a:ext cx="96" cy="68"/>
            </a:xfrm>
            <a:custGeom>
              <a:avLst/>
              <a:gdLst>
                <a:gd name="T0" fmla="*/ 0 w 96"/>
                <a:gd name="T1" fmla="*/ 0 h 68"/>
                <a:gd name="T2" fmla="*/ 96 w 96"/>
                <a:gd name="T3" fmla="*/ 0 h 68"/>
                <a:gd name="T4" fmla="*/ 96 w 96"/>
                <a:gd name="T5" fmla="*/ 68 h 68"/>
                <a:gd name="T6" fmla="*/ 0 w 96"/>
                <a:gd name="T7" fmla="*/ 68 h 68"/>
                <a:gd name="T8" fmla="*/ 0 w 96"/>
                <a:gd name="T9" fmla="*/ 0 h 68"/>
                <a:gd name="T10" fmla="*/ 0 w 96"/>
                <a:gd name="T11" fmla="*/ 0 h 68"/>
                <a:gd name="T12" fmla="*/ 94 w 96"/>
                <a:gd name="T13" fmla="*/ 0 h 68"/>
                <a:gd name="T14" fmla="*/ 94 w 96"/>
                <a:gd name="T15" fmla="*/ 67 h 68"/>
                <a:gd name="T16" fmla="*/ 0 w 96"/>
                <a:gd name="T17" fmla="*/ 67 h 68"/>
                <a:gd name="T18" fmla="*/ 0 w 96"/>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68">
                  <a:moveTo>
                    <a:pt x="0" y="0"/>
                  </a:moveTo>
                  <a:lnTo>
                    <a:pt x="96" y="0"/>
                  </a:lnTo>
                  <a:lnTo>
                    <a:pt x="96" y="68"/>
                  </a:lnTo>
                  <a:lnTo>
                    <a:pt x="0" y="68"/>
                  </a:lnTo>
                  <a:lnTo>
                    <a:pt x="0" y="0"/>
                  </a:lnTo>
                  <a:close/>
                  <a:moveTo>
                    <a:pt x="0" y="0"/>
                  </a:moveTo>
                  <a:lnTo>
                    <a:pt x="94" y="0"/>
                  </a:lnTo>
                  <a:lnTo>
                    <a:pt x="94" y="67"/>
                  </a:lnTo>
                  <a:lnTo>
                    <a:pt x="0" y="67"/>
                  </a:lnTo>
                  <a:lnTo>
                    <a:pt x="0" y="0"/>
                  </a:lnTo>
                  <a:close/>
                </a:path>
              </a:pathLst>
            </a:custGeom>
            <a:solidFill>
              <a:srgbClr val="BDB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13" name="Freeform 518">
              <a:extLst>
                <a:ext uri="{FF2B5EF4-FFF2-40B4-BE49-F238E27FC236}">
                  <a16:creationId xmlns:a16="http://schemas.microsoft.com/office/drawing/2014/main" id="{163A1C4B-93A3-3C47-9AC6-4D323FF59F16}"/>
                </a:ext>
              </a:extLst>
            </p:cNvPr>
            <p:cNvSpPr>
              <a:spLocks noEditPoints="1"/>
            </p:cNvSpPr>
            <p:nvPr/>
          </p:nvSpPr>
          <p:spPr bwMode="auto">
            <a:xfrm>
              <a:off x="1001" y="3486"/>
              <a:ext cx="94" cy="67"/>
            </a:xfrm>
            <a:custGeom>
              <a:avLst/>
              <a:gdLst>
                <a:gd name="T0" fmla="*/ 0 w 94"/>
                <a:gd name="T1" fmla="*/ 0 h 67"/>
                <a:gd name="T2" fmla="*/ 94 w 94"/>
                <a:gd name="T3" fmla="*/ 0 h 67"/>
                <a:gd name="T4" fmla="*/ 94 w 94"/>
                <a:gd name="T5" fmla="*/ 67 h 67"/>
                <a:gd name="T6" fmla="*/ 0 w 94"/>
                <a:gd name="T7" fmla="*/ 67 h 67"/>
                <a:gd name="T8" fmla="*/ 0 w 94"/>
                <a:gd name="T9" fmla="*/ 0 h 67"/>
                <a:gd name="T10" fmla="*/ 0 w 94"/>
                <a:gd name="T11" fmla="*/ 0 h 67"/>
                <a:gd name="T12" fmla="*/ 93 w 94"/>
                <a:gd name="T13" fmla="*/ 0 h 67"/>
                <a:gd name="T14" fmla="*/ 93 w 94"/>
                <a:gd name="T15" fmla="*/ 65 h 67"/>
                <a:gd name="T16" fmla="*/ 0 w 94"/>
                <a:gd name="T17" fmla="*/ 65 h 67"/>
                <a:gd name="T18" fmla="*/ 0 w 94"/>
                <a:gd name="T19" fmla="*/ 0 h 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4" h="67">
                  <a:moveTo>
                    <a:pt x="0" y="0"/>
                  </a:moveTo>
                  <a:lnTo>
                    <a:pt x="94" y="0"/>
                  </a:lnTo>
                  <a:lnTo>
                    <a:pt x="94" y="67"/>
                  </a:lnTo>
                  <a:lnTo>
                    <a:pt x="0" y="67"/>
                  </a:lnTo>
                  <a:lnTo>
                    <a:pt x="0" y="0"/>
                  </a:lnTo>
                  <a:close/>
                  <a:moveTo>
                    <a:pt x="0" y="0"/>
                  </a:moveTo>
                  <a:lnTo>
                    <a:pt x="93" y="0"/>
                  </a:lnTo>
                  <a:lnTo>
                    <a:pt x="93" y="65"/>
                  </a:lnTo>
                  <a:lnTo>
                    <a:pt x="0" y="65"/>
                  </a:lnTo>
                  <a:lnTo>
                    <a:pt x="0" y="0"/>
                  </a:lnTo>
                  <a:close/>
                </a:path>
              </a:pathLst>
            </a:custGeom>
            <a:solidFill>
              <a:srgbClr val="BFB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14" name="Freeform 519">
              <a:extLst>
                <a:ext uri="{FF2B5EF4-FFF2-40B4-BE49-F238E27FC236}">
                  <a16:creationId xmlns:a16="http://schemas.microsoft.com/office/drawing/2014/main" id="{5BF2BF42-AC18-764E-8EF0-3473513D0C2C}"/>
                </a:ext>
              </a:extLst>
            </p:cNvPr>
            <p:cNvSpPr>
              <a:spLocks noEditPoints="1"/>
            </p:cNvSpPr>
            <p:nvPr/>
          </p:nvSpPr>
          <p:spPr bwMode="auto">
            <a:xfrm>
              <a:off x="1001" y="3486"/>
              <a:ext cx="93" cy="65"/>
            </a:xfrm>
            <a:custGeom>
              <a:avLst/>
              <a:gdLst>
                <a:gd name="T0" fmla="*/ 0 w 93"/>
                <a:gd name="T1" fmla="*/ 0 h 65"/>
                <a:gd name="T2" fmla="*/ 93 w 93"/>
                <a:gd name="T3" fmla="*/ 0 h 65"/>
                <a:gd name="T4" fmla="*/ 93 w 93"/>
                <a:gd name="T5" fmla="*/ 65 h 65"/>
                <a:gd name="T6" fmla="*/ 0 w 93"/>
                <a:gd name="T7" fmla="*/ 65 h 65"/>
                <a:gd name="T8" fmla="*/ 0 w 93"/>
                <a:gd name="T9" fmla="*/ 0 h 65"/>
                <a:gd name="T10" fmla="*/ 0 w 93"/>
                <a:gd name="T11" fmla="*/ 0 h 65"/>
                <a:gd name="T12" fmla="*/ 91 w 93"/>
                <a:gd name="T13" fmla="*/ 0 h 65"/>
                <a:gd name="T14" fmla="*/ 91 w 93"/>
                <a:gd name="T15" fmla="*/ 64 h 65"/>
                <a:gd name="T16" fmla="*/ 0 w 93"/>
                <a:gd name="T17" fmla="*/ 64 h 65"/>
                <a:gd name="T18" fmla="*/ 0 w 93"/>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5">
                  <a:moveTo>
                    <a:pt x="0" y="0"/>
                  </a:moveTo>
                  <a:lnTo>
                    <a:pt x="93" y="0"/>
                  </a:lnTo>
                  <a:lnTo>
                    <a:pt x="93" y="65"/>
                  </a:lnTo>
                  <a:lnTo>
                    <a:pt x="0" y="65"/>
                  </a:lnTo>
                  <a:lnTo>
                    <a:pt x="0" y="0"/>
                  </a:lnTo>
                  <a:close/>
                  <a:moveTo>
                    <a:pt x="0" y="0"/>
                  </a:moveTo>
                  <a:lnTo>
                    <a:pt x="91" y="0"/>
                  </a:lnTo>
                  <a:lnTo>
                    <a:pt x="91" y="64"/>
                  </a:lnTo>
                  <a:lnTo>
                    <a:pt x="0" y="64"/>
                  </a:lnTo>
                  <a:lnTo>
                    <a:pt x="0" y="0"/>
                  </a:lnTo>
                  <a:close/>
                </a:path>
              </a:pathLst>
            </a:custGeom>
            <a:solidFill>
              <a:srgbClr val="C1C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15" name="Freeform 520">
              <a:extLst>
                <a:ext uri="{FF2B5EF4-FFF2-40B4-BE49-F238E27FC236}">
                  <a16:creationId xmlns:a16="http://schemas.microsoft.com/office/drawing/2014/main" id="{39D88459-3CED-F941-BEF1-00F30A63C879}"/>
                </a:ext>
              </a:extLst>
            </p:cNvPr>
            <p:cNvSpPr>
              <a:spLocks noEditPoints="1"/>
            </p:cNvSpPr>
            <p:nvPr/>
          </p:nvSpPr>
          <p:spPr bwMode="auto">
            <a:xfrm>
              <a:off x="1001" y="3486"/>
              <a:ext cx="91" cy="64"/>
            </a:xfrm>
            <a:custGeom>
              <a:avLst/>
              <a:gdLst>
                <a:gd name="T0" fmla="*/ 0 w 91"/>
                <a:gd name="T1" fmla="*/ 0 h 64"/>
                <a:gd name="T2" fmla="*/ 91 w 91"/>
                <a:gd name="T3" fmla="*/ 0 h 64"/>
                <a:gd name="T4" fmla="*/ 91 w 91"/>
                <a:gd name="T5" fmla="*/ 64 h 64"/>
                <a:gd name="T6" fmla="*/ 0 w 91"/>
                <a:gd name="T7" fmla="*/ 64 h 64"/>
                <a:gd name="T8" fmla="*/ 0 w 91"/>
                <a:gd name="T9" fmla="*/ 0 h 64"/>
                <a:gd name="T10" fmla="*/ 0 w 91"/>
                <a:gd name="T11" fmla="*/ 0 h 64"/>
                <a:gd name="T12" fmla="*/ 89 w 91"/>
                <a:gd name="T13" fmla="*/ 0 h 64"/>
                <a:gd name="T14" fmla="*/ 89 w 91"/>
                <a:gd name="T15" fmla="*/ 63 h 64"/>
                <a:gd name="T16" fmla="*/ 0 w 91"/>
                <a:gd name="T17" fmla="*/ 63 h 64"/>
                <a:gd name="T18" fmla="*/ 0 w 9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4">
                  <a:moveTo>
                    <a:pt x="0" y="0"/>
                  </a:moveTo>
                  <a:lnTo>
                    <a:pt x="91" y="0"/>
                  </a:lnTo>
                  <a:lnTo>
                    <a:pt x="91" y="64"/>
                  </a:lnTo>
                  <a:lnTo>
                    <a:pt x="0" y="64"/>
                  </a:lnTo>
                  <a:lnTo>
                    <a:pt x="0" y="0"/>
                  </a:lnTo>
                  <a:close/>
                  <a:moveTo>
                    <a:pt x="0" y="0"/>
                  </a:moveTo>
                  <a:lnTo>
                    <a:pt x="89" y="0"/>
                  </a:lnTo>
                  <a:lnTo>
                    <a:pt x="89" y="63"/>
                  </a:lnTo>
                  <a:lnTo>
                    <a:pt x="0" y="63"/>
                  </a:lnTo>
                  <a:lnTo>
                    <a:pt x="0" y="0"/>
                  </a:lnTo>
                  <a:close/>
                </a:path>
              </a:pathLst>
            </a:custGeom>
            <a:solidFill>
              <a:srgbClr val="C4C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16" name="Freeform 521">
              <a:extLst>
                <a:ext uri="{FF2B5EF4-FFF2-40B4-BE49-F238E27FC236}">
                  <a16:creationId xmlns:a16="http://schemas.microsoft.com/office/drawing/2014/main" id="{B3860ED9-FCE0-D74D-B032-BB59D6565514}"/>
                </a:ext>
              </a:extLst>
            </p:cNvPr>
            <p:cNvSpPr>
              <a:spLocks noEditPoints="1"/>
            </p:cNvSpPr>
            <p:nvPr/>
          </p:nvSpPr>
          <p:spPr bwMode="auto">
            <a:xfrm>
              <a:off x="1001" y="3486"/>
              <a:ext cx="89" cy="63"/>
            </a:xfrm>
            <a:custGeom>
              <a:avLst/>
              <a:gdLst>
                <a:gd name="T0" fmla="*/ 0 w 89"/>
                <a:gd name="T1" fmla="*/ 0 h 63"/>
                <a:gd name="T2" fmla="*/ 89 w 89"/>
                <a:gd name="T3" fmla="*/ 0 h 63"/>
                <a:gd name="T4" fmla="*/ 89 w 89"/>
                <a:gd name="T5" fmla="*/ 63 h 63"/>
                <a:gd name="T6" fmla="*/ 0 w 89"/>
                <a:gd name="T7" fmla="*/ 63 h 63"/>
                <a:gd name="T8" fmla="*/ 0 w 89"/>
                <a:gd name="T9" fmla="*/ 0 h 63"/>
                <a:gd name="T10" fmla="*/ 0 w 89"/>
                <a:gd name="T11" fmla="*/ 0 h 63"/>
                <a:gd name="T12" fmla="*/ 87 w 89"/>
                <a:gd name="T13" fmla="*/ 0 h 63"/>
                <a:gd name="T14" fmla="*/ 87 w 89"/>
                <a:gd name="T15" fmla="*/ 62 h 63"/>
                <a:gd name="T16" fmla="*/ 0 w 89"/>
                <a:gd name="T17" fmla="*/ 62 h 63"/>
                <a:gd name="T18" fmla="*/ 0 w 89"/>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3">
                  <a:moveTo>
                    <a:pt x="0" y="0"/>
                  </a:moveTo>
                  <a:lnTo>
                    <a:pt x="89" y="0"/>
                  </a:lnTo>
                  <a:lnTo>
                    <a:pt x="89" y="63"/>
                  </a:lnTo>
                  <a:lnTo>
                    <a:pt x="0" y="63"/>
                  </a:lnTo>
                  <a:lnTo>
                    <a:pt x="0" y="0"/>
                  </a:lnTo>
                  <a:close/>
                  <a:moveTo>
                    <a:pt x="0" y="0"/>
                  </a:moveTo>
                  <a:lnTo>
                    <a:pt x="87" y="0"/>
                  </a:lnTo>
                  <a:lnTo>
                    <a:pt x="87" y="62"/>
                  </a:lnTo>
                  <a:lnTo>
                    <a:pt x="0" y="62"/>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17" name="Freeform 522">
              <a:extLst>
                <a:ext uri="{FF2B5EF4-FFF2-40B4-BE49-F238E27FC236}">
                  <a16:creationId xmlns:a16="http://schemas.microsoft.com/office/drawing/2014/main" id="{D220B83B-F9E0-9542-B23B-F2F4B7BD1B24}"/>
                </a:ext>
              </a:extLst>
            </p:cNvPr>
            <p:cNvSpPr>
              <a:spLocks noEditPoints="1"/>
            </p:cNvSpPr>
            <p:nvPr/>
          </p:nvSpPr>
          <p:spPr bwMode="auto">
            <a:xfrm>
              <a:off x="1001" y="3486"/>
              <a:ext cx="87" cy="62"/>
            </a:xfrm>
            <a:custGeom>
              <a:avLst/>
              <a:gdLst>
                <a:gd name="T0" fmla="*/ 0 w 87"/>
                <a:gd name="T1" fmla="*/ 0 h 62"/>
                <a:gd name="T2" fmla="*/ 87 w 87"/>
                <a:gd name="T3" fmla="*/ 0 h 62"/>
                <a:gd name="T4" fmla="*/ 87 w 87"/>
                <a:gd name="T5" fmla="*/ 62 h 62"/>
                <a:gd name="T6" fmla="*/ 0 w 87"/>
                <a:gd name="T7" fmla="*/ 62 h 62"/>
                <a:gd name="T8" fmla="*/ 0 w 87"/>
                <a:gd name="T9" fmla="*/ 0 h 62"/>
                <a:gd name="T10" fmla="*/ 0 w 87"/>
                <a:gd name="T11" fmla="*/ 0 h 62"/>
                <a:gd name="T12" fmla="*/ 86 w 87"/>
                <a:gd name="T13" fmla="*/ 0 h 62"/>
                <a:gd name="T14" fmla="*/ 86 w 87"/>
                <a:gd name="T15" fmla="*/ 61 h 62"/>
                <a:gd name="T16" fmla="*/ 0 w 87"/>
                <a:gd name="T17" fmla="*/ 61 h 62"/>
                <a:gd name="T18" fmla="*/ 0 w 87"/>
                <a:gd name="T19" fmla="*/ 0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7" h="62">
                  <a:moveTo>
                    <a:pt x="0" y="0"/>
                  </a:moveTo>
                  <a:lnTo>
                    <a:pt x="87" y="0"/>
                  </a:lnTo>
                  <a:lnTo>
                    <a:pt x="87" y="62"/>
                  </a:lnTo>
                  <a:lnTo>
                    <a:pt x="0" y="62"/>
                  </a:lnTo>
                  <a:lnTo>
                    <a:pt x="0" y="0"/>
                  </a:lnTo>
                  <a:close/>
                  <a:moveTo>
                    <a:pt x="0" y="0"/>
                  </a:moveTo>
                  <a:lnTo>
                    <a:pt x="86" y="0"/>
                  </a:lnTo>
                  <a:lnTo>
                    <a:pt x="86" y="61"/>
                  </a:lnTo>
                  <a:lnTo>
                    <a:pt x="0" y="61"/>
                  </a:lnTo>
                  <a:lnTo>
                    <a:pt x="0" y="0"/>
                  </a:lnTo>
                  <a:close/>
                </a:path>
              </a:pathLst>
            </a:custGeom>
            <a:solidFill>
              <a:srgbClr val="C9C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18" name="Freeform 523">
              <a:extLst>
                <a:ext uri="{FF2B5EF4-FFF2-40B4-BE49-F238E27FC236}">
                  <a16:creationId xmlns:a16="http://schemas.microsoft.com/office/drawing/2014/main" id="{0D824BFC-2AB8-FC4C-84AC-4AB32C60A8D9}"/>
                </a:ext>
              </a:extLst>
            </p:cNvPr>
            <p:cNvSpPr>
              <a:spLocks noEditPoints="1"/>
            </p:cNvSpPr>
            <p:nvPr/>
          </p:nvSpPr>
          <p:spPr bwMode="auto">
            <a:xfrm>
              <a:off x="1001" y="3486"/>
              <a:ext cx="86" cy="61"/>
            </a:xfrm>
            <a:custGeom>
              <a:avLst/>
              <a:gdLst>
                <a:gd name="T0" fmla="*/ 0 w 86"/>
                <a:gd name="T1" fmla="*/ 0 h 61"/>
                <a:gd name="T2" fmla="*/ 86 w 86"/>
                <a:gd name="T3" fmla="*/ 0 h 61"/>
                <a:gd name="T4" fmla="*/ 86 w 86"/>
                <a:gd name="T5" fmla="*/ 61 h 61"/>
                <a:gd name="T6" fmla="*/ 0 w 86"/>
                <a:gd name="T7" fmla="*/ 61 h 61"/>
                <a:gd name="T8" fmla="*/ 0 w 86"/>
                <a:gd name="T9" fmla="*/ 0 h 61"/>
                <a:gd name="T10" fmla="*/ 0 w 86"/>
                <a:gd name="T11" fmla="*/ 0 h 61"/>
                <a:gd name="T12" fmla="*/ 84 w 86"/>
                <a:gd name="T13" fmla="*/ 0 h 61"/>
                <a:gd name="T14" fmla="*/ 84 w 86"/>
                <a:gd name="T15" fmla="*/ 59 h 61"/>
                <a:gd name="T16" fmla="*/ 0 w 86"/>
                <a:gd name="T17" fmla="*/ 59 h 61"/>
                <a:gd name="T18" fmla="*/ 0 w 86"/>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1">
                  <a:moveTo>
                    <a:pt x="0" y="0"/>
                  </a:moveTo>
                  <a:lnTo>
                    <a:pt x="86" y="0"/>
                  </a:lnTo>
                  <a:lnTo>
                    <a:pt x="86" y="61"/>
                  </a:lnTo>
                  <a:lnTo>
                    <a:pt x="0" y="61"/>
                  </a:lnTo>
                  <a:lnTo>
                    <a:pt x="0" y="0"/>
                  </a:lnTo>
                  <a:close/>
                  <a:moveTo>
                    <a:pt x="0" y="0"/>
                  </a:moveTo>
                  <a:lnTo>
                    <a:pt x="84" y="0"/>
                  </a:lnTo>
                  <a:lnTo>
                    <a:pt x="84" y="59"/>
                  </a:lnTo>
                  <a:lnTo>
                    <a:pt x="0" y="59"/>
                  </a:lnTo>
                  <a:lnTo>
                    <a:pt x="0" y="0"/>
                  </a:lnTo>
                  <a:close/>
                </a:path>
              </a:pathLst>
            </a:custGeom>
            <a:solidFill>
              <a:srgbClr val="CBC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19" name="Freeform 524">
              <a:extLst>
                <a:ext uri="{FF2B5EF4-FFF2-40B4-BE49-F238E27FC236}">
                  <a16:creationId xmlns:a16="http://schemas.microsoft.com/office/drawing/2014/main" id="{521AA91C-6922-C343-8666-0DEE47D1655D}"/>
                </a:ext>
              </a:extLst>
            </p:cNvPr>
            <p:cNvSpPr>
              <a:spLocks noEditPoints="1"/>
            </p:cNvSpPr>
            <p:nvPr/>
          </p:nvSpPr>
          <p:spPr bwMode="auto">
            <a:xfrm>
              <a:off x="1001" y="3486"/>
              <a:ext cx="84" cy="59"/>
            </a:xfrm>
            <a:custGeom>
              <a:avLst/>
              <a:gdLst>
                <a:gd name="T0" fmla="*/ 0 w 84"/>
                <a:gd name="T1" fmla="*/ 0 h 59"/>
                <a:gd name="T2" fmla="*/ 84 w 84"/>
                <a:gd name="T3" fmla="*/ 0 h 59"/>
                <a:gd name="T4" fmla="*/ 84 w 84"/>
                <a:gd name="T5" fmla="*/ 59 h 59"/>
                <a:gd name="T6" fmla="*/ 0 w 84"/>
                <a:gd name="T7" fmla="*/ 59 h 59"/>
                <a:gd name="T8" fmla="*/ 0 w 84"/>
                <a:gd name="T9" fmla="*/ 0 h 59"/>
                <a:gd name="T10" fmla="*/ 0 w 84"/>
                <a:gd name="T11" fmla="*/ 0 h 59"/>
                <a:gd name="T12" fmla="*/ 82 w 84"/>
                <a:gd name="T13" fmla="*/ 0 h 59"/>
                <a:gd name="T14" fmla="*/ 82 w 84"/>
                <a:gd name="T15" fmla="*/ 58 h 59"/>
                <a:gd name="T16" fmla="*/ 0 w 84"/>
                <a:gd name="T17" fmla="*/ 58 h 59"/>
                <a:gd name="T18" fmla="*/ 0 w 84"/>
                <a:gd name="T19" fmla="*/ 0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59">
                  <a:moveTo>
                    <a:pt x="0" y="0"/>
                  </a:moveTo>
                  <a:lnTo>
                    <a:pt x="84" y="0"/>
                  </a:lnTo>
                  <a:lnTo>
                    <a:pt x="84" y="59"/>
                  </a:lnTo>
                  <a:lnTo>
                    <a:pt x="0" y="59"/>
                  </a:lnTo>
                  <a:lnTo>
                    <a:pt x="0" y="0"/>
                  </a:lnTo>
                  <a:close/>
                  <a:moveTo>
                    <a:pt x="0" y="0"/>
                  </a:moveTo>
                  <a:lnTo>
                    <a:pt x="82" y="0"/>
                  </a:lnTo>
                  <a:lnTo>
                    <a:pt x="82" y="58"/>
                  </a:lnTo>
                  <a:lnTo>
                    <a:pt x="0" y="58"/>
                  </a:lnTo>
                  <a:lnTo>
                    <a:pt x="0" y="0"/>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20" name="Freeform 525">
              <a:extLst>
                <a:ext uri="{FF2B5EF4-FFF2-40B4-BE49-F238E27FC236}">
                  <a16:creationId xmlns:a16="http://schemas.microsoft.com/office/drawing/2014/main" id="{B5BC4BEA-C9AC-8643-B11A-EA64CB4ACCE9}"/>
                </a:ext>
              </a:extLst>
            </p:cNvPr>
            <p:cNvSpPr>
              <a:spLocks noEditPoints="1"/>
            </p:cNvSpPr>
            <p:nvPr/>
          </p:nvSpPr>
          <p:spPr bwMode="auto">
            <a:xfrm>
              <a:off x="1001" y="3486"/>
              <a:ext cx="82" cy="58"/>
            </a:xfrm>
            <a:custGeom>
              <a:avLst/>
              <a:gdLst>
                <a:gd name="T0" fmla="*/ 0 w 82"/>
                <a:gd name="T1" fmla="*/ 0 h 58"/>
                <a:gd name="T2" fmla="*/ 82 w 82"/>
                <a:gd name="T3" fmla="*/ 0 h 58"/>
                <a:gd name="T4" fmla="*/ 82 w 82"/>
                <a:gd name="T5" fmla="*/ 58 h 58"/>
                <a:gd name="T6" fmla="*/ 0 w 82"/>
                <a:gd name="T7" fmla="*/ 58 h 58"/>
                <a:gd name="T8" fmla="*/ 0 w 82"/>
                <a:gd name="T9" fmla="*/ 0 h 58"/>
                <a:gd name="T10" fmla="*/ 0 w 82"/>
                <a:gd name="T11" fmla="*/ 0 h 58"/>
                <a:gd name="T12" fmla="*/ 80 w 82"/>
                <a:gd name="T13" fmla="*/ 0 h 58"/>
                <a:gd name="T14" fmla="*/ 80 w 82"/>
                <a:gd name="T15" fmla="*/ 57 h 58"/>
                <a:gd name="T16" fmla="*/ 0 w 82"/>
                <a:gd name="T17" fmla="*/ 57 h 58"/>
                <a:gd name="T18" fmla="*/ 0 w 82"/>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8">
                  <a:moveTo>
                    <a:pt x="0" y="0"/>
                  </a:moveTo>
                  <a:lnTo>
                    <a:pt x="82" y="0"/>
                  </a:lnTo>
                  <a:lnTo>
                    <a:pt x="82" y="58"/>
                  </a:lnTo>
                  <a:lnTo>
                    <a:pt x="0" y="58"/>
                  </a:lnTo>
                  <a:lnTo>
                    <a:pt x="0" y="0"/>
                  </a:lnTo>
                  <a:close/>
                  <a:moveTo>
                    <a:pt x="0" y="0"/>
                  </a:moveTo>
                  <a:lnTo>
                    <a:pt x="80" y="0"/>
                  </a:lnTo>
                  <a:lnTo>
                    <a:pt x="80" y="57"/>
                  </a:lnTo>
                  <a:lnTo>
                    <a:pt x="0" y="57"/>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21" name="Freeform 526">
              <a:extLst>
                <a:ext uri="{FF2B5EF4-FFF2-40B4-BE49-F238E27FC236}">
                  <a16:creationId xmlns:a16="http://schemas.microsoft.com/office/drawing/2014/main" id="{72E379DE-FF03-C947-A81E-E34B69769666}"/>
                </a:ext>
              </a:extLst>
            </p:cNvPr>
            <p:cNvSpPr>
              <a:spLocks noEditPoints="1"/>
            </p:cNvSpPr>
            <p:nvPr/>
          </p:nvSpPr>
          <p:spPr bwMode="auto">
            <a:xfrm>
              <a:off x="1001" y="3486"/>
              <a:ext cx="80" cy="57"/>
            </a:xfrm>
            <a:custGeom>
              <a:avLst/>
              <a:gdLst>
                <a:gd name="T0" fmla="*/ 0 w 80"/>
                <a:gd name="T1" fmla="*/ 0 h 57"/>
                <a:gd name="T2" fmla="*/ 80 w 80"/>
                <a:gd name="T3" fmla="*/ 0 h 57"/>
                <a:gd name="T4" fmla="*/ 80 w 80"/>
                <a:gd name="T5" fmla="*/ 57 h 57"/>
                <a:gd name="T6" fmla="*/ 0 w 80"/>
                <a:gd name="T7" fmla="*/ 57 h 57"/>
                <a:gd name="T8" fmla="*/ 0 w 80"/>
                <a:gd name="T9" fmla="*/ 0 h 57"/>
                <a:gd name="T10" fmla="*/ 0 w 80"/>
                <a:gd name="T11" fmla="*/ 0 h 57"/>
                <a:gd name="T12" fmla="*/ 79 w 80"/>
                <a:gd name="T13" fmla="*/ 0 h 57"/>
                <a:gd name="T14" fmla="*/ 79 w 80"/>
                <a:gd name="T15" fmla="*/ 56 h 57"/>
                <a:gd name="T16" fmla="*/ 0 w 80"/>
                <a:gd name="T17" fmla="*/ 56 h 57"/>
                <a:gd name="T18" fmla="*/ 0 w 80"/>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57">
                  <a:moveTo>
                    <a:pt x="0" y="0"/>
                  </a:moveTo>
                  <a:lnTo>
                    <a:pt x="80" y="0"/>
                  </a:lnTo>
                  <a:lnTo>
                    <a:pt x="80" y="57"/>
                  </a:lnTo>
                  <a:lnTo>
                    <a:pt x="0" y="57"/>
                  </a:lnTo>
                  <a:lnTo>
                    <a:pt x="0" y="0"/>
                  </a:lnTo>
                  <a:close/>
                  <a:moveTo>
                    <a:pt x="0" y="0"/>
                  </a:moveTo>
                  <a:lnTo>
                    <a:pt x="79" y="0"/>
                  </a:lnTo>
                  <a:lnTo>
                    <a:pt x="79" y="56"/>
                  </a:lnTo>
                  <a:lnTo>
                    <a:pt x="0" y="56"/>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22" name="Freeform 527">
              <a:extLst>
                <a:ext uri="{FF2B5EF4-FFF2-40B4-BE49-F238E27FC236}">
                  <a16:creationId xmlns:a16="http://schemas.microsoft.com/office/drawing/2014/main" id="{56F62FB8-2570-E44F-8D7A-EE0389B5E677}"/>
                </a:ext>
              </a:extLst>
            </p:cNvPr>
            <p:cNvSpPr>
              <a:spLocks noEditPoints="1"/>
            </p:cNvSpPr>
            <p:nvPr/>
          </p:nvSpPr>
          <p:spPr bwMode="auto">
            <a:xfrm>
              <a:off x="1001" y="3486"/>
              <a:ext cx="79" cy="56"/>
            </a:xfrm>
            <a:custGeom>
              <a:avLst/>
              <a:gdLst>
                <a:gd name="T0" fmla="*/ 0 w 79"/>
                <a:gd name="T1" fmla="*/ 0 h 56"/>
                <a:gd name="T2" fmla="*/ 79 w 79"/>
                <a:gd name="T3" fmla="*/ 0 h 56"/>
                <a:gd name="T4" fmla="*/ 79 w 79"/>
                <a:gd name="T5" fmla="*/ 56 h 56"/>
                <a:gd name="T6" fmla="*/ 0 w 79"/>
                <a:gd name="T7" fmla="*/ 56 h 56"/>
                <a:gd name="T8" fmla="*/ 0 w 79"/>
                <a:gd name="T9" fmla="*/ 0 h 56"/>
                <a:gd name="T10" fmla="*/ 0 w 79"/>
                <a:gd name="T11" fmla="*/ 0 h 56"/>
                <a:gd name="T12" fmla="*/ 77 w 79"/>
                <a:gd name="T13" fmla="*/ 0 h 56"/>
                <a:gd name="T14" fmla="*/ 77 w 79"/>
                <a:gd name="T15" fmla="*/ 55 h 56"/>
                <a:gd name="T16" fmla="*/ 0 w 79"/>
                <a:gd name="T17" fmla="*/ 55 h 56"/>
                <a:gd name="T18" fmla="*/ 0 w 79"/>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6">
                  <a:moveTo>
                    <a:pt x="0" y="0"/>
                  </a:moveTo>
                  <a:lnTo>
                    <a:pt x="79" y="0"/>
                  </a:lnTo>
                  <a:lnTo>
                    <a:pt x="79" y="56"/>
                  </a:lnTo>
                  <a:lnTo>
                    <a:pt x="0" y="56"/>
                  </a:lnTo>
                  <a:lnTo>
                    <a:pt x="0" y="0"/>
                  </a:lnTo>
                  <a:close/>
                  <a:moveTo>
                    <a:pt x="0" y="0"/>
                  </a:moveTo>
                  <a:lnTo>
                    <a:pt x="77" y="0"/>
                  </a:lnTo>
                  <a:lnTo>
                    <a:pt x="77" y="55"/>
                  </a:lnTo>
                  <a:lnTo>
                    <a:pt x="0" y="55"/>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23" name="Freeform 528">
              <a:extLst>
                <a:ext uri="{FF2B5EF4-FFF2-40B4-BE49-F238E27FC236}">
                  <a16:creationId xmlns:a16="http://schemas.microsoft.com/office/drawing/2014/main" id="{32FA05C6-EFFA-774A-B14D-050C2E09C058}"/>
                </a:ext>
              </a:extLst>
            </p:cNvPr>
            <p:cNvSpPr>
              <a:spLocks noEditPoints="1"/>
            </p:cNvSpPr>
            <p:nvPr/>
          </p:nvSpPr>
          <p:spPr bwMode="auto">
            <a:xfrm>
              <a:off x="1001" y="3486"/>
              <a:ext cx="77" cy="55"/>
            </a:xfrm>
            <a:custGeom>
              <a:avLst/>
              <a:gdLst>
                <a:gd name="T0" fmla="*/ 0 w 77"/>
                <a:gd name="T1" fmla="*/ 0 h 55"/>
                <a:gd name="T2" fmla="*/ 77 w 77"/>
                <a:gd name="T3" fmla="*/ 0 h 55"/>
                <a:gd name="T4" fmla="*/ 77 w 77"/>
                <a:gd name="T5" fmla="*/ 55 h 55"/>
                <a:gd name="T6" fmla="*/ 0 w 77"/>
                <a:gd name="T7" fmla="*/ 55 h 55"/>
                <a:gd name="T8" fmla="*/ 0 w 77"/>
                <a:gd name="T9" fmla="*/ 0 h 55"/>
                <a:gd name="T10" fmla="*/ 0 w 77"/>
                <a:gd name="T11" fmla="*/ 0 h 55"/>
                <a:gd name="T12" fmla="*/ 75 w 77"/>
                <a:gd name="T13" fmla="*/ 0 h 55"/>
                <a:gd name="T14" fmla="*/ 75 w 77"/>
                <a:gd name="T15" fmla="*/ 53 h 55"/>
                <a:gd name="T16" fmla="*/ 0 w 77"/>
                <a:gd name="T17" fmla="*/ 53 h 55"/>
                <a:gd name="T18" fmla="*/ 0 w 77"/>
                <a:gd name="T19" fmla="*/ 0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 h="55">
                  <a:moveTo>
                    <a:pt x="0" y="0"/>
                  </a:moveTo>
                  <a:lnTo>
                    <a:pt x="77" y="0"/>
                  </a:lnTo>
                  <a:lnTo>
                    <a:pt x="77" y="55"/>
                  </a:lnTo>
                  <a:lnTo>
                    <a:pt x="0" y="55"/>
                  </a:lnTo>
                  <a:lnTo>
                    <a:pt x="0" y="0"/>
                  </a:lnTo>
                  <a:close/>
                  <a:moveTo>
                    <a:pt x="0" y="0"/>
                  </a:moveTo>
                  <a:lnTo>
                    <a:pt x="75" y="0"/>
                  </a:lnTo>
                  <a:lnTo>
                    <a:pt x="75" y="53"/>
                  </a:lnTo>
                  <a:lnTo>
                    <a:pt x="0" y="53"/>
                  </a:lnTo>
                  <a:lnTo>
                    <a:pt x="0" y="0"/>
                  </a:lnTo>
                  <a:close/>
                </a:path>
              </a:pathLst>
            </a:custGeom>
            <a:solidFill>
              <a:srgbClr val="D7D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24" name="Freeform 529">
              <a:extLst>
                <a:ext uri="{FF2B5EF4-FFF2-40B4-BE49-F238E27FC236}">
                  <a16:creationId xmlns:a16="http://schemas.microsoft.com/office/drawing/2014/main" id="{DAFCAA32-B265-C341-9ABD-E740B910D53F}"/>
                </a:ext>
              </a:extLst>
            </p:cNvPr>
            <p:cNvSpPr>
              <a:spLocks noEditPoints="1"/>
            </p:cNvSpPr>
            <p:nvPr/>
          </p:nvSpPr>
          <p:spPr bwMode="auto">
            <a:xfrm>
              <a:off x="1001" y="3486"/>
              <a:ext cx="75" cy="53"/>
            </a:xfrm>
            <a:custGeom>
              <a:avLst/>
              <a:gdLst>
                <a:gd name="T0" fmla="*/ 0 w 75"/>
                <a:gd name="T1" fmla="*/ 0 h 53"/>
                <a:gd name="T2" fmla="*/ 75 w 75"/>
                <a:gd name="T3" fmla="*/ 0 h 53"/>
                <a:gd name="T4" fmla="*/ 75 w 75"/>
                <a:gd name="T5" fmla="*/ 53 h 53"/>
                <a:gd name="T6" fmla="*/ 0 w 75"/>
                <a:gd name="T7" fmla="*/ 53 h 53"/>
                <a:gd name="T8" fmla="*/ 0 w 75"/>
                <a:gd name="T9" fmla="*/ 0 h 53"/>
                <a:gd name="T10" fmla="*/ 0 w 75"/>
                <a:gd name="T11" fmla="*/ 0 h 53"/>
                <a:gd name="T12" fmla="*/ 73 w 75"/>
                <a:gd name="T13" fmla="*/ 0 h 53"/>
                <a:gd name="T14" fmla="*/ 73 w 75"/>
                <a:gd name="T15" fmla="*/ 52 h 53"/>
                <a:gd name="T16" fmla="*/ 0 w 75"/>
                <a:gd name="T17" fmla="*/ 52 h 53"/>
                <a:gd name="T18" fmla="*/ 0 w 75"/>
                <a:gd name="T19" fmla="*/ 0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3">
                  <a:moveTo>
                    <a:pt x="0" y="0"/>
                  </a:moveTo>
                  <a:lnTo>
                    <a:pt x="75" y="0"/>
                  </a:lnTo>
                  <a:lnTo>
                    <a:pt x="75" y="53"/>
                  </a:lnTo>
                  <a:lnTo>
                    <a:pt x="0" y="53"/>
                  </a:lnTo>
                  <a:lnTo>
                    <a:pt x="0" y="0"/>
                  </a:lnTo>
                  <a:close/>
                  <a:moveTo>
                    <a:pt x="0" y="0"/>
                  </a:moveTo>
                  <a:lnTo>
                    <a:pt x="73" y="0"/>
                  </a:lnTo>
                  <a:lnTo>
                    <a:pt x="73" y="52"/>
                  </a:lnTo>
                  <a:lnTo>
                    <a:pt x="0" y="52"/>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25" name="Freeform 530">
              <a:extLst>
                <a:ext uri="{FF2B5EF4-FFF2-40B4-BE49-F238E27FC236}">
                  <a16:creationId xmlns:a16="http://schemas.microsoft.com/office/drawing/2014/main" id="{F67BCFD2-D0CB-FD4A-B8C0-C7BC9458133A}"/>
                </a:ext>
              </a:extLst>
            </p:cNvPr>
            <p:cNvSpPr>
              <a:spLocks noEditPoints="1"/>
            </p:cNvSpPr>
            <p:nvPr/>
          </p:nvSpPr>
          <p:spPr bwMode="auto">
            <a:xfrm>
              <a:off x="1001" y="3486"/>
              <a:ext cx="73" cy="52"/>
            </a:xfrm>
            <a:custGeom>
              <a:avLst/>
              <a:gdLst>
                <a:gd name="T0" fmla="*/ 0 w 73"/>
                <a:gd name="T1" fmla="*/ 0 h 52"/>
                <a:gd name="T2" fmla="*/ 73 w 73"/>
                <a:gd name="T3" fmla="*/ 0 h 52"/>
                <a:gd name="T4" fmla="*/ 73 w 73"/>
                <a:gd name="T5" fmla="*/ 52 h 52"/>
                <a:gd name="T6" fmla="*/ 0 w 73"/>
                <a:gd name="T7" fmla="*/ 52 h 52"/>
                <a:gd name="T8" fmla="*/ 0 w 73"/>
                <a:gd name="T9" fmla="*/ 0 h 52"/>
                <a:gd name="T10" fmla="*/ 0 w 73"/>
                <a:gd name="T11" fmla="*/ 0 h 52"/>
                <a:gd name="T12" fmla="*/ 72 w 73"/>
                <a:gd name="T13" fmla="*/ 0 h 52"/>
                <a:gd name="T14" fmla="*/ 72 w 73"/>
                <a:gd name="T15" fmla="*/ 51 h 52"/>
                <a:gd name="T16" fmla="*/ 0 w 73"/>
                <a:gd name="T17" fmla="*/ 51 h 52"/>
                <a:gd name="T18" fmla="*/ 0 w 73"/>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3" h="52">
                  <a:moveTo>
                    <a:pt x="0" y="0"/>
                  </a:moveTo>
                  <a:lnTo>
                    <a:pt x="73" y="0"/>
                  </a:lnTo>
                  <a:lnTo>
                    <a:pt x="73" y="52"/>
                  </a:lnTo>
                  <a:lnTo>
                    <a:pt x="0" y="52"/>
                  </a:lnTo>
                  <a:lnTo>
                    <a:pt x="0" y="0"/>
                  </a:lnTo>
                  <a:close/>
                  <a:moveTo>
                    <a:pt x="0" y="0"/>
                  </a:moveTo>
                  <a:lnTo>
                    <a:pt x="72" y="0"/>
                  </a:lnTo>
                  <a:lnTo>
                    <a:pt x="72" y="51"/>
                  </a:lnTo>
                  <a:lnTo>
                    <a:pt x="0" y="51"/>
                  </a:lnTo>
                  <a:lnTo>
                    <a:pt x="0" y="0"/>
                  </a:lnTo>
                  <a:close/>
                </a:path>
              </a:pathLst>
            </a:custGeom>
            <a:solidFill>
              <a:srgbClr val="DB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26" name="Freeform 531">
              <a:extLst>
                <a:ext uri="{FF2B5EF4-FFF2-40B4-BE49-F238E27FC236}">
                  <a16:creationId xmlns:a16="http://schemas.microsoft.com/office/drawing/2014/main" id="{CE28FFFA-E3FE-8D4F-A5E4-CCDFD36B7DA1}"/>
                </a:ext>
              </a:extLst>
            </p:cNvPr>
            <p:cNvSpPr>
              <a:spLocks noEditPoints="1"/>
            </p:cNvSpPr>
            <p:nvPr/>
          </p:nvSpPr>
          <p:spPr bwMode="auto">
            <a:xfrm>
              <a:off x="1001" y="3486"/>
              <a:ext cx="72" cy="51"/>
            </a:xfrm>
            <a:custGeom>
              <a:avLst/>
              <a:gdLst>
                <a:gd name="T0" fmla="*/ 0 w 72"/>
                <a:gd name="T1" fmla="*/ 0 h 51"/>
                <a:gd name="T2" fmla="*/ 72 w 72"/>
                <a:gd name="T3" fmla="*/ 0 h 51"/>
                <a:gd name="T4" fmla="*/ 72 w 72"/>
                <a:gd name="T5" fmla="*/ 51 h 51"/>
                <a:gd name="T6" fmla="*/ 0 w 72"/>
                <a:gd name="T7" fmla="*/ 51 h 51"/>
                <a:gd name="T8" fmla="*/ 0 w 72"/>
                <a:gd name="T9" fmla="*/ 0 h 51"/>
                <a:gd name="T10" fmla="*/ 0 w 72"/>
                <a:gd name="T11" fmla="*/ 0 h 51"/>
                <a:gd name="T12" fmla="*/ 70 w 72"/>
                <a:gd name="T13" fmla="*/ 0 h 51"/>
                <a:gd name="T14" fmla="*/ 70 w 72"/>
                <a:gd name="T15" fmla="*/ 50 h 51"/>
                <a:gd name="T16" fmla="*/ 0 w 72"/>
                <a:gd name="T17" fmla="*/ 50 h 51"/>
                <a:gd name="T18" fmla="*/ 0 w 7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1">
                  <a:moveTo>
                    <a:pt x="0" y="0"/>
                  </a:moveTo>
                  <a:lnTo>
                    <a:pt x="72" y="0"/>
                  </a:lnTo>
                  <a:lnTo>
                    <a:pt x="72" y="51"/>
                  </a:lnTo>
                  <a:lnTo>
                    <a:pt x="0" y="51"/>
                  </a:lnTo>
                  <a:lnTo>
                    <a:pt x="0" y="0"/>
                  </a:lnTo>
                  <a:close/>
                  <a:moveTo>
                    <a:pt x="0" y="0"/>
                  </a:moveTo>
                  <a:lnTo>
                    <a:pt x="70" y="0"/>
                  </a:lnTo>
                  <a:lnTo>
                    <a:pt x="70" y="50"/>
                  </a:lnTo>
                  <a:lnTo>
                    <a:pt x="0" y="50"/>
                  </a:lnTo>
                  <a:lnTo>
                    <a:pt x="0" y="0"/>
                  </a:lnTo>
                  <a:close/>
                </a:path>
              </a:pathLst>
            </a:custGeom>
            <a:solidFill>
              <a:srgbClr val="DDD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27" name="Freeform 532">
              <a:extLst>
                <a:ext uri="{FF2B5EF4-FFF2-40B4-BE49-F238E27FC236}">
                  <a16:creationId xmlns:a16="http://schemas.microsoft.com/office/drawing/2014/main" id="{A1E45B2F-2D42-7C4F-83DE-37FE6592A356}"/>
                </a:ext>
              </a:extLst>
            </p:cNvPr>
            <p:cNvSpPr>
              <a:spLocks noEditPoints="1"/>
            </p:cNvSpPr>
            <p:nvPr/>
          </p:nvSpPr>
          <p:spPr bwMode="auto">
            <a:xfrm>
              <a:off x="1001" y="3486"/>
              <a:ext cx="70" cy="50"/>
            </a:xfrm>
            <a:custGeom>
              <a:avLst/>
              <a:gdLst>
                <a:gd name="T0" fmla="*/ 0 w 70"/>
                <a:gd name="T1" fmla="*/ 0 h 50"/>
                <a:gd name="T2" fmla="*/ 70 w 70"/>
                <a:gd name="T3" fmla="*/ 0 h 50"/>
                <a:gd name="T4" fmla="*/ 70 w 70"/>
                <a:gd name="T5" fmla="*/ 50 h 50"/>
                <a:gd name="T6" fmla="*/ 0 w 70"/>
                <a:gd name="T7" fmla="*/ 50 h 50"/>
                <a:gd name="T8" fmla="*/ 0 w 70"/>
                <a:gd name="T9" fmla="*/ 0 h 50"/>
                <a:gd name="T10" fmla="*/ 0 w 70"/>
                <a:gd name="T11" fmla="*/ 0 h 50"/>
                <a:gd name="T12" fmla="*/ 68 w 70"/>
                <a:gd name="T13" fmla="*/ 0 h 50"/>
                <a:gd name="T14" fmla="*/ 68 w 70"/>
                <a:gd name="T15" fmla="*/ 48 h 50"/>
                <a:gd name="T16" fmla="*/ 0 w 70"/>
                <a:gd name="T17" fmla="*/ 48 h 50"/>
                <a:gd name="T18" fmla="*/ 0 w 70"/>
                <a:gd name="T19" fmla="*/ 0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0" h="50">
                  <a:moveTo>
                    <a:pt x="0" y="0"/>
                  </a:moveTo>
                  <a:lnTo>
                    <a:pt x="70" y="0"/>
                  </a:lnTo>
                  <a:lnTo>
                    <a:pt x="70" y="50"/>
                  </a:lnTo>
                  <a:lnTo>
                    <a:pt x="0" y="50"/>
                  </a:lnTo>
                  <a:lnTo>
                    <a:pt x="0" y="0"/>
                  </a:lnTo>
                  <a:close/>
                  <a:moveTo>
                    <a:pt x="0" y="0"/>
                  </a:moveTo>
                  <a:lnTo>
                    <a:pt x="68" y="0"/>
                  </a:lnTo>
                  <a:lnTo>
                    <a:pt x="68" y="48"/>
                  </a:lnTo>
                  <a:lnTo>
                    <a:pt x="0" y="48"/>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28" name="Freeform 533">
              <a:extLst>
                <a:ext uri="{FF2B5EF4-FFF2-40B4-BE49-F238E27FC236}">
                  <a16:creationId xmlns:a16="http://schemas.microsoft.com/office/drawing/2014/main" id="{7B9F4501-E441-CD47-A227-4A82A80AD831}"/>
                </a:ext>
              </a:extLst>
            </p:cNvPr>
            <p:cNvSpPr>
              <a:spLocks noEditPoints="1"/>
            </p:cNvSpPr>
            <p:nvPr/>
          </p:nvSpPr>
          <p:spPr bwMode="auto">
            <a:xfrm>
              <a:off x="1001" y="3486"/>
              <a:ext cx="68" cy="48"/>
            </a:xfrm>
            <a:custGeom>
              <a:avLst/>
              <a:gdLst>
                <a:gd name="T0" fmla="*/ 0 w 68"/>
                <a:gd name="T1" fmla="*/ 0 h 48"/>
                <a:gd name="T2" fmla="*/ 68 w 68"/>
                <a:gd name="T3" fmla="*/ 0 h 48"/>
                <a:gd name="T4" fmla="*/ 68 w 68"/>
                <a:gd name="T5" fmla="*/ 48 h 48"/>
                <a:gd name="T6" fmla="*/ 0 w 68"/>
                <a:gd name="T7" fmla="*/ 48 h 48"/>
                <a:gd name="T8" fmla="*/ 0 w 68"/>
                <a:gd name="T9" fmla="*/ 0 h 48"/>
                <a:gd name="T10" fmla="*/ 0 w 68"/>
                <a:gd name="T11" fmla="*/ 0 h 48"/>
                <a:gd name="T12" fmla="*/ 66 w 68"/>
                <a:gd name="T13" fmla="*/ 0 h 48"/>
                <a:gd name="T14" fmla="*/ 66 w 68"/>
                <a:gd name="T15" fmla="*/ 47 h 48"/>
                <a:gd name="T16" fmla="*/ 0 w 68"/>
                <a:gd name="T17" fmla="*/ 47 h 48"/>
                <a:gd name="T18" fmla="*/ 0 w 68"/>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8" h="48">
                  <a:moveTo>
                    <a:pt x="0" y="0"/>
                  </a:moveTo>
                  <a:lnTo>
                    <a:pt x="68" y="0"/>
                  </a:lnTo>
                  <a:lnTo>
                    <a:pt x="68" y="48"/>
                  </a:lnTo>
                  <a:lnTo>
                    <a:pt x="0" y="48"/>
                  </a:lnTo>
                  <a:lnTo>
                    <a:pt x="0" y="0"/>
                  </a:lnTo>
                  <a:close/>
                  <a:moveTo>
                    <a:pt x="0" y="0"/>
                  </a:moveTo>
                  <a:lnTo>
                    <a:pt x="66" y="0"/>
                  </a:lnTo>
                  <a:lnTo>
                    <a:pt x="66" y="47"/>
                  </a:lnTo>
                  <a:lnTo>
                    <a:pt x="0" y="47"/>
                  </a:lnTo>
                  <a:lnTo>
                    <a:pt x="0" y="0"/>
                  </a:lnTo>
                  <a:close/>
                </a:path>
              </a:pathLst>
            </a:custGeom>
            <a:solidFill>
              <a:srgbClr val="E1E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29" name="Freeform 534">
              <a:extLst>
                <a:ext uri="{FF2B5EF4-FFF2-40B4-BE49-F238E27FC236}">
                  <a16:creationId xmlns:a16="http://schemas.microsoft.com/office/drawing/2014/main" id="{A97AF85A-0ED5-0349-B1FD-D2B01E6D1A18}"/>
                </a:ext>
              </a:extLst>
            </p:cNvPr>
            <p:cNvSpPr>
              <a:spLocks noEditPoints="1"/>
            </p:cNvSpPr>
            <p:nvPr/>
          </p:nvSpPr>
          <p:spPr bwMode="auto">
            <a:xfrm>
              <a:off x="1001" y="3486"/>
              <a:ext cx="66" cy="47"/>
            </a:xfrm>
            <a:custGeom>
              <a:avLst/>
              <a:gdLst>
                <a:gd name="T0" fmla="*/ 0 w 66"/>
                <a:gd name="T1" fmla="*/ 0 h 47"/>
                <a:gd name="T2" fmla="*/ 66 w 66"/>
                <a:gd name="T3" fmla="*/ 0 h 47"/>
                <a:gd name="T4" fmla="*/ 66 w 66"/>
                <a:gd name="T5" fmla="*/ 47 h 47"/>
                <a:gd name="T6" fmla="*/ 0 w 66"/>
                <a:gd name="T7" fmla="*/ 47 h 47"/>
                <a:gd name="T8" fmla="*/ 0 w 66"/>
                <a:gd name="T9" fmla="*/ 0 h 47"/>
                <a:gd name="T10" fmla="*/ 0 w 66"/>
                <a:gd name="T11" fmla="*/ 0 h 47"/>
                <a:gd name="T12" fmla="*/ 65 w 66"/>
                <a:gd name="T13" fmla="*/ 0 h 47"/>
                <a:gd name="T14" fmla="*/ 65 w 66"/>
                <a:gd name="T15" fmla="*/ 46 h 47"/>
                <a:gd name="T16" fmla="*/ 0 w 66"/>
                <a:gd name="T17" fmla="*/ 46 h 47"/>
                <a:gd name="T18" fmla="*/ 0 w 66"/>
                <a:gd name="T19" fmla="*/ 0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 h="47">
                  <a:moveTo>
                    <a:pt x="0" y="0"/>
                  </a:moveTo>
                  <a:lnTo>
                    <a:pt x="66" y="0"/>
                  </a:lnTo>
                  <a:lnTo>
                    <a:pt x="66" y="47"/>
                  </a:lnTo>
                  <a:lnTo>
                    <a:pt x="0" y="47"/>
                  </a:lnTo>
                  <a:lnTo>
                    <a:pt x="0" y="0"/>
                  </a:lnTo>
                  <a:close/>
                  <a:moveTo>
                    <a:pt x="0" y="0"/>
                  </a:moveTo>
                  <a:lnTo>
                    <a:pt x="65" y="0"/>
                  </a:lnTo>
                  <a:lnTo>
                    <a:pt x="65" y="46"/>
                  </a:lnTo>
                  <a:lnTo>
                    <a:pt x="0" y="46"/>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30" name="Freeform 535">
              <a:extLst>
                <a:ext uri="{FF2B5EF4-FFF2-40B4-BE49-F238E27FC236}">
                  <a16:creationId xmlns:a16="http://schemas.microsoft.com/office/drawing/2014/main" id="{319861F7-23B3-5F4A-8DCD-9F61E9709A66}"/>
                </a:ext>
              </a:extLst>
            </p:cNvPr>
            <p:cNvSpPr>
              <a:spLocks noEditPoints="1"/>
            </p:cNvSpPr>
            <p:nvPr/>
          </p:nvSpPr>
          <p:spPr bwMode="auto">
            <a:xfrm>
              <a:off x="1001" y="3486"/>
              <a:ext cx="65" cy="46"/>
            </a:xfrm>
            <a:custGeom>
              <a:avLst/>
              <a:gdLst>
                <a:gd name="T0" fmla="*/ 0 w 65"/>
                <a:gd name="T1" fmla="*/ 0 h 46"/>
                <a:gd name="T2" fmla="*/ 65 w 65"/>
                <a:gd name="T3" fmla="*/ 0 h 46"/>
                <a:gd name="T4" fmla="*/ 65 w 65"/>
                <a:gd name="T5" fmla="*/ 46 h 46"/>
                <a:gd name="T6" fmla="*/ 0 w 65"/>
                <a:gd name="T7" fmla="*/ 46 h 46"/>
                <a:gd name="T8" fmla="*/ 0 w 65"/>
                <a:gd name="T9" fmla="*/ 0 h 46"/>
                <a:gd name="T10" fmla="*/ 0 w 65"/>
                <a:gd name="T11" fmla="*/ 0 h 46"/>
                <a:gd name="T12" fmla="*/ 63 w 65"/>
                <a:gd name="T13" fmla="*/ 0 h 46"/>
                <a:gd name="T14" fmla="*/ 63 w 65"/>
                <a:gd name="T15" fmla="*/ 44 h 46"/>
                <a:gd name="T16" fmla="*/ 0 w 65"/>
                <a:gd name="T17" fmla="*/ 44 h 46"/>
                <a:gd name="T18" fmla="*/ 0 w 65"/>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6">
                  <a:moveTo>
                    <a:pt x="0" y="0"/>
                  </a:moveTo>
                  <a:lnTo>
                    <a:pt x="65" y="0"/>
                  </a:lnTo>
                  <a:lnTo>
                    <a:pt x="65" y="46"/>
                  </a:lnTo>
                  <a:lnTo>
                    <a:pt x="0" y="46"/>
                  </a:lnTo>
                  <a:lnTo>
                    <a:pt x="0" y="0"/>
                  </a:lnTo>
                  <a:close/>
                  <a:moveTo>
                    <a:pt x="0" y="0"/>
                  </a:moveTo>
                  <a:lnTo>
                    <a:pt x="63" y="0"/>
                  </a:lnTo>
                  <a:lnTo>
                    <a:pt x="63" y="44"/>
                  </a:lnTo>
                  <a:lnTo>
                    <a:pt x="0" y="44"/>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31" name="Freeform 536">
              <a:extLst>
                <a:ext uri="{FF2B5EF4-FFF2-40B4-BE49-F238E27FC236}">
                  <a16:creationId xmlns:a16="http://schemas.microsoft.com/office/drawing/2014/main" id="{478EAFE9-980A-334C-A1E2-E28D5D07C80E}"/>
                </a:ext>
              </a:extLst>
            </p:cNvPr>
            <p:cNvSpPr>
              <a:spLocks noEditPoints="1"/>
            </p:cNvSpPr>
            <p:nvPr/>
          </p:nvSpPr>
          <p:spPr bwMode="auto">
            <a:xfrm>
              <a:off x="1001" y="3486"/>
              <a:ext cx="63" cy="44"/>
            </a:xfrm>
            <a:custGeom>
              <a:avLst/>
              <a:gdLst>
                <a:gd name="T0" fmla="*/ 0 w 63"/>
                <a:gd name="T1" fmla="*/ 0 h 44"/>
                <a:gd name="T2" fmla="*/ 63 w 63"/>
                <a:gd name="T3" fmla="*/ 0 h 44"/>
                <a:gd name="T4" fmla="*/ 63 w 63"/>
                <a:gd name="T5" fmla="*/ 44 h 44"/>
                <a:gd name="T6" fmla="*/ 0 w 63"/>
                <a:gd name="T7" fmla="*/ 44 h 44"/>
                <a:gd name="T8" fmla="*/ 0 w 63"/>
                <a:gd name="T9" fmla="*/ 0 h 44"/>
                <a:gd name="T10" fmla="*/ 0 w 63"/>
                <a:gd name="T11" fmla="*/ 0 h 44"/>
                <a:gd name="T12" fmla="*/ 61 w 63"/>
                <a:gd name="T13" fmla="*/ 0 h 44"/>
                <a:gd name="T14" fmla="*/ 61 w 63"/>
                <a:gd name="T15" fmla="*/ 44 h 44"/>
                <a:gd name="T16" fmla="*/ 0 w 63"/>
                <a:gd name="T17" fmla="*/ 44 h 44"/>
                <a:gd name="T18" fmla="*/ 0 w 6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4">
                  <a:moveTo>
                    <a:pt x="0" y="0"/>
                  </a:moveTo>
                  <a:lnTo>
                    <a:pt x="63" y="0"/>
                  </a:lnTo>
                  <a:lnTo>
                    <a:pt x="63" y="44"/>
                  </a:lnTo>
                  <a:lnTo>
                    <a:pt x="0" y="44"/>
                  </a:lnTo>
                  <a:lnTo>
                    <a:pt x="0" y="0"/>
                  </a:lnTo>
                  <a:close/>
                  <a:moveTo>
                    <a:pt x="0" y="0"/>
                  </a:moveTo>
                  <a:lnTo>
                    <a:pt x="61" y="0"/>
                  </a:lnTo>
                  <a:lnTo>
                    <a:pt x="61" y="44"/>
                  </a:lnTo>
                  <a:lnTo>
                    <a:pt x="0" y="44"/>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32" name="Freeform 537">
              <a:extLst>
                <a:ext uri="{FF2B5EF4-FFF2-40B4-BE49-F238E27FC236}">
                  <a16:creationId xmlns:a16="http://schemas.microsoft.com/office/drawing/2014/main" id="{6424D7E6-A185-2246-B871-718B5FD3FE36}"/>
                </a:ext>
              </a:extLst>
            </p:cNvPr>
            <p:cNvSpPr>
              <a:spLocks noEditPoints="1"/>
            </p:cNvSpPr>
            <p:nvPr/>
          </p:nvSpPr>
          <p:spPr bwMode="auto">
            <a:xfrm>
              <a:off x="1001" y="3486"/>
              <a:ext cx="61" cy="44"/>
            </a:xfrm>
            <a:custGeom>
              <a:avLst/>
              <a:gdLst>
                <a:gd name="T0" fmla="*/ 0 w 61"/>
                <a:gd name="T1" fmla="*/ 0 h 44"/>
                <a:gd name="T2" fmla="*/ 61 w 61"/>
                <a:gd name="T3" fmla="*/ 0 h 44"/>
                <a:gd name="T4" fmla="*/ 61 w 61"/>
                <a:gd name="T5" fmla="*/ 44 h 44"/>
                <a:gd name="T6" fmla="*/ 0 w 61"/>
                <a:gd name="T7" fmla="*/ 44 h 44"/>
                <a:gd name="T8" fmla="*/ 0 w 61"/>
                <a:gd name="T9" fmla="*/ 0 h 44"/>
                <a:gd name="T10" fmla="*/ 0 w 61"/>
                <a:gd name="T11" fmla="*/ 0 h 44"/>
                <a:gd name="T12" fmla="*/ 59 w 61"/>
                <a:gd name="T13" fmla="*/ 0 h 44"/>
                <a:gd name="T14" fmla="*/ 59 w 61"/>
                <a:gd name="T15" fmla="*/ 42 h 44"/>
                <a:gd name="T16" fmla="*/ 0 w 61"/>
                <a:gd name="T17" fmla="*/ 42 h 44"/>
                <a:gd name="T18" fmla="*/ 0 w 61"/>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1" h="44">
                  <a:moveTo>
                    <a:pt x="0" y="0"/>
                  </a:moveTo>
                  <a:lnTo>
                    <a:pt x="61" y="0"/>
                  </a:lnTo>
                  <a:lnTo>
                    <a:pt x="61" y="44"/>
                  </a:lnTo>
                  <a:lnTo>
                    <a:pt x="0" y="44"/>
                  </a:lnTo>
                  <a:lnTo>
                    <a:pt x="0" y="0"/>
                  </a:lnTo>
                  <a:close/>
                  <a:moveTo>
                    <a:pt x="0" y="0"/>
                  </a:moveTo>
                  <a:lnTo>
                    <a:pt x="59" y="0"/>
                  </a:lnTo>
                  <a:lnTo>
                    <a:pt x="59" y="42"/>
                  </a:lnTo>
                  <a:lnTo>
                    <a:pt x="0" y="42"/>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33" name="Freeform 538">
              <a:extLst>
                <a:ext uri="{FF2B5EF4-FFF2-40B4-BE49-F238E27FC236}">
                  <a16:creationId xmlns:a16="http://schemas.microsoft.com/office/drawing/2014/main" id="{A66362A2-4976-3640-AB53-F2AD9702BC60}"/>
                </a:ext>
              </a:extLst>
            </p:cNvPr>
            <p:cNvSpPr>
              <a:spLocks noEditPoints="1"/>
            </p:cNvSpPr>
            <p:nvPr/>
          </p:nvSpPr>
          <p:spPr bwMode="auto">
            <a:xfrm>
              <a:off x="1001" y="3486"/>
              <a:ext cx="59" cy="42"/>
            </a:xfrm>
            <a:custGeom>
              <a:avLst/>
              <a:gdLst>
                <a:gd name="T0" fmla="*/ 0 w 59"/>
                <a:gd name="T1" fmla="*/ 0 h 42"/>
                <a:gd name="T2" fmla="*/ 59 w 59"/>
                <a:gd name="T3" fmla="*/ 0 h 42"/>
                <a:gd name="T4" fmla="*/ 59 w 59"/>
                <a:gd name="T5" fmla="*/ 42 h 42"/>
                <a:gd name="T6" fmla="*/ 0 w 59"/>
                <a:gd name="T7" fmla="*/ 42 h 42"/>
                <a:gd name="T8" fmla="*/ 0 w 59"/>
                <a:gd name="T9" fmla="*/ 0 h 42"/>
                <a:gd name="T10" fmla="*/ 0 w 59"/>
                <a:gd name="T11" fmla="*/ 0 h 42"/>
                <a:gd name="T12" fmla="*/ 58 w 59"/>
                <a:gd name="T13" fmla="*/ 0 h 42"/>
                <a:gd name="T14" fmla="*/ 58 w 59"/>
                <a:gd name="T15" fmla="*/ 41 h 42"/>
                <a:gd name="T16" fmla="*/ 0 w 59"/>
                <a:gd name="T17" fmla="*/ 41 h 42"/>
                <a:gd name="T18" fmla="*/ 0 w 59"/>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2">
                  <a:moveTo>
                    <a:pt x="0" y="0"/>
                  </a:moveTo>
                  <a:lnTo>
                    <a:pt x="59" y="0"/>
                  </a:lnTo>
                  <a:lnTo>
                    <a:pt x="59" y="42"/>
                  </a:lnTo>
                  <a:lnTo>
                    <a:pt x="0" y="42"/>
                  </a:lnTo>
                  <a:lnTo>
                    <a:pt x="0" y="0"/>
                  </a:lnTo>
                  <a:close/>
                  <a:moveTo>
                    <a:pt x="0" y="0"/>
                  </a:moveTo>
                  <a:lnTo>
                    <a:pt x="58" y="0"/>
                  </a:lnTo>
                  <a:lnTo>
                    <a:pt x="58" y="41"/>
                  </a:lnTo>
                  <a:lnTo>
                    <a:pt x="0" y="41"/>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34" name="Freeform 539">
              <a:extLst>
                <a:ext uri="{FF2B5EF4-FFF2-40B4-BE49-F238E27FC236}">
                  <a16:creationId xmlns:a16="http://schemas.microsoft.com/office/drawing/2014/main" id="{0E1F89FC-A808-6148-BD7D-832051D0825A}"/>
                </a:ext>
              </a:extLst>
            </p:cNvPr>
            <p:cNvSpPr>
              <a:spLocks noEditPoints="1"/>
            </p:cNvSpPr>
            <p:nvPr/>
          </p:nvSpPr>
          <p:spPr bwMode="auto">
            <a:xfrm>
              <a:off x="1001" y="3486"/>
              <a:ext cx="58" cy="41"/>
            </a:xfrm>
            <a:custGeom>
              <a:avLst/>
              <a:gdLst>
                <a:gd name="T0" fmla="*/ 0 w 58"/>
                <a:gd name="T1" fmla="*/ 0 h 41"/>
                <a:gd name="T2" fmla="*/ 58 w 58"/>
                <a:gd name="T3" fmla="*/ 0 h 41"/>
                <a:gd name="T4" fmla="*/ 58 w 58"/>
                <a:gd name="T5" fmla="*/ 41 h 41"/>
                <a:gd name="T6" fmla="*/ 0 w 58"/>
                <a:gd name="T7" fmla="*/ 41 h 41"/>
                <a:gd name="T8" fmla="*/ 0 w 58"/>
                <a:gd name="T9" fmla="*/ 0 h 41"/>
                <a:gd name="T10" fmla="*/ 0 w 58"/>
                <a:gd name="T11" fmla="*/ 0 h 41"/>
                <a:gd name="T12" fmla="*/ 56 w 58"/>
                <a:gd name="T13" fmla="*/ 0 h 41"/>
                <a:gd name="T14" fmla="*/ 56 w 58"/>
                <a:gd name="T15" fmla="*/ 40 h 41"/>
                <a:gd name="T16" fmla="*/ 0 w 58"/>
                <a:gd name="T17" fmla="*/ 40 h 41"/>
                <a:gd name="T18" fmla="*/ 0 w 5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1">
                  <a:moveTo>
                    <a:pt x="0" y="0"/>
                  </a:moveTo>
                  <a:lnTo>
                    <a:pt x="58" y="0"/>
                  </a:lnTo>
                  <a:lnTo>
                    <a:pt x="58" y="41"/>
                  </a:lnTo>
                  <a:lnTo>
                    <a:pt x="0" y="41"/>
                  </a:lnTo>
                  <a:lnTo>
                    <a:pt x="0" y="0"/>
                  </a:lnTo>
                  <a:close/>
                  <a:moveTo>
                    <a:pt x="0" y="0"/>
                  </a:moveTo>
                  <a:lnTo>
                    <a:pt x="56" y="0"/>
                  </a:lnTo>
                  <a:lnTo>
                    <a:pt x="56" y="40"/>
                  </a:lnTo>
                  <a:lnTo>
                    <a:pt x="0" y="40"/>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35" name="Freeform 540">
              <a:extLst>
                <a:ext uri="{FF2B5EF4-FFF2-40B4-BE49-F238E27FC236}">
                  <a16:creationId xmlns:a16="http://schemas.microsoft.com/office/drawing/2014/main" id="{E7800B52-06FF-B749-A7DF-38FAB2755A9F}"/>
                </a:ext>
              </a:extLst>
            </p:cNvPr>
            <p:cNvSpPr>
              <a:spLocks noEditPoints="1"/>
            </p:cNvSpPr>
            <p:nvPr/>
          </p:nvSpPr>
          <p:spPr bwMode="auto">
            <a:xfrm>
              <a:off x="1001" y="3486"/>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0 w 56"/>
                <a:gd name="T11" fmla="*/ 0 h 40"/>
                <a:gd name="T12" fmla="*/ 54 w 56"/>
                <a:gd name="T13" fmla="*/ 0 h 40"/>
                <a:gd name="T14" fmla="*/ 54 w 56"/>
                <a:gd name="T15" fmla="*/ 38 h 40"/>
                <a:gd name="T16" fmla="*/ 0 w 56"/>
                <a:gd name="T17" fmla="*/ 38 h 40"/>
                <a:gd name="T18" fmla="*/ 0 w 56"/>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0" y="0"/>
                  </a:moveTo>
                  <a:lnTo>
                    <a:pt x="54" y="0"/>
                  </a:lnTo>
                  <a:lnTo>
                    <a:pt x="54" y="38"/>
                  </a:lnTo>
                  <a:lnTo>
                    <a:pt x="0" y="38"/>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36" name="Freeform 541">
              <a:extLst>
                <a:ext uri="{FF2B5EF4-FFF2-40B4-BE49-F238E27FC236}">
                  <a16:creationId xmlns:a16="http://schemas.microsoft.com/office/drawing/2014/main" id="{A81D79E0-5B87-314E-9A59-22D79E9E1733}"/>
                </a:ext>
              </a:extLst>
            </p:cNvPr>
            <p:cNvSpPr>
              <a:spLocks noEditPoints="1"/>
            </p:cNvSpPr>
            <p:nvPr/>
          </p:nvSpPr>
          <p:spPr bwMode="auto">
            <a:xfrm>
              <a:off x="1001" y="3486"/>
              <a:ext cx="54" cy="38"/>
            </a:xfrm>
            <a:custGeom>
              <a:avLst/>
              <a:gdLst>
                <a:gd name="T0" fmla="*/ 0 w 54"/>
                <a:gd name="T1" fmla="*/ 0 h 38"/>
                <a:gd name="T2" fmla="*/ 54 w 54"/>
                <a:gd name="T3" fmla="*/ 0 h 38"/>
                <a:gd name="T4" fmla="*/ 54 w 54"/>
                <a:gd name="T5" fmla="*/ 38 h 38"/>
                <a:gd name="T6" fmla="*/ 0 w 54"/>
                <a:gd name="T7" fmla="*/ 38 h 38"/>
                <a:gd name="T8" fmla="*/ 0 w 54"/>
                <a:gd name="T9" fmla="*/ 0 h 38"/>
                <a:gd name="T10" fmla="*/ 0 w 54"/>
                <a:gd name="T11" fmla="*/ 0 h 38"/>
                <a:gd name="T12" fmla="*/ 52 w 54"/>
                <a:gd name="T13" fmla="*/ 0 h 38"/>
                <a:gd name="T14" fmla="*/ 52 w 54"/>
                <a:gd name="T15" fmla="*/ 37 h 38"/>
                <a:gd name="T16" fmla="*/ 0 w 54"/>
                <a:gd name="T17" fmla="*/ 37 h 38"/>
                <a:gd name="T18" fmla="*/ 0 w 54"/>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38">
                  <a:moveTo>
                    <a:pt x="0" y="0"/>
                  </a:moveTo>
                  <a:lnTo>
                    <a:pt x="54" y="0"/>
                  </a:lnTo>
                  <a:lnTo>
                    <a:pt x="54" y="38"/>
                  </a:lnTo>
                  <a:lnTo>
                    <a:pt x="0" y="38"/>
                  </a:lnTo>
                  <a:lnTo>
                    <a:pt x="0" y="0"/>
                  </a:lnTo>
                  <a:close/>
                  <a:moveTo>
                    <a:pt x="0" y="0"/>
                  </a:moveTo>
                  <a:lnTo>
                    <a:pt x="52" y="0"/>
                  </a:lnTo>
                  <a:lnTo>
                    <a:pt x="52" y="37"/>
                  </a:lnTo>
                  <a:lnTo>
                    <a:pt x="0" y="37"/>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37" name="Freeform 542">
              <a:extLst>
                <a:ext uri="{FF2B5EF4-FFF2-40B4-BE49-F238E27FC236}">
                  <a16:creationId xmlns:a16="http://schemas.microsoft.com/office/drawing/2014/main" id="{90DC0056-C00B-9C49-9A2D-8272D40D2DBF}"/>
                </a:ext>
              </a:extLst>
            </p:cNvPr>
            <p:cNvSpPr>
              <a:spLocks noEditPoints="1"/>
            </p:cNvSpPr>
            <p:nvPr/>
          </p:nvSpPr>
          <p:spPr bwMode="auto">
            <a:xfrm>
              <a:off x="1001" y="3486"/>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1 w 52"/>
                <a:gd name="T13" fmla="*/ 0 h 37"/>
                <a:gd name="T14" fmla="*/ 51 w 52"/>
                <a:gd name="T15" fmla="*/ 36 h 37"/>
                <a:gd name="T16" fmla="*/ 0 w 52"/>
                <a:gd name="T17" fmla="*/ 36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1" y="0"/>
                  </a:lnTo>
                  <a:lnTo>
                    <a:pt x="51" y="36"/>
                  </a:lnTo>
                  <a:lnTo>
                    <a:pt x="0" y="36"/>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38" name="Freeform 543">
              <a:extLst>
                <a:ext uri="{FF2B5EF4-FFF2-40B4-BE49-F238E27FC236}">
                  <a16:creationId xmlns:a16="http://schemas.microsoft.com/office/drawing/2014/main" id="{A2E1D55A-7565-2E49-A56B-7C6353CA880A}"/>
                </a:ext>
              </a:extLst>
            </p:cNvPr>
            <p:cNvSpPr>
              <a:spLocks noEditPoints="1"/>
            </p:cNvSpPr>
            <p:nvPr/>
          </p:nvSpPr>
          <p:spPr bwMode="auto">
            <a:xfrm>
              <a:off x="1001" y="3486"/>
              <a:ext cx="51" cy="36"/>
            </a:xfrm>
            <a:custGeom>
              <a:avLst/>
              <a:gdLst>
                <a:gd name="T0" fmla="*/ 0 w 51"/>
                <a:gd name="T1" fmla="*/ 0 h 36"/>
                <a:gd name="T2" fmla="*/ 51 w 51"/>
                <a:gd name="T3" fmla="*/ 0 h 36"/>
                <a:gd name="T4" fmla="*/ 51 w 51"/>
                <a:gd name="T5" fmla="*/ 36 h 36"/>
                <a:gd name="T6" fmla="*/ 0 w 51"/>
                <a:gd name="T7" fmla="*/ 36 h 36"/>
                <a:gd name="T8" fmla="*/ 0 w 51"/>
                <a:gd name="T9" fmla="*/ 0 h 36"/>
                <a:gd name="T10" fmla="*/ 0 w 51"/>
                <a:gd name="T11" fmla="*/ 0 h 36"/>
                <a:gd name="T12" fmla="*/ 49 w 51"/>
                <a:gd name="T13" fmla="*/ 0 h 36"/>
                <a:gd name="T14" fmla="*/ 49 w 51"/>
                <a:gd name="T15" fmla="*/ 35 h 36"/>
                <a:gd name="T16" fmla="*/ 0 w 51"/>
                <a:gd name="T17" fmla="*/ 35 h 36"/>
                <a:gd name="T18" fmla="*/ 0 w 51"/>
                <a:gd name="T19" fmla="*/ 0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1" h="36">
                  <a:moveTo>
                    <a:pt x="0" y="0"/>
                  </a:moveTo>
                  <a:lnTo>
                    <a:pt x="51" y="0"/>
                  </a:lnTo>
                  <a:lnTo>
                    <a:pt x="51" y="36"/>
                  </a:lnTo>
                  <a:lnTo>
                    <a:pt x="0" y="36"/>
                  </a:lnTo>
                  <a:lnTo>
                    <a:pt x="0" y="0"/>
                  </a:lnTo>
                  <a:close/>
                  <a:moveTo>
                    <a:pt x="0" y="0"/>
                  </a:moveTo>
                  <a:lnTo>
                    <a:pt x="49" y="0"/>
                  </a:lnTo>
                  <a:lnTo>
                    <a:pt x="49" y="35"/>
                  </a:lnTo>
                  <a:lnTo>
                    <a:pt x="0" y="35"/>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39" name="Freeform 544">
              <a:extLst>
                <a:ext uri="{FF2B5EF4-FFF2-40B4-BE49-F238E27FC236}">
                  <a16:creationId xmlns:a16="http://schemas.microsoft.com/office/drawing/2014/main" id="{C882C16C-0A28-344B-B3A2-05B8B2AE5301}"/>
                </a:ext>
              </a:extLst>
            </p:cNvPr>
            <p:cNvSpPr>
              <a:spLocks noEditPoints="1"/>
            </p:cNvSpPr>
            <p:nvPr/>
          </p:nvSpPr>
          <p:spPr bwMode="auto">
            <a:xfrm>
              <a:off x="1001" y="3486"/>
              <a:ext cx="49" cy="35"/>
            </a:xfrm>
            <a:custGeom>
              <a:avLst/>
              <a:gdLst>
                <a:gd name="T0" fmla="*/ 0 w 49"/>
                <a:gd name="T1" fmla="*/ 0 h 35"/>
                <a:gd name="T2" fmla="*/ 49 w 49"/>
                <a:gd name="T3" fmla="*/ 0 h 35"/>
                <a:gd name="T4" fmla="*/ 49 w 49"/>
                <a:gd name="T5" fmla="*/ 35 h 35"/>
                <a:gd name="T6" fmla="*/ 0 w 49"/>
                <a:gd name="T7" fmla="*/ 35 h 35"/>
                <a:gd name="T8" fmla="*/ 0 w 49"/>
                <a:gd name="T9" fmla="*/ 0 h 35"/>
                <a:gd name="T10" fmla="*/ 0 w 49"/>
                <a:gd name="T11" fmla="*/ 0 h 35"/>
                <a:gd name="T12" fmla="*/ 47 w 49"/>
                <a:gd name="T13" fmla="*/ 0 h 35"/>
                <a:gd name="T14" fmla="*/ 47 w 49"/>
                <a:gd name="T15" fmla="*/ 33 h 35"/>
                <a:gd name="T16" fmla="*/ 0 w 49"/>
                <a:gd name="T17" fmla="*/ 33 h 35"/>
                <a:gd name="T18" fmla="*/ 0 w 49"/>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9" h="35">
                  <a:moveTo>
                    <a:pt x="0" y="0"/>
                  </a:moveTo>
                  <a:lnTo>
                    <a:pt x="49" y="0"/>
                  </a:lnTo>
                  <a:lnTo>
                    <a:pt x="49" y="35"/>
                  </a:lnTo>
                  <a:lnTo>
                    <a:pt x="0" y="35"/>
                  </a:lnTo>
                  <a:lnTo>
                    <a:pt x="0" y="0"/>
                  </a:lnTo>
                  <a:close/>
                  <a:moveTo>
                    <a:pt x="0" y="0"/>
                  </a:moveTo>
                  <a:lnTo>
                    <a:pt x="47" y="0"/>
                  </a:lnTo>
                  <a:lnTo>
                    <a:pt x="47" y="33"/>
                  </a:lnTo>
                  <a:lnTo>
                    <a:pt x="0" y="33"/>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40" name="Freeform 545">
              <a:extLst>
                <a:ext uri="{FF2B5EF4-FFF2-40B4-BE49-F238E27FC236}">
                  <a16:creationId xmlns:a16="http://schemas.microsoft.com/office/drawing/2014/main" id="{F3065CED-55CB-604B-9860-93306A6FE392}"/>
                </a:ext>
              </a:extLst>
            </p:cNvPr>
            <p:cNvSpPr>
              <a:spLocks noEditPoints="1"/>
            </p:cNvSpPr>
            <p:nvPr/>
          </p:nvSpPr>
          <p:spPr bwMode="auto">
            <a:xfrm>
              <a:off x="1001" y="3486"/>
              <a:ext cx="47" cy="33"/>
            </a:xfrm>
            <a:custGeom>
              <a:avLst/>
              <a:gdLst>
                <a:gd name="T0" fmla="*/ 0 w 47"/>
                <a:gd name="T1" fmla="*/ 0 h 33"/>
                <a:gd name="T2" fmla="*/ 47 w 47"/>
                <a:gd name="T3" fmla="*/ 0 h 33"/>
                <a:gd name="T4" fmla="*/ 47 w 47"/>
                <a:gd name="T5" fmla="*/ 33 h 33"/>
                <a:gd name="T6" fmla="*/ 0 w 47"/>
                <a:gd name="T7" fmla="*/ 33 h 33"/>
                <a:gd name="T8" fmla="*/ 0 w 47"/>
                <a:gd name="T9" fmla="*/ 0 h 33"/>
                <a:gd name="T10" fmla="*/ 0 w 47"/>
                <a:gd name="T11" fmla="*/ 0 h 33"/>
                <a:gd name="T12" fmla="*/ 45 w 47"/>
                <a:gd name="T13" fmla="*/ 0 h 33"/>
                <a:gd name="T14" fmla="*/ 45 w 47"/>
                <a:gd name="T15" fmla="*/ 32 h 33"/>
                <a:gd name="T16" fmla="*/ 0 w 47"/>
                <a:gd name="T17" fmla="*/ 32 h 33"/>
                <a:gd name="T18" fmla="*/ 0 w 47"/>
                <a:gd name="T19" fmla="*/ 0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7" h="33">
                  <a:moveTo>
                    <a:pt x="0" y="0"/>
                  </a:moveTo>
                  <a:lnTo>
                    <a:pt x="47" y="0"/>
                  </a:lnTo>
                  <a:lnTo>
                    <a:pt x="47" y="33"/>
                  </a:lnTo>
                  <a:lnTo>
                    <a:pt x="0" y="33"/>
                  </a:lnTo>
                  <a:lnTo>
                    <a:pt x="0" y="0"/>
                  </a:lnTo>
                  <a:close/>
                  <a:moveTo>
                    <a:pt x="0" y="0"/>
                  </a:moveTo>
                  <a:lnTo>
                    <a:pt x="45" y="0"/>
                  </a:lnTo>
                  <a:lnTo>
                    <a:pt x="45" y="32"/>
                  </a:lnTo>
                  <a:lnTo>
                    <a:pt x="0" y="32"/>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41" name="Freeform 546">
              <a:extLst>
                <a:ext uri="{FF2B5EF4-FFF2-40B4-BE49-F238E27FC236}">
                  <a16:creationId xmlns:a16="http://schemas.microsoft.com/office/drawing/2014/main" id="{4CD885A6-D551-4A40-9CBE-B696D45B1A7F}"/>
                </a:ext>
              </a:extLst>
            </p:cNvPr>
            <p:cNvSpPr>
              <a:spLocks noEditPoints="1"/>
            </p:cNvSpPr>
            <p:nvPr/>
          </p:nvSpPr>
          <p:spPr bwMode="auto">
            <a:xfrm>
              <a:off x="1001" y="3486"/>
              <a:ext cx="45" cy="32"/>
            </a:xfrm>
            <a:custGeom>
              <a:avLst/>
              <a:gdLst>
                <a:gd name="T0" fmla="*/ 0 w 45"/>
                <a:gd name="T1" fmla="*/ 0 h 32"/>
                <a:gd name="T2" fmla="*/ 45 w 45"/>
                <a:gd name="T3" fmla="*/ 0 h 32"/>
                <a:gd name="T4" fmla="*/ 45 w 45"/>
                <a:gd name="T5" fmla="*/ 32 h 32"/>
                <a:gd name="T6" fmla="*/ 0 w 45"/>
                <a:gd name="T7" fmla="*/ 32 h 32"/>
                <a:gd name="T8" fmla="*/ 0 w 45"/>
                <a:gd name="T9" fmla="*/ 0 h 32"/>
                <a:gd name="T10" fmla="*/ 0 w 45"/>
                <a:gd name="T11" fmla="*/ 0 h 32"/>
                <a:gd name="T12" fmla="*/ 44 w 45"/>
                <a:gd name="T13" fmla="*/ 0 h 32"/>
                <a:gd name="T14" fmla="*/ 44 w 45"/>
                <a:gd name="T15" fmla="*/ 31 h 32"/>
                <a:gd name="T16" fmla="*/ 0 w 45"/>
                <a:gd name="T17" fmla="*/ 31 h 32"/>
                <a:gd name="T18" fmla="*/ 0 w 45"/>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 h="32">
                  <a:moveTo>
                    <a:pt x="0" y="0"/>
                  </a:moveTo>
                  <a:lnTo>
                    <a:pt x="45" y="0"/>
                  </a:lnTo>
                  <a:lnTo>
                    <a:pt x="45" y="32"/>
                  </a:lnTo>
                  <a:lnTo>
                    <a:pt x="0" y="32"/>
                  </a:lnTo>
                  <a:lnTo>
                    <a:pt x="0" y="0"/>
                  </a:lnTo>
                  <a:close/>
                  <a:moveTo>
                    <a:pt x="0" y="0"/>
                  </a:moveTo>
                  <a:lnTo>
                    <a:pt x="44" y="0"/>
                  </a:lnTo>
                  <a:lnTo>
                    <a:pt x="44" y="31"/>
                  </a:lnTo>
                  <a:lnTo>
                    <a:pt x="0" y="31"/>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42" name="Freeform 547">
              <a:extLst>
                <a:ext uri="{FF2B5EF4-FFF2-40B4-BE49-F238E27FC236}">
                  <a16:creationId xmlns:a16="http://schemas.microsoft.com/office/drawing/2014/main" id="{BEB7FF24-9E69-8640-82B7-EA59E556FCA6}"/>
                </a:ext>
              </a:extLst>
            </p:cNvPr>
            <p:cNvSpPr>
              <a:spLocks noEditPoints="1"/>
            </p:cNvSpPr>
            <p:nvPr/>
          </p:nvSpPr>
          <p:spPr bwMode="auto">
            <a:xfrm>
              <a:off x="1001" y="3486"/>
              <a:ext cx="44" cy="31"/>
            </a:xfrm>
            <a:custGeom>
              <a:avLst/>
              <a:gdLst>
                <a:gd name="T0" fmla="*/ 0 w 44"/>
                <a:gd name="T1" fmla="*/ 0 h 31"/>
                <a:gd name="T2" fmla="*/ 44 w 44"/>
                <a:gd name="T3" fmla="*/ 0 h 31"/>
                <a:gd name="T4" fmla="*/ 44 w 44"/>
                <a:gd name="T5" fmla="*/ 31 h 31"/>
                <a:gd name="T6" fmla="*/ 0 w 44"/>
                <a:gd name="T7" fmla="*/ 31 h 31"/>
                <a:gd name="T8" fmla="*/ 0 w 44"/>
                <a:gd name="T9" fmla="*/ 0 h 31"/>
                <a:gd name="T10" fmla="*/ 0 w 44"/>
                <a:gd name="T11" fmla="*/ 0 h 31"/>
                <a:gd name="T12" fmla="*/ 42 w 44"/>
                <a:gd name="T13" fmla="*/ 0 h 31"/>
                <a:gd name="T14" fmla="*/ 42 w 44"/>
                <a:gd name="T15" fmla="*/ 30 h 31"/>
                <a:gd name="T16" fmla="*/ 0 w 44"/>
                <a:gd name="T17" fmla="*/ 30 h 31"/>
                <a:gd name="T18" fmla="*/ 0 w 44"/>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31">
                  <a:moveTo>
                    <a:pt x="0" y="0"/>
                  </a:moveTo>
                  <a:lnTo>
                    <a:pt x="44" y="0"/>
                  </a:lnTo>
                  <a:lnTo>
                    <a:pt x="44" y="31"/>
                  </a:lnTo>
                  <a:lnTo>
                    <a:pt x="0" y="31"/>
                  </a:lnTo>
                  <a:lnTo>
                    <a:pt x="0" y="0"/>
                  </a:lnTo>
                  <a:close/>
                  <a:moveTo>
                    <a:pt x="0" y="0"/>
                  </a:moveTo>
                  <a:lnTo>
                    <a:pt x="42" y="0"/>
                  </a:lnTo>
                  <a:lnTo>
                    <a:pt x="42" y="30"/>
                  </a:lnTo>
                  <a:lnTo>
                    <a:pt x="0" y="30"/>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43" name="Freeform 548">
              <a:extLst>
                <a:ext uri="{FF2B5EF4-FFF2-40B4-BE49-F238E27FC236}">
                  <a16:creationId xmlns:a16="http://schemas.microsoft.com/office/drawing/2014/main" id="{B00EA4F7-38DD-B249-9185-7CD225BF100E}"/>
                </a:ext>
              </a:extLst>
            </p:cNvPr>
            <p:cNvSpPr>
              <a:spLocks noEditPoints="1"/>
            </p:cNvSpPr>
            <p:nvPr/>
          </p:nvSpPr>
          <p:spPr bwMode="auto">
            <a:xfrm>
              <a:off x="1001" y="3486"/>
              <a:ext cx="42" cy="30"/>
            </a:xfrm>
            <a:custGeom>
              <a:avLst/>
              <a:gdLst>
                <a:gd name="T0" fmla="*/ 0 w 42"/>
                <a:gd name="T1" fmla="*/ 0 h 30"/>
                <a:gd name="T2" fmla="*/ 42 w 42"/>
                <a:gd name="T3" fmla="*/ 0 h 30"/>
                <a:gd name="T4" fmla="*/ 42 w 42"/>
                <a:gd name="T5" fmla="*/ 30 h 30"/>
                <a:gd name="T6" fmla="*/ 0 w 42"/>
                <a:gd name="T7" fmla="*/ 30 h 30"/>
                <a:gd name="T8" fmla="*/ 0 w 42"/>
                <a:gd name="T9" fmla="*/ 0 h 30"/>
                <a:gd name="T10" fmla="*/ 0 w 42"/>
                <a:gd name="T11" fmla="*/ 0 h 30"/>
                <a:gd name="T12" fmla="*/ 40 w 42"/>
                <a:gd name="T13" fmla="*/ 0 h 30"/>
                <a:gd name="T14" fmla="*/ 40 w 42"/>
                <a:gd name="T15" fmla="*/ 29 h 30"/>
                <a:gd name="T16" fmla="*/ 0 w 42"/>
                <a:gd name="T17" fmla="*/ 29 h 30"/>
                <a:gd name="T18" fmla="*/ 0 w 42"/>
                <a:gd name="T19" fmla="*/ 0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0">
                  <a:moveTo>
                    <a:pt x="0" y="0"/>
                  </a:moveTo>
                  <a:lnTo>
                    <a:pt x="42" y="0"/>
                  </a:lnTo>
                  <a:lnTo>
                    <a:pt x="42" y="30"/>
                  </a:lnTo>
                  <a:lnTo>
                    <a:pt x="0" y="30"/>
                  </a:lnTo>
                  <a:lnTo>
                    <a:pt x="0" y="0"/>
                  </a:lnTo>
                  <a:close/>
                  <a:moveTo>
                    <a:pt x="0" y="0"/>
                  </a:moveTo>
                  <a:lnTo>
                    <a:pt x="40" y="0"/>
                  </a:lnTo>
                  <a:lnTo>
                    <a:pt x="40" y="29"/>
                  </a:lnTo>
                  <a:lnTo>
                    <a:pt x="0" y="29"/>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44" name="Freeform 549">
              <a:extLst>
                <a:ext uri="{FF2B5EF4-FFF2-40B4-BE49-F238E27FC236}">
                  <a16:creationId xmlns:a16="http://schemas.microsoft.com/office/drawing/2014/main" id="{9CB84ADA-8523-A243-8CC1-E1B2E707C155}"/>
                </a:ext>
              </a:extLst>
            </p:cNvPr>
            <p:cNvSpPr>
              <a:spLocks noEditPoints="1"/>
            </p:cNvSpPr>
            <p:nvPr/>
          </p:nvSpPr>
          <p:spPr bwMode="auto">
            <a:xfrm>
              <a:off x="1001" y="3486"/>
              <a:ext cx="40" cy="29"/>
            </a:xfrm>
            <a:custGeom>
              <a:avLst/>
              <a:gdLst>
                <a:gd name="T0" fmla="*/ 0 w 40"/>
                <a:gd name="T1" fmla="*/ 0 h 29"/>
                <a:gd name="T2" fmla="*/ 40 w 40"/>
                <a:gd name="T3" fmla="*/ 0 h 29"/>
                <a:gd name="T4" fmla="*/ 40 w 40"/>
                <a:gd name="T5" fmla="*/ 29 h 29"/>
                <a:gd name="T6" fmla="*/ 0 w 40"/>
                <a:gd name="T7" fmla="*/ 29 h 29"/>
                <a:gd name="T8" fmla="*/ 0 w 40"/>
                <a:gd name="T9" fmla="*/ 0 h 29"/>
                <a:gd name="T10" fmla="*/ 0 w 40"/>
                <a:gd name="T11" fmla="*/ 0 h 29"/>
                <a:gd name="T12" fmla="*/ 38 w 40"/>
                <a:gd name="T13" fmla="*/ 0 h 29"/>
                <a:gd name="T14" fmla="*/ 38 w 40"/>
                <a:gd name="T15" fmla="*/ 27 h 29"/>
                <a:gd name="T16" fmla="*/ 0 w 40"/>
                <a:gd name="T17" fmla="*/ 27 h 29"/>
                <a:gd name="T18" fmla="*/ 0 w 40"/>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29">
                  <a:moveTo>
                    <a:pt x="0" y="0"/>
                  </a:moveTo>
                  <a:lnTo>
                    <a:pt x="40" y="0"/>
                  </a:lnTo>
                  <a:lnTo>
                    <a:pt x="40" y="29"/>
                  </a:lnTo>
                  <a:lnTo>
                    <a:pt x="0" y="29"/>
                  </a:lnTo>
                  <a:lnTo>
                    <a:pt x="0" y="0"/>
                  </a:lnTo>
                  <a:close/>
                  <a:moveTo>
                    <a:pt x="0" y="0"/>
                  </a:moveTo>
                  <a:lnTo>
                    <a:pt x="38" y="0"/>
                  </a:lnTo>
                  <a:lnTo>
                    <a:pt x="38" y="27"/>
                  </a:lnTo>
                  <a:lnTo>
                    <a:pt x="0" y="27"/>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45" name="Freeform 550">
              <a:extLst>
                <a:ext uri="{FF2B5EF4-FFF2-40B4-BE49-F238E27FC236}">
                  <a16:creationId xmlns:a16="http://schemas.microsoft.com/office/drawing/2014/main" id="{A6E338AA-A38F-564C-AE74-C2BE057F5BAF}"/>
                </a:ext>
              </a:extLst>
            </p:cNvPr>
            <p:cNvSpPr>
              <a:spLocks noEditPoints="1"/>
            </p:cNvSpPr>
            <p:nvPr/>
          </p:nvSpPr>
          <p:spPr bwMode="auto">
            <a:xfrm>
              <a:off x="1001" y="3486"/>
              <a:ext cx="38" cy="27"/>
            </a:xfrm>
            <a:custGeom>
              <a:avLst/>
              <a:gdLst>
                <a:gd name="T0" fmla="*/ 0 w 38"/>
                <a:gd name="T1" fmla="*/ 0 h 27"/>
                <a:gd name="T2" fmla="*/ 38 w 38"/>
                <a:gd name="T3" fmla="*/ 0 h 27"/>
                <a:gd name="T4" fmla="*/ 38 w 38"/>
                <a:gd name="T5" fmla="*/ 27 h 27"/>
                <a:gd name="T6" fmla="*/ 0 w 38"/>
                <a:gd name="T7" fmla="*/ 27 h 27"/>
                <a:gd name="T8" fmla="*/ 0 w 38"/>
                <a:gd name="T9" fmla="*/ 0 h 27"/>
                <a:gd name="T10" fmla="*/ 0 w 38"/>
                <a:gd name="T11" fmla="*/ 0 h 27"/>
                <a:gd name="T12" fmla="*/ 37 w 38"/>
                <a:gd name="T13" fmla="*/ 0 h 27"/>
                <a:gd name="T14" fmla="*/ 37 w 38"/>
                <a:gd name="T15" fmla="*/ 26 h 27"/>
                <a:gd name="T16" fmla="*/ 0 w 38"/>
                <a:gd name="T17" fmla="*/ 26 h 27"/>
                <a:gd name="T18" fmla="*/ 0 w 38"/>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7">
                  <a:moveTo>
                    <a:pt x="0" y="0"/>
                  </a:moveTo>
                  <a:lnTo>
                    <a:pt x="38" y="0"/>
                  </a:lnTo>
                  <a:lnTo>
                    <a:pt x="38" y="27"/>
                  </a:lnTo>
                  <a:lnTo>
                    <a:pt x="0" y="27"/>
                  </a:lnTo>
                  <a:lnTo>
                    <a:pt x="0" y="0"/>
                  </a:lnTo>
                  <a:close/>
                  <a:moveTo>
                    <a:pt x="0" y="0"/>
                  </a:moveTo>
                  <a:lnTo>
                    <a:pt x="37" y="0"/>
                  </a:lnTo>
                  <a:lnTo>
                    <a:pt x="37" y="26"/>
                  </a:lnTo>
                  <a:lnTo>
                    <a:pt x="0" y="26"/>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46" name="Freeform 551">
              <a:extLst>
                <a:ext uri="{FF2B5EF4-FFF2-40B4-BE49-F238E27FC236}">
                  <a16:creationId xmlns:a16="http://schemas.microsoft.com/office/drawing/2014/main" id="{6E30FC98-F823-7948-9B62-FF1DE6EFCBD1}"/>
                </a:ext>
              </a:extLst>
            </p:cNvPr>
            <p:cNvSpPr>
              <a:spLocks noEditPoints="1"/>
            </p:cNvSpPr>
            <p:nvPr/>
          </p:nvSpPr>
          <p:spPr bwMode="auto">
            <a:xfrm>
              <a:off x="1001" y="3486"/>
              <a:ext cx="37" cy="26"/>
            </a:xfrm>
            <a:custGeom>
              <a:avLst/>
              <a:gdLst>
                <a:gd name="T0" fmla="*/ 0 w 37"/>
                <a:gd name="T1" fmla="*/ 0 h 26"/>
                <a:gd name="T2" fmla="*/ 37 w 37"/>
                <a:gd name="T3" fmla="*/ 0 h 26"/>
                <a:gd name="T4" fmla="*/ 37 w 37"/>
                <a:gd name="T5" fmla="*/ 26 h 26"/>
                <a:gd name="T6" fmla="*/ 0 w 37"/>
                <a:gd name="T7" fmla="*/ 26 h 26"/>
                <a:gd name="T8" fmla="*/ 0 w 37"/>
                <a:gd name="T9" fmla="*/ 0 h 26"/>
                <a:gd name="T10" fmla="*/ 0 w 37"/>
                <a:gd name="T11" fmla="*/ 0 h 26"/>
                <a:gd name="T12" fmla="*/ 35 w 37"/>
                <a:gd name="T13" fmla="*/ 0 h 26"/>
                <a:gd name="T14" fmla="*/ 35 w 37"/>
                <a:gd name="T15" fmla="*/ 25 h 26"/>
                <a:gd name="T16" fmla="*/ 0 w 37"/>
                <a:gd name="T17" fmla="*/ 25 h 26"/>
                <a:gd name="T18" fmla="*/ 0 w 37"/>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7" h="26">
                  <a:moveTo>
                    <a:pt x="0" y="0"/>
                  </a:moveTo>
                  <a:lnTo>
                    <a:pt x="37" y="0"/>
                  </a:lnTo>
                  <a:lnTo>
                    <a:pt x="37" y="26"/>
                  </a:lnTo>
                  <a:lnTo>
                    <a:pt x="0" y="26"/>
                  </a:lnTo>
                  <a:lnTo>
                    <a:pt x="0" y="0"/>
                  </a:lnTo>
                  <a:close/>
                  <a:moveTo>
                    <a:pt x="0" y="0"/>
                  </a:moveTo>
                  <a:lnTo>
                    <a:pt x="35" y="0"/>
                  </a:lnTo>
                  <a:lnTo>
                    <a:pt x="35" y="25"/>
                  </a:lnTo>
                  <a:lnTo>
                    <a:pt x="0" y="25"/>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47" name="Freeform 552">
              <a:extLst>
                <a:ext uri="{FF2B5EF4-FFF2-40B4-BE49-F238E27FC236}">
                  <a16:creationId xmlns:a16="http://schemas.microsoft.com/office/drawing/2014/main" id="{8F0819CB-91BF-044C-8956-07C549180918}"/>
                </a:ext>
              </a:extLst>
            </p:cNvPr>
            <p:cNvSpPr>
              <a:spLocks noEditPoints="1"/>
            </p:cNvSpPr>
            <p:nvPr/>
          </p:nvSpPr>
          <p:spPr bwMode="auto">
            <a:xfrm>
              <a:off x="1001" y="3486"/>
              <a:ext cx="35" cy="25"/>
            </a:xfrm>
            <a:custGeom>
              <a:avLst/>
              <a:gdLst>
                <a:gd name="T0" fmla="*/ 0 w 35"/>
                <a:gd name="T1" fmla="*/ 0 h 25"/>
                <a:gd name="T2" fmla="*/ 35 w 35"/>
                <a:gd name="T3" fmla="*/ 0 h 25"/>
                <a:gd name="T4" fmla="*/ 35 w 35"/>
                <a:gd name="T5" fmla="*/ 25 h 25"/>
                <a:gd name="T6" fmla="*/ 0 w 35"/>
                <a:gd name="T7" fmla="*/ 25 h 25"/>
                <a:gd name="T8" fmla="*/ 0 w 35"/>
                <a:gd name="T9" fmla="*/ 0 h 25"/>
                <a:gd name="T10" fmla="*/ 0 w 35"/>
                <a:gd name="T11" fmla="*/ 0 h 25"/>
                <a:gd name="T12" fmla="*/ 33 w 35"/>
                <a:gd name="T13" fmla="*/ 0 h 25"/>
                <a:gd name="T14" fmla="*/ 33 w 35"/>
                <a:gd name="T15" fmla="*/ 24 h 25"/>
                <a:gd name="T16" fmla="*/ 0 w 35"/>
                <a:gd name="T17" fmla="*/ 24 h 25"/>
                <a:gd name="T18" fmla="*/ 0 w 35"/>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5" h="25">
                  <a:moveTo>
                    <a:pt x="0" y="0"/>
                  </a:moveTo>
                  <a:lnTo>
                    <a:pt x="35" y="0"/>
                  </a:lnTo>
                  <a:lnTo>
                    <a:pt x="35" y="25"/>
                  </a:lnTo>
                  <a:lnTo>
                    <a:pt x="0" y="25"/>
                  </a:lnTo>
                  <a:lnTo>
                    <a:pt x="0" y="0"/>
                  </a:lnTo>
                  <a:close/>
                  <a:moveTo>
                    <a:pt x="0" y="0"/>
                  </a:moveTo>
                  <a:lnTo>
                    <a:pt x="33" y="0"/>
                  </a:lnTo>
                  <a:lnTo>
                    <a:pt x="33" y="24"/>
                  </a:lnTo>
                  <a:lnTo>
                    <a:pt x="0" y="24"/>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48" name="Freeform 553">
              <a:extLst>
                <a:ext uri="{FF2B5EF4-FFF2-40B4-BE49-F238E27FC236}">
                  <a16:creationId xmlns:a16="http://schemas.microsoft.com/office/drawing/2014/main" id="{0676E3F7-3543-ED4D-84B9-3935BA9F2AC2}"/>
                </a:ext>
              </a:extLst>
            </p:cNvPr>
            <p:cNvSpPr>
              <a:spLocks noEditPoints="1"/>
            </p:cNvSpPr>
            <p:nvPr/>
          </p:nvSpPr>
          <p:spPr bwMode="auto">
            <a:xfrm>
              <a:off x="1001" y="3486"/>
              <a:ext cx="33" cy="24"/>
            </a:xfrm>
            <a:custGeom>
              <a:avLst/>
              <a:gdLst>
                <a:gd name="T0" fmla="*/ 0 w 33"/>
                <a:gd name="T1" fmla="*/ 0 h 24"/>
                <a:gd name="T2" fmla="*/ 33 w 33"/>
                <a:gd name="T3" fmla="*/ 0 h 24"/>
                <a:gd name="T4" fmla="*/ 33 w 33"/>
                <a:gd name="T5" fmla="*/ 24 h 24"/>
                <a:gd name="T6" fmla="*/ 0 w 33"/>
                <a:gd name="T7" fmla="*/ 24 h 24"/>
                <a:gd name="T8" fmla="*/ 0 w 33"/>
                <a:gd name="T9" fmla="*/ 0 h 24"/>
                <a:gd name="T10" fmla="*/ 0 w 33"/>
                <a:gd name="T11" fmla="*/ 0 h 24"/>
                <a:gd name="T12" fmla="*/ 31 w 33"/>
                <a:gd name="T13" fmla="*/ 0 h 24"/>
                <a:gd name="T14" fmla="*/ 31 w 33"/>
                <a:gd name="T15" fmla="*/ 23 h 24"/>
                <a:gd name="T16" fmla="*/ 0 w 33"/>
                <a:gd name="T17" fmla="*/ 23 h 24"/>
                <a:gd name="T18" fmla="*/ 0 w 33"/>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 h="24">
                  <a:moveTo>
                    <a:pt x="0" y="0"/>
                  </a:moveTo>
                  <a:lnTo>
                    <a:pt x="33" y="0"/>
                  </a:lnTo>
                  <a:lnTo>
                    <a:pt x="33" y="24"/>
                  </a:lnTo>
                  <a:lnTo>
                    <a:pt x="0" y="24"/>
                  </a:lnTo>
                  <a:lnTo>
                    <a:pt x="0" y="0"/>
                  </a:lnTo>
                  <a:close/>
                  <a:moveTo>
                    <a:pt x="0" y="0"/>
                  </a:moveTo>
                  <a:lnTo>
                    <a:pt x="31" y="0"/>
                  </a:lnTo>
                  <a:lnTo>
                    <a:pt x="31" y="23"/>
                  </a:lnTo>
                  <a:lnTo>
                    <a:pt x="0" y="23"/>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49" name="Freeform 554">
              <a:extLst>
                <a:ext uri="{FF2B5EF4-FFF2-40B4-BE49-F238E27FC236}">
                  <a16:creationId xmlns:a16="http://schemas.microsoft.com/office/drawing/2014/main" id="{16F514A0-E643-6F4D-8414-A8EBF36741C7}"/>
                </a:ext>
              </a:extLst>
            </p:cNvPr>
            <p:cNvSpPr>
              <a:spLocks noEditPoints="1"/>
            </p:cNvSpPr>
            <p:nvPr/>
          </p:nvSpPr>
          <p:spPr bwMode="auto">
            <a:xfrm>
              <a:off x="1001" y="3486"/>
              <a:ext cx="31" cy="23"/>
            </a:xfrm>
            <a:custGeom>
              <a:avLst/>
              <a:gdLst>
                <a:gd name="T0" fmla="*/ 0 w 31"/>
                <a:gd name="T1" fmla="*/ 0 h 23"/>
                <a:gd name="T2" fmla="*/ 31 w 31"/>
                <a:gd name="T3" fmla="*/ 0 h 23"/>
                <a:gd name="T4" fmla="*/ 31 w 31"/>
                <a:gd name="T5" fmla="*/ 23 h 23"/>
                <a:gd name="T6" fmla="*/ 0 w 31"/>
                <a:gd name="T7" fmla="*/ 23 h 23"/>
                <a:gd name="T8" fmla="*/ 0 w 31"/>
                <a:gd name="T9" fmla="*/ 0 h 23"/>
                <a:gd name="T10" fmla="*/ 0 w 31"/>
                <a:gd name="T11" fmla="*/ 0 h 23"/>
                <a:gd name="T12" fmla="*/ 30 w 31"/>
                <a:gd name="T13" fmla="*/ 0 h 23"/>
                <a:gd name="T14" fmla="*/ 30 w 31"/>
                <a:gd name="T15" fmla="*/ 21 h 23"/>
                <a:gd name="T16" fmla="*/ 0 w 31"/>
                <a:gd name="T17" fmla="*/ 21 h 23"/>
                <a:gd name="T18" fmla="*/ 0 w 31"/>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 h="23">
                  <a:moveTo>
                    <a:pt x="0" y="0"/>
                  </a:moveTo>
                  <a:lnTo>
                    <a:pt x="31" y="0"/>
                  </a:lnTo>
                  <a:lnTo>
                    <a:pt x="31" y="23"/>
                  </a:lnTo>
                  <a:lnTo>
                    <a:pt x="0" y="23"/>
                  </a:lnTo>
                  <a:lnTo>
                    <a:pt x="0" y="0"/>
                  </a:lnTo>
                  <a:close/>
                  <a:moveTo>
                    <a:pt x="0" y="0"/>
                  </a:moveTo>
                  <a:lnTo>
                    <a:pt x="30" y="0"/>
                  </a:lnTo>
                  <a:lnTo>
                    <a:pt x="30" y="21"/>
                  </a:lnTo>
                  <a:lnTo>
                    <a:pt x="0" y="21"/>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50" name="Freeform 555">
              <a:extLst>
                <a:ext uri="{FF2B5EF4-FFF2-40B4-BE49-F238E27FC236}">
                  <a16:creationId xmlns:a16="http://schemas.microsoft.com/office/drawing/2014/main" id="{4F20EA78-FD52-0043-ABEE-CC2A2F429EE0}"/>
                </a:ext>
              </a:extLst>
            </p:cNvPr>
            <p:cNvSpPr>
              <a:spLocks noEditPoints="1"/>
            </p:cNvSpPr>
            <p:nvPr/>
          </p:nvSpPr>
          <p:spPr bwMode="auto">
            <a:xfrm>
              <a:off x="1001" y="3486"/>
              <a:ext cx="30" cy="21"/>
            </a:xfrm>
            <a:custGeom>
              <a:avLst/>
              <a:gdLst>
                <a:gd name="T0" fmla="*/ 0 w 30"/>
                <a:gd name="T1" fmla="*/ 0 h 21"/>
                <a:gd name="T2" fmla="*/ 30 w 30"/>
                <a:gd name="T3" fmla="*/ 0 h 21"/>
                <a:gd name="T4" fmla="*/ 30 w 30"/>
                <a:gd name="T5" fmla="*/ 21 h 21"/>
                <a:gd name="T6" fmla="*/ 0 w 30"/>
                <a:gd name="T7" fmla="*/ 21 h 21"/>
                <a:gd name="T8" fmla="*/ 0 w 30"/>
                <a:gd name="T9" fmla="*/ 0 h 21"/>
                <a:gd name="T10" fmla="*/ 0 w 30"/>
                <a:gd name="T11" fmla="*/ 0 h 21"/>
                <a:gd name="T12" fmla="*/ 28 w 30"/>
                <a:gd name="T13" fmla="*/ 0 h 21"/>
                <a:gd name="T14" fmla="*/ 28 w 30"/>
                <a:gd name="T15" fmla="*/ 20 h 21"/>
                <a:gd name="T16" fmla="*/ 0 w 30"/>
                <a:gd name="T17" fmla="*/ 20 h 21"/>
                <a:gd name="T18" fmla="*/ 0 w 30"/>
                <a:gd name="T19" fmla="*/ 0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 h="21">
                  <a:moveTo>
                    <a:pt x="0" y="0"/>
                  </a:moveTo>
                  <a:lnTo>
                    <a:pt x="30" y="0"/>
                  </a:lnTo>
                  <a:lnTo>
                    <a:pt x="30" y="21"/>
                  </a:lnTo>
                  <a:lnTo>
                    <a:pt x="0" y="21"/>
                  </a:lnTo>
                  <a:lnTo>
                    <a:pt x="0" y="0"/>
                  </a:lnTo>
                  <a:close/>
                  <a:moveTo>
                    <a:pt x="0" y="0"/>
                  </a:moveTo>
                  <a:lnTo>
                    <a:pt x="28" y="0"/>
                  </a:lnTo>
                  <a:lnTo>
                    <a:pt x="28" y="20"/>
                  </a:lnTo>
                  <a:lnTo>
                    <a:pt x="0" y="20"/>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51" name="Freeform 556">
              <a:extLst>
                <a:ext uri="{FF2B5EF4-FFF2-40B4-BE49-F238E27FC236}">
                  <a16:creationId xmlns:a16="http://schemas.microsoft.com/office/drawing/2014/main" id="{15C6FD45-8C48-5545-A576-F3421F8D6A3E}"/>
                </a:ext>
              </a:extLst>
            </p:cNvPr>
            <p:cNvSpPr>
              <a:spLocks noEditPoints="1"/>
            </p:cNvSpPr>
            <p:nvPr/>
          </p:nvSpPr>
          <p:spPr bwMode="auto">
            <a:xfrm>
              <a:off x="1001" y="3486"/>
              <a:ext cx="28" cy="20"/>
            </a:xfrm>
            <a:custGeom>
              <a:avLst/>
              <a:gdLst>
                <a:gd name="T0" fmla="*/ 0 w 28"/>
                <a:gd name="T1" fmla="*/ 0 h 20"/>
                <a:gd name="T2" fmla="*/ 28 w 28"/>
                <a:gd name="T3" fmla="*/ 0 h 20"/>
                <a:gd name="T4" fmla="*/ 28 w 28"/>
                <a:gd name="T5" fmla="*/ 20 h 20"/>
                <a:gd name="T6" fmla="*/ 0 w 28"/>
                <a:gd name="T7" fmla="*/ 20 h 20"/>
                <a:gd name="T8" fmla="*/ 0 w 28"/>
                <a:gd name="T9" fmla="*/ 0 h 20"/>
                <a:gd name="T10" fmla="*/ 0 w 28"/>
                <a:gd name="T11" fmla="*/ 0 h 20"/>
                <a:gd name="T12" fmla="*/ 26 w 28"/>
                <a:gd name="T13" fmla="*/ 0 h 20"/>
                <a:gd name="T14" fmla="*/ 26 w 28"/>
                <a:gd name="T15" fmla="*/ 18 h 20"/>
                <a:gd name="T16" fmla="*/ 0 w 28"/>
                <a:gd name="T17" fmla="*/ 18 h 20"/>
                <a:gd name="T18" fmla="*/ 0 w 28"/>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20">
                  <a:moveTo>
                    <a:pt x="0" y="0"/>
                  </a:moveTo>
                  <a:lnTo>
                    <a:pt x="28" y="0"/>
                  </a:lnTo>
                  <a:lnTo>
                    <a:pt x="28" y="20"/>
                  </a:lnTo>
                  <a:lnTo>
                    <a:pt x="0" y="20"/>
                  </a:lnTo>
                  <a:lnTo>
                    <a:pt x="0" y="0"/>
                  </a:lnTo>
                  <a:close/>
                  <a:moveTo>
                    <a:pt x="0" y="0"/>
                  </a:moveTo>
                  <a:lnTo>
                    <a:pt x="26" y="0"/>
                  </a:lnTo>
                  <a:lnTo>
                    <a:pt x="26" y="18"/>
                  </a:lnTo>
                  <a:lnTo>
                    <a:pt x="0" y="18"/>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52" name="Freeform 557">
              <a:extLst>
                <a:ext uri="{FF2B5EF4-FFF2-40B4-BE49-F238E27FC236}">
                  <a16:creationId xmlns:a16="http://schemas.microsoft.com/office/drawing/2014/main" id="{7CFD4D83-0C6D-6641-AD8E-51CC08515A2B}"/>
                </a:ext>
              </a:extLst>
            </p:cNvPr>
            <p:cNvSpPr>
              <a:spLocks noEditPoints="1"/>
            </p:cNvSpPr>
            <p:nvPr/>
          </p:nvSpPr>
          <p:spPr bwMode="auto">
            <a:xfrm>
              <a:off x="1001" y="3486"/>
              <a:ext cx="26" cy="18"/>
            </a:xfrm>
            <a:custGeom>
              <a:avLst/>
              <a:gdLst>
                <a:gd name="T0" fmla="*/ 0 w 26"/>
                <a:gd name="T1" fmla="*/ 0 h 18"/>
                <a:gd name="T2" fmla="*/ 26 w 26"/>
                <a:gd name="T3" fmla="*/ 0 h 18"/>
                <a:gd name="T4" fmla="*/ 26 w 26"/>
                <a:gd name="T5" fmla="*/ 18 h 18"/>
                <a:gd name="T6" fmla="*/ 0 w 26"/>
                <a:gd name="T7" fmla="*/ 18 h 18"/>
                <a:gd name="T8" fmla="*/ 0 w 26"/>
                <a:gd name="T9" fmla="*/ 0 h 18"/>
                <a:gd name="T10" fmla="*/ 0 w 26"/>
                <a:gd name="T11" fmla="*/ 0 h 18"/>
                <a:gd name="T12" fmla="*/ 24 w 26"/>
                <a:gd name="T13" fmla="*/ 0 h 18"/>
                <a:gd name="T14" fmla="*/ 24 w 26"/>
                <a:gd name="T15" fmla="*/ 17 h 18"/>
                <a:gd name="T16" fmla="*/ 0 w 26"/>
                <a:gd name="T17" fmla="*/ 17 h 18"/>
                <a:gd name="T18" fmla="*/ 0 w 26"/>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18">
                  <a:moveTo>
                    <a:pt x="0" y="0"/>
                  </a:moveTo>
                  <a:lnTo>
                    <a:pt x="26" y="0"/>
                  </a:lnTo>
                  <a:lnTo>
                    <a:pt x="26" y="18"/>
                  </a:lnTo>
                  <a:lnTo>
                    <a:pt x="0" y="18"/>
                  </a:lnTo>
                  <a:lnTo>
                    <a:pt x="0" y="0"/>
                  </a:lnTo>
                  <a:close/>
                  <a:moveTo>
                    <a:pt x="0" y="0"/>
                  </a:moveTo>
                  <a:lnTo>
                    <a:pt x="24" y="0"/>
                  </a:lnTo>
                  <a:lnTo>
                    <a:pt x="24" y="17"/>
                  </a:lnTo>
                  <a:lnTo>
                    <a:pt x="0" y="17"/>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53" name="Freeform 558">
              <a:extLst>
                <a:ext uri="{FF2B5EF4-FFF2-40B4-BE49-F238E27FC236}">
                  <a16:creationId xmlns:a16="http://schemas.microsoft.com/office/drawing/2014/main" id="{7D0B30DC-F3A3-AE43-BB2A-5E17792CF662}"/>
                </a:ext>
              </a:extLst>
            </p:cNvPr>
            <p:cNvSpPr>
              <a:spLocks noEditPoints="1"/>
            </p:cNvSpPr>
            <p:nvPr/>
          </p:nvSpPr>
          <p:spPr bwMode="auto">
            <a:xfrm>
              <a:off x="1001" y="3486"/>
              <a:ext cx="24" cy="17"/>
            </a:xfrm>
            <a:custGeom>
              <a:avLst/>
              <a:gdLst>
                <a:gd name="T0" fmla="*/ 0 w 24"/>
                <a:gd name="T1" fmla="*/ 0 h 17"/>
                <a:gd name="T2" fmla="*/ 24 w 24"/>
                <a:gd name="T3" fmla="*/ 0 h 17"/>
                <a:gd name="T4" fmla="*/ 24 w 24"/>
                <a:gd name="T5" fmla="*/ 17 h 17"/>
                <a:gd name="T6" fmla="*/ 0 w 24"/>
                <a:gd name="T7" fmla="*/ 17 h 17"/>
                <a:gd name="T8" fmla="*/ 0 w 24"/>
                <a:gd name="T9" fmla="*/ 0 h 17"/>
                <a:gd name="T10" fmla="*/ 0 w 24"/>
                <a:gd name="T11" fmla="*/ 0 h 17"/>
                <a:gd name="T12" fmla="*/ 22 w 24"/>
                <a:gd name="T13" fmla="*/ 0 h 17"/>
                <a:gd name="T14" fmla="*/ 22 w 24"/>
                <a:gd name="T15" fmla="*/ 17 h 17"/>
                <a:gd name="T16" fmla="*/ 0 w 24"/>
                <a:gd name="T17" fmla="*/ 17 h 17"/>
                <a:gd name="T18" fmla="*/ 0 w 2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7">
                  <a:moveTo>
                    <a:pt x="0" y="0"/>
                  </a:moveTo>
                  <a:lnTo>
                    <a:pt x="24" y="0"/>
                  </a:lnTo>
                  <a:lnTo>
                    <a:pt x="24" y="17"/>
                  </a:lnTo>
                  <a:lnTo>
                    <a:pt x="0" y="17"/>
                  </a:lnTo>
                  <a:lnTo>
                    <a:pt x="0" y="0"/>
                  </a:lnTo>
                  <a:close/>
                  <a:moveTo>
                    <a:pt x="0" y="0"/>
                  </a:moveTo>
                  <a:lnTo>
                    <a:pt x="22" y="0"/>
                  </a:lnTo>
                  <a:lnTo>
                    <a:pt x="22" y="17"/>
                  </a:lnTo>
                  <a:lnTo>
                    <a:pt x="0" y="17"/>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54" name="Freeform 559">
              <a:extLst>
                <a:ext uri="{FF2B5EF4-FFF2-40B4-BE49-F238E27FC236}">
                  <a16:creationId xmlns:a16="http://schemas.microsoft.com/office/drawing/2014/main" id="{2B1E70E9-7614-9D4B-A638-9E12B6CEDC10}"/>
                </a:ext>
              </a:extLst>
            </p:cNvPr>
            <p:cNvSpPr>
              <a:spLocks noEditPoints="1"/>
            </p:cNvSpPr>
            <p:nvPr/>
          </p:nvSpPr>
          <p:spPr bwMode="auto">
            <a:xfrm>
              <a:off x="1001" y="3486"/>
              <a:ext cx="22" cy="17"/>
            </a:xfrm>
            <a:custGeom>
              <a:avLst/>
              <a:gdLst>
                <a:gd name="T0" fmla="*/ 0 w 22"/>
                <a:gd name="T1" fmla="*/ 0 h 17"/>
                <a:gd name="T2" fmla="*/ 22 w 22"/>
                <a:gd name="T3" fmla="*/ 0 h 17"/>
                <a:gd name="T4" fmla="*/ 22 w 22"/>
                <a:gd name="T5" fmla="*/ 17 h 17"/>
                <a:gd name="T6" fmla="*/ 0 w 22"/>
                <a:gd name="T7" fmla="*/ 17 h 17"/>
                <a:gd name="T8" fmla="*/ 0 w 22"/>
                <a:gd name="T9" fmla="*/ 0 h 17"/>
                <a:gd name="T10" fmla="*/ 0 w 22"/>
                <a:gd name="T11" fmla="*/ 0 h 17"/>
                <a:gd name="T12" fmla="*/ 21 w 22"/>
                <a:gd name="T13" fmla="*/ 0 h 17"/>
                <a:gd name="T14" fmla="*/ 21 w 22"/>
                <a:gd name="T15" fmla="*/ 15 h 17"/>
                <a:gd name="T16" fmla="*/ 0 w 22"/>
                <a:gd name="T17" fmla="*/ 15 h 17"/>
                <a:gd name="T18" fmla="*/ 0 w 22"/>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7">
                  <a:moveTo>
                    <a:pt x="0" y="0"/>
                  </a:moveTo>
                  <a:lnTo>
                    <a:pt x="22" y="0"/>
                  </a:lnTo>
                  <a:lnTo>
                    <a:pt x="22" y="17"/>
                  </a:lnTo>
                  <a:lnTo>
                    <a:pt x="0" y="17"/>
                  </a:lnTo>
                  <a:lnTo>
                    <a:pt x="0" y="0"/>
                  </a:lnTo>
                  <a:close/>
                  <a:moveTo>
                    <a:pt x="0" y="0"/>
                  </a:moveTo>
                  <a:lnTo>
                    <a:pt x="21" y="0"/>
                  </a:lnTo>
                  <a:lnTo>
                    <a:pt x="21" y="15"/>
                  </a:lnTo>
                  <a:lnTo>
                    <a:pt x="0" y="15"/>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55" name="Freeform 560">
              <a:extLst>
                <a:ext uri="{FF2B5EF4-FFF2-40B4-BE49-F238E27FC236}">
                  <a16:creationId xmlns:a16="http://schemas.microsoft.com/office/drawing/2014/main" id="{40FF9356-DFDD-5A43-B9B4-E8CA6DB73FA2}"/>
                </a:ext>
              </a:extLst>
            </p:cNvPr>
            <p:cNvSpPr>
              <a:spLocks noEditPoints="1"/>
            </p:cNvSpPr>
            <p:nvPr/>
          </p:nvSpPr>
          <p:spPr bwMode="auto">
            <a:xfrm>
              <a:off x="1001" y="3486"/>
              <a:ext cx="21" cy="15"/>
            </a:xfrm>
            <a:custGeom>
              <a:avLst/>
              <a:gdLst>
                <a:gd name="T0" fmla="*/ 0 w 21"/>
                <a:gd name="T1" fmla="*/ 0 h 15"/>
                <a:gd name="T2" fmla="*/ 21 w 21"/>
                <a:gd name="T3" fmla="*/ 0 h 15"/>
                <a:gd name="T4" fmla="*/ 21 w 21"/>
                <a:gd name="T5" fmla="*/ 15 h 15"/>
                <a:gd name="T6" fmla="*/ 0 w 21"/>
                <a:gd name="T7" fmla="*/ 15 h 15"/>
                <a:gd name="T8" fmla="*/ 0 w 21"/>
                <a:gd name="T9" fmla="*/ 0 h 15"/>
                <a:gd name="T10" fmla="*/ 0 w 21"/>
                <a:gd name="T11" fmla="*/ 0 h 15"/>
                <a:gd name="T12" fmla="*/ 19 w 21"/>
                <a:gd name="T13" fmla="*/ 0 h 15"/>
                <a:gd name="T14" fmla="*/ 19 w 21"/>
                <a:gd name="T15" fmla="*/ 14 h 15"/>
                <a:gd name="T16" fmla="*/ 0 w 21"/>
                <a:gd name="T17" fmla="*/ 14 h 15"/>
                <a:gd name="T18" fmla="*/ 0 w 21"/>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5">
                  <a:moveTo>
                    <a:pt x="0" y="0"/>
                  </a:moveTo>
                  <a:lnTo>
                    <a:pt x="21" y="0"/>
                  </a:lnTo>
                  <a:lnTo>
                    <a:pt x="21" y="15"/>
                  </a:lnTo>
                  <a:lnTo>
                    <a:pt x="0" y="15"/>
                  </a:lnTo>
                  <a:lnTo>
                    <a:pt x="0" y="0"/>
                  </a:lnTo>
                  <a:close/>
                  <a:moveTo>
                    <a:pt x="0" y="0"/>
                  </a:moveTo>
                  <a:lnTo>
                    <a:pt x="19" y="0"/>
                  </a:lnTo>
                  <a:lnTo>
                    <a:pt x="19" y="14"/>
                  </a:lnTo>
                  <a:lnTo>
                    <a:pt x="0" y="14"/>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56" name="Freeform 561">
              <a:extLst>
                <a:ext uri="{FF2B5EF4-FFF2-40B4-BE49-F238E27FC236}">
                  <a16:creationId xmlns:a16="http://schemas.microsoft.com/office/drawing/2014/main" id="{149E7F8A-A20F-7847-9089-2BD7C32EDFB9}"/>
                </a:ext>
              </a:extLst>
            </p:cNvPr>
            <p:cNvSpPr>
              <a:spLocks noEditPoints="1"/>
            </p:cNvSpPr>
            <p:nvPr/>
          </p:nvSpPr>
          <p:spPr bwMode="auto">
            <a:xfrm>
              <a:off x="1001" y="3486"/>
              <a:ext cx="19" cy="14"/>
            </a:xfrm>
            <a:custGeom>
              <a:avLst/>
              <a:gdLst>
                <a:gd name="T0" fmla="*/ 0 w 19"/>
                <a:gd name="T1" fmla="*/ 0 h 14"/>
                <a:gd name="T2" fmla="*/ 19 w 19"/>
                <a:gd name="T3" fmla="*/ 0 h 14"/>
                <a:gd name="T4" fmla="*/ 19 w 19"/>
                <a:gd name="T5" fmla="*/ 14 h 14"/>
                <a:gd name="T6" fmla="*/ 0 w 19"/>
                <a:gd name="T7" fmla="*/ 14 h 14"/>
                <a:gd name="T8" fmla="*/ 0 w 19"/>
                <a:gd name="T9" fmla="*/ 0 h 14"/>
                <a:gd name="T10" fmla="*/ 0 w 19"/>
                <a:gd name="T11" fmla="*/ 0 h 14"/>
                <a:gd name="T12" fmla="*/ 17 w 19"/>
                <a:gd name="T13" fmla="*/ 0 h 14"/>
                <a:gd name="T14" fmla="*/ 17 w 19"/>
                <a:gd name="T15" fmla="*/ 12 h 14"/>
                <a:gd name="T16" fmla="*/ 0 w 19"/>
                <a:gd name="T17" fmla="*/ 12 h 14"/>
                <a:gd name="T18" fmla="*/ 0 w 19"/>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 h="14">
                  <a:moveTo>
                    <a:pt x="0" y="0"/>
                  </a:moveTo>
                  <a:lnTo>
                    <a:pt x="19" y="0"/>
                  </a:lnTo>
                  <a:lnTo>
                    <a:pt x="19" y="14"/>
                  </a:lnTo>
                  <a:lnTo>
                    <a:pt x="0" y="14"/>
                  </a:lnTo>
                  <a:lnTo>
                    <a:pt x="0" y="0"/>
                  </a:lnTo>
                  <a:close/>
                  <a:moveTo>
                    <a:pt x="0" y="0"/>
                  </a:moveTo>
                  <a:lnTo>
                    <a:pt x="17" y="0"/>
                  </a:lnTo>
                  <a:lnTo>
                    <a:pt x="1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57" name="Freeform 562">
              <a:extLst>
                <a:ext uri="{FF2B5EF4-FFF2-40B4-BE49-F238E27FC236}">
                  <a16:creationId xmlns:a16="http://schemas.microsoft.com/office/drawing/2014/main" id="{F0B3F400-AEAE-2843-B8BE-26342583FB70}"/>
                </a:ext>
              </a:extLst>
            </p:cNvPr>
            <p:cNvSpPr>
              <a:spLocks noEditPoints="1"/>
            </p:cNvSpPr>
            <p:nvPr/>
          </p:nvSpPr>
          <p:spPr bwMode="auto">
            <a:xfrm>
              <a:off x="1001" y="3486"/>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0 w 17"/>
                <a:gd name="T11" fmla="*/ 0 h 12"/>
                <a:gd name="T12" fmla="*/ 15 w 17"/>
                <a:gd name="T13" fmla="*/ 0 h 12"/>
                <a:gd name="T14" fmla="*/ 15 w 17"/>
                <a:gd name="T15" fmla="*/ 11 h 12"/>
                <a:gd name="T16" fmla="*/ 0 w 17"/>
                <a:gd name="T17" fmla="*/ 11 h 12"/>
                <a:gd name="T18" fmla="*/ 0 w 1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0" y="0"/>
                  </a:moveTo>
                  <a:lnTo>
                    <a:pt x="15" y="0"/>
                  </a:lnTo>
                  <a:lnTo>
                    <a:pt x="15" y="11"/>
                  </a:lnTo>
                  <a:lnTo>
                    <a:pt x="0" y="1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58" name="Freeform 563">
              <a:extLst>
                <a:ext uri="{FF2B5EF4-FFF2-40B4-BE49-F238E27FC236}">
                  <a16:creationId xmlns:a16="http://schemas.microsoft.com/office/drawing/2014/main" id="{43836888-C74F-D54F-B7FE-E0A37DB40A37}"/>
                </a:ext>
              </a:extLst>
            </p:cNvPr>
            <p:cNvSpPr>
              <a:spLocks noEditPoints="1"/>
            </p:cNvSpPr>
            <p:nvPr/>
          </p:nvSpPr>
          <p:spPr bwMode="auto">
            <a:xfrm>
              <a:off x="1001" y="3486"/>
              <a:ext cx="15" cy="11"/>
            </a:xfrm>
            <a:custGeom>
              <a:avLst/>
              <a:gdLst>
                <a:gd name="T0" fmla="*/ 0 w 15"/>
                <a:gd name="T1" fmla="*/ 0 h 11"/>
                <a:gd name="T2" fmla="*/ 15 w 15"/>
                <a:gd name="T3" fmla="*/ 0 h 11"/>
                <a:gd name="T4" fmla="*/ 15 w 15"/>
                <a:gd name="T5" fmla="*/ 11 h 11"/>
                <a:gd name="T6" fmla="*/ 0 w 15"/>
                <a:gd name="T7" fmla="*/ 11 h 11"/>
                <a:gd name="T8" fmla="*/ 0 w 15"/>
                <a:gd name="T9" fmla="*/ 0 h 11"/>
                <a:gd name="T10" fmla="*/ 0 w 15"/>
                <a:gd name="T11" fmla="*/ 0 h 11"/>
                <a:gd name="T12" fmla="*/ 14 w 15"/>
                <a:gd name="T13" fmla="*/ 0 h 11"/>
                <a:gd name="T14" fmla="*/ 14 w 15"/>
                <a:gd name="T15" fmla="*/ 10 h 11"/>
                <a:gd name="T16" fmla="*/ 0 w 15"/>
                <a:gd name="T17" fmla="*/ 10 h 11"/>
                <a:gd name="T18" fmla="*/ 0 w 15"/>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1">
                  <a:moveTo>
                    <a:pt x="0" y="0"/>
                  </a:moveTo>
                  <a:lnTo>
                    <a:pt x="15" y="0"/>
                  </a:lnTo>
                  <a:lnTo>
                    <a:pt x="15" y="11"/>
                  </a:lnTo>
                  <a:lnTo>
                    <a:pt x="0" y="11"/>
                  </a:lnTo>
                  <a:lnTo>
                    <a:pt x="0" y="0"/>
                  </a:lnTo>
                  <a:close/>
                  <a:moveTo>
                    <a:pt x="0" y="0"/>
                  </a:moveTo>
                  <a:lnTo>
                    <a:pt x="14" y="0"/>
                  </a:lnTo>
                  <a:lnTo>
                    <a:pt x="14"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59" name="Freeform 564">
              <a:extLst>
                <a:ext uri="{FF2B5EF4-FFF2-40B4-BE49-F238E27FC236}">
                  <a16:creationId xmlns:a16="http://schemas.microsoft.com/office/drawing/2014/main" id="{E6FF3BD6-5B0B-B141-89EB-C7676D93F03A}"/>
                </a:ext>
              </a:extLst>
            </p:cNvPr>
            <p:cNvSpPr>
              <a:spLocks noEditPoints="1"/>
            </p:cNvSpPr>
            <p:nvPr/>
          </p:nvSpPr>
          <p:spPr bwMode="auto">
            <a:xfrm>
              <a:off x="1001" y="3486"/>
              <a:ext cx="14" cy="10"/>
            </a:xfrm>
            <a:custGeom>
              <a:avLst/>
              <a:gdLst>
                <a:gd name="T0" fmla="*/ 0 w 14"/>
                <a:gd name="T1" fmla="*/ 0 h 10"/>
                <a:gd name="T2" fmla="*/ 14 w 14"/>
                <a:gd name="T3" fmla="*/ 0 h 10"/>
                <a:gd name="T4" fmla="*/ 14 w 14"/>
                <a:gd name="T5" fmla="*/ 10 h 10"/>
                <a:gd name="T6" fmla="*/ 0 w 14"/>
                <a:gd name="T7" fmla="*/ 10 h 10"/>
                <a:gd name="T8" fmla="*/ 0 w 14"/>
                <a:gd name="T9" fmla="*/ 0 h 10"/>
                <a:gd name="T10" fmla="*/ 0 w 14"/>
                <a:gd name="T11" fmla="*/ 0 h 10"/>
                <a:gd name="T12" fmla="*/ 12 w 14"/>
                <a:gd name="T13" fmla="*/ 0 h 10"/>
                <a:gd name="T14" fmla="*/ 12 w 14"/>
                <a:gd name="T15" fmla="*/ 9 h 10"/>
                <a:gd name="T16" fmla="*/ 0 w 14"/>
                <a:gd name="T17" fmla="*/ 9 h 10"/>
                <a:gd name="T18" fmla="*/ 0 w 14"/>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10">
                  <a:moveTo>
                    <a:pt x="0" y="0"/>
                  </a:moveTo>
                  <a:lnTo>
                    <a:pt x="14" y="0"/>
                  </a:lnTo>
                  <a:lnTo>
                    <a:pt x="14" y="10"/>
                  </a:lnTo>
                  <a:lnTo>
                    <a:pt x="0" y="10"/>
                  </a:lnTo>
                  <a:lnTo>
                    <a:pt x="0" y="0"/>
                  </a:lnTo>
                  <a:close/>
                  <a:moveTo>
                    <a:pt x="0" y="0"/>
                  </a:moveTo>
                  <a:lnTo>
                    <a:pt x="12" y="0"/>
                  </a:lnTo>
                  <a:lnTo>
                    <a:pt x="12"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60" name="Freeform 565">
              <a:extLst>
                <a:ext uri="{FF2B5EF4-FFF2-40B4-BE49-F238E27FC236}">
                  <a16:creationId xmlns:a16="http://schemas.microsoft.com/office/drawing/2014/main" id="{9D3C141B-1096-1842-A7A1-BD956CDBA96B}"/>
                </a:ext>
              </a:extLst>
            </p:cNvPr>
            <p:cNvSpPr>
              <a:spLocks noEditPoints="1"/>
            </p:cNvSpPr>
            <p:nvPr/>
          </p:nvSpPr>
          <p:spPr bwMode="auto">
            <a:xfrm>
              <a:off x="1001" y="3486"/>
              <a:ext cx="12" cy="9"/>
            </a:xfrm>
            <a:custGeom>
              <a:avLst/>
              <a:gdLst>
                <a:gd name="T0" fmla="*/ 0 w 12"/>
                <a:gd name="T1" fmla="*/ 0 h 9"/>
                <a:gd name="T2" fmla="*/ 12 w 12"/>
                <a:gd name="T3" fmla="*/ 0 h 9"/>
                <a:gd name="T4" fmla="*/ 12 w 12"/>
                <a:gd name="T5" fmla="*/ 9 h 9"/>
                <a:gd name="T6" fmla="*/ 0 w 12"/>
                <a:gd name="T7" fmla="*/ 9 h 9"/>
                <a:gd name="T8" fmla="*/ 0 w 12"/>
                <a:gd name="T9" fmla="*/ 0 h 9"/>
                <a:gd name="T10" fmla="*/ 0 w 12"/>
                <a:gd name="T11" fmla="*/ 0 h 9"/>
                <a:gd name="T12" fmla="*/ 10 w 12"/>
                <a:gd name="T13" fmla="*/ 0 h 9"/>
                <a:gd name="T14" fmla="*/ 10 w 12"/>
                <a:gd name="T15" fmla="*/ 8 h 9"/>
                <a:gd name="T16" fmla="*/ 0 w 12"/>
                <a:gd name="T17" fmla="*/ 8 h 9"/>
                <a:gd name="T18" fmla="*/ 0 w 12"/>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9">
                  <a:moveTo>
                    <a:pt x="0" y="0"/>
                  </a:moveTo>
                  <a:lnTo>
                    <a:pt x="12" y="0"/>
                  </a:lnTo>
                  <a:lnTo>
                    <a:pt x="12" y="9"/>
                  </a:lnTo>
                  <a:lnTo>
                    <a:pt x="0" y="9"/>
                  </a:lnTo>
                  <a:lnTo>
                    <a:pt x="0" y="0"/>
                  </a:lnTo>
                  <a:close/>
                  <a:moveTo>
                    <a:pt x="0" y="0"/>
                  </a:moveTo>
                  <a:lnTo>
                    <a:pt x="10" y="0"/>
                  </a:lnTo>
                  <a:lnTo>
                    <a:pt x="10" y="8"/>
                  </a:lnTo>
                  <a:lnTo>
                    <a:pt x="0" y="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61" name="Freeform 566">
              <a:extLst>
                <a:ext uri="{FF2B5EF4-FFF2-40B4-BE49-F238E27FC236}">
                  <a16:creationId xmlns:a16="http://schemas.microsoft.com/office/drawing/2014/main" id="{23F2DB09-3075-A74D-A9EE-0CD1070CDCA7}"/>
                </a:ext>
              </a:extLst>
            </p:cNvPr>
            <p:cNvSpPr>
              <a:spLocks noEditPoints="1"/>
            </p:cNvSpPr>
            <p:nvPr/>
          </p:nvSpPr>
          <p:spPr bwMode="auto">
            <a:xfrm>
              <a:off x="1001" y="3486"/>
              <a:ext cx="10" cy="8"/>
            </a:xfrm>
            <a:custGeom>
              <a:avLst/>
              <a:gdLst>
                <a:gd name="T0" fmla="*/ 0 w 10"/>
                <a:gd name="T1" fmla="*/ 0 h 8"/>
                <a:gd name="T2" fmla="*/ 10 w 10"/>
                <a:gd name="T3" fmla="*/ 0 h 8"/>
                <a:gd name="T4" fmla="*/ 10 w 10"/>
                <a:gd name="T5" fmla="*/ 8 h 8"/>
                <a:gd name="T6" fmla="*/ 0 w 10"/>
                <a:gd name="T7" fmla="*/ 8 h 8"/>
                <a:gd name="T8" fmla="*/ 0 w 10"/>
                <a:gd name="T9" fmla="*/ 0 h 8"/>
                <a:gd name="T10" fmla="*/ 0 w 10"/>
                <a:gd name="T11" fmla="*/ 0 h 8"/>
                <a:gd name="T12" fmla="*/ 8 w 10"/>
                <a:gd name="T13" fmla="*/ 0 h 8"/>
                <a:gd name="T14" fmla="*/ 8 w 10"/>
                <a:gd name="T15" fmla="*/ 6 h 8"/>
                <a:gd name="T16" fmla="*/ 0 w 10"/>
                <a:gd name="T17" fmla="*/ 6 h 8"/>
                <a:gd name="T18" fmla="*/ 0 w 10"/>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8">
                  <a:moveTo>
                    <a:pt x="0" y="0"/>
                  </a:moveTo>
                  <a:lnTo>
                    <a:pt x="10" y="0"/>
                  </a:lnTo>
                  <a:lnTo>
                    <a:pt x="10" y="8"/>
                  </a:lnTo>
                  <a:lnTo>
                    <a:pt x="0" y="8"/>
                  </a:lnTo>
                  <a:lnTo>
                    <a:pt x="0" y="0"/>
                  </a:lnTo>
                  <a:close/>
                  <a:moveTo>
                    <a:pt x="0" y="0"/>
                  </a:moveTo>
                  <a:lnTo>
                    <a:pt x="8" y="0"/>
                  </a:lnTo>
                  <a:lnTo>
                    <a:pt x="8" y="6"/>
                  </a:lnTo>
                  <a:lnTo>
                    <a:pt x="0" y="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62" name="Freeform 567">
              <a:extLst>
                <a:ext uri="{FF2B5EF4-FFF2-40B4-BE49-F238E27FC236}">
                  <a16:creationId xmlns:a16="http://schemas.microsoft.com/office/drawing/2014/main" id="{F4221474-2C6D-5244-A3D4-84C9E2994DC6}"/>
                </a:ext>
              </a:extLst>
            </p:cNvPr>
            <p:cNvSpPr>
              <a:spLocks noEditPoints="1"/>
            </p:cNvSpPr>
            <p:nvPr/>
          </p:nvSpPr>
          <p:spPr bwMode="auto">
            <a:xfrm>
              <a:off x="1001" y="3486"/>
              <a:ext cx="8" cy="6"/>
            </a:xfrm>
            <a:custGeom>
              <a:avLst/>
              <a:gdLst>
                <a:gd name="T0" fmla="*/ 0 w 8"/>
                <a:gd name="T1" fmla="*/ 0 h 6"/>
                <a:gd name="T2" fmla="*/ 8 w 8"/>
                <a:gd name="T3" fmla="*/ 0 h 6"/>
                <a:gd name="T4" fmla="*/ 8 w 8"/>
                <a:gd name="T5" fmla="*/ 6 h 6"/>
                <a:gd name="T6" fmla="*/ 0 w 8"/>
                <a:gd name="T7" fmla="*/ 6 h 6"/>
                <a:gd name="T8" fmla="*/ 0 w 8"/>
                <a:gd name="T9" fmla="*/ 0 h 6"/>
                <a:gd name="T10" fmla="*/ 0 w 8"/>
                <a:gd name="T11" fmla="*/ 0 h 6"/>
                <a:gd name="T12" fmla="*/ 7 w 8"/>
                <a:gd name="T13" fmla="*/ 0 h 6"/>
                <a:gd name="T14" fmla="*/ 7 w 8"/>
                <a:gd name="T15" fmla="*/ 5 h 6"/>
                <a:gd name="T16" fmla="*/ 0 w 8"/>
                <a:gd name="T17" fmla="*/ 5 h 6"/>
                <a:gd name="T18" fmla="*/ 0 w 8"/>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6">
                  <a:moveTo>
                    <a:pt x="0" y="0"/>
                  </a:moveTo>
                  <a:lnTo>
                    <a:pt x="8" y="0"/>
                  </a:lnTo>
                  <a:lnTo>
                    <a:pt x="8" y="6"/>
                  </a:lnTo>
                  <a:lnTo>
                    <a:pt x="0" y="6"/>
                  </a:lnTo>
                  <a:lnTo>
                    <a:pt x="0" y="0"/>
                  </a:lnTo>
                  <a:close/>
                  <a:moveTo>
                    <a:pt x="0" y="0"/>
                  </a:moveTo>
                  <a:lnTo>
                    <a:pt x="7" y="0"/>
                  </a:lnTo>
                  <a:lnTo>
                    <a:pt x="7"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63" name="Freeform 568">
              <a:extLst>
                <a:ext uri="{FF2B5EF4-FFF2-40B4-BE49-F238E27FC236}">
                  <a16:creationId xmlns:a16="http://schemas.microsoft.com/office/drawing/2014/main" id="{273935F9-0F94-A849-8399-30759A11136A}"/>
                </a:ext>
              </a:extLst>
            </p:cNvPr>
            <p:cNvSpPr>
              <a:spLocks noEditPoints="1"/>
            </p:cNvSpPr>
            <p:nvPr/>
          </p:nvSpPr>
          <p:spPr bwMode="auto">
            <a:xfrm>
              <a:off x="1001" y="3486"/>
              <a:ext cx="7" cy="5"/>
            </a:xfrm>
            <a:custGeom>
              <a:avLst/>
              <a:gdLst>
                <a:gd name="T0" fmla="*/ 0 w 7"/>
                <a:gd name="T1" fmla="*/ 0 h 5"/>
                <a:gd name="T2" fmla="*/ 7 w 7"/>
                <a:gd name="T3" fmla="*/ 0 h 5"/>
                <a:gd name="T4" fmla="*/ 7 w 7"/>
                <a:gd name="T5" fmla="*/ 5 h 5"/>
                <a:gd name="T6" fmla="*/ 0 w 7"/>
                <a:gd name="T7" fmla="*/ 5 h 5"/>
                <a:gd name="T8" fmla="*/ 0 w 7"/>
                <a:gd name="T9" fmla="*/ 0 h 5"/>
                <a:gd name="T10" fmla="*/ 0 w 7"/>
                <a:gd name="T11" fmla="*/ 0 h 5"/>
                <a:gd name="T12" fmla="*/ 5 w 7"/>
                <a:gd name="T13" fmla="*/ 0 h 5"/>
                <a:gd name="T14" fmla="*/ 5 w 7"/>
                <a:gd name="T15" fmla="*/ 3 h 5"/>
                <a:gd name="T16" fmla="*/ 0 w 7"/>
                <a:gd name="T17" fmla="*/ 3 h 5"/>
                <a:gd name="T18" fmla="*/ 0 w 7"/>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5">
                  <a:moveTo>
                    <a:pt x="0" y="0"/>
                  </a:moveTo>
                  <a:lnTo>
                    <a:pt x="7" y="0"/>
                  </a:lnTo>
                  <a:lnTo>
                    <a:pt x="7" y="5"/>
                  </a:lnTo>
                  <a:lnTo>
                    <a:pt x="0" y="5"/>
                  </a:lnTo>
                  <a:lnTo>
                    <a:pt x="0" y="0"/>
                  </a:lnTo>
                  <a:close/>
                  <a:moveTo>
                    <a:pt x="0" y="0"/>
                  </a:moveTo>
                  <a:lnTo>
                    <a:pt x="5" y="0"/>
                  </a:lnTo>
                  <a:lnTo>
                    <a:pt x="5" y="3"/>
                  </a:lnTo>
                  <a:lnTo>
                    <a:pt x="0"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64" name="Freeform 569">
              <a:extLst>
                <a:ext uri="{FF2B5EF4-FFF2-40B4-BE49-F238E27FC236}">
                  <a16:creationId xmlns:a16="http://schemas.microsoft.com/office/drawing/2014/main" id="{224DF313-BD47-274A-B661-EC4CE76F9B45}"/>
                </a:ext>
              </a:extLst>
            </p:cNvPr>
            <p:cNvSpPr>
              <a:spLocks noEditPoints="1"/>
            </p:cNvSpPr>
            <p:nvPr/>
          </p:nvSpPr>
          <p:spPr bwMode="auto">
            <a:xfrm>
              <a:off x="1001" y="3486"/>
              <a:ext cx="5" cy="3"/>
            </a:xfrm>
            <a:custGeom>
              <a:avLst/>
              <a:gdLst>
                <a:gd name="T0" fmla="*/ 0 w 5"/>
                <a:gd name="T1" fmla="*/ 0 h 3"/>
                <a:gd name="T2" fmla="*/ 5 w 5"/>
                <a:gd name="T3" fmla="*/ 0 h 3"/>
                <a:gd name="T4" fmla="*/ 5 w 5"/>
                <a:gd name="T5" fmla="*/ 3 h 3"/>
                <a:gd name="T6" fmla="*/ 0 w 5"/>
                <a:gd name="T7" fmla="*/ 3 h 3"/>
                <a:gd name="T8" fmla="*/ 0 w 5"/>
                <a:gd name="T9" fmla="*/ 0 h 3"/>
                <a:gd name="T10" fmla="*/ 0 w 5"/>
                <a:gd name="T11" fmla="*/ 0 h 3"/>
                <a:gd name="T12" fmla="*/ 3 w 5"/>
                <a:gd name="T13" fmla="*/ 0 h 3"/>
                <a:gd name="T14" fmla="*/ 3 w 5"/>
                <a:gd name="T15" fmla="*/ 3 h 3"/>
                <a:gd name="T16" fmla="*/ 0 w 5"/>
                <a:gd name="T17" fmla="*/ 3 h 3"/>
                <a:gd name="T18" fmla="*/ 0 w 5"/>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3">
                  <a:moveTo>
                    <a:pt x="0" y="0"/>
                  </a:moveTo>
                  <a:lnTo>
                    <a:pt x="5" y="0"/>
                  </a:lnTo>
                  <a:lnTo>
                    <a:pt x="5" y="3"/>
                  </a:lnTo>
                  <a:lnTo>
                    <a:pt x="0" y="3"/>
                  </a:lnTo>
                  <a:lnTo>
                    <a:pt x="0" y="0"/>
                  </a:lnTo>
                  <a:close/>
                  <a:moveTo>
                    <a:pt x="0" y="0"/>
                  </a:moveTo>
                  <a:lnTo>
                    <a:pt x="3" y="0"/>
                  </a:lnTo>
                  <a:lnTo>
                    <a:pt x="3" y="3"/>
                  </a:lnTo>
                  <a:lnTo>
                    <a:pt x="0"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65" name="Freeform 570">
              <a:extLst>
                <a:ext uri="{FF2B5EF4-FFF2-40B4-BE49-F238E27FC236}">
                  <a16:creationId xmlns:a16="http://schemas.microsoft.com/office/drawing/2014/main" id="{10CDD665-E676-234D-8D3C-04EC3EAFCB3B}"/>
                </a:ext>
              </a:extLst>
            </p:cNvPr>
            <p:cNvSpPr>
              <a:spLocks noEditPoints="1"/>
            </p:cNvSpPr>
            <p:nvPr/>
          </p:nvSpPr>
          <p:spPr bwMode="auto">
            <a:xfrm>
              <a:off x="1001" y="3486"/>
              <a:ext cx="3" cy="3"/>
            </a:xfrm>
            <a:custGeom>
              <a:avLst/>
              <a:gdLst>
                <a:gd name="T0" fmla="*/ 0 w 3"/>
                <a:gd name="T1" fmla="*/ 0 h 3"/>
                <a:gd name="T2" fmla="*/ 3 w 3"/>
                <a:gd name="T3" fmla="*/ 0 h 3"/>
                <a:gd name="T4" fmla="*/ 3 w 3"/>
                <a:gd name="T5" fmla="*/ 3 h 3"/>
                <a:gd name="T6" fmla="*/ 0 w 3"/>
                <a:gd name="T7" fmla="*/ 3 h 3"/>
                <a:gd name="T8" fmla="*/ 0 w 3"/>
                <a:gd name="T9" fmla="*/ 0 h 3"/>
                <a:gd name="T10" fmla="*/ 0 w 3"/>
                <a:gd name="T11" fmla="*/ 0 h 3"/>
                <a:gd name="T12" fmla="*/ 1 w 3"/>
                <a:gd name="T13" fmla="*/ 0 h 3"/>
                <a:gd name="T14" fmla="*/ 1 w 3"/>
                <a:gd name="T15" fmla="*/ 2 h 3"/>
                <a:gd name="T16" fmla="*/ 0 w 3"/>
                <a:gd name="T17" fmla="*/ 2 h 3"/>
                <a:gd name="T18" fmla="*/ 0 w 3"/>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3">
                  <a:moveTo>
                    <a:pt x="0" y="0"/>
                  </a:moveTo>
                  <a:lnTo>
                    <a:pt x="3" y="0"/>
                  </a:lnTo>
                  <a:lnTo>
                    <a:pt x="3" y="3"/>
                  </a:lnTo>
                  <a:lnTo>
                    <a:pt x="0" y="3"/>
                  </a:lnTo>
                  <a:lnTo>
                    <a:pt x="0" y="0"/>
                  </a:lnTo>
                  <a:close/>
                  <a:moveTo>
                    <a:pt x="0" y="0"/>
                  </a:moveTo>
                  <a:lnTo>
                    <a:pt x="1" y="0"/>
                  </a:lnTo>
                  <a:lnTo>
                    <a:pt x="1" y="2"/>
                  </a:lnTo>
                  <a:lnTo>
                    <a:pt x="0"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66" name="Freeform 571">
              <a:extLst>
                <a:ext uri="{FF2B5EF4-FFF2-40B4-BE49-F238E27FC236}">
                  <a16:creationId xmlns:a16="http://schemas.microsoft.com/office/drawing/2014/main" id="{AC767D88-C03E-014F-A487-2EAC16F93CAE}"/>
                </a:ext>
              </a:extLst>
            </p:cNvPr>
            <p:cNvSpPr>
              <a:spLocks noEditPoints="1"/>
            </p:cNvSpPr>
            <p:nvPr/>
          </p:nvSpPr>
          <p:spPr bwMode="auto">
            <a:xfrm>
              <a:off x="1001" y="3486"/>
              <a:ext cx="1" cy="2"/>
            </a:xfrm>
            <a:custGeom>
              <a:avLst/>
              <a:gdLst>
                <a:gd name="T0" fmla="*/ 0 w 1"/>
                <a:gd name="T1" fmla="*/ 0 h 2"/>
                <a:gd name="T2" fmla="*/ 1 w 1"/>
                <a:gd name="T3" fmla="*/ 0 h 2"/>
                <a:gd name="T4" fmla="*/ 1 w 1"/>
                <a:gd name="T5" fmla="*/ 2 h 2"/>
                <a:gd name="T6" fmla="*/ 0 w 1"/>
                <a:gd name="T7" fmla="*/ 2 h 2"/>
                <a:gd name="T8" fmla="*/ 0 w 1"/>
                <a:gd name="T9" fmla="*/ 0 h 2"/>
                <a:gd name="T10" fmla="*/ 0 w 1"/>
                <a:gd name="T11" fmla="*/ 0 h 2"/>
                <a:gd name="T12" fmla="*/ 0 w 1"/>
                <a:gd name="T13" fmla="*/ 0 h 2"/>
                <a:gd name="T14" fmla="*/ 0 w 1"/>
                <a:gd name="T15" fmla="*/ 0 h 2"/>
                <a:gd name="T16" fmla="*/ 0 w 1"/>
                <a:gd name="T17" fmla="*/ 0 h 2"/>
                <a:gd name="T18" fmla="*/ 0 w 1"/>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2">
                  <a:moveTo>
                    <a:pt x="0" y="0"/>
                  </a:moveTo>
                  <a:lnTo>
                    <a:pt x="1" y="0"/>
                  </a:lnTo>
                  <a:lnTo>
                    <a:pt x="1" y="2"/>
                  </a:lnTo>
                  <a:lnTo>
                    <a:pt x="0" y="2"/>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67" name="Freeform 572">
              <a:extLst>
                <a:ext uri="{FF2B5EF4-FFF2-40B4-BE49-F238E27FC236}">
                  <a16:creationId xmlns:a16="http://schemas.microsoft.com/office/drawing/2014/main" id="{E07C232E-D657-8C47-A027-753EFC715DAF}"/>
                </a:ext>
              </a:extLst>
            </p:cNvPr>
            <p:cNvSpPr>
              <a:spLocks noEditPoints="1"/>
            </p:cNvSpPr>
            <p:nvPr/>
          </p:nvSpPr>
          <p:spPr bwMode="auto">
            <a:xfrm>
              <a:off x="1001" y="3486"/>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1">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68" name="Freeform 573">
              <a:extLst>
                <a:ext uri="{FF2B5EF4-FFF2-40B4-BE49-F238E27FC236}">
                  <a16:creationId xmlns:a16="http://schemas.microsoft.com/office/drawing/2014/main" id="{AB44E70F-3856-DF4E-AE3B-6F919D4C32FB}"/>
                </a:ext>
              </a:extLst>
            </p:cNvPr>
            <p:cNvSpPr>
              <a:spLocks/>
            </p:cNvSpPr>
            <p:nvPr/>
          </p:nvSpPr>
          <p:spPr bwMode="auto">
            <a:xfrm>
              <a:off x="1117" y="3657"/>
              <a:ext cx="4" cy="6"/>
            </a:xfrm>
            <a:custGeom>
              <a:avLst/>
              <a:gdLst>
                <a:gd name="T0" fmla="*/ 4 w 4"/>
                <a:gd name="T1" fmla="*/ 0 h 6"/>
                <a:gd name="T2" fmla="*/ 0 w 4"/>
                <a:gd name="T3" fmla="*/ 2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2"/>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69" name="Freeform 574">
              <a:extLst>
                <a:ext uri="{FF2B5EF4-FFF2-40B4-BE49-F238E27FC236}">
                  <a16:creationId xmlns:a16="http://schemas.microsoft.com/office/drawing/2014/main" id="{561E5CFD-DADB-E74E-BEB2-4F69DC4F2B5C}"/>
                </a:ext>
              </a:extLst>
            </p:cNvPr>
            <p:cNvSpPr>
              <a:spLocks/>
            </p:cNvSpPr>
            <p:nvPr/>
          </p:nvSpPr>
          <p:spPr bwMode="auto">
            <a:xfrm>
              <a:off x="1132" y="3657"/>
              <a:ext cx="4" cy="6"/>
            </a:xfrm>
            <a:custGeom>
              <a:avLst/>
              <a:gdLst>
                <a:gd name="T0" fmla="*/ 4 w 4"/>
                <a:gd name="T1" fmla="*/ 0 h 6"/>
                <a:gd name="T2" fmla="*/ 0 w 4"/>
                <a:gd name="T3" fmla="*/ 2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2"/>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70" name="Freeform 575">
              <a:extLst>
                <a:ext uri="{FF2B5EF4-FFF2-40B4-BE49-F238E27FC236}">
                  <a16:creationId xmlns:a16="http://schemas.microsoft.com/office/drawing/2014/main" id="{55427705-CB56-DC4B-B4EC-3269A0235115}"/>
                </a:ext>
              </a:extLst>
            </p:cNvPr>
            <p:cNvSpPr>
              <a:spLocks/>
            </p:cNvSpPr>
            <p:nvPr/>
          </p:nvSpPr>
          <p:spPr bwMode="auto">
            <a:xfrm>
              <a:off x="1148" y="3657"/>
              <a:ext cx="4" cy="6"/>
            </a:xfrm>
            <a:custGeom>
              <a:avLst/>
              <a:gdLst>
                <a:gd name="T0" fmla="*/ 4 w 4"/>
                <a:gd name="T1" fmla="*/ 0 h 6"/>
                <a:gd name="T2" fmla="*/ 0 w 4"/>
                <a:gd name="T3" fmla="*/ 2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2"/>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71" name="Freeform 576">
              <a:extLst>
                <a:ext uri="{FF2B5EF4-FFF2-40B4-BE49-F238E27FC236}">
                  <a16:creationId xmlns:a16="http://schemas.microsoft.com/office/drawing/2014/main" id="{E111FEFC-84DB-654D-AAC9-F048E10092ED}"/>
                </a:ext>
              </a:extLst>
            </p:cNvPr>
            <p:cNvSpPr>
              <a:spLocks/>
            </p:cNvSpPr>
            <p:nvPr/>
          </p:nvSpPr>
          <p:spPr bwMode="auto">
            <a:xfrm>
              <a:off x="1163" y="3657"/>
              <a:ext cx="4" cy="6"/>
            </a:xfrm>
            <a:custGeom>
              <a:avLst/>
              <a:gdLst>
                <a:gd name="T0" fmla="*/ 4 w 4"/>
                <a:gd name="T1" fmla="*/ 0 h 6"/>
                <a:gd name="T2" fmla="*/ 0 w 4"/>
                <a:gd name="T3" fmla="*/ 2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2"/>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72" name="Freeform 577">
              <a:extLst>
                <a:ext uri="{FF2B5EF4-FFF2-40B4-BE49-F238E27FC236}">
                  <a16:creationId xmlns:a16="http://schemas.microsoft.com/office/drawing/2014/main" id="{E98C2E47-4678-4C4B-9AEB-5E00F1BB2DDA}"/>
                </a:ext>
              </a:extLst>
            </p:cNvPr>
            <p:cNvSpPr>
              <a:spLocks/>
            </p:cNvSpPr>
            <p:nvPr/>
          </p:nvSpPr>
          <p:spPr bwMode="auto">
            <a:xfrm>
              <a:off x="1102" y="3657"/>
              <a:ext cx="3" cy="6"/>
            </a:xfrm>
            <a:custGeom>
              <a:avLst/>
              <a:gdLst>
                <a:gd name="T0" fmla="*/ 3 w 3"/>
                <a:gd name="T1" fmla="*/ 0 h 6"/>
                <a:gd name="T2" fmla="*/ 0 w 3"/>
                <a:gd name="T3" fmla="*/ 2 h 6"/>
                <a:gd name="T4" fmla="*/ 3 w 3"/>
                <a:gd name="T5" fmla="*/ 6 h 6"/>
                <a:gd name="T6" fmla="*/ 0 60000 65536"/>
                <a:gd name="T7" fmla="*/ 0 60000 65536"/>
                <a:gd name="T8" fmla="*/ 0 60000 65536"/>
              </a:gdLst>
              <a:ahLst/>
              <a:cxnLst>
                <a:cxn ang="T6">
                  <a:pos x="T0" y="T1"/>
                </a:cxn>
                <a:cxn ang="T7">
                  <a:pos x="T2" y="T3"/>
                </a:cxn>
                <a:cxn ang="T8">
                  <a:pos x="T4" y="T5"/>
                </a:cxn>
              </a:cxnLst>
              <a:rect l="0" t="0" r="r" b="b"/>
              <a:pathLst>
                <a:path w="3" h="6">
                  <a:moveTo>
                    <a:pt x="3" y="0"/>
                  </a:moveTo>
                  <a:lnTo>
                    <a:pt x="0" y="2"/>
                  </a:lnTo>
                  <a:lnTo>
                    <a:pt x="3"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73" name="Freeform 578">
              <a:extLst>
                <a:ext uri="{FF2B5EF4-FFF2-40B4-BE49-F238E27FC236}">
                  <a16:creationId xmlns:a16="http://schemas.microsoft.com/office/drawing/2014/main" id="{59229A03-4B10-5542-A0BD-CABE84FE26FE}"/>
                </a:ext>
              </a:extLst>
            </p:cNvPr>
            <p:cNvSpPr>
              <a:spLocks/>
            </p:cNvSpPr>
            <p:nvPr/>
          </p:nvSpPr>
          <p:spPr bwMode="auto">
            <a:xfrm>
              <a:off x="1070" y="3657"/>
              <a:ext cx="4" cy="6"/>
            </a:xfrm>
            <a:custGeom>
              <a:avLst/>
              <a:gdLst>
                <a:gd name="T0" fmla="*/ 4 w 4"/>
                <a:gd name="T1" fmla="*/ 0 h 6"/>
                <a:gd name="T2" fmla="*/ 0 w 4"/>
                <a:gd name="T3" fmla="*/ 2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2"/>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74" name="Freeform 579">
              <a:extLst>
                <a:ext uri="{FF2B5EF4-FFF2-40B4-BE49-F238E27FC236}">
                  <a16:creationId xmlns:a16="http://schemas.microsoft.com/office/drawing/2014/main" id="{CB382989-EA12-F943-8B08-86EE1696C87C}"/>
                </a:ext>
              </a:extLst>
            </p:cNvPr>
            <p:cNvSpPr>
              <a:spLocks/>
            </p:cNvSpPr>
            <p:nvPr/>
          </p:nvSpPr>
          <p:spPr bwMode="auto">
            <a:xfrm>
              <a:off x="1086" y="3657"/>
              <a:ext cx="3" cy="6"/>
            </a:xfrm>
            <a:custGeom>
              <a:avLst/>
              <a:gdLst>
                <a:gd name="T0" fmla="*/ 3 w 3"/>
                <a:gd name="T1" fmla="*/ 0 h 6"/>
                <a:gd name="T2" fmla="*/ 0 w 3"/>
                <a:gd name="T3" fmla="*/ 2 h 6"/>
                <a:gd name="T4" fmla="*/ 3 w 3"/>
                <a:gd name="T5" fmla="*/ 6 h 6"/>
                <a:gd name="T6" fmla="*/ 0 60000 65536"/>
                <a:gd name="T7" fmla="*/ 0 60000 65536"/>
                <a:gd name="T8" fmla="*/ 0 60000 65536"/>
              </a:gdLst>
              <a:ahLst/>
              <a:cxnLst>
                <a:cxn ang="T6">
                  <a:pos x="T0" y="T1"/>
                </a:cxn>
                <a:cxn ang="T7">
                  <a:pos x="T2" y="T3"/>
                </a:cxn>
                <a:cxn ang="T8">
                  <a:pos x="T4" y="T5"/>
                </a:cxn>
              </a:cxnLst>
              <a:rect l="0" t="0" r="r" b="b"/>
              <a:pathLst>
                <a:path w="3" h="6">
                  <a:moveTo>
                    <a:pt x="3" y="0"/>
                  </a:moveTo>
                  <a:lnTo>
                    <a:pt x="0" y="2"/>
                  </a:lnTo>
                  <a:lnTo>
                    <a:pt x="3"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75" name="Freeform 580">
              <a:extLst>
                <a:ext uri="{FF2B5EF4-FFF2-40B4-BE49-F238E27FC236}">
                  <a16:creationId xmlns:a16="http://schemas.microsoft.com/office/drawing/2014/main" id="{2B2CD3D0-EC55-824D-91F7-7E19785B773D}"/>
                </a:ext>
              </a:extLst>
            </p:cNvPr>
            <p:cNvSpPr>
              <a:spLocks/>
            </p:cNvSpPr>
            <p:nvPr/>
          </p:nvSpPr>
          <p:spPr bwMode="auto">
            <a:xfrm>
              <a:off x="1023" y="3657"/>
              <a:ext cx="4" cy="6"/>
            </a:xfrm>
            <a:custGeom>
              <a:avLst/>
              <a:gdLst>
                <a:gd name="T0" fmla="*/ 4 w 4"/>
                <a:gd name="T1" fmla="*/ 0 h 6"/>
                <a:gd name="T2" fmla="*/ 0 w 4"/>
                <a:gd name="T3" fmla="*/ 2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2"/>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76" name="Freeform 581">
              <a:extLst>
                <a:ext uri="{FF2B5EF4-FFF2-40B4-BE49-F238E27FC236}">
                  <a16:creationId xmlns:a16="http://schemas.microsoft.com/office/drawing/2014/main" id="{1F9953C3-BA72-5B48-8825-63648FD697B5}"/>
                </a:ext>
              </a:extLst>
            </p:cNvPr>
            <p:cNvSpPr>
              <a:spLocks/>
            </p:cNvSpPr>
            <p:nvPr/>
          </p:nvSpPr>
          <p:spPr bwMode="auto">
            <a:xfrm>
              <a:off x="1039" y="3657"/>
              <a:ext cx="4" cy="6"/>
            </a:xfrm>
            <a:custGeom>
              <a:avLst/>
              <a:gdLst>
                <a:gd name="T0" fmla="*/ 4 w 4"/>
                <a:gd name="T1" fmla="*/ 0 h 6"/>
                <a:gd name="T2" fmla="*/ 0 w 4"/>
                <a:gd name="T3" fmla="*/ 2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2"/>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77" name="Freeform 582">
              <a:extLst>
                <a:ext uri="{FF2B5EF4-FFF2-40B4-BE49-F238E27FC236}">
                  <a16:creationId xmlns:a16="http://schemas.microsoft.com/office/drawing/2014/main" id="{4A8CDA50-2FBD-8446-A0F3-E11F2813C16D}"/>
                </a:ext>
              </a:extLst>
            </p:cNvPr>
            <p:cNvSpPr>
              <a:spLocks/>
            </p:cNvSpPr>
            <p:nvPr/>
          </p:nvSpPr>
          <p:spPr bwMode="auto">
            <a:xfrm>
              <a:off x="1054" y="3657"/>
              <a:ext cx="5" cy="6"/>
            </a:xfrm>
            <a:custGeom>
              <a:avLst/>
              <a:gdLst>
                <a:gd name="T0" fmla="*/ 5 w 5"/>
                <a:gd name="T1" fmla="*/ 0 h 6"/>
                <a:gd name="T2" fmla="*/ 0 w 5"/>
                <a:gd name="T3" fmla="*/ 2 h 6"/>
                <a:gd name="T4" fmla="*/ 5 w 5"/>
                <a:gd name="T5" fmla="*/ 6 h 6"/>
                <a:gd name="T6" fmla="*/ 0 60000 65536"/>
                <a:gd name="T7" fmla="*/ 0 60000 65536"/>
                <a:gd name="T8" fmla="*/ 0 60000 65536"/>
              </a:gdLst>
              <a:ahLst/>
              <a:cxnLst>
                <a:cxn ang="T6">
                  <a:pos x="T0" y="T1"/>
                </a:cxn>
                <a:cxn ang="T7">
                  <a:pos x="T2" y="T3"/>
                </a:cxn>
                <a:cxn ang="T8">
                  <a:pos x="T4" y="T5"/>
                </a:cxn>
              </a:cxnLst>
              <a:rect l="0" t="0" r="r" b="b"/>
              <a:pathLst>
                <a:path w="5" h="6">
                  <a:moveTo>
                    <a:pt x="5" y="0"/>
                  </a:moveTo>
                  <a:lnTo>
                    <a:pt x="0" y="2"/>
                  </a:lnTo>
                  <a:lnTo>
                    <a:pt x="5"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78" name="Freeform 583">
              <a:extLst>
                <a:ext uri="{FF2B5EF4-FFF2-40B4-BE49-F238E27FC236}">
                  <a16:creationId xmlns:a16="http://schemas.microsoft.com/office/drawing/2014/main" id="{2323FF56-E620-9D41-95A5-76A5168C3BB3}"/>
                </a:ext>
              </a:extLst>
            </p:cNvPr>
            <p:cNvSpPr>
              <a:spLocks/>
            </p:cNvSpPr>
            <p:nvPr/>
          </p:nvSpPr>
          <p:spPr bwMode="auto">
            <a:xfrm>
              <a:off x="1035" y="3668"/>
              <a:ext cx="4" cy="6"/>
            </a:xfrm>
            <a:custGeom>
              <a:avLst/>
              <a:gdLst>
                <a:gd name="T0" fmla="*/ 4 w 4"/>
                <a:gd name="T1" fmla="*/ 0 h 6"/>
                <a:gd name="T2" fmla="*/ 0 w 4"/>
                <a:gd name="T3" fmla="*/ 4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4"/>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79" name="Freeform 584">
              <a:extLst>
                <a:ext uri="{FF2B5EF4-FFF2-40B4-BE49-F238E27FC236}">
                  <a16:creationId xmlns:a16="http://schemas.microsoft.com/office/drawing/2014/main" id="{E7BC9E57-C7F3-D74D-9102-8A87929796B9}"/>
                </a:ext>
              </a:extLst>
            </p:cNvPr>
            <p:cNvSpPr>
              <a:spLocks/>
            </p:cNvSpPr>
            <p:nvPr/>
          </p:nvSpPr>
          <p:spPr bwMode="auto">
            <a:xfrm>
              <a:off x="1156" y="3668"/>
              <a:ext cx="4" cy="6"/>
            </a:xfrm>
            <a:custGeom>
              <a:avLst/>
              <a:gdLst>
                <a:gd name="T0" fmla="*/ 4 w 4"/>
                <a:gd name="T1" fmla="*/ 0 h 6"/>
                <a:gd name="T2" fmla="*/ 0 w 4"/>
                <a:gd name="T3" fmla="*/ 4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4"/>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80" name="Freeform 585">
              <a:extLst>
                <a:ext uri="{FF2B5EF4-FFF2-40B4-BE49-F238E27FC236}">
                  <a16:creationId xmlns:a16="http://schemas.microsoft.com/office/drawing/2014/main" id="{680243F3-3CFC-8541-AB7D-5831918FF986}"/>
                </a:ext>
              </a:extLst>
            </p:cNvPr>
            <p:cNvSpPr>
              <a:spLocks/>
            </p:cNvSpPr>
            <p:nvPr/>
          </p:nvSpPr>
          <p:spPr bwMode="auto">
            <a:xfrm>
              <a:off x="1171" y="3668"/>
              <a:ext cx="4" cy="6"/>
            </a:xfrm>
            <a:custGeom>
              <a:avLst/>
              <a:gdLst>
                <a:gd name="T0" fmla="*/ 4 w 4"/>
                <a:gd name="T1" fmla="*/ 0 h 6"/>
                <a:gd name="T2" fmla="*/ 0 w 4"/>
                <a:gd name="T3" fmla="*/ 4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4"/>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81" name="Freeform 586">
              <a:extLst>
                <a:ext uri="{FF2B5EF4-FFF2-40B4-BE49-F238E27FC236}">
                  <a16:creationId xmlns:a16="http://schemas.microsoft.com/office/drawing/2014/main" id="{F2DF551A-07BC-5349-805A-D2091F74CD65}"/>
                </a:ext>
              </a:extLst>
            </p:cNvPr>
            <p:cNvSpPr>
              <a:spLocks/>
            </p:cNvSpPr>
            <p:nvPr/>
          </p:nvSpPr>
          <p:spPr bwMode="auto">
            <a:xfrm>
              <a:off x="1126" y="3668"/>
              <a:ext cx="5" cy="6"/>
            </a:xfrm>
            <a:custGeom>
              <a:avLst/>
              <a:gdLst>
                <a:gd name="T0" fmla="*/ 5 w 5"/>
                <a:gd name="T1" fmla="*/ 0 h 6"/>
                <a:gd name="T2" fmla="*/ 0 w 5"/>
                <a:gd name="T3" fmla="*/ 4 h 6"/>
                <a:gd name="T4" fmla="*/ 5 w 5"/>
                <a:gd name="T5" fmla="*/ 6 h 6"/>
                <a:gd name="T6" fmla="*/ 0 60000 65536"/>
                <a:gd name="T7" fmla="*/ 0 60000 65536"/>
                <a:gd name="T8" fmla="*/ 0 60000 65536"/>
              </a:gdLst>
              <a:ahLst/>
              <a:cxnLst>
                <a:cxn ang="T6">
                  <a:pos x="T0" y="T1"/>
                </a:cxn>
                <a:cxn ang="T7">
                  <a:pos x="T2" y="T3"/>
                </a:cxn>
                <a:cxn ang="T8">
                  <a:pos x="T4" y="T5"/>
                </a:cxn>
              </a:cxnLst>
              <a:rect l="0" t="0" r="r" b="b"/>
              <a:pathLst>
                <a:path w="5" h="6">
                  <a:moveTo>
                    <a:pt x="5" y="0"/>
                  </a:moveTo>
                  <a:lnTo>
                    <a:pt x="0" y="4"/>
                  </a:lnTo>
                  <a:lnTo>
                    <a:pt x="5"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82" name="Freeform 587">
              <a:extLst>
                <a:ext uri="{FF2B5EF4-FFF2-40B4-BE49-F238E27FC236}">
                  <a16:creationId xmlns:a16="http://schemas.microsoft.com/office/drawing/2014/main" id="{EC42F6BE-761B-AD43-B7A2-435183734969}"/>
                </a:ext>
              </a:extLst>
            </p:cNvPr>
            <p:cNvSpPr>
              <a:spLocks/>
            </p:cNvSpPr>
            <p:nvPr/>
          </p:nvSpPr>
          <p:spPr bwMode="auto">
            <a:xfrm>
              <a:off x="1142" y="3668"/>
              <a:ext cx="4" cy="6"/>
            </a:xfrm>
            <a:custGeom>
              <a:avLst/>
              <a:gdLst>
                <a:gd name="T0" fmla="*/ 4 w 4"/>
                <a:gd name="T1" fmla="*/ 0 h 6"/>
                <a:gd name="T2" fmla="*/ 0 w 4"/>
                <a:gd name="T3" fmla="*/ 4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4"/>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83" name="Freeform 588">
              <a:extLst>
                <a:ext uri="{FF2B5EF4-FFF2-40B4-BE49-F238E27FC236}">
                  <a16:creationId xmlns:a16="http://schemas.microsoft.com/office/drawing/2014/main" id="{E170E04E-064A-5649-8B41-4D940E8C7F73}"/>
                </a:ext>
              </a:extLst>
            </p:cNvPr>
            <p:cNvSpPr>
              <a:spLocks/>
            </p:cNvSpPr>
            <p:nvPr/>
          </p:nvSpPr>
          <p:spPr bwMode="auto">
            <a:xfrm>
              <a:off x="1064" y="3668"/>
              <a:ext cx="4" cy="6"/>
            </a:xfrm>
            <a:custGeom>
              <a:avLst/>
              <a:gdLst>
                <a:gd name="T0" fmla="*/ 4 w 4"/>
                <a:gd name="T1" fmla="*/ 0 h 6"/>
                <a:gd name="T2" fmla="*/ 0 w 4"/>
                <a:gd name="T3" fmla="*/ 4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4"/>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84" name="Freeform 589">
              <a:extLst>
                <a:ext uri="{FF2B5EF4-FFF2-40B4-BE49-F238E27FC236}">
                  <a16:creationId xmlns:a16="http://schemas.microsoft.com/office/drawing/2014/main" id="{95A6D5BC-F97A-E640-8BA2-145EA92F85CF}"/>
                </a:ext>
              </a:extLst>
            </p:cNvPr>
            <p:cNvSpPr>
              <a:spLocks/>
            </p:cNvSpPr>
            <p:nvPr/>
          </p:nvSpPr>
          <p:spPr bwMode="auto">
            <a:xfrm>
              <a:off x="1080" y="3668"/>
              <a:ext cx="4" cy="6"/>
            </a:xfrm>
            <a:custGeom>
              <a:avLst/>
              <a:gdLst>
                <a:gd name="T0" fmla="*/ 4 w 4"/>
                <a:gd name="T1" fmla="*/ 0 h 6"/>
                <a:gd name="T2" fmla="*/ 0 w 4"/>
                <a:gd name="T3" fmla="*/ 4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4"/>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85" name="Freeform 590">
              <a:extLst>
                <a:ext uri="{FF2B5EF4-FFF2-40B4-BE49-F238E27FC236}">
                  <a16:creationId xmlns:a16="http://schemas.microsoft.com/office/drawing/2014/main" id="{38BCD4AD-EEEB-1F44-A512-0E06B2939478}"/>
                </a:ext>
              </a:extLst>
            </p:cNvPr>
            <p:cNvSpPr>
              <a:spLocks/>
            </p:cNvSpPr>
            <p:nvPr/>
          </p:nvSpPr>
          <p:spPr bwMode="auto">
            <a:xfrm>
              <a:off x="1095" y="3668"/>
              <a:ext cx="4" cy="6"/>
            </a:xfrm>
            <a:custGeom>
              <a:avLst/>
              <a:gdLst>
                <a:gd name="T0" fmla="*/ 4 w 4"/>
                <a:gd name="T1" fmla="*/ 0 h 6"/>
                <a:gd name="T2" fmla="*/ 0 w 4"/>
                <a:gd name="T3" fmla="*/ 4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4"/>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86" name="Freeform 591">
              <a:extLst>
                <a:ext uri="{FF2B5EF4-FFF2-40B4-BE49-F238E27FC236}">
                  <a16:creationId xmlns:a16="http://schemas.microsoft.com/office/drawing/2014/main" id="{501879E5-4C68-1646-8986-1364F3482442}"/>
                </a:ext>
              </a:extLst>
            </p:cNvPr>
            <p:cNvSpPr>
              <a:spLocks/>
            </p:cNvSpPr>
            <p:nvPr/>
          </p:nvSpPr>
          <p:spPr bwMode="auto">
            <a:xfrm>
              <a:off x="1111" y="3668"/>
              <a:ext cx="4" cy="6"/>
            </a:xfrm>
            <a:custGeom>
              <a:avLst/>
              <a:gdLst>
                <a:gd name="T0" fmla="*/ 4 w 4"/>
                <a:gd name="T1" fmla="*/ 0 h 6"/>
                <a:gd name="T2" fmla="*/ 0 w 4"/>
                <a:gd name="T3" fmla="*/ 4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4"/>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87" name="Freeform 592">
              <a:extLst>
                <a:ext uri="{FF2B5EF4-FFF2-40B4-BE49-F238E27FC236}">
                  <a16:creationId xmlns:a16="http://schemas.microsoft.com/office/drawing/2014/main" id="{42ECDB48-F313-6446-A4C4-8570513B8B51}"/>
                </a:ext>
              </a:extLst>
            </p:cNvPr>
            <p:cNvSpPr>
              <a:spLocks/>
            </p:cNvSpPr>
            <p:nvPr/>
          </p:nvSpPr>
          <p:spPr bwMode="auto">
            <a:xfrm>
              <a:off x="1049" y="3668"/>
              <a:ext cx="3" cy="6"/>
            </a:xfrm>
            <a:custGeom>
              <a:avLst/>
              <a:gdLst>
                <a:gd name="T0" fmla="*/ 3 w 3"/>
                <a:gd name="T1" fmla="*/ 0 h 6"/>
                <a:gd name="T2" fmla="*/ 0 w 3"/>
                <a:gd name="T3" fmla="*/ 4 h 6"/>
                <a:gd name="T4" fmla="*/ 3 w 3"/>
                <a:gd name="T5" fmla="*/ 6 h 6"/>
                <a:gd name="T6" fmla="*/ 0 60000 65536"/>
                <a:gd name="T7" fmla="*/ 0 60000 65536"/>
                <a:gd name="T8" fmla="*/ 0 60000 65536"/>
              </a:gdLst>
              <a:ahLst/>
              <a:cxnLst>
                <a:cxn ang="T6">
                  <a:pos x="T0" y="T1"/>
                </a:cxn>
                <a:cxn ang="T7">
                  <a:pos x="T2" y="T3"/>
                </a:cxn>
                <a:cxn ang="T8">
                  <a:pos x="T4" y="T5"/>
                </a:cxn>
              </a:cxnLst>
              <a:rect l="0" t="0" r="r" b="b"/>
              <a:pathLst>
                <a:path w="3" h="6">
                  <a:moveTo>
                    <a:pt x="3" y="0"/>
                  </a:moveTo>
                  <a:lnTo>
                    <a:pt x="0" y="4"/>
                  </a:lnTo>
                  <a:lnTo>
                    <a:pt x="3"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88" name="Freeform 593">
              <a:extLst>
                <a:ext uri="{FF2B5EF4-FFF2-40B4-BE49-F238E27FC236}">
                  <a16:creationId xmlns:a16="http://schemas.microsoft.com/office/drawing/2014/main" id="{70B5BC52-2DB2-CE40-98B3-61D18AF0A825}"/>
                </a:ext>
              </a:extLst>
            </p:cNvPr>
            <p:cNvSpPr>
              <a:spLocks/>
            </p:cNvSpPr>
            <p:nvPr/>
          </p:nvSpPr>
          <p:spPr bwMode="auto">
            <a:xfrm>
              <a:off x="1008" y="3657"/>
              <a:ext cx="4" cy="6"/>
            </a:xfrm>
            <a:custGeom>
              <a:avLst/>
              <a:gdLst>
                <a:gd name="T0" fmla="*/ 4 w 4"/>
                <a:gd name="T1" fmla="*/ 0 h 6"/>
                <a:gd name="T2" fmla="*/ 0 w 4"/>
                <a:gd name="T3" fmla="*/ 2 h 6"/>
                <a:gd name="T4" fmla="*/ 4 w 4"/>
                <a:gd name="T5" fmla="*/ 6 h 6"/>
                <a:gd name="T6" fmla="*/ 0 60000 65536"/>
                <a:gd name="T7" fmla="*/ 0 60000 65536"/>
                <a:gd name="T8" fmla="*/ 0 60000 65536"/>
              </a:gdLst>
              <a:ahLst/>
              <a:cxnLst>
                <a:cxn ang="T6">
                  <a:pos x="T0" y="T1"/>
                </a:cxn>
                <a:cxn ang="T7">
                  <a:pos x="T2" y="T3"/>
                </a:cxn>
                <a:cxn ang="T8">
                  <a:pos x="T4" y="T5"/>
                </a:cxn>
              </a:cxnLst>
              <a:rect l="0" t="0" r="r" b="b"/>
              <a:pathLst>
                <a:path w="4" h="6">
                  <a:moveTo>
                    <a:pt x="4" y="0"/>
                  </a:moveTo>
                  <a:lnTo>
                    <a:pt x="0" y="2"/>
                  </a:lnTo>
                  <a:lnTo>
                    <a:pt x="4"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89" name="Freeform 594">
              <a:extLst>
                <a:ext uri="{FF2B5EF4-FFF2-40B4-BE49-F238E27FC236}">
                  <a16:creationId xmlns:a16="http://schemas.microsoft.com/office/drawing/2014/main" id="{F466EBF9-4C99-4940-BADD-68A987670FFF}"/>
                </a:ext>
              </a:extLst>
            </p:cNvPr>
            <p:cNvSpPr>
              <a:spLocks/>
            </p:cNvSpPr>
            <p:nvPr/>
          </p:nvSpPr>
          <p:spPr bwMode="auto">
            <a:xfrm>
              <a:off x="993" y="3657"/>
              <a:ext cx="3" cy="6"/>
            </a:xfrm>
            <a:custGeom>
              <a:avLst/>
              <a:gdLst>
                <a:gd name="T0" fmla="*/ 3 w 3"/>
                <a:gd name="T1" fmla="*/ 0 h 6"/>
                <a:gd name="T2" fmla="*/ 0 w 3"/>
                <a:gd name="T3" fmla="*/ 2 h 6"/>
                <a:gd name="T4" fmla="*/ 3 w 3"/>
                <a:gd name="T5" fmla="*/ 6 h 6"/>
                <a:gd name="T6" fmla="*/ 0 60000 65536"/>
                <a:gd name="T7" fmla="*/ 0 60000 65536"/>
                <a:gd name="T8" fmla="*/ 0 60000 65536"/>
              </a:gdLst>
              <a:ahLst/>
              <a:cxnLst>
                <a:cxn ang="T6">
                  <a:pos x="T0" y="T1"/>
                </a:cxn>
                <a:cxn ang="T7">
                  <a:pos x="T2" y="T3"/>
                </a:cxn>
                <a:cxn ang="T8">
                  <a:pos x="T4" y="T5"/>
                </a:cxn>
              </a:cxnLst>
              <a:rect l="0" t="0" r="r" b="b"/>
              <a:pathLst>
                <a:path w="3" h="6">
                  <a:moveTo>
                    <a:pt x="3" y="0"/>
                  </a:moveTo>
                  <a:lnTo>
                    <a:pt x="0" y="2"/>
                  </a:lnTo>
                  <a:lnTo>
                    <a:pt x="3" y="6"/>
                  </a:lnTo>
                </a:path>
              </a:pathLst>
            </a:custGeom>
            <a:noFill/>
            <a:ln w="3175">
              <a:solidFill>
                <a:srgbClr val="B3B3B3"/>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90" name="Freeform 595">
              <a:extLst>
                <a:ext uri="{FF2B5EF4-FFF2-40B4-BE49-F238E27FC236}">
                  <a16:creationId xmlns:a16="http://schemas.microsoft.com/office/drawing/2014/main" id="{30478413-1443-A04F-97D3-14C73C378EDA}"/>
                </a:ext>
              </a:extLst>
            </p:cNvPr>
            <p:cNvSpPr>
              <a:spLocks noEditPoints="1"/>
            </p:cNvSpPr>
            <p:nvPr/>
          </p:nvSpPr>
          <p:spPr bwMode="auto">
            <a:xfrm>
              <a:off x="993" y="3479"/>
              <a:ext cx="167" cy="123"/>
            </a:xfrm>
            <a:custGeom>
              <a:avLst/>
              <a:gdLst>
                <a:gd name="T0" fmla="*/ 0 w 167"/>
                <a:gd name="T1" fmla="*/ 0 h 123"/>
                <a:gd name="T2" fmla="*/ 167 w 167"/>
                <a:gd name="T3" fmla="*/ 0 h 123"/>
                <a:gd name="T4" fmla="*/ 167 w 167"/>
                <a:gd name="T5" fmla="*/ 123 h 123"/>
                <a:gd name="T6" fmla="*/ 0 w 167"/>
                <a:gd name="T7" fmla="*/ 123 h 123"/>
                <a:gd name="T8" fmla="*/ 0 w 167"/>
                <a:gd name="T9" fmla="*/ 0 h 123"/>
                <a:gd name="T10" fmla="*/ 2 w 167"/>
                <a:gd name="T11" fmla="*/ 2 h 123"/>
                <a:gd name="T12" fmla="*/ 167 w 167"/>
                <a:gd name="T13" fmla="*/ 2 h 123"/>
                <a:gd name="T14" fmla="*/ 167 w 167"/>
                <a:gd name="T15" fmla="*/ 123 h 123"/>
                <a:gd name="T16" fmla="*/ 2 w 167"/>
                <a:gd name="T17" fmla="*/ 123 h 123"/>
                <a:gd name="T18" fmla="*/ 2 w 167"/>
                <a:gd name="T19" fmla="*/ 2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123">
                  <a:moveTo>
                    <a:pt x="0" y="0"/>
                  </a:moveTo>
                  <a:lnTo>
                    <a:pt x="167" y="0"/>
                  </a:lnTo>
                  <a:lnTo>
                    <a:pt x="167" y="123"/>
                  </a:lnTo>
                  <a:lnTo>
                    <a:pt x="0" y="123"/>
                  </a:lnTo>
                  <a:lnTo>
                    <a:pt x="0" y="0"/>
                  </a:lnTo>
                  <a:close/>
                  <a:moveTo>
                    <a:pt x="2" y="2"/>
                  </a:moveTo>
                  <a:lnTo>
                    <a:pt x="167" y="2"/>
                  </a:lnTo>
                  <a:lnTo>
                    <a:pt x="167" y="123"/>
                  </a:lnTo>
                  <a:lnTo>
                    <a:pt x="2" y="123"/>
                  </a:lnTo>
                  <a:lnTo>
                    <a:pt x="2"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91" name="Freeform 596">
              <a:extLst>
                <a:ext uri="{FF2B5EF4-FFF2-40B4-BE49-F238E27FC236}">
                  <a16:creationId xmlns:a16="http://schemas.microsoft.com/office/drawing/2014/main" id="{6219E6EC-B6A5-2546-A527-4391A55C540A}"/>
                </a:ext>
              </a:extLst>
            </p:cNvPr>
            <p:cNvSpPr>
              <a:spLocks noEditPoints="1"/>
            </p:cNvSpPr>
            <p:nvPr/>
          </p:nvSpPr>
          <p:spPr bwMode="auto">
            <a:xfrm>
              <a:off x="995" y="3481"/>
              <a:ext cx="165" cy="121"/>
            </a:xfrm>
            <a:custGeom>
              <a:avLst/>
              <a:gdLst>
                <a:gd name="T0" fmla="*/ 0 w 165"/>
                <a:gd name="T1" fmla="*/ 0 h 121"/>
                <a:gd name="T2" fmla="*/ 165 w 165"/>
                <a:gd name="T3" fmla="*/ 0 h 121"/>
                <a:gd name="T4" fmla="*/ 165 w 165"/>
                <a:gd name="T5" fmla="*/ 121 h 121"/>
                <a:gd name="T6" fmla="*/ 0 w 165"/>
                <a:gd name="T7" fmla="*/ 121 h 121"/>
                <a:gd name="T8" fmla="*/ 0 w 165"/>
                <a:gd name="T9" fmla="*/ 0 h 121"/>
                <a:gd name="T10" fmla="*/ 2 w 165"/>
                <a:gd name="T11" fmla="*/ 1 h 121"/>
                <a:gd name="T12" fmla="*/ 165 w 165"/>
                <a:gd name="T13" fmla="*/ 1 h 121"/>
                <a:gd name="T14" fmla="*/ 165 w 165"/>
                <a:gd name="T15" fmla="*/ 121 h 121"/>
                <a:gd name="T16" fmla="*/ 2 w 165"/>
                <a:gd name="T17" fmla="*/ 121 h 121"/>
                <a:gd name="T18" fmla="*/ 2 w 165"/>
                <a:gd name="T19" fmla="*/ 1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5" h="121">
                  <a:moveTo>
                    <a:pt x="0" y="0"/>
                  </a:moveTo>
                  <a:lnTo>
                    <a:pt x="165" y="0"/>
                  </a:lnTo>
                  <a:lnTo>
                    <a:pt x="165" y="121"/>
                  </a:lnTo>
                  <a:lnTo>
                    <a:pt x="0" y="121"/>
                  </a:lnTo>
                  <a:lnTo>
                    <a:pt x="0" y="0"/>
                  </a:lnTo>
                  <a:close/>
                  <a:moveTo>
                    <a:pt x="2" y="1"/>
                  </a:moveTo>
                  <a:lnTo>
                    <a:pt x="165" y="1"/>
                  </a:lnTo>
                  <a:lnTo>
                    <a:pt x="165" y="121"/>
                  </a:lnTo>
                  <a:lnTo>
                    <a:pt x="2" y="121"/>
                  </a:lnTo>
                  <a:lnTo>
                    <a:pt x="2" y="1"/>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92" name="Freeform 597">
              <a:extLst>
                <a:ext uri="{FF2B5EF4-FFF2-40B4-BE49-F238E27FC236}">
                  <a16:creationId xmlns:a16="http://schemas.microsoft.com/office/drawing/2014/main" id="{8544DEFE-0748-F441-A702-200968B27127}"/>
                </a:ext>
              </a:extLst>
            </p:cNvPr>
            <p:cNvSpPr>
              <a:spLocks noEditPoints="1"/>
            </p:cNvSpPr>
            <p:nvPr/>
          </p:nvSpPr>
          <p:spPr bwMode="auto">
            <a:xfrm>
              <a:off x="997" y="3482"/>
              <a:ext cx="163" cy="120"/>
            </a:xfrm>
            <a:custGeom>
              <a:avLst/>
              <a:gdLst>
                <a:gd name="T0" fmla="*/ 0 w 163"/>
                <a:gd name="T1" fmla="*/ 0 h 120"/>
                <a:gd name="T2" fmla="*/ 163 w 163"/>
                <a:gd name="T3" fmla="*/ 0 h 120"/>
                <a:gd name="T4" fmla="*/ 163 w 163"/>
                <a:gd name="T5" fmla="*/ 120 h 120"/>
                <a:gd name="T6" fmla="*/ 0 w 163"/>
                <a:gd name="T7" fmla="*/ 120 h 120"/>
                <a:gd name="T8" fmla="*/ 0 w 163"/>
                <a:gd name="T9" fmla="*/ 0 h 120"/>
                <a:gd name="T10" fmla="*/ 3 w 163"/>
                <a:gd name="T11" fmla="*/ 2 h 120"/>
                <a:gd name="T12" fmla="*/ 163 w 163"/>
                <a:gd name="T13" fmla="*/ 2 h 120"/>
                <a:gd name="T14" fmla="*/ 163 w 163"/>
                <a:gd name="T15" fmla="*/ 120 h 120"/>
                <a:gd name="T16" fmla="*/ 3 w 163"/>
                <a:gd name="T17" fmla="*/ 120 h 120"/>
                <a:gd name="T18" fmla="*/ 3 w 163"/>
                <a:gd name="T19" fmla="*/ 2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3" h="120">
                  <a:moveTo>
                    <a:pt x="0" y="0"/>
                  </a:moveTo>
                  <a:lnTo>
                    <a:pt x="163" y="0"/>
                  </a:lnTo>
                  <a:lnTo>
                    <a:pt x="163" y="120"/>
                  </a:lnTo>
                  <a:lnTo>
                    <a:pt x="0" y="120"/>
                  </a:lnTo>
                  <a:lnTo>
                    <a:pt x="0" y="0"/>
                  </a:lnTo>
                  <a:close/>
                  <a:moveTo>
                    <a:pt x="3" y="2"/>
                  </a:moveTo>
                  <a:lnTo>
                    <a:pt x="163" y="2"/>
                  </a:lnTo>
                  <a:lnTo>
                    <a:pt x="163" y="120"/>
                  </a:lnTo>
                  <a:lnTo>
                    <a:pt x="3" y="120"/>
                  </a:lnTo>
                  <a:lnTo>
                    <a:pt x="3"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93" name="Freeform 598">
              <a:extLst>
                <a:ext uri="{FF2B5EF4-FFF2-40B4-BE49-F238E27FC236}">
                  <a16:creationId xmlns:a16="http://schemas.microsoft.com/office/drawing/2014/main" id="{CDC04060-FB53-4F46-9E0C-29F070738760}"/>
                </a:ext>
              </a:extLst>
            </p:cNvPr>
            <p:cNvSpPr>
              <a:spLocks noEditPoints="1"/>
            </p:cNvSpPr>
            <p:nvPr/>
          </p:nvSpPr>
          <p:spPr bwMode="auto">
            <a:xfrm>
              <a:off x="1000" y="3484"/>
              <a:ext cx="160" cy="118"/>
            </a:xfrm>
            <a:custGeom>
              <a:avLst/>
              <a:gdLst>
                <a:gd name="T0" fmla="*/ 0 w 160"/>
                <a:gd name="T1" fmla="*/ 0 h 118"/>
                <a:gd name="T2" fmla="*/ 160 w 160"/>
                <a:gd name="T3" fmla="*/ 0 h 118"/>
                <a:gd name="T4" fmla="*/ 160 w 160"/>
                <a:gd name="T5" fmla="*/ 118 h 118"/>
                <a:gd name="T6" fmla="*/ 0 w 160"/>
                <a:gd name="T7" fmla="*/ 118 h 118"/>
                <a:gd name="T8" fmla="*/ 0 w 160"/>
                <a:gd name="T9" fmla="*/ 0 h 118"/>
                <a:gd name="T10" fmla="*/ 2 w 160"/>
                <a:gd name="T11" fmla="*/ 2 h 118"/>
                <a:gd name="T12" fmla="*/ 160 w 160"/>
                <a:gd name="T13" fmla="*/ 2 h 118"/>
                <a:gd name="T14" fmla="*/ 160 w 160"/>
                <a:gd name="T15" fmla="*/ 118 h 118"/>
                <a:gd name="T16" fmla="*/ 2 w 160"/>
                <a:gd name="T17" fmla="*/ 118 h 118"/>
                <a:gd name="T18" fmla="*/ 2 w 160"/>
                <a:gd name="T19" fmla="*/ 2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18">
                  <a:moveTo>
                    <a:pt x="0" y="0"/>
                  </a:moveTo>
                  <a:lnTo>
                    <a:pt x="160" y="0"/>
                  </a:lnTo>
                  <a:lnTo>
                    <a:pt x="160" y="118"/>
                  </a:lnTo>
                  <a:lnTo>
                    <a:pt x="0" y="118"/>
                  </a:lnTo>
                  <a:lnTo>
                    <a:pt x="0" y="0"/>
                  </a:lnTo>
                  <a:close/>
                  <a:moveTo>
                    <a:pt x="2" y="2"/>
                  </a:moveTo>
                  <a:lnTo>
                    <a:pt x="160" y="2"/>
                  </a:lnTo>
                  <a:lnTo>
                    <a:pt x="160" y="118"/>
                  </a:lnTo>
                  <a:lnTo>
                    <a:pt x="2" y="118"/>
                  </a:lnTo>
                  <a:lnTo>
                    <a:pt x="2" y="2"/>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94" name="Freeform 599">
              <a:extLst>
                <a:ext uri="{FF2B5EF4-FFF2-40B4-BE49-F238E27FC236}">
                  <a16:creationId xmlns:a16="http://schemas.microsoft.com/office/drawing/2014/main" id="{07D53C9C-2AB0-A746-9C2D-3F622E86CDE0}"/>
                </a:ext>
              </a:extLst>
            </p:cNvPr>
            <p:cNvSpPr>
              <a:spLocks noEditPoints="1"/>
            </p:cNvSpPr>
            <p:nvPr/>
          </p:nvSpPr>
          <p:spPr bwMode="auto">
            <a:xfrm>
              <a:off x="1002" y="3486"/>
              <a:ext cx="158" cy="116"/>
            </a:xfrm>
            <a:custGeom>
              <a:avLst/>
              <a:gdLst>
                <a:gd name="T0" fmla="*/ 0 w 158"/>
                <a:gd name="T1" fmla="*/ 0 h 116"/>
                <a:gd name="T2" fmla="*/ 158 w 158"/>
                <a:gd name="T3" fmla="*/ 0 h 116"/>
                <a:gd name="T4" fmla="*/ 158 w 158"/>
                <a:gd name="T5" fmla="*/ 116 h 116"/>
                <a:gd name="T6" fmla="*/ 0 w 158"/>
                <a:gd name="T7" fmla="*/ 116 h 116"/>
                <a:gd name="T8" fmla="*/ 0 w 158"/>
                <a:gd name="T9" fmla="*/ 0 h 116"/>
                <a:gd name="T10" fmla="*/ 2 w 158"/>
                <a:gd name="T11" fmla="*/ 1 h 116"/>
                <a:gd name="T12" fmla="*/ 158 w 158"/>
                <a:gd name="T13" fmla="*/ 1 h 116"/>
                <a:gd name="T14" fmla="*/ 158 w 158"/>
                <a:gd name="T15" fmla="*/ 116 h 116"/>
                <a:gd name="T16" fmla="*/ 2 w 158"/>
                <a:gd name="T17" fmla="*/ 116 h 116"/>
                <a:gd name="T18" fmla="*/ 2 w 158"/>
                <a:gd name="T19" fmla="*/ 1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116">
                  <a:moveTo>
                    <a:pt x="0" y="0"/>
                  </a:moveTo>
                  <a:lnTo>
                    <a:pt x="158" y="0"/>
                  </a:lnTo>
                  <a:lnTo>
                    <a:pt x="158" y="116"/>
                  </a:lnTo>
                  <a:lnTo>
                    <a:pt x="0" y="116"/>
                  </a:lnTo>
                  <a:lnTo>
                    <a:pt x="0" y="0"/>
                  </a:lnTo>
                  <a:close/>
                  <a:moveTo>
                    <a:pt x="2" y="1"/>
                  </a:moveTo>
                  <a:lnTo>
                    <a:pt x="158" y="1"/>
                  </a:lnTo>
                  <a:lnTo>
                    <a:pt x="158" y="116"/>
                  </a:lnTo>
                  <a:lnTo>
                    <a:pt x="2" y="116"/>
                  </a:lnTo>
                  <a:lnTo>
                    <a:pt x="2" y="1"/>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95" name="Freeform 600">
              <a:extLst>
                <a:ext uri="{FF2B5EF4-FFF2-40B4-BE49-F238E27FC236}">
                  <a16:creationId xmlns:a16="http://schemas.microsoft.com/office/drawing/2014/main" id="{5B4D68AF-B0FC-E04F-9895-1EB20B8733A6}"/>
                </a:ext>
              </a:extLst>
            </p:cNvPr>
            <p:cNvSpPr>
              <a:spLocks noEditPoints="1"/>
            </p:cNvSpPr>
            <p:nvPr/>
          </p:nvSpPr>
          <p:spPr bwMode="auto">
            <a:xfrm>
              <a:off x="1004" y="3487"/>
              <a:ext cx="156" cy="115"/>
            </a:xfrm>
            <a:custGeom>
              <a:avLst/>
              <a:gdLst>
                <a:gd name="T0" fmla="*/ 0 w 156"/>
                <a:gd name="T1" fmla="*/ 0 h 115"/>
                <a:gd name="T2" fmla="*/ 156 w 156"/>
                <a:gd name="T3" fmla="*/ 0 h 115"/>
                <a:gd name="T4" fmla="*/ 156 w 156"/>
                <a:gd name="T5" fmla="*/ 115 h 115"/>
                <a:gd name="T6" fmla="*/ 0 w 156"/>
                <a:gd name="T7" fmla="*/ 115 h 115"/>
                <a:gd name="T8" fmla="*/ 0 w 156"/>
                <a:gd name="T9" fmla="*/ 0 h 115"/>
                <a:gd name="T10" fmla="*/ 2 w 156"/>
                <a:gd name="T11" fmla="*/ 2 h 115"/>
                <a:gd name="T12" fmla="*/ 156 w 156"/>
                <a:gd name="T13" fmla="*/ 2 h 115"/>
                <a:gd name="T14" fmla="*/ 156 w 156"/>
                <a:gd name="T15" fmla="*/ 115 h 115"/>
                <a:gd name="T16" fmla="*/ 2 w 156"/>
                <a:gd name="T17" fmla="*/ 115 h 115"/>
                <a:gd name="T18" fmla="*/ 2 w 156"/>
                <a:gd name="T19" fmla="*/ 2 h 1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6" h="115">
                  <a:moveTo>
                    <a:pt x="0" y="0"/>
                  </a:moveTo>
                  <a:lnTo>
                    <a:pt x="156" y="0"/>
                  </a:lnTo>
                  <a:lnTo>
                    <a:pt x="156" y="115"/>
                  </a:lnTo>
                  <a:lnTo>
                    <a:pt x="0" y="115"/>
                  </a:lnTo>
                  <a:lnTo>
                    <a:pt x="0" y="0"/>
                  </a:lnTo>
                  <a:close/>
                  <a:moveTo>
                    <a:pt x="2" y="2"/>
                  </a:moveTo>
                  <a:lnTo>
                    <a:pt x="156" y="2"/>
                  </a:lnTo>
                  <a:lnTo>
                    <a:pt x="156" y="115"/>
                  </a:lnTo>
                  <a:lnTo>
                    <a:pt x="2" y="115"/>
                  </a:lnTo>
                  <a:lnTo>
                    <a:pt x="2"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96" name="Freeform 601">
              <a:extLst>
                <a:ext uri="{FF2B5EF4-FFF2-40B4-BE49-F238E27FC236}">
                  <a16:creationId xmlns:a16="http://schemas.microsoft.com/office/drawing/2014/main" id="{DD6197D6-7EEF-4C4A-A66E-F2D49C831E2F}"/>
                </a:ext>
              </a:extLst>
            </p:cNvPr>
            <p:cNvSpPr>
              <a:spLocks noEditPoints="1"/>
            </p:cNvSpPr>
            <p:nvPr/>
          </p:nvSpPr>
          <p:spPr bwMode="auto">
            <a:xfrm>
              <a:off x="1006" y="3489"/>
              <a:ext cx="154" cy="113"/>
            </a:xfrm>
            <a:custGeom>
              <a:avLst/>
              <a:gdLst>
                <a:gd name="T0" fmla="*/ 0 w 154"/>
                <a:gd name="T1" fmla="*/ 0 h 113"/>
                <a:gd name="T2" fmla="*/ 154 w 154"/>
                <a:gd name="T3" fmla="*/ 0 h 113"/>
                <a:gd name="T4" fmla="*/ 154 w 154"/>
                <a:gd name="T5" fmla="*/ 113 h 113"/>
                <a:gd name="T6" fmla="*/ 0 w 154"/>
                <a:gd name="T7" fmla="*/ 113 h 113"/>
                <a:gd name="T8" fmla="*/ 0 w 154"/>
                <a:gd name="T9" fmla="*/ 0 h 113"/>
                <a:gd name="T10" fmla="*/ 3 w 154"/>
                <a:gd name="T11" fmla="*/ 1 h 113"/>
                <a:gd name="T12" fmla="*/ 154 w 154"/>
                <a:gd name="T13" fmla="*/ 1 h 113"/>
                <a:gd name="T14" fmla="*/ 154 w 154"/>
                <a:gd name="T15" fmla="*/ 113 h 113"/>
                <a:gd name="T16" fmla="*/ 3 w 154"/>
                <a:gd name="T17" fmla="*/ 113 h 113"/>
                <a:gd name="T18" fmla="*/ 3 w 154"/>
                <a:gd name="T19" fmla="*/ 1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4" h="113">
                  <a:moveTo>
                    <a:pt x="0" y="0"/>
                  </a:moveTo>
                  <a:lnTo>
                    <a:pt x="154" y="0"/>
                  </a:lnTo>
                  <a:lnTo>
                    <a:pt x="154" y="113"/>
                  </a:lnTo>
                  <a:lnTo>
                    <a:pt x="0" y="113"/>
                  </a:lnTo>
                  <a:lnTo>
                    <a:pt x="0" y="0"/>
                  </a:lnTo>
                  <a:close/>
                  <a:moveTo>
                    <a:pt x="3" y="1"/>
                  </a:moveTo>
                  <a:lnTo>
                    <a:pt x="154" y="1"/>
                  </a:lnTo>
                  <a:lnTo>
                    <a:pt x="154" y="113"/>
                  </a:lnTo>
                  <a:lnTo>
                    <a:pt x="3" y="113"/>
                  </a:lnTo>
                  <a:lnTo>
                    <a:pt x="3" y="1"/>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97" name="Freeform 602">
              <a:extLst>
                <a:ext uri="{FF2B5EF4-FFF2-40B4-BE49-F238E27FC236}">
                  <a16:creationId xmlns:a16="http://schemas.microsoft.com/office/drawing/2014/main" id="{8C9EBCF6-A9A2-9E41-B35D-FDB4FA7B4B2A}"/>
                </a:ext>
              </a:extLst>
            </p:cNvPr>
            <p:cNvSpPr>
              <a:spLocks noEditPoints="1"/>
            </p:cNvSpPr>
            <p:nvPr/>
          </p:nvSpPr>
          <p:spPr bwMode="auto">
            <a:xfrm>
              <a:off x="1009" y="3490"/>
              <a:ext cx="151" cy="112"/>
            </a:xfrm>
            <a:custGeom>
              <a:avLst/>
              <a:gdLst>
                <a:gd name="T0" fmla="*/ 0 w 151"/>
                <a:gd name="T1" fmla="*/ 0 h 112"/>
                <a:gd name="T2" fmla="*/ 151 w 151"/>
                <a:gd name="T3" fmla="*/ 0 h 112"/>
                <a:gd name="T4" fmla="*/ 151 w 151"/>
                <a:gd name="T5" fmla="*/ 112 h 112"/>
                <a:gd name="T6" fmla="*/ 0 w 151"/>
                <a:gd name="T7" fmla="*/ 112 h 112"/>
                <a:gd name="T8" fmla="*/ 0 w 151"/>
                <a:gd name="T9" fmla="*/ 0 h 112"/>
                <a:gd name="T10" fmla="*/ 1 w 151"/>
                <a:gd name="T11" fmla="*/ 2 h 112"/>
                <a:gd name="T12" fmla="*/ 151 w 151"/>
                <a:gd name="T13" fmla="*/ 2 h 112"/>
                <a:gd name="T14" fmla="*/ 151 w 151"/>
                <a:gd name="T15" fmla="*/ 112 h 112"/>
                <a:gd name="T16" fmla="*/ 1 w 151"/>
                <a:gd name="T17" fmla="*/ 112 h 112"/>
                <a:gd name="T18" fmla="*/ 1 w 151"/>
                <a:gd name="T19" fmla="*/ 2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12">
                  <a:moveTo>
                    <a:pt x="0" y="0"/>
                  </a:moveTo>
                  <a:lnTo>
                    <a:pt x="151" y="0"/>
                  </a:lnTo>
                  <a:lnTo>
                    <a:pt x="151" y="112"/>
                  </a:lnTo>
                  <a:lnTo>
                    <a:pt x="0" y="112"/>
                  </a:lnTo>
                  <a:lnTo>
                    <a:pt x="0" y="0"/>
                  </a:lnTo>
                  <a:close/>
                  <a:moveTo>
                    <a:pt x="1" y="2"/>
                  </a:moveTo>
                  <a:lnTo>
                    <a:pt x="151" y="2"/>
                  </a:lnTo>
                  <a:lnTo>
                    <a:pt x="151" y="112"/>
                  </a:lnTo>
                  <a:lnTo>
                    <a:pt x="1" y="112"/>
                  </a:lnTo>
                  <a:lnTo>
                    <a:pt x="1" y="2"/>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98" name="Freeform 603">
              <a:extLst>
                <a:ext uri="{FF2B5EF4-FFF2-40B4-BE49-F238E27FC236}">
                  <a16:creationId xmlns:a16="http://schemas.microsoft.com/office/drawing/2014/main" id="{21834FCF-F2EB-C94A-990B-03C7F4CBC1B1}"/>
                </a:ext>
              </a:extLst>
            </p:cNvPr>
            <p:cNvSpPr>
              <a:spLocks noEditPoints="1"/>
            </p:cNvSpPr>
            <p:nvPr/>
          </p:nvSpPr>
          <p:spPr bwMode="auto">
            <a:xfrm>
              <a:off x="1010" y="3492"/>
              <a:ext cx="150" cy="110"/>
            </a:xfrm>
            <a:custGeom>
              <a:avLst/>
              <a:gdLst>
                <a:gd name="T0" fmla="*/ 0 w 150"/>
                <a:gd name="T1" fmla="*/ 0 h 110"/>
                <a:gd name="T2" fmla="*/ 150 w 150"/>
                <a:gd name="T3" fmla="*/ 0 h 110"/>
                <a:gd name="T4" fmla="*/ 150 w 150"/>
                <a:gd name="T5" fmla="*/ 110 h 110"/>
                <a:gd name="T6" fmla="*/ 0 w 150"/>
                <a:gd name="T7" fmla="*/ 110 h 110"/>
                <a:gd name="T8" fmla="*/ 0 w 150"/>
                <a:gd name="T9" fmla="*/ 0 h 110"/>
                <a:gd name="T10" fmla="*/ 3 w 150"/>
                <a:gd name="T11" fmla="*/ 2 h 110"/>
                <a:gd name="T12" fmla="*/ 150 w 150"/>
                <a:gd name="T13" fmla="*/ 2 h 110"/>
                <a:gd name="T14" fmla="*/ 150 w 150"/>
                <a:gd name="T15" fmla="*/ 110 h 110"/>
                <a:gd name="T16" fmla="*/ 3 w 150"/>
                <a:gd name="T17" fmla="*/ 110 h 110"/>
                <a:gd name="T18" fmla="*/ 3 w 150"/>
                <a:gd name="T19" fmla="*/ 2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0" h="110">
                  <a:moveTo>
                    <a:pt x="0" y="0"/>
                  </a:moveTo>
                  <a:lnTo>
                    <a:pt x="150" y="0"/>
                  </a:lnTo>
                  <a:lnTo>
                    <a:pt x="150" y="110"/>
                  </a:lnTo>
                  <a:lnTo>
                    <a:pt x="0" y="110"/>
                  </a:lnTo>
                  <a:lnTo>
                    <a:pt x="0" y="0"/>
                  </a:lnTo>
                  <a:close/>
                  <a:moveTo>
                    <a:pt x="3" y="2"/>
                  </a:moveTo>
                  <a:lnTo>
                    <a:pt x="150" y="2"/>
                  </a:lnTo>
                  <a:lnTo>
                    <a:pt x="150" y="110"/>
                  </a:lnTo>
                  <a:lnTo>
                    <a:pt x="3" y="110"/>
                  </a:lnTo>
                  <a:lnTo>
                    <a:pt x="3"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599" name="Freeform 604">
              <a:extLst>
                <a:ext uri="{FF2B5EF4-FFF2-40B4-BE49-F238E27FC236}">
                  <a16:creationId xmlns:a16="http://schemas.microsoft.com/office/drawing/2014/main" id="{EDE6F07F-3347-3C4B-87AE-656A0EEB4A34}"/>
                </a:ext>
              </a:extLst>
            </p:cNvPr>
            <p:cNvSpPr>
              <a:spLocks noEditPoints="1"/>
            </p:cNvSpPr>
            <p:nvPr/>
          </p:nvSpPr>
          <p:spPr bwMode="auto">
            <a:xfrm>
              <a:off x="1013" y="3494"/>
              <a:ext cx="147" cy="108"/>
            </a:xfrm>
            <a:custGeom>
              <a:avLst/>
              <a:gdLst>
                <a:gd name="T0" fmla="*/ 0 w 147"/>
                <a:gd name="T1" fmla="*/ 0 h 108"/>
                <a:gd name="T2" fmla="*/ 147 w 147"/>
                <a:gd name="T3" fmla="*/ 0 h 108"/>
                <a:gd name="T4" fmla="*/ 147 w 147"/>
                <a:gd name="T5" fmla="*/ 108 h 108"/>
                <a:gd name="T6" fmla="*/ 0 w 147"/>
                <a:gd name="T7" fmla="*/ 108 h 108"/>
                <a:gd name="T8" fmla="*/ 0 w 147"/>
                <a:gd name="T9" fmla="*/ 0 h 108"/>
                <a:gd name="T10" fmla="*/ 2 w 147"/>
                <a:gd name="T11" fmla="*/ 2 h 108"/>
                <a:gd name="T12" fmla="*/ 147 w 147"/>
                <a:gd name="T13" fmla="*/ 2 h 108"/>
                <a:gd name="T14" fmla="*/ 147 w 147"/>
                <a:gd name="T15" fmla="*/ 108 h 108"/>
                <a:gd name="T16" fmla="*/ 2 w 147"/>
                <a:gd name="T17" fmla="*/ 108 h 108"/>
                <a:gd name="T18" fmla="*/ 2 w 147"/>
                <a:gd name="T19" fmla="*/ 2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8">
                  <a:moveTo>
                    <a:pt x="0" y="0"/>
                  </a:moveTo>
                  <a:lnTo>
                    <a:pt x="147" y="0"/>
                  </a:lnTo>
                  <a:lnTo>
                    <a:pt x="147" y="108"/>
                  </a:lnTo>
                  <a:lnTo>
                    <a:pt x="0" y="108"/>
                  </a:lnTo>
                  <a:lnTo>
                    <a:pt x="0" y="0"/>
                  </a:lnTo>
                  <a:close/>
                  <a:moveTo>
                    <a:pt x="2" y="2"/>
                  </a:moveTo>
                  <a:lnTo>
                    <a:pt x="147" y="2"/>
                  </a:lnTo>
                  <a:lnTo>
                    <a:pt x="147" y="108"/>
                  </a:lnTo>
                  <a:lnTo>
                    <a:pt x="2" y="108"/>
                  </a:lnTo>
                  <a:lnTo>
                    <a:pt x="2" y="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00" name="Freeform 605">
              <a:extLst>
                <a:ext uri="{FF2B5EF4-FFF2-40B4-BE49-F238E27FC236}">
                  <a16:creationId xmlns:a16="http://schemas.microsoft.com/office/drawing/2014/main" id="{88A64123-82B6-5142-A66C-9B6B87F28BC3}"/>
                </a:ext>
              </a:extLst>
            </p:cNvPr>
            <p:cNvSpPr>
              <a:spLocks noEditPoints="1"/>
            </p:cNvSpPr>
            <p:nvPr/>
          </p:nvSpPr>
          <p:spPr bwMode="auto">
            <a:xfrm>
              <a:off x="1015" y="3496"/>
              <a:ext cx="145" cy="106"/>
            </a:xfrm>
            <a:custGeom>
              <a:avLst/>
              <a:gdLst>
                <a:gd name="T0" fmla="*/ 0 w 145"/>
                <a:gd name="T1" fmla="*/ 0 h 106"/>
                <a:gd name="T2" fmla="*/ 145 w 145"/>
                <a:gd name="T3" fmla="*/ 0 h 106"/>
                <a:gd name="T4" fmla="*/ 145 w 145"/>
                <a:gd name="T5" fmla="*/ 106 h 106"/>
                <a:gd name="T6" fmla="*/ 0 w 145"/>
                <a:gd name="T7" fmla="*/ 106 h 106"/>
                <a:gd name="T8" fmla="*/ 0 w 145"/>
                <a:gd name="T9" fmla="*/ 0 h 106"/>
                <a:gd name="T10" fmla="*/ 2 w 145"/>
                <a:gd name="T11" fmla="*/ 1 h 106"/>
                <a:gd name="T12" fmla="*/ 145 w 145"/>
                <a:gd name="T13" fmla="*/ 1 h 106"/>
                <a:gd name="T14" fmla="*/ 145 w 145"/>
                <a:gd name="T15" fmla="*/ 106 h 106"/>
                <a:gd name="T16" fmla="*/ 2 w 145"/>
                <a:gd name="T17" fmla="*/ 106 h 106"/>
                <a:gd name="T18" fmla="*/ 2 w 145"/>
                <a:gd name="T19" fmla="*/ 1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6">
                  <a:moveTo>
                    <a:pt x="0" y="0"/>
                  </a:moveTo>
                  <a:lnTo>
                    <a:pt x="145" y="0"/>
                  </a:lnTo>
                  <a:lnTo>
                    <a:pt x="145" y="106"/>
                  </a:lnTo>
                  <a:lnTo>
                    <a:pt x="0" y="106"/>
                  </a:lnTo>
                  <a:lnTo>
                    <a:pt x="0" y="0"/>
                  </a:lnTo>
                  <a:close/>
                  <a:moveTo>
                    <a:pt x="2" y="1"/>
                  </a:moveTo>
                  <a:lnTo>
                    <a:pt x="145" y="1"/>
                  </a:lnTo>
                  <a:lnTo>
                    <a:pt x="145" y="106"/>
                  </a:lnTo>
                  <a:lnTo>
                    <a:pt x="2" y="106"/>
                  </a:lnTo>
                  <a:lnTo>
                    <a:pt x="2" y="1"/>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01" name="Freeform 606">
              <a:extLst>
                <a:ext uri="{FF2B5EF4-FFF2-40B4-BE49-F238E27FC236}">
                  <a16:creationId xmlns:a16="http://schemas.microsoft.com/office/drawing/2014/main" id="{03C244CF-2082-754C-B13E-5A8A10A94698}"/>
                </a:ext>
              </a:extLst>
            </p:cNvPr>
            <p:cNvSpPr>
              <a:spLocks noEditPoints="1"/>
            </p:cNvSpPr>
            <p:nvPr/>
          </p:nvSpPr>
          <p:spPr bwMode="auto">
            <a:xfrm>
              <a:off x="1017" y="3497"/>
              <a:ext cx="143" cy="105"/>
            </a:xfrm>
            <a:custGeom>
              <a:avLst/>
              <a:gdLst>
                <a:gd name="T0" fmla="*/ 0 w 143"/>
                <a:gd name="T1" fmla="*/ 0 h 105"/>
                <a:gd name="T2" fmla="*/ 143 w 143"/>
                <a:gd name="T3" fmla="*/ 0 h 105"/>
                <a:gd name="T4" fmla="*/ 143 w 143"/>
                <a:gd name="T5" fmla="*/ 105 h 105"/>
                <a:gd name="T6" fmla="*/ 0 w 143"/>
                <a:gd name="T7" fmla="*/ 105 h 105"/>
                <a:gd name="T8" fmla="*/ 0 w 143"/>
                <a:gd name="T9" fmla="*/ 0 h 105"/>
                <a:gd name="T10" fmla="*/ 2 w 143"/>
                <a:gd name="T11" fmla="*/ 1 h 105"/>
                <a:gd name="T12" fmla="*/ 143 w 143"/>
                <a:gd name="T13" fmla="*/ 1 h 105"/>
                <a:gd name="T14" fmla="*/ 143 w 143"/>
                <a:gd name="T15" fmla="*/ 105 h 105"/>
                <a:gd name="T16" fmla="*/ 2 w 143"/>
                <a:gd name="T17" fmla="*/ 105 h 105"/>
                <a:gd name="T18" fmla="*/ 2 w 143"/>
                <a:gd name="T19" fmla="*/ 1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5">
                  <a:moveTo>
                    <a:pt x="0" y="0"/>
                  </a:moveTo>
                  <a:lnTo>
                    <a:pt x="143" y="0"/>
                  </a:lnTo>
                  <a:lnTo>
                    <a:pt x="143" y="105"/>
                  </a:lnTo>
                  <a:lnTo>
                    <a:pt x="0" y="105"/>
                  </a:lnTo>
                  <a:lnTo>
                    <a:pt x="0" y="0"/>
                  </a:lnTo>
                  <a:close/>
                  <a:moveTo>
                    <a:pt x="2" y="1"/>
                  </a:moveTo>
                  <a:lnTo>
                    <a:pt x="143" y="1"/>
                  </a:lnTo>
                  <a:lnTo>
                    <a:pt x="143" y="105"/>
                  </a:lnTo>
                  <a:lnTo>
                    <a:pt x="2" y="105"/>
                  </a:lnTo>
                  <a:lnTo>
                    <a:pt x="2" y="1"/>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602" name="Freeform 607">
              <a:extLst>
                <a:ext uri="{FF2B5EF4-FFF2-40B4-BE49-F238E27FC236}">
                  <a16:creationId xmlns:a16="http://schemas.microsoft.com/office/drawing/2014/main" id="{B492F3E8-2120-C34B-9BAD-E0427DA73991}"/>
                </a:ext>
              </a:extLst>
            </p:cNvPr>
            <p:cNvSpPr>
              <a:spLocks noEditPoints="1"/>
            </p:cNvSpPr>
            <p:nvPr/>
          </p:nvSpPr>
          <p:spPr bwMode="auto">
            <a:xfrm>
              <a:off x="1019" y="3498"/>
              <a:ext cx="141" cy="104"/>
            </a:xfrm>
            <a:custGeom>
              <a:avLst/>
              <a:gdLst>
                <a:gd name="T0" fmla="*/ 0 w 141"/>
                <a:gd name="T1" fmla="*/ 0 h 104"/>
                <a:gd name="T2" fmla="*/ 141 w 141"/>
                <a:gd name="T3" fmla="*/ 0 h 104"/>
                <a:gd name="T4" fmla="*/ 141 w 141"/>
                <a:gd name="T5" fmla="*/ 104 h 104"/>
                <a:gd name="T6" fmla="*/ 0 w 141"/>
                <a:gd name="T7" fmla="*/ 104 h 104"/>
                <a:gd name="T8" fmla="*/ 0 w 141"/>
                <a:gd name="T9" fmla="*/ 0 h 104"/>
                <a:gd name="T10" fmla="*/ 3 w 141"/>
                <a:gd name="T11" fmla="*/ 2 h 104"/>
                <a:gd name="T12" fmla="*/ 141 w 141"/>
                <a:gd name="T13" fmla="*/ 2 h 104"/>
                <a:gd name="T14" fmla="*/ 141 w 141"/>
                <a:gd name="T15" fmla="*/ 104 h 104"/>
                <a:gd name="T16" fmla="*/ 3 w 141"/>
                <a:gd name="T17" fmla="*/ 104 h 104"/>
                <a:gd name="T18" fmla="*/ 3 w 141"/>
                <a:gd name="T19" fmla="*/ 2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4">
                  <a:moveTo>
                    <a:pt x="0" y="0"/>
                  </a:moveTo>
                  <a:lnTo>
                    <a:pt x="141" y="0"/>
                  </a:lnTo>
                  <a:lnTo>
                    <a:pt x="141" y="104"/>
                  </a:lnTo>
                  <a:lnTo>
                    <a:pt x="0" y="104"/>
                  </a:lnTo>
                  <a:lnTo>
                    <a:pt x="0" y="0"/>
                  </a:lnTo>
                  <a:close/>
                  <a:moveTo>
                    <a:pt x="3" y="2"/>
                  </a:moveTo>
                  <a:lnTo>
                    <a:pt x="141" y="2"/>
                  </a:lnTo>
                  <a:lnTo>
                    <a:pt x="141" y="104"/>
                  </a:lnTo>
                  <a:lnTo>
                    <a:pt x="3" y="104"/>
                  </a:lnTo>
                  <a:lnTo>
                    <a:pt x="3"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grpSp>
        <p:nvGrpSpPr>
          <p:cNvPr id="43014" name="Group 608">
            <a:extLst>
              <a:ext uri="{FF2B5EF4-FFF2-40B4-BE49-F238E27FC236}">
                <a16:creationId xmlns:a16="http://schemas.microsoft.com/office/drawing/2014/main" id="{F0E2240C-C675-004A-AF5B-BDD80D86E152}"/>
              </a:ext>
            </a:extLst>
          </p:cNvPr>
          <p:cNvGrpSpPr>
            <a:grpSpLocks/>
          </p:cNvGrpSpPr>
          <p:nvPr/>
        </p:nvGrpSpPr>
        <p:grpSpPr bwMode="auto">
          <a:xfrm>
            <a:off x="1618061" y="2308622"/>
            <a:ext cx="4198144" cy="2089547"/>
            <a:chOff x="418" y="1939"/>
            <a:chExt cx="3526" cy="1755"/>
          </a:xfrm>
        </p:grpSpPr>
        <p:sp>
          <p:nvSpPr>
            <p:cNvPr id="43203" name="Freeform 609">
              <a:extLst>
                <a:ext uri="{FF2B5EF4-FFF2-40B4-BE49-F238E27FC236}">
                  <a16:creationId xmlns:a16="http://schemas.microsoft.com/office/drawing/2014/main" id="{90EAB5DB-1F96-BD4E-9C7F-3C192B595E7D}"/>
                </a:ext>
              </a:extLst>
            </p:cNvPr>
            <p:cNvSpPr>
              <a:spLocks noEditPoints="1"/>
            </p:cNvSpPr>
            <p:nvPr/>
          </p:nvSpPr>
          <p:spPr bwMode="auto">
            <a:xfrm>
              <a:off x="1022" y="3500"/>
              <a:ext cx="138" cy="102"/>
            </a:xfrm>
            <a:custGeom>
              <a:avLst/>
              <a:gdLst>
                <a:gd name="T0" fmla="*/ 0 w 138"/>
                <a:gd name="T1" fmla="*/ 0 h 102"/>
                <a:gd name="T2" fmla="*/ 138 w 138"/>
                <a:gd name="T3" fmla="*/ 0 h 102"/>
                <a:gd name="T4" fmla="*/ 138 w 138"/>
                <a:gd name="T5" fmla="*/ 102 h 102"/>
                <a:gd name="T6" fmla="*/ 0 w 138"/>
                <a:gd name="T7" fmla="*/ 102 h 102"/>
                <a:gd name="T8" fmla="*/ 0 w 138"/>
                <a:gd name="T9" fmla="*/ 0 h 102"/>
                <a:gd name="T10" fmla="*/ 1 w 138"/>
                <a:gd name="T11" fmla="*/ 2 h 102"/>
                <a:gd name="T12" fmla="*/ 138 w 138"/>
                <a:gd name="T13" fmla="*/ 2 h 102"/>
                <a:gd name="T14" fmla="*/ 138 w 138"/>
                <a:gd name="T15" fmla="*/ 102 h 102"/>
                <a:gd name="T16" fmla="*/ 1 w 138"/>
                <a:gd name="T17" fmla="*/ 102 h 102"/>
                <a:gd name="T18" fmla="*/ 1 w 138"/>
                <a:gd name="T19" fmla="*/ 2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2">
                  <a:moveTo>
                    <a:pt x="0" y="0"/>
                  </a:moveTo>
                  <a:lnTo>
                    <a:pt x="138" y="0"/>
                  </a:lnTo>
                  <a:lnTo>
                    <a:pt x="138" y="102"/>
                  </a:lnTo>
                  <a:lnTo>
                    <a:pt x="0" y="102"/>
                  </a:lnTo>
                  <a:lnTo>
                    <a:pt x="0" y="0"/>
                  </a:lnTo>
                  <a:close/>
                  <a:moveTo>
                    <a:pt x="1" y="2"/>
                  </a:moveTo>
                  <a:lnTo>
                    <a:pt x="138" y="2"/>
                  </a:lnTo>
                  <a:lnTo>
                    <a:pt x="138" y="102"/>
                  </a:lnTo>
                  <a:lnTo>
                    <a:pt x="1" y="102"/>
                  </a:lnTo>
                  <a:lnTo>
                    <a:pt x="1" y="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04" name="Freeform 610">
              <a:extLst>
                <a:ext uri="{FF2B5EF4-FFF2-40B4-BE49-F238E27FC236}">
                  <a16:creationId xmlns:a16="http://schemas.microsoft.com/office/drawing/2014/main" id="{F0AE1AAF-CD7E-884E-8F82-7E6474496678}"/>
                </a:ext>
              </a:extLst>
            </p:cNvPr>
            <p:cNvSpPr>
              <a:spLocks noEditPoints="1"/>
            </p:cNvSpPr>
            <p:nvPr/>
          </p:nvSpPr>
          <p:spPr bwMode="auto">
            <a:xfrm>
              <a:off x="1023" y="3502"/>
              <a:ext cx="137" cy="100"/>
            </a:xfrm>
            <a:custGeom>
              <a:avLst/>
              <a:gdLst>
                <a:gd name="T0" fmla="*/ 0 w 137"/>
                <a:gd name="T1" fmla="*/ 0 h 100"/>
                <a:gd name="T2" fmla="*/ 137 w 137"/>
                <a:gd name="T3" fmla="*/ 0 h 100"/>
                <a:gd name="T4" fmla="*/ 137 w 137"/>
                <a:gd name="T5" fmla="*/ 100 h 100"/>
                <a:gd name="T6" fmla="*/ 0 w 137"/>
                <a:gd name="T7" fmla="*/ 100 h 100"/>
                <a:gd name="T8" fmla="*/ 0 w 137"/>
                <a:gd name="T9" fmla="*/ 0 h 100"/>
                <a:gd name="T10" fmla="*/ 3 w 137"/>
                <a:gd name="T11" fmla="*/ 1 h 100"/>
                <a:gd name="T12" fmla="*/ 137 w 137"/>
                <a:gd name="T13" fmla="*/ 1 h 100"/>
                <a:gd name="T14" fmla="*/ 137 w 137"/>
                <a:gd name="T15" fmla="*/ 100 h 100"/>
                <a:gd name="T16" fmla="*/ 3 w 137"/>
                <a:gd name="T17" fmla="*/ 100 h 100"/>
                <a:gd name="T18" fmla="*/ 3 w 137"/>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7" h="100">
                  <a:moveTo>
                    <a:pt x="0" y="0"/>
                  </a:moveTo>
                  <a:lnTo>
                    <a:pt x="137" y="0"/>
                  </a:lnTo>
                  <a:lnTo>
                    <a:pt x="137" y="100"/>
                  </a:lnTo>
                  <a:lnTo>
                    <a:pt x="0" y="100"/>
                  </a:lnTo>
                  <a:lnTo>
                    <a:pt x="0" y="0"/>
                  </a:lnTo>
                  <a:close/>
                  <a:moveTo>
                    <a:pt x="3" y="1"/>
                  </a:moveTo>
                  <a:lnTo>
                    <a:pt x="137" y="1"/>
                  </a:lnTo>
                  <a:lnTo>
                    <a:pt x="137" y="100"/>
                  </a:lnTo>
                  <a:lnTo>
                    <a:pt x="3" y="100"/>
                  </a:lnTo>
                  <a:lnTo>
                    <a:pt x="3" y="1"/>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05" name="Freeform 611">
              <a:extLst>
                <a:ext uri="{FF2B5EF4-FFF2-40B4-BE49-F238E27FC236}">
                  <a16:creationId xmlns:a16="http://schemas.microsoft.com/office/drawing/2014/main" id="{1A9ADB8E-2768-984E-A0B6-D147D6AA7BCF}"/>
                </a:ext>
              </a:extLst>
            </p:cNvPr>
            <p:cNvSpPr>
              <a:spLocks noEditPoints="1"/>
            </p:cNvSpPr>
            <p:nvPr/>
          </p:nvSpPr>
          <p:spPr bwMode="auto">
            <a:xfrm>
              <a:off x="1026" y="3503"/>
              <a:ext cx="134" cy="99"/>
            </a:xfrm>
            <a:custGeom>
              <a:avLst/>
              <a:gdLst>
                <a:gd name="T0" fmla="*/ 0 w 134"/>
                <a:gd name="T1" fmla="*/ 0 h 99"/>
                <a:gd name="T2" fmla="*/ 134 w 134"/>
                <a:gd name="T3" fmla="*/ 0 h 99"/>
                <a:gd name="T4" fmla="*/ 134 w 134"/>
                <a:gd name="T5" fmla="*/ 99 h 99"/>
                <a:gd name="T6" fmla="*/ 0 w 134"/>
                <a:gd name="T7" fmla="*/ 99 h 99"/>
                <a:gd name="T8" fmla="*/ 0 w 134"/>
                <a:gd name="T9" fmla="*/ 0 h 99"/>
                <a:gd name="T10" fmla="*/ 2 w 134"/>
                <a:gd name="T11" fmla="*/ 2 h 99"/>
                <a:gd name="T12" fmla="*/ 134 w 134"/>
                <a:gd name="T13" fmla="*/ 2 h 99"/>
                <a:gd name="T14" fmla="*/ 134 w 134"/>
                <a:gd name="T15" fmla="*/ 99 h 99"/>
                <a:gd name="T16" fmla="*/ 2 w 134"/>
                <a:gd name="T17" fmla="*/ 99 h 99"/>
                <a:gd name="T18" fmla="*/ 2 w 134"/>
                <a:gd name="T19" fmla="*/ 2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99">
                  <a:moveTo>
                    <a:pt x="0" y="0"/>
                  </a:moveTo>
                  <a:lnTo>
                    <a:pt x="134" y="0"/>
                  </a:lnTo>
                  <a:lnTo>
                    <a:pt x="134" y="99"/>
                  </a:lnTo>
                  <a:lnTo>
                    <a:pt x="0" y="99"/>
                  </a:lnTo>
                  <a:lnTo>
                    <a:pt x="0" y="0"/>
                  </a:lnTo>
                  <a:close/>
                  <a:moveTo>
                    <a:pt x="2" y="2"/>
                  </a:moveTo>
                  <a:lnTo>
                    <a:pt x="134" y="2"/>
                  </a:lnTo>
                  <a:lnTo>
                    <a:pt x="134" y="99"/>
                  </a:lnTo>
                  <a:lnTo>
                    <a:pt x="2" y="99"/>
                  </a:lnTo>
                  <a:lnTo>
                    <a:pt x="2"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06" name="Freeform 612">
              <a:extLst>
                <a:ext uri="{FF2B5EF4-FFF2-40B4-BE49-F238E27FC236}">
                  <a16:creationId xmlns:a16="http://schemas.microsoft.com/office/drawing/2014/main" id="{790A13F9-2FED-4746-ACF1-0D6DE44A6863}"/>
                </a:ext>
              </a:extLst>
            </p:cNvPr>
            <p:cNvSpPr>
              <a:spLocks noEditPoints="1"/>
            </p:cNvSpPr>
            <p:nvPr/>
          </p:nvSpPr>
          <p:spPr bwMode="auto">
            <a:xfrm>
              <a:off x="1028" y="3505"/>
              <a:ext cx="132" cy="97"/>
            </a:xfrm>
            <a:custGeom>
              <a:avLst/>
              <a:gdLst>
                <a:gd name="T0" fmla="*/ 0 w 132"/>
                <a:gd name="T1" fmla="*/ 0 h 97"/>
                <a:gd name="T2" fmla="*/ 132 w 132"/>
                <a:gd name="T3" fmla="*/ 0 h 97"/>
                <a:gd name="T4" fmla="*/ 132 w 132"/>
                <a:gd name="T5" fmla="*/ 97 h 97"/>
                <a:gd name="T6" fmla="*/ 0 w 132"/>
                <a:gd name="T7" fmla="*/ 97 h 97"/>
                <a:gd name="T8" fmla="*/ 0 w 132"/>
                <a:gd name="T9" fmla="*/ 0 h 97"/>
                <a:gd name="T10" fmla="*/ 3 w 132"/>
                <a:gd name="T11" fmla="*/ 2 h 97"/>
                <a:gd name="T12" fmla="*/ 132 w 132"/>
                <a:gd name="T13" fmla="*/ 2 h 97"/>
                <a:gd name="T14" fmla="*/ 132 w 132"/>
                <a:gd name="T15" fmla="*/ 97 h 97"/>
                <a:gd name="T16" fmla="*/ 3 w 132"/>
                <a:gd name="T17" fmla="*/ 97 h 97"/>
                <a:gd name="T18" fmla="*/ 3 w 132"/>
                <a:gd name="T19" fmla="*/ 2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97">
                  <a:moveTo>
                    <a:pt x="0" y="0"/>
                  </a:moveTo>
                  <a:lnTo>
                    <a:pt x="132" y="0"/>
                  </a:lnTo>
                  <a:lnTo>
                    <a:pt x="132" y="97"/>
                  </a:lnTo>
                  <a:lnTo>
                    <a:pt x="0" y="97"/>
                  </a:lnTo>
                  <a:lnTo>
                    <a:pt x="0" y="0"/>
                  </a:lnTo>
                  <a:close/>
                  <a:moveTo>
                    <a:pt x="3" y="2"/>
                  </a:moveTo>
                  <a:lnTo>
                    <a:pt x="132" y="2"/>
                  </a:lnTo>
                  <a:lnTo>
                    <a:pt x="132" y="97"/>
                  </a:lnTo>
                  <a:lnTo>
                    <a:pt x="3" y="97"/>
                  </a:lnTo>
                  <a:lnTo>
                    <a:pt x="3" y="2"/>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07" name="Freeform 613">
              <a:extLst>
                <a:ext uri="{FF2B5EF4-FFF2-40B4-BE49-F238E27FC236}">
                  <a16:creationId xmlns:a16="http://schemas.microsoft.com/office/drawing/2014/main" id="{96C5BEC1-C341-2645-9823-59D1B599C84B}"/>
                </a:ext>
              </a:extLst>
            </p:cNvPr>
            <p:cNvSpPr>
              <a:spLocks noEditPoints="1"/>
            </p:cNvSpPr>
            <p:nvPr/>
          </p:nvSpPr>
          <p:spPr bwMode="auto">
            <a:xfrm>
              <a:off x="1031" y="3507"/>
              <a:ext cx="129" cy="95"/>
            </a:xfrm>
            <a:custGeom>
              <a:avLst/>
              <a:gdLst>
                <a:gd name="T0" fmla="*/ 0 w 129"/>
                <a:gd name="T1" fmla="*/ 0 h 95"/>
                <a:gd name="T2" fmla="*/ 129 w 129"/>
                <a:gd name="T3" fmla="*/ 0 h 95"/>
                <a:gd name="T4" fmla="*/ 129 w 129"/>
                <a:gd name="T5" fmla="*/ 95 h 95"/>
                <a:gd name="T6" fmla="*/ 0 w 129"/>
                <a:gd name="T7" fmla="*/ 95 h 95"/>
                <a:gd name="T8" fmla="*/ 0 w 129"/>
                <a:gd name="T9" fmla="*/ 0 h 95"/>
                <a:gd name="T10" fmla="*/ 1 w 129"/>
                <a:gd name="T11" fmla="*/ 1 h 95"/>
                <a:gd name="T12" fmla="*/ 129 w 129"/>
                <a:gd name="T13" fmla="*/ 1 h 95"/>
                <a:gd name="T14" fmla="*/ 129 w 129"/>
                <a:gd name="T15" fmla="*/ 95 h 95"/>
                <a:gd name="T16" fmla="*/ 1 w 129"/>
                <a:gd name="T17" fmla="*/ 95 h 95"/>
                <a:gd name="T18" fmla="*/ 1 w 129"/>
                <a:gd name="T19" fmla="*/ 1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5">
                  <a:moveTo>
                    <a:pt x="0" y="0"/>
                  </a:moveTo>
                  <a:lnTo>
                    <a:pt x="129" y="0"/>
                  </a:lnTo>
                  <a:lnTo>
                    <a:pt x="129" y="95"/>
                  </a:lnTo>
                  <a:lnTo>
                    <a:pt x="0" y="95"/>
                  </a:lnTo>
                  <a:lnTo>
                    <a:pt x="0" y="0"/>
                  </a:lnTo>
                  <a:close/>
                  <a:moveTo>
                    <a:pt x="1" y="1"/>
                  </a:moveTo>
                  <a:lnTo>
                    <a:pt x="129" y="1"/>
                  </a:lnTo>
                  <a:lnTo>
                    <a:pt x="129" y="95"/>
                  </a:lnTo>
                  <a:lnTo>
                    <a:pt x="1" y="95"/>
                  </a:lnTo>
                  <a:lnTo>
                    <a:pt x="1" y="1"/>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08" name="Freeform 614">
              <a:extLst>
                <a:ext uri="{FF2B5EF4-FFF2-40B4-BE49-F238E27FC236}">
                  <a16:creationId xmlns:a16="http://schemas.microsoft.com/office/drawing/2014/main" id="{DDF51132-7F5C-3F46-903C-D4DFD4D07D30}"/>
                </a:ext>
              </a:extLst>
            </p:cNvPr>
            <p:cNvSpPr>
              <a:spLocks noEditPoints="1"/>
            </p:cNvSpPr>
            <p:nvPr/>
          </p:nvSpPr>
          <p:spPr bwMode="auto">
            <a:xfrm>
              <a:off x="1032" y="3508"/>
              <a:ext cx="128" cy="94"/>
            </a:xfrm>
            <a:custGeom>
              <a:avLst/>
              <a:gdLst>
                <a:gd name="T0" fmla="*/ 0 w 128"/>
                <a:gd name="T1" fmla="*/ 0 h 94"/>
                <a:gd name="T2" fmla="*/ 128 w 128"/>
                <a:gd name="T3" fmla="*/ 0 h 94"/>
                <a:gd name="T4" fmla="*/ 128 w 128"/>
                <a:gd name="T5" fmla="*/ 94 h 94"/>
                <a:gd name="T6" fmla="*/ 0 w 128"/>
                <a:gd name="T7" fmla="*/ 94 h 94"/>
                <a:gd name="T8" fmla="*/ 0 w 128"/>
                <a:gd name="T9" fmla="*/ 0 h 94"/>
                <a:gd name="T10" fmla="*/ 3 w 128"/>
                <a:gd name="T11" fmla="*/ 2 h 94"/>
                <a:gd name="T12" fmla="*/ 128 w 128"/>
                <a:gd name="T13" fmla="*/ 2 h 94"/>
                <a:gd name="T14" fmla="*/ 128 w 128"/>
                <a:gd name="T15" fmla="*/ 94 h 94"/>
                <a:gd name="T16" fmla="*/ 3 w 128"/>
                <a:gd name="T17" fmla="*/ 94 h 94"/>
                <a:gd name="T18" fmla="*/ 3 w 128"/>
                <a:gd name="T19" fmla="*/ 2 h 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8" h="94">
                  <a:moveTo>
                    <a:pt x="0" y="0"/>
                  </a:moveTo>
                  <a:lnTo>
                    <a:pt x="128" y="0"/>
                  </a:lnTo>
                  <a:lnTo>
                    <a:pt x="128" y="94"/>
                  </a:lnTo>
                  <a:lnTo>
                    <a:pt x="0" y="94"/>
                  </a:lnTo>
                  <a:lnTo>
                    <a:pt x="0" y="0"/>
                  </a:lnTo>
                  <a:close/>
                  <a:moveTo>
                    <a:pt x="3" y="2"/>
                  </a:moveTo>
                  <a:lnTo>
                    <a:pt x="128" y="2"/>
                  </a:lnTo>
                  <a:lnTo>
                    <a:pt x="128" y="94"/>
                  </a:lnTo>
                  <a:lnTo>
                    <a:pt x="3" y="94"/>
                  </a:lnTo>
                  <a:lnTo>
                    <a:pt x="3"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09" name="Freeform 615">
              <a:extLst>
                <a:ext uri="{FF2B5EF4-FFF2-40B4-BE49-F238E27FC236}">
                  <a16:creationId xmlns:a16="http://schemas.microsoft.com/office/drawing/2014/main" id="{C4505260-1FE8-9643-8718-A45F898423F9}"/>
                </a:ext>
              </a:extLst>
            </p:cNvPr>
            <p:cNvSpPr>
              <a:spLocks noEditPoints="1"/>
            </p:cNvSpPr>
            <p:nvPr/>
          </p:nvSpPr>
          <p:spPr bwMode="auto">
            <a:xfrm>
              <a:off x="1035" y="3510"/>
              <a:ext cx="125" cy="92"/>
            </a:xfrm>
            <a:custGeom>
              <a:avLst/>
              <a:gdLst>
                <a:gd name="T0" fmla="*/ 0 w 125"/>
                <a:gd name="T1" fmla="*/ 0 h 92"/>
                <a:gd name="T2" fmla="*/ 125 w 125"/>
                <a:gd name="T3" fmla="*/ 0 h 92"/>
                <a:gd name="T4" fmla="*/ 125 w 125"/>
                <a:gd name="T5" fmla="*/ 92 h 92"/>
                <a:gd name="T6" fmla="*/ 0 w 125"/>
                <a:gd name="T7" fmla="*/ 92 h 92"/>
                <a:gd name="T8" fmla="*/ 0 w 125"/>
                <a:gd name="T9" fmla="*/ 0 h 92"/>
                <a:gd name="T10" fmla="*/ 2 w 125"/>
                <a:gd name="T11" fmla="*/ 1 h 92"/>
                <a:gd name="T12" fmla="*/ 125 w 125"/>
                <a:gd name="T13" fmla="*/ 1 h 92"/>
                <a:gd name="T14" fmla="*/ 125 w 125"/>
                <a:gd name="T15" fmla="*/ 92 h 92"/>
                <a:gd name="T16" fmla="*/ 2 w 125"/>
                <a:gd name="T17" fmla="*/ 92 h 92"/>
                <a:gd name="T18" fmla="*/ 2 w 125"/>
                <a:gd name="T19" fmla="*/ 1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2">
                  <a:moveTo>
                    <a:pt x="0" y="0"/>
                  </a:moveTo>
                  <a:lnTo>
                    <a:pt x="125" y="0"/>
                  </a:lnTo>
                  <a:lnTo>
                    <a:pt x="125" y="92"/>
                  </a:lnTo>
                  <a:lnTo>
                    <a:pt x="0" y="92"/>
                  </a:lnTo>
                  <a:lnTo>
                    <a:pt x="0" y="0"/>
                  </a:lnTo>
                  <a:close/>
                  <a:moveTo>
                    <a:pt x="2" y="1"/>
                  </a:moveTo>
                  <a:lnTo>
                    <a:pt x="125" y="1"/>
                  </a:lnTo>
                  <a:lnTo>
                    <a:pt x="125" y="92"/>
                  </a:lnTo>
                  <a:lnTo>
                    <a:pt x="2" y="92"/>
                  </a:lnTo>
                  <a:lnTo>
                    <a:pt x="2" y="1"/>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10" name="Freeform 616">
              <a:extLst>
                <a:ext uri="{FF2B5EF4-FFF2-40B4-BE49-F238E27FC236}">
                  <a16:creationId xmlns:a16="http://schemas.microsoft.com/office/drawing/2014/main" id="{7C2DDB55-3AE8-4E4E-87C5-31B4B63BE917}"/>
                </a:ext>
              </a:extLst>
            </p:cNvPr>
            <p:cNvSpPr>
              <a:spLocks noEditPoints="1"/>
            </p:cNvSpPr>
            <p:nvPr/>
          </p:nvSpPr>
          <p:spPr bwMode="auto">
            <a:xfrm>
              <a:off x="1037" y="3511"/>
              <a:ext cx="123" cy="91"/>
            </a:xfrm>
            <a:custGeom>
              <a:avLst/>
              <a:gdLst>
                <a:gd name="T0" fmla="*/ 0 w 123"/>
                <a:gd name="T1" fmla="*/ 0 h 91"/>
                <a:gd name="T2" fmla="*/ 123 w 123"/>
                <a:gd name="T3" fmla="*/ 0 h 91"/>
                <a:gd name="T4" fmla="*/ 123 w 123"/>
                <a:gd name="T5" fmla="*/ 91 h 91"/>
                <a:gd name="T6" fmla="*/ 0 w 123"/>
                <a:gd name="T7" fmla="*/ 91 h 91"/>
                <a:gd name="T8" fmla="*/ 0 w 123"/>
                <a:gd name="T9" fmla="*/ 0 h 91"/>
                <a:gd name="T10" fmla="*/ 2 w 123"/>
                <a:gd name="T11" fmla="*/ 2 h 91"/>
                <a:gd name="T12" fmla="*/ 123 w 123"/>
                <a:gd name="T13" fmla="*/ 2 h 91"/>
                <a:gd name="T14" fmla="*/ 123 w 123"/>
                <a:gd name="T15" fmla="*/ 91 h 91"/>
                <a:gd name="T16" fmla="*/ 2 w 123"/>
                <a:gd name="T17" fmla="*/ 91 h 91"/>
                <a:gd name="T18" fmla="*/ 2 w 123"/>
                <a:gd name="T19" fmla="*/ 2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3" h="91">
                  <a:moveTo>
                    <a:pt x="0" y="0"/>
                  </a:moveTo>
                  <a:lnTo>
                    <a:pt x="123" y="0"/>
                  </a:lnTo>
                  <a:lnTo>
                    <a:pt x="123" y="91"/>
                  </a:lnTo>
                  <a:lnTo>
                    <a:pt x="0" y="91"/>
                  </a:lnTo>
                  <a:lnTo>
                    <a:pt x="0" y="0"/>
                  </a:lnTo>
                  <a:close/>
                  <a:moveTo>
                    <a:pt x="2" y="2"/>
                  </a:moveTo>
                  <a:lnTo>
                    <a:pt x="123" y="2"/>
                  </a:lnTo>
                  <a:lnTo>
                    <a:pt x="123" y="91"/>
                  </a:lnTo>
                  <a:lnTo>
                    <a:pt x="2" y="91"/>
                  </a:lnTo>
                  <a:lnTo>
                    <a:pt x="2" y="2"/>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11" name="Freeform 617">
              <a:extLst>
                <a:ext uri="{FF2B5EF4-FFF2-40B4-BE49-F238E27FC236}">
                  <a16:creationId xmlns:a16="http://schemas.microsoft.com/office/drawing/2014/main" id="{7BAEEC25-BE4D-7441-A840-F9313C480812}"/>
                </a:ext>
              </a:extLst>
            </p:cNvPr>
            <p:cNvSpPr>
              <a:spLocks noEditPoints="1"/>
            </p:cNvSpPr>
            <p:nvPr/>
          </p:nvSpPr>
          <p:spPr bwMode="auto">
            <a:xfrm>
              <a:off x="1039" y="3513"/>
              <a:ext cx="121" cy="89"/>
            </a:xfrm>
            <a:custGeom>
              <a:avLst/>
              <a:gdLst>
                <a:gd name="T0" fmla="*/ 0 w 121"/>
                <a:gd name="T1" fmla="*/ 0 h 89"/>
                <a:gd name="T2" fmla="*/ 121 w 121"/>
                <a:gd name="T3" fmla="*/ 0 h 89"/>
                <a:gd name="T4" fmla="*/ 121 w 121"/>
                <a:gd name="T5" fmla="*/ 89 h 89"/>
                <a:gd name="T6" fmla="*/ 0 w 121"/>
                <a:gd name="T7" fmla="*/ 89 h 89"/>
                <a:gd name="T8" fmla="*/ 0 w 121"/>
                <a:gd name="T9" fmla="*/ 0 h 89"/>
                <a:gd name="T10" fmla="*/ 2 w 121"/>
                <a:gd name="T11" fmla="*/ 2 h 89"/>
                <a:gd name="T12" fmla="*/ 121 w 121"/>
                <a:gd name="T13" fmla="*/ 2 h 89"/>
                <a:gd name="T14" fmla="*/ 121 w 121"/>
                <a:gd name="T15" fmla="*/ 89 h 89"/>
                <a:gd name="T16" fmla="*/ 2 w 121"/>
                <a:gd name="T17" fmla="*/ 89 h 89"/>
                <a:gd name="T18" fmla="*/ 2 w 121"/>
                <a:gd name="T19" fmla="*/ 2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9">
                  <a:moveTo>
                    <a:pt x="0" y="0"/>
                  </a:moveTo>
                  <a:lnTo>
                    <a:pt x="121" y="0"/>
                  </a:lnTo>
                  <a:lnTo>
                    <a:pt x="121" y="89"/>
                  </a:lnTo>
                  <a:lnTo>
                    <a:pt x="0" y="89"/>
                  </a:lnTo>
                  <a:lnTo>
                    <a:pt x="0" y="0"/>
                  </a:lnTo>
                  <a:close/>
                  <a:moveTo>
                    <a:pt x="2" y="2"/>
                  </a:moveTo>
                  <a:lnTo>
                    <a:pt x="121" y="2"/>
                  </a:lnTo>
                  <a:lnTo>
                    <a:pt x="121" y="89"/>
                  </a:lnTo>
                  <a:lnTo>
                    <a:pt x="2" y="89"/>
                  </a:lnTo>
                  <a:lnTo>
                    <a:pt x="2"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12" name="Freeform 618">
              <a:extLst>
                <a:ext uri="{FF2B5EF4-FFF2-40B4-BE49-F238E27FC236}">
                  <a16:creationId xmlns:a16="http://schemas.microsoft.com/office/drawing/2014/main" id="{BF421EB0-1937-CC4F-B838-D729B4C3FDBA}"/>
                </a:ext>
              </a:extLst>
            </p:cNvPr>
            <p:cNvSpPr>
              <a:spLocks noEditPoints="1"/>
            </p:cNvSpPr>
            <p:nvPr/>
          </p:nvSpPr>
          <p:spPr bwMode="auto">
            <a:xfrm>
              <a:off x="1041" y="3515"/>
              <a:ext cx="119" cy="87"/>
            </a:xfrm>
            <a:custGeom>
              <a:avLst/>
              <a:gdLst>
                <a:gd name="T0" fmla="*/ 0 w 119"/>
                <a:gd name="T1" fmla="*/ 0 h 87"/>
                <a:gd name="T2" fmla="*/ 119 w 119"/>
                <a:gd name="T3" fmla="*/ 0 h 87"/>
                <a:gd name="T4" fmla="*/ 119 w 119"/>
                <a:gd name="T5" fmla="*/ 87 h 87"/>
                <a:gd name="T6" fmla="*/ 0 w 119"/>
                <a:gd name="T7" fmla="*/ 87 h 87"/>
                <a:gd name="T8" fmla="*/ 0 w 119"/>
                <a:gd name="T9" fmla="*/ 0 h 87"/>
                <a:gd name="T10" fmla="*/ 3 w 119"/>
                <a:gd name="T11" fmla="*/ 1 h 87"/>
                <a:gd name="T12" fmla="*/ 119 w 119"/>
                <a:gd name="T13" fmla="*/ 1 h 87"/>
                <a:gd name="T14" fmla="*/ 119 w 119"/>
                <a:gd name="T15" fmla="*/ 87 h 87"/>
                <a:gd name="T16" fmla="*/ 3 w 119"/>
                <a:gd name="T17" fmla="*/ 87 h 87"/>
                <a:gd name="T18" fmla="*/ 3 w 119"/>
                <a:gd name="T19" fmla="*/ 1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7">
                  <a:moveTo>
                    <a:pt x="0" y="0"/>
                  </a:moveTo>
                  <a:lnTo>
                    <a:pt x="119" y="0"/>
                  </a:lnTo>
                  <a:lnTo>
                    <a:pt x="119" y="87"/>
                  </a:lnTo>
                  <a:lnTo>
                    <a:pt x="0" y="87"/>
                  </a:lnTo>
                  <a:lnTo>
                    <a:pt x="0" y="0"/>
                  </a:lnTo>
                  <a:close/>
                  <a:moveTo>
                    <a:pt x="3" y="1"/>
                  </a:moveTo>
                  <a:lnTo>
                    <a:pt x="119" y="1"/>
                  </a:lnTo>
                  <a:lnTo>
                    <a:pt x="119" y="87"/>
                  </a:lnTo>
                  <a:lnTo>
                    <a:pt x="3" y="87"/>
                  </a:lnTo>
                  <a:lnTo>
                    <a:pt x="3" y="1"/>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13" name="Freeform 619">
              <a:extLst>
                <a:ext uri="{FF2B5EF4-FFF2-40B4-BE49-F238E27FC236}">
                  <a16:creationId xmlns:a16="http://schemas.microsoft.com/office/drawing/2014/main" id="{3ED6A615-DDCF-8642-BD4E-0FCABC2A54DC}"/>
                </a:ext>
              </a:extLst>
            </p:cNvPr>
            <p:cNvSpPr>
              <a:spLocks noEditPoints="1"/>
            </p:cNvSpPr>
            <p:nvPr/>
          </p:nvSpPr>
          <p:spPr bwMode="auto">
            <a:xfrm>
              <a:off x="1044" y="3516"/>
              <a:ext cx="116" cy="86"/>
            </a:xfrm>
            <a:custGeom>
              <a:avLst/>
              <a:gdLst>
                <a:gd name="T0" fmla="*/ 0 w 116"/>
                <a:gd name="T1" fmla="*/ 0 h 86"/>
                <a:gd name="T2" fmla="*/ 116 w 116"/>
                <a:gd name="T3" fmla="*/ 0 h 86"/>
                <a:gd name="T4" fmla="*/ 116 w 116"/>
                <a:gd name="T5" fmla="*/ 86 h 86"/>
                <a:gd name="T6" fmla="*/ 0 w 116"/>
                <a:gd name="T7" fmla="*/ 86 h 86"/>
                <a:gd name="T8" fmla="*/ 0 w 116"/>
                <a:gd name="T9" fmla="*/ 0 h 86"/>
                <a:gd name="T10" fmla="*/ 1 w 116"/>
                <a:gd name="T11" fmla="*/ 2 h 86"/>
                <a:gd name="T12" fmla="*/ 116 w 116"/>
                <a:gd name="T13" fmla="*/ 2 h 86"/>
                <a:gd name="T14" fmla="*/ 116 w 116"/>
                <a:gd name="T15" fmla="*/ 86 h 86"/>
                <a:gd name="T16" fmla="*/ 1 w 116"/>
                <a:gd name="T17" fmla="*/ 86 h 86"/>
                <a:gd name="T18" fmla="*/ 1 w 116"/>
                <a:gd name="T19" fmla="*/ 2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6" h="86">
                  <a:moveTo>
                    <a:pt x="0" y="0"/>
                  </a:moveTo>
                  <a:lnTo>
                    <a:pt x="116" y="0"/>
                  </a:lnTo>
                  <a:lnTo>
                    <a:pt x="116" y="86"/>
                  </a:lnTo>
                  <a:lnTo>
                    <a:pt x="0" y="86"/>
                  </a:lnTo>
                  <a:lnTo>
                    <a:pt x="0" y="0"/>
                  </a:lnTo>
                  <a:close/>
                  <a:moveTo>
                    <a:pt x="1" y="2"/>
                  </a:moveTo>
                  <a:lnTo>
                    <a:pt x="116" y="2"/>
                  </a:lnTo>
                  <a:lnTo>
                    <a:pt x="116" y="86"/>
                  </a:lnTo>
                  <a:lnTo>
                    <a:pt x="1" y="86"/>
                  </a:lnTo>
                  <a:lnTo>
                    <a:pt x="1" y="2"/>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14" name="Freeform 620">
              <a:extLst>
                <a:ext uri="{FF2B5EF4-FFF2-40B4-BE49-F238E27FC236}">
                  <a16:creationId xmlns:a16="http://schemas.microsoft.com/office/drawing/2014/main" id="{C7E0770A-62A2-7C47-A7F0-1122D43D3A38}"/>
                </a:ext>
              </a:extLst>
            </p:cNvPr>
            <p:cNvSpPr>
              <a:spLocks noEditPoints="1"/>
            </p:cNvSpPr>
            <p:nvPr/>
          </p:nvSpPr>
          <p:spPr bwMode="auto">
            <a:xfrm>
              <a:off x="1045" y="3518"/>
              <a:ext cx="115" cy="84"/>
            </a:xfrm>
            <a:custGeom>
              <a:avLst/>
              <a:gdLst>
                <a:gd name="T0" fmla="*/ 0 w 115"/>
                <a:gd name="T1" fmla="*/ 0 h 84"/>
                <a:gd name="T2" fmla="*/ 115 w 115"/>
                <a:gd name="T3" fmla="*/ 0 h 84"/>
                <a:gd name="T4" fmla="*/ 115 w 115"/>
                <a:gd name="T5" fmla="*/ 84 h 84"/>
                <a:gd name="T6" fmla="*/ 0 w 115"/>
                <a:gd name="T7" fmla="*/ 84 h 84"/>
                <a:gd name="T8" fmla="*/ 0 w 115"/>
                <a:gd name="T9" fmla="*/ 0 h 84"/>
                <a:gd name="T10" fmla="*/ 3 w 115"/>
                <a:gd name="T11" fmla="*/ 1 h 84"/>
                <a:gd name="T12" fmla="*/ 115 w 115"/>
                <a:gd name="T13" fmla="*/ 1 h 84"/>
                <a:gd name="T14" fmla="*/ 115 w 115"/>
                <a:gd name="T15" fmla="*/ 84 h 84"/>
                <a:gd name="T16" fmla="*/ 3 w 115"/>
                <a:gd name="T17" fmla="*/ 84 h 84"/>
                <a:gd name="T18" fmla="*/ 3 w 115"/>
                <a:gd name="T19" fmla="*/ 1 h 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4">
                  <a:moveTo>
                    <a:pt x="0" y="0"/>
                  </a:moveTo>
                  <a:lnTo>
                    <a:pt x="115" y="0"/>
                  </a:lnTo>
                  <a:lnTo>
                    <a:pt x="115" y="84"/>
                  </a:lnTo>
                  <a:lnTo>
                    <a:pt x="0" y="84"/>
                  </a:lnTo>
                  <a:lnTo>
                    <a:pt x="0" y="0"/>
                  </a:lnTo>
                  <a:close/>
                  <a:moveTo>
                    <a:pt x="3" y="1"/>
                  </a:moveTo>
                  <a:lnTo>
                    <a:pt x="115" y="1"/>
                  </a:lnTo>
                  <a:lnTo>
                    <a:pt x="115" y="84"/>
                  </a:lnTo>
                  <a:lnTo>
                    <a:pt x="3" y="84"/>
                  </a:lnTo>
                  <a:lnTo>
                    <a:pt x="3" y="1"/>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15" name="Freeform 621">
              <a:extLst>
                <a:ext uri="{FF2B5EF4-FFF2-40B4-BE49-F238E27FC236}">
                  <a16:creationId xmlns:a16="http://schemas.microsoft.com/office/drawing/2014/main" id="{810527DA-D0A8-C54E-A9C5-F44D93D014DD}"/>
                </a:ext>
              </a:extLst>
            </p:cNvPr>
            <p:cNvSpPr>
              <a:spLocks noEditPoints="1"/>
            </p:cNvSpPr>
            <p:nvPr/>
          </p:nvSpPr>
          <p:spPr bwMode="auto">
            <a:xfrm>
              <a:off x="1048" y="3519"/>
              <a:ext cx="112" cy="83"/>
            </a:xfrm>
            <a:custGeom>
              <a:avLst/>
              <a:gdLst>
                <a:gd name="T0" fmla="*/ 0 w 112"/>
                <a:gd name="T1" fmla="*/ 0 h 83"/>
                <a:gd name="T2" fmla="*/ 112 w 112"/>
                <a:gd name="T3" fmla="*/ 0 h 83"/>
                <a:gd name="T4" fmla="*/ 112 w 112"/>
                <a:gd name="T5" fmla="*/ 83 h 83"/>
                <a:gd name="T6" fmla="*/ 0 w 112"/>
                <a:gd name="T7" fmla="*/ 83 h 83"/>
                <a:gd name="T8" fmla="*/ 0 w 112"/>
                <a:gd name="T9" fmla="*/ 0 h 83"/>
                <a:gd name="T10" fmla="*/ 2 w 112"/>
                <a:gd name="T11" fmla="*/ 2 h 83"/>
                <a:gd name="T12" fmla="*/ 112 w 112"/>
                <a:gd name="T13" fmla="*/ 2 h 83"/>
                <a:gd name="T14" fmla="*/ 112 w 112"/>
                <a:gd name="T15" fmla="*/ 83 h 83"/>
                <a:gd name="T16" fmla="*/ 2 w 112"/>
                <a:gd name="T17" fmla="*/ 83 h 83"/>
                <a:gd name="T18" fmla="*/ 2 w 112"/>
                <a:gd name="T19" fmla="*/ 2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83">
                  <a:moveTo>
                    <a:pt x="0" y="0"/>
                  </a:moveTo>
                  <a:lnTo>
                    <a:pt x="112" y="0"/>
                  </a:lnTo>
                  <a:lnTo>
                    <a:pt x="112" y="83"/>
                  </a:lnTo>
                  <a:lnTo>
                    <a:pt x="0" y="83"/>
                  </a:lnTo>
                  <a:lnTo>
                    <a:pt x="0" y="0"/>
                  </a:lnTo>
                  <a:close/>
                  <a:moveTo>
                    <a:pt x="2" y="2"/>
                  </a:moveTo>
                  <a:lnTo>
                    <a:pt x="112" y="2"/>
                  </a:lnTo>
                  <a:lnTo>
                    <a:pt x="112" y="83"/>
                  </a:lnTo>
                  <a:lnTo>
                    <a:pt x="2" y="83"/>
                  </a:lnTo>
                  <a:lnTo>
                    <a:pt x="2" y="2"/>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16" name="Freeform 622">
              <a:extLst>
                <a:ext uri="{FF2B5EF4-FFF2-40B4-BE49-F238E27FC236}">
                  <a16:creationId xmlns:a16="http://schemas.microsoft.com/office/drawing/2014/main" id="{06B68333-172C-2649-958E-CFF8A6F55B65}"/>
                </a:ext>
              </a:extLst>
            </p:cNvPr>
            <p:cNvSpPr>
              <a:spLocks noEditPoints="1"/>
            </p:cNvSpPr>
            <p:nvPr/>
          </p:nvSpPr>
          <p:spPr bwMode="auto">
            <a:xfrm>
              <a:off x="1050" y="3521"/>
              <a:ext cx="110" cy="81"/>
            </a:xfrm>
            <a:custGeom>
              <a:avLst/>
              <a:gdLst>
                <a:gd name="T0" fmla="*/ 0 w 110"/>
                <a:gd name="T1" fmla="*/ 0 h 81"/>
                <a:gd name="T2" fmla="*/ 110 w 110"/>
                <a:gd name="T3" fmla="*/ 0 h 81"/>
                <a:gd name="T4" fmla="*/ 110 w 110"/>
                <a:gd name="T5" fmla="*/ 81 h 81"/>
                <a:gd name="T6" fmla="*/ 0 w 110"/>
                <a:gd name="T7" fmla="*/ 81 h 81"/>
                <a:gd name="T8" fmla="*/ 0 w 110"/>
                <a:gd name="T9" fmla="*/ 0 h 81"/>
                <a:gd name="T10" fmla="*/ 2 w 110"/>
                <a:gd name="T11" fmla="*/ 2 h 81"/>
                <a:gd name="T12" fmla="*/ 110 w 110"/>
                <a:gd name="T13" fmla="*/ 2 h 81"/>
                <a:gd name="T14" fmla="*/ 110 w 110"/>
                <a:gd name="T15" fmla="*/ 81 h 81"/>
                <a:gd name="T16" fmla="*/ 2 w 110"/>
                <a:gd name="T17" fmla="*/ 81 h 81"/>
                <a:gd name="T18" fmla="*/ 2 w 110"/>
                <a:gd name="T19" fmla="*/ 2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81">
                  <a:moveTo>
                    <a:pt x="0" y="0"/>
                  </a:moveTo>
                  <a:lnTo>
                    <a:pt x="110" y="0"/>
                  </a:lnTo>
                  <a:lnTo>
                    <a:pt x="110" y="81"/>
                  </a:lnTo>
                  <a:lnTo>
                    <a:pt x="0" y="81"/>
                  </a:lnTo>
                  <a:lnTo>
                    <a:pt x="0" y="0"/>
                  </a:lnTo>
                  <a:close/>
                  <a:moveTo>
                    <a:pt x="2" y="2"/>
                  </a:moveTo>
                  <a:lnTo>
                    <a:pt x="110" y="2"/>
                  </a:lnTo>
                  <a:lnTo>
                    <a:pt x="110" y="81"/>
                  </a:lnTo>
                  <a:lnTo>
                    <a:pt x="2" y="81"/>
                  </a:lnTo>
                  <a:lnTo>
                    <a:pt x="2" y="2"/>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17" name="Freeform 623">
              <a:extLst>
                <a:ext uri="{FF2B5EF4-FFF2-40B4-BE49-F238E27FC236}">
                  <a16:creationId xmlns:a16="http://schemas.microsoft.com/office/drawing/2014/main" id="{BC3E1398-EA69-0748-906B-898C72967BF1}"/>
                </a:ext>
              </a:extLst>
            </p:cNvPr>
            <p:cNvSpPr>
              <a:spLocks noEditPoints="1"/>
            </p:cNvSpPr>
            <p:nvPr/>
          </p:nvSpPr>
          <p:spPr bwMode="auto">
            <a:xfrm>
              <a:off x="1052" y="3523"/>
              <a:ext cx="108" cy="79"/>
            </a:xfrm>
            <a:custGeom>
              <a:avLst/>
              <a:gdLst>
                <a:gd name="T0" fmla="*/ 0 w 108"/>
                <a:gd name="T1" fmla="*/ 0 h 79"/>
                <a:gd name="T2" fmla="*/ 108 w 108"/>
                <a:gd name="T3" fmla="*/ 0 h 79"/>
                <a:gd name="T4" fmla="*/ 108 w 108"/>
                <a:gd name="T5" fmla="*/ 79 h 79"/>
                <a:gd name="T6" fmla="*/ 0 w 108"/>
                <a:gd name="T7" fmla="*/ 79 h 79"/>
                <a:gd name="T8" fmla="*/ 0 w 108"/>
                <a:gd name="T9" fmla="*/ 0 h 79"/>
                <a:gd name="T10" fmla="*/ 2 w 108"/>
                <a:gd name="T11" fmla="*/ 1 h 79"/>
                <a:gd name="T12" fmla="*/ 108 w 108"/>
                <a:gd name="T13" fmla="*/ 1 h 79"/>
                <a:gd name="T14" fmla="*/ 108 w 108"/>
                <a:gd name="T15" fmla="*/ 79 h 79"/>
                <a:gd name="T16" fmla="*/ 2 w 108"/>
                <a:gd name="T17" fmla="*/ 79 h 79"/>
                <a:gd name="T18" fmla="*/ 2 w 108"/>
                <a:gd name="T19" fmla="*/ 1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9">
                  <a:moveTo>
                    <a:pt x="0" y="0"/>
                  </a:moveTo>
                  <a:lnTo>
                    <a:pt x="108" y="0"/>
                  </a:lnTo>
                  <a:lnTo>
                    <a:pt x="108" y="79"/>
                  </a:lnTo>
                  <a:lnTo>
                    <a:pt x="0" y="79"/>
                  </a:lnTo>
                  <a:lnTo>
                    <a:pt x="0" y="0"/>
                  </a:lnTo>
                  <a:close/>
                  <a:moveTo>
                    <a:pt x="2" y="1"/>
                  </a:moveTo>
                  <a:lnTo>
                    <a:pt x="108" y="1"/>
                  </a:lnTo>
                  <a:lnTo>
                    <a:pt x="108" y="79"/>
                  </a:lnTo>
                  <a:lnTo>
                    <a:pt x="2" y="79"/>
                  </a:lnTo>
                  <a:lnTo>
                    <a:pt x="2" y="1"/>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18" name="Freeform 624">
              <a:extLst>
                <a:ext uri="{FF2B5EF4-FFF2-40B4-BE49-F238E27FC236}">
                  <a16:creationId xmlns:a16="http://schemas.microsoft.com/office/drawing/2014/main" id="{B77E9BEB-A04F-DC42-AB7F-6AE98ABBACA0}"/>
                </a:ext>
              </a:extLst>
            </p:cNvPr>
            <p:cNvSpPr>
              <a:spLocks noEditPoints="1"/>
            </p:cNvSpPr>
            <p:nvPr/>
          </p:nvSpPr>
          <p:spPr bwMode="auto">
            <a:xfrm>
              <a:off x="1054" y="3524"/>
              <a:ext cx="106" cy="78"/>
            </a:xfrm>
            <a:custGeom>
              <a:avLst/>
              <a:gdLst>
                <a:gd name="T0" fmla="*/ 0 w 106"/>
                <a:gd name="T1" fmla="*/ 0 h 78"/>
                <a:gd name="T2" fmla="*/ 106 w 106"/>
                <a:gd name="T3" fmla="*/ 0 h 78"/>
                <a:gd name="T4" fmla="*/ 106 w 106"/>
                <a:gd name="T5" fmla="*/ 78 h 78"/>
                <a:gd name="T6" fmla="*/ 0 w 106"/>
                <a:gd name="T7" fmla="*/ 78 h 78"/>
                <a:gd name="T8" fmla="*/ 0 w 106"/>
                <a:gd name="T9" fmla="*/ 0 h 78"/>
                <a:gd name="T10" fmla="*/ 3 w 106"/>
                <a:gd name="T11" fmla="*/ 2 h 78"/>
                <a:gd name="T12" fmla="*/ 106 w 106"/>
                <a:gd name="T13" fmla="*/ 2 h 78"/>
                <a:gd name="T14" fmla="*/ 106 w 106"/>
                <a:gd name="T15" fmla="*/ 78 h 78"/>
                <a:gd name="T16" fmla="*/ 3 w 106"/>
                <a:gd name="T17" fmla="*/ 78 h 78"/>
                <a:gd name="T18" fmla="*/ 3 w 106"/>
                <a:gd name="T19" fmla="*/ 2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6" h="78">
                  <a:moveTo>
                    <a:pt x="0" y="0"/>
                  </a:moveTo>
                  <a:lnTo>
                    <a:pt x="106" y="0"/>
                  </a:lnTo>
                  <a:lnTo>
                    <a:pt x="106" y="78"/>
                  </a:lnTo>
                  <a:lnTo>
                    <a:pt x="0" y="78"/>
                  </a:lnTo>
                  <a:lnTo>
                    <a:pt x="0" y="0"/>
                  </a:lnTo>
                  <a:close/>
                  <a:moveTo>
                    <a:pt x="3" y="2"/>
                  </a:moveTo>
                  <a:lnTo>
                    <a:pt x="106" y="2"/>
                  </a:lnTo>
                  <a:lnTo>
                    <a:pt x="106" y="78"/>
                  </a:lnTo>
                  <a:lnTo>
                    <a:pt x="3" y="78"/>
                  </a:lnTo>
                  <a:lnTo>
                    <a:pt x="3" y="2"/>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19" name="Freeform 625">
              <a:extLst>
                <a:ext uri="{FF2B5EF4-FFF2-40B4-BE49-F238E27FC236}">
                  <a16:creationId xmlns:a16="http://schemas.microsoft.com/office/drawing/2014/main" id="{847093D5-7FDC-6845-BCFB-E0706902A1FD}"/>
                </a:ext>
              </a:extLst>
            </p:cNvPr>
            <p:cNvSpPr>
              <a:spLocks noEditPoints="1"/>
            </p:cNvSpPr>
            <p:nvPr/>
          </p:nvSpPr>
          <p:spPr bwMode="auto">
            <a:xfrm>
              <a:off x="1057" y="3526"/>
              <a:ext cx="103" cy="76"/>
            </a:xfrm>
            <a:custGeom>
              <a:avLst/>
              <a:gdLst>
                <a:gd name="T0" fmla="*/ 0 w 103"/>
                <a:gd name="T1" fmla="*/ 0 h 76"/>
                <a:gd name="T2" fmla="*/ 103 w 103"/>
                <a:gd name="T3" fmla="*/ 0 h 76"/>
                <a:gd name="T4" fmla="*/ 103 w 103"/>
                <a:gd name="T5" fmla="*/ 76 h 76"/>
                <a:gd name="T6" fmla="*/ 0 w 103"/>
                <a:gd name="T7" fmla="*/ 76 h 76"/>
                <a:gd name="T8" fmla="*/ 0 w 103"/>
                <a:gd name="T9" fmla="*/ 0 h 76"/>
                <a:gd name="T10" fmla="*/ 2 w 103"/>
                <a:gd name="T11" fmla="*/ 2 h 76"/>
                <a:gd name="T12" fmla="*/ 103 w 103"/>
                <a:gd name="T13" fmla="*/ 2 h 76"/>
                <a:gd name="T14" fmla="*/ 103 w 103"/>
                <a:gd name="T15" fmla="*/ 76 h 76"/>
                <a:gd name="T16" fmla="*/ 2 w 103"/>
                <a:gd name="T17" fmla="*/ 76 h 76"/>
                <a:gd name="T18" fmla="*/ 2 w 103"/>
                <a:gd name="T19" fmla="*/ 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6">
                  <a:moveTo>
                    <a:pt x="0" y="0"/>
                  </a:moveTo>
                  <a:lnTo>
                    <a:pt x="103" y="0"/>
                  </a:lnTo>
                  <a:lnTo>
                    <a:pt x="103" y="76"/>
                  </a:lnTo>
                  <a:lnTo>
                    <a:pt x="0" y="76"/>
                  </a:lnTo>
                  <a:lnTo>
                    <a:pt x="0" y="0"/>
                  </a:lnTo>
                  <a:close/>
                  <a:moveTo>
                    <a:pt x="2" y="2"/>
                  </a:moveTo>
                  <a:lnTo>
                    <a:pt x="103" y="2"/>
                  </a:lnTo>
                  <a:lnTo>
                    <a:pt x="103" y="76"/>
                  </a:lnTo>
                  <a:lnTo>
                    <a:pt x="2" y="76"/>
                  </a:lnTo>
                  <a:lnTo>
                    <a:pt x="2" y="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20" name="Freeform 626">
              <a:extLst>
                <a:ext uri="{FF2B5EF4-FFF2-40B4-BE49-F238E27FC236}">
                  <a16:creationId xmlns:a16="http://schemas.microsoft.com/office/drawing/2014/main" id="{24685868-5C14-0746-B77A-DF453AA29439}"/>
                </a:ext>
              </a:extLst>
            </p:cNvPr>
            <p:cNvSpPr>
              <a:spLocks noEditPoints="1"/>
            </p:cNvSpPr>
            <p:nvPr/>
          </p:nvSpPr>
          <p:spPr bwMode="auto">
            <a:xfrm>
              <a:off x="1059" y="3528"/>
              <a:ext cx="101" cy="74"/>
            </a:xfrm>
            <a:custGeom>
              <a:avLst/>
              <a:gdLst>
                <a:gd name="T0" fmla="*/ 0 w 101"/>
                <a:gd name="T1" fmla="*/ 0 h 74"/>
                <a:gd name="T2" fmla="*/ 101 w 101"/>
                <a:gd name="T3" fmla="*/ 0 h 74"/>
                <a:gd name="T4" fmla="*/ 101 w 101"/>
                <a:gd name="T5" fmla="*/ 74 h 74"/>
                <a:gd name="T6" fmla="*/ 0 w 101"/>
                <a:gd name="T7" fmla="*/ 74 h 74"/>
                <a:gd name="T8" fmla="*/ 0 w 101"/>
                <a:gd name="T9" fmla="*/ 0 h 74"/>
                <a:gd name="T10" fmla="*/ 2 w 101"/>
                <a:gd name="T11" fmla="*/ 2 h 74"/>
                <a:gd name="T12" fmla="*/ 101 w 101"/>
                <a:gd name="T13" fmla="*/ 2 h 74"/>
                <a:gd name="T14" fmla="*/ 101 w 101"/>
                <a:gd name="T15" fmla="*/ 74 h 74"/>
                <a:gd name="T16" fmla="*/ 2 w 101"/>
                <a:gd name="T17" fmla="*/ 74 h 74"/>
                <a:gd name="T18" fmla="*/ 2 w 101"/>
                <a:gd name="T19" fmla="*/ 2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1" h="74">
                  <a:moveTo>
                    <a:pt x="0" y="0"/>
                  </a:moveTo>
                  <a:lnTo>
                    <a:pt x="101" y="0"/>
                  </a:lnTo>
                  <a:lnTo>
                    <a:pt x="101" y="74"/>
                  </a:lnTo>
                  <a:lnTo>
                    <a:pt x="0" y="74"/>
                  </a:lnTo>
                  <a:lnTo>
                    <a:pt x="0" y="0"/>
                  </a:lnTo>
                  <a:close/>
                  <a:moveTo>
                    <a:pt x="2" y="2"/>
                  </a:moveTo>
                  <a:lnTo>
                    <a:pt x="101" y="2"/>
                  </a:lnTo>
                  <a:lnTo>
                    <a:pt x="101" y="74"/>
                  </a:lnTo>
                  <a:lnTo>
                    <a:pt x="2" y="74"/>
                  </a:lnTo>
                  <a:lnTo>
                    <a:pt x="2"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21" name="Freeform 627">
              <a:extLst>
                <a:ext uri="{FF2B5EF4-FFF2-40B4-BE49-F238E27FC236}">
                  <a16:creationId xmlns:a16="http://schemas.microsoft.com/office/drawing/2014/main" id="{2D625581-88BB-8E4E-B10C-6A87A68F6386}"/>
                </a:ext>
              </a:extLst>
            </p:cNvPr>
            <p:cNvSpPr>
              <a:spLocks noEditPoints="1"/>
            </p:cNvSpPr>
            <p:nvPr/>
          </p:nvSpPr>
          <p:spPr bwMode="auto">
            <a:xfrm>
              <a:off x="1061" y="3530"/>
              <a:ext cx="99" cy="72"/>
            </a:xfrm>
            <a:custGeom>
              <a:avLst/>
              <a:gdLst>
                <a:gd name="T0" fmla="*/ 0 w 99"/>
                <a:gd name="T1" fmla="*/ 0 h 72"/>
                <a:gd name="T2" fmla="*/ 99 w 99"/>
                <a:gd name="T3" fmla="*/ 0 h 72"/>
                <a:gd name="T4" fmla="*/ 99 w 99"/>
                <a:gd name="T5" fmla="*/ 72 h 72"/>
                <a:gd name="T6" fmla="*/ 0 w 99"/>
                <a:gd name="T7" fmla="*/ 72 h 72"/>
                <a:gd name="T8" fmla="*/ 0 w 99"/>
                <a:gd name="T9" fmla="*/ 0 h 72"/>
                <a:gd name="T10" fmla="*/ 2 w 99"/>
                <a:gd name="T11" fmla="*/ 0 h 72"/>
                <a:gd name="T12" fmla="*/ 99 w 99"/>
                <a:gd name="T13" fmla="*/ 0 h 72"/>
                <a:gd name="T14" fmla="*/ 99 w 99"/>
                <a:gd name="T15" fmla="*/ 72 h 72"/>
                <a:gd name="T16" fmla="*/ 2 w 99"/>
                <a:gd name="T17" fmla="*/ 72 h 72"/>
                <a:gd name="T18" fmla="*/ 2 w 99"/>
                <a:gd name="T19" fmla="*/ 0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9" h="72">
                  <a:moveTo>
                    <a:pt x="0" y="0"/>
                  </a:moveTo>
                  <a:lnTo>
                    <a:pt x="99" y="0"/>
                  </a:lnTo>
                  <a:lnTo>
                    <a:pt x="99" y="72"/>
                  </a:lnTo>
                  <a:lnTo>
                    <a:pt x="0" y="72"/>
                  </a:lnTo>
                  <a:lnTo>
                    <a:pt x="0" y="0"/>
                  </a:lnTo>
                  <a:close/>
                  <a:moveTo>
                    <a:pt x="2" y="0"/>
                  </a:moveTo>
                  <a:lnTo>
                    <a:pt x="99" y="0"/>
                  </a:lnTo>
                  <a:lnTo>
                    <a:pt x="99" y="72"/>
                  </a:lnTo>
                  <a:lnTo>
                    <a:pt x="2" y="72"/>
                  </a:lnTo>
                  <a:lnTo>
                    <a:pt x="2" y="0"/>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22" name="Freeform 628">
              <a:extLst>
                <a:ext uri="{FF2B5EF4-FFF2-40B4-BE49-F238E27FC236}">
                  <a16:creationId xmlns:a16="http://schemas.microsoft.com/office/drawing/2014/main" id="{B4B587A7-36AC-9542-B626-DC2B2953FE91}"/>
                </a:ext>
              </a:extLst>
            </p:cNvPr>
            <p:cNvSpPr>
              <a:spLocks noEditPoints="1"/>
            </p:cNvSpPr>
            <p:nvPr/>
          </p:nvSpPr>
          <p:spPr bwMode="auto">
            <a:xfrm>
              <a:off x="1063" y="3530"/>
              <a:ext cx="97" cy="72"/>
            </a:xfrm>
            <a:custGeom>
              <a:avLst/>
              <a:gdLst>
                <a:gd name="T0" fmla="*/ 0 w 97"/>
                <a:gd name="T1" fmla="*/ 0 h 72"/>
                <a:gd name="T2" fmla="*/ 97 w 97"/>
                <a:gd name="T3" fmla="*/ 0 h 72"/>
                <a:gd name="T4" fmla="*/ 97 w 97"/>
                <a:gd name="T5" fmla="*/ 72 h 72"/>
                <a:gd name="T6" fmla="*/ 0 w 97"/>
                <a:gd name="T7" fmla="*/ 72 h 72"/>
                <a:gd name="T8" fmla="*/ 0 w 97"/>
                <a:gd name="T9" fmla="*/ 0 h 72"/>
                <a:gd name="T10" fmla="*/ 3 w 97"/>
                <a:gd name="T11" fmla="*/ 2 h 72"/>
                <a:gd name="T12" fmla="*/ 97 w 97"/>
                <a:gd name="T13" fmla="*/ 2 h 72"/>
                <a:gd name="T14" fmla="*/ 97 w 97"/>
                <a:gd name="T15" fmla="*/ 72 h 72"/>
                <a:gd name="T16" fmla="*/ 3 w 97"/>
                <a:gd name="T17" fmla="*/ 72 h 72"/>
                <a:gd name="T18" fmla="*/ 3 w 97"/>
                <a:gd name="T19" fmla="*/ 2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7" h="72">
                  <a:moveTo>
                    <a:pt x="0" y="0"/>
                  </a:moveTo>
                  <a:lnTo>
                    <a:pt x="97" y="0"/>
                  </a:lnTo>
                  <a:lnTo>
                    <a:pt x="97" y="72"/>
                  </a:lnTo>
                  <a:lnTo>
                    <a:pt x="0" y="72"/>
                  </a:lnTo>
                  <a:lnTo>
                    <a:pt x="0" y="0"/>
                  </a:lnTo>
                  <a:close/>
                  <a:moveTo>
                    <a:pt x="3" y="2"/>
                  </a:moveTo>
                  <a:lnTo>
                    <a:pt x="97" y="2"/>
                  </a:lnTo>
                  <a:lnTo>
                    <a:pt x="97" y="72"/>
                  </a:lnTo>
                  <a:lnTo>
                    <a:pt x="3" y="72"/>
                  </a:lnTo>
                  <a:lnTo>
                    <a:pt x="3" y="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23" name="Freeform 629">
              <a:extLst>
                <a:ext uri="{FF2B5EF4-FFF2-40B4-BE49-F238E27FC236}">
                  <a16:creationId xmlns:a16="http://schemas.microsoft.com/office/drawing/2014/main" id="{C20F9A1D-8148-5342-A211-F7F6BF4AEB18}"/>
                </a:ext>
              </a:extLst>
            </p:cNvPr>
            <p:cNvSpPr>
              <a:spLocks noEditPoints="1"/>
            </p:cNvSpPr>
            <p:nvPr/>
          </p:nvSpPr>
          <p:spPr bwMode="auto">
            <a:xfrm>
              <a:off x="1066" y="3532"/>
              <a:ext cx="94" cy="70"/>
            </a:xfrm>
            <a:custGeom>
              <a:avLst/>
              <a:gdLst>
                <a:gd name="T0" fmla="*/ 0 w 94"/>
                <a:gd name="T1" fmla="*/ 0 h 70"/>
                <a:gd name="T2" fmla="*/ 94 w 94"/>
                <a:gd name="T3" fmla="*/ 0 h 70"/>
                <a:gd name="T4" fmla="*/ 94 w 94"/>
                <a:gd name="T5" fmla="*/ 70 h 70"/>
                <a:gd name="T6" fmla="*/ 0 w 94"/>
                <a:gd name="T7" fmla="*/ 70 h 70"/>
                <a:gd name="T8" fmla="*/ 0 w 94"/>
                <a:gd name="T9" fmla="*/ 0 h 70"/>
                <a:gd name="T10" fmla="*/ 1 w 94"/>
                <a:gd name="T11" fmla="*/ 2 h 70"/>
                <a:gd name="T12" fmla="*/ 94 w 94"/>
                <a:gd name="T13" fmla="*/ 2 h 70"/>
                <a:gd name="T14" fmla="*/ 94 w 94"/>
                <a:gd name="T15" fmla="*/ 70 h 70"/>
                <a:gd name="T16" fmla="*/ 1 w 94"/>
                <a:gd name="T17" fmla="*/ 70 h 70"/>
                <a:gd name="T18" fmla="*/ 1 w 94"/>
                <a:gd name="T19" fmla="*/ 2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4" h="70">
                  <a:moveTo>
                    <a:pt x="0" y="0"/>
                  </a:moveTo>
                  <a:lnTo>
                    <a:pt x="94" y="0"/>
                  </a:lnTo>
                  <a:lnTo>
                    <a:pt x="94" y="70"/>
                  </a:lnTo>
                  <a:lnTo>
                    <a:pt x="0" y="70"/>
                  </a:lnTo>
                  <a:lnTo>
                    <a:pt x="0" y="0"/>
                  </a:lnTo>
                  <a:close/>
                  <a:moveTo>
                    <a:pt x="1" y="2"/>
                  </a:moveTo>
                  <a:lnTo>
                    <a:pt x="94" y="2"/>
                  </a:lnTo>
                  <a:lnTo>
                    <a:pt x="94" y="70"/>
                  </a:lnTo>
                  <a:lnTo>
                    <a:pt x="1" y="70"/>
                  </a:lnTo>
                  <a:lnTo>
                    <a:pt x="1"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24" name="Freeform 630">
              <a:extLst>
                <a:ext uri="{FF2B5EF4-FFF2-40B4-BE49-F238E27FC236}">
                  <a16:creationId xmlns:a16="http://schemas.microsoft.com/office/drawing/2014/main" id="{D108D55B-4E62-B242-AFE2-E9BE20732693}"/>
                </a:ext>
              </a:extLst>
            </p:cNvPr>
            <p:cNvSpPr>
              <a:spLocks noEditPoints="1"/>
            </p:cNvSpPr>
            <p:nvPr/>
          </p:nvSpPr>
          <p:spPr bwMode="auto">
            <a:xfrm>
              <a:off x="1067" y="3534"/>
              <a:ext cx="93" cy="68"/>
            </a:xfrm>
            <a:custGeom>
              <a:avLst/>
              <a:gdLst>
                <a:gd name="T0" fmla="*/ 0 w 93"/>
                <a:gd name="T1" fmla="*/ 0 h 68"/>
                <a:gd name="T2" fmla="*/ 93 w 93"/>
                <a:gd name="T3" fmla="*/ 0 h 68"/>
                <a:gd name="T4" fmla="*/ 93 w 93"/>
                <a:gd name="T5" fmla="*/ 68 h 68"/>
                <a:gd name="T6" fmla="*/ 0 w 93"/>
                <a:gd name="T7" fmla="*/ 68 h 68"/>
                <a:gd name="T8" fmla="*/ 0 w 93"/>
                <a:gd name="T9" fmla="*/ 0 h 68"/>
                <a:gd name="T10" fmla="*/ 3 w 93"/>
                <a:gd name="T11" fmla="*/ 2 h 68"/>
                <a:gd name="T12" fmla="*/ 93 w 93"/>
                <a:gd name="T13" fmla="*/ 2 h 68"/>
                <a:gd name="T14" fmla="*/ 93 w 93"/>
                <a:gd name="T15" fmla="*/ 68 h 68"/>
                <a:gd name="T16" fmla="*/ 3 w 93"/>
                <a:gd name="T17" fmla="*/ 68 h 68"/>
                <a:gd name="T18" fmla="*/ 3 w 93"/>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8">
                  <a:moveTo>
                    <a:pt x="0" y="0"/>
                  </a:moveTo>
                  <a:lnTo>
                    <a:pt x="93" y="0"/>
                  </a:lnTo>
                  <a:lnTo>
                    <a:pt x="93" y="68"/>
                  </a:lnTo>
                  <a:lnTo>
                    <a:pt x="0" y="68"/>
                  </a:lnTo>
                  <a:lnTo>
                    <a:pt x="0" y="0"/>
                  </a:lnTo>
                  <a:close/>
                  <a:moveTo>
                    <a:pt x="3" y="2"/>
                  </a:moveTo>
                  <a:lnTo>
                    <a:pt x="93" y="2"/>
                  </a:lnTo>
                  <a:lnTo>
                    <a:pt x="93" y="68"/>
                  </a:lnTo>
                  <a:lnTo>
                    <a:pt x="3" y="68"/>
                  </a:lnTo>
                  <a:lnTo>
                    <a:pt x="3"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25" name="Freeform 631">
              <a:extLst>
                <a:ext uri="{FF2B5EF4-FFF2-40B4-BE49-F238E27FC236}">
                  <a16:creationId xmlns:a16="http://schemas.microsoft.com/office/drawing/2014/main" id="{6D734936-26B3-144B-8C4F-F158470CE960}"/>
                </a:ext>
              </a:extLst>
            </p:cNvPr>
            <p:cNvSpPr>
              <a:spLocks noEditPoints="1"/>
            </p:cNvSpPr>
            <p:nvPr/>
          </p:nvSpPr>
          <p:spPr bwMode="auto">
            <a:xfrm>
              <a:off x="1070" y="3536"/>
              <a:ext cx="90" cy="66"/>
            </a:xfrm>
            <a:custGeom>
              <a:avLst/>
              <a:gdLst>
                <a:gd name="T0" fmla="*/ 0 w 90"/>
                <a:gd name="T1" fmla="*/ 0 h 66"/>
                <a:gd name="T2" fmla="*/ 90 w 90"/>
                <a:gd name="T3" fmla="*/ 0 h 66"/>
                <a:gd name="T4" fmla="*/ 90 w 90"/>
                <a:gd name="T5" fmla="*/ 66 h 66"/>
                <a:gd name="T6" fmla="*/ 0 w 90"/>
                <a:gd name="T7" fmla="*/ 66 h 66"/>
                <a:gd name="T8" fmla="*/ 0 w 90"/>
                <a:gd name="T9" fmla="*/ 0 h 66"/>
                <a:gd name="T10" fmla="*/ 2 w 90"/>
                <a:gd name="T11" fmla="*/ 1 h 66"/>
                <a:gd name="T12" fmla="*/ 90 w 90"/>
                <a:gd name="T13" fmla="*/ 1 h 66"/>
                <a:gd name="T14" fmla="*/ 90 w 90"/>
                <a:gd name="T15" fmla="*/ 66 h 66"/>
                <a:gd name="T16" fmla="*/ 2 w 90"/>
                <a:gd name="T17" fmla="*/ 66 h 66"/>
                <a:gd name="T18" fmla="*/ 2 w 90"/>
                <a:gd name="T19" fmla="*/ 1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0" h="66">
                  <a:moveTo>
                    <a:pt x="0" y="0"/>
                  </a:moveTo>
                  <a:lnTo>
                    <a:pt x="90" y="0"/>
                  </a:lnTo>
                  <a:lnTo>
                    <a:pt x="90" y="66"/>
                  </a:lnTo>
                  <a:lnTo>
                    <a:pt x="0" y="66"/>
                  </a:lnTo>
                  <a:lnTo>
                    <a:pt x="0" y="0"/>
                  </a:lnTo>
                  <a:close/>
                  <a:moveTo>
                    <a:pt x="2" y="1"/>
                  </a:moveTo>
                  <a:lnTo>
                    <a:pt x="90" y="1"/>
                  </a:lnTo>
                  <a:lnTo>
                    <a:pt x="90" y="66"/>
                  </a:lnTo>
                  <a:lnTo>
                    <a:pt x="2" y="66"/>
                  </a:lnTo>
                  <a:lnTo>
                    <a:pt x="2" y="1"/>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26" name="Freeform 632">
              <a:extLst>
                <a:ext uri="{FF2B5EF4-FFF2-40B4-BE49-F238E27FC236}">
                  <a16:creationId xmlns:a16="http://schemas.microsoft.com/office/drawing/2014/main" id="{671388F6-6741-964C-B529-4D4C429A948C}"/>
                </a:ext>
              </a:extLst>
            </p:cNvPr>
            <p:cNvSpPr>
              <a:spLocks noEditPoints="1"/>
            </p:cNvSpPr>
            <p:nvPr/>
          </p:nvSpPr>
          <p:spPr bwMode="auto">
            <a:xfrm>
              <a:off x="1072" y="3537"/>
              <a:ext cx="88" cy="65"/>
            </a:xfrm>
            <a:custGeom>
              <a:avLst/>
              <a:gdLst>
                <a:gd name="T0" fmla="*/ 0 w 88"/>
                <a:gd name="T1" fmla="*/ 0 h 65"/>
                <a:gd name="T2" fmla="*/ 88 w 88"/>
                <a:gd name="T3" fmla="*/ 0 h 65"/>
                <a:gd name="T4" fmla="*/ 88 w 88"/>
                <a:gd name="T5" fmla="*/ 65 h 65"/>
                <a:gd name="T6" fmla="*/ 0 w 88"/>
                <a:gd name="T7" fmla="*/ 65 h 65"/>
                <a:gd name="T8" fmla="*/ 0 w 88"/>
                <a:gd name="T9" fmla="*/ 0 h 65"/>
                <a:gd name="T10" fmla="*/ 2 w 88"/>
                <a:gd name="T11" fmla="*/ 2 h 65"/>
                <a:gd name="T12" fmla="*/ 88 w 88"/>
                <a:gd name="T13" fmla="*/ 2 h 65"/>
                <a:gd name="T14" fmla="*/ 88 w 88"/>
                <a:gd name="T15" fmla="*/ 65 h 65"/>
                <a:gd name="T16" fmla="*/ 2 w 88"/>
                <a:gd name="T17" fmla="*/ 65 h 65"/>
                <a:gd name="T18" fmla="*/ 2 w 88"/>
                <a:gd name="T19" fmla="*/ 2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65">
                  <a:moveTo>
                    <a:pt x="0" y="0"/>
                  </a:moveTo>
                  <a:lnTo>
                    <a:pt x="88" y="0"/>
                  </a:lnTo>
                  <a:lnTo>
                    <a:pt x="88" y="65"/>
                  </a:lnTo>
                  <a:lnTo>
                    <a:pt x="0" y="65"/>
                  </a:lnTo>
                  <a:lnTo>
                    <a:pt x="0" y="0"/>
                  </a:lnTo>
                  <a:close/>
                  <a:moveTo>
                    <a:pt x="2" y="2"/>
                  </a:moveTo>
                  <a:lnTo>
                    <a:pt x="88" y="2"/>
                  </a:lnTo>
                  <a:lnTo>
                    <a:pt x="88" y="65"/>
                  </a:lnTo>
                  <a:lnTo>
                    <a:pt x="2" y="65"/>
                  </a:lnTo>
                  <a:lnTo>
                    <a:pt x="2"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27" name="Freeform 633">
              <a:extLst>
                <a:ext uri="{FF2B5EF4-FFF2-40B4-BE49-F238E27FC236}">
                  <a16:creationId xmlns:a16="http://schemas.microsoft.com/office/drawing/2014/main" id="{00C68E4E-E7CA-1B42-B015-2A1DD4F67B1D}"/>
                </a:ext>
              </a:extLst>
            </p:cNvPr>
            <p:cNvSpPr>
              <a:spLocks noEditPoints="1"/>
            </p:cNvSpPr>
            <p:nvPr/>
          </p:nvSpPr>
          <p:spPr bwMode="auto">
            <a:xfrm>
              <a:off x="1074" y="3539"/>
              <a:ext cx="86" cy="63"/>
            </a:xfrm>
            <a:custGeom>
              <a:avLst/>
              <a:gdLst>
                <a:gd name="T0" fmla="*/ 0 w 86"/>
                <a:gd name="T1" fmla="*/ 0 h 63"/>
                <a:gd name="T2" fmla="*/ 86 w 86"/>
                <a:gd name="T3" fmla="*/ 0 h 63"/>
                <a:gd name="T4" fmla="*/ 86 w 86"/>
                <a:gd name="T5" fmla="*/ 63 h 63"/>
                <a:gd name="T6" fmla="*/ 0 w 86"/>
                <a:gd name="T7" fmla="*/ 63 h 63"/>
                <a:gd name="T8" fmla="*/ 0 w 86"/>
                <a:gd name="T9" fmla="*/ 0 h 63"/>
                <a:gd name="T10" fmla="*/ 2 w 86"/>
                <a:gd name="T11" fmla="*/ 2 h 63"/>
                <a:gd name="T12" fmla="*/ 86 w 86"/>
                <a:gd name="T13" fmla="*/ 2 h 63"/>
                <a:gd name="T14" fmla="*/ 86 w 86"/>
                <a:gd name="T15" fmla="*/ 63 h 63"/>
                <a:gd name="T16" fmla="*/ 2 w 86"/>
                <a:gd name="T17" fmla="*/ 63 h 63"/>
                <a:gd name="T18" fmla="*/ 2 w 86"/>
                <a:gd name="T19" fmla="*/ 2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3">
                  <a:moveTo>
                    <a:pt x="0" y="0"/>
                  </a:moveTo>
                  <a:lnTo>
                    <a:pt x="86" y="0"/>
                  </a:lnTo>
                  <a:lnTo>
                    <a:pt x="86" y="63"/>
                  </a:lnTo>
                  <a:lnTo>
                    <a:pt x="0" y="63"/>
                  </a:lnTo>
                  <a:lnTo>
                    <a:pt x="0" y="0"/>
                  </a:lnTo>
                  <a:close/>
                  <a:moveTo>
                    <a:pt x="2" y="2"/>
                  </a:moveTo>
                  <a:lnTo>
                    <a:pt x="86" y="2"/>
                  </a:lnTo>
                  <a:lnTo>
                    <a:pt x="86" y="63"/>
                  </a:lnTo>
                  <a:lnTo>
                    <a:pt x="2" y="63"/>
                  </a:lnTo>
                  <a:lnTo>
                    <a:pt x="2"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28" name="Freeform 634">
              <a:extLst>
                <a:ext uri="{FF2B5EF4-FFF2-40B4-BE49-F238E27FC236}">
                  <a16:creationId xmlns:a16="http://schemas.microsoft.com/office/drawing/2014/main" id="{FE1EBE1C-5B65-D847-8B07-F918614DF571}"/>
                </a:ext>
              </a:extLst>
            </p:cNvPr>
            <p:cNvSpPr>
              <a:spLocks noEditPoints="1"/>
            </p:cNvSpPr>
            <p:nvPr/>
          </p:nvSpPr>
          <p:spPr bwMode="auto">
            <a:xfrm>
              <a:off x="1076" y="3541"/>
              <a:ext cx="84" cy="61"/>
            </a:xfrm>
            <a:custGeom>
              <a:avLst/>
              <a:gdLst>
                <a:gd name="T0" fmla="*/ 0 w 84"/>
                <a:gd name="T1" fmla="*/ 0 h 61"/>
                <a:gd name="T2" fmla="*/ 84 w 84"/>
                <a:gd name="T3" fmla="*/ 0 h 61"/>
                <a:gd name="T4" fmla="*/ 84 w 84"/>
                <a:gd name="T5" fmla="*/ 61 h 61"/>
                <a:gd name="T6" fmla="*/ 0 w 84"/>
                <a:gd name="T7" fmla="*/ 61 h 61"/>
                <a:gd name="T8" fmla="*/ 0 w 84"/>
                <a:gd name="T9" fmla="*/ 0 h 61"/>
                <a:gd name="T10" fmla="*/ 2 w 84"/>
                <a:gd name="T11" fmla="*/ 1 h 61"/>
                <a:gd name="T12" fmla="*/ 84 w 84"/>
                <a:gd name="T13" fmla="*/ 1 h 61"/>
                <a:gd name="T14" fmla="*/ 84 w 84"/>
                <a:gd name="T15" fmla="*/ 61 h 61"/>
                <a:gd name="T16" fmla="*/ 2 w 84"/>
                <a:gd name="T17" fmla="*/ 61 h 61"/>
                <a:gd name="T18" fmla="*/ 2 w 84"/>
                <a:gd name="T19" fmla="*/ 1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1">
                  <a:moveTo>
                    <a:pt x="0" y="0"/>
                  </a:moveTo>
                  <a:lnTo>
                    <a:pt x="84" y="0"/>
                  </a:lnTo>
                  <a:lnTo>
                    <a:pt x="84" y="61"/>
                  </a:lnTo>
                  <a:lnTo>
                    <a:pt x="0" y="61"/>
                  </a:lnTo>
                  <a:lnTo>
                    <a:pt x="0" y="0"/>
                  </a:lnTo>
                  <a:close/>
                  <a:moveTo>
                    <a:pt x="2" y="1"/>
                  </a:moveTo>
                  <a:lnTo>
                    <a:pt x="84" y="1"/>
                  </a:lnTo>
                  <a:lnTo>
                    <a:pt x="84" y="61"/>
                  </a:lnTo>
                  <a:lnTo>
                    <a:pt x="2" y="61"/>
                  </a:lnTo>
                  <a:lnTo>
                    <a:pt x="2" y="1"/>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29" name="Freeform 635">
              <a:extLst>
                <a:ext uri="{FF2B5EF4-FFF2-40B4-BE49-F238E27FC236}">
                  <a16:creationId xmlns:a16="http://schemas.microsoft.com/office/drawing/2014/main" id="{FD9EF6B1-11E1-234E-8FB5-2CE94A110103}"/>
                </a:ext>
              </a:extLst>
            </p:cNvPr>
            <p:cNvSpPr>
              <a:spLocks noEditPoints="1"/>
            </p:cNvSpPr>
            <p:nvPr/>
          </p:nvSpPr>
          <p:spPr bwMode="auto">
            <a:xfrm>
              <a:off x="1078" y="3542"/>
              <a:ext cx="82" cy="60"/>
            </a:xfrm>
            <a:custGeom>
              <a:avLst/>
              <a:gdLst>
                <a:gd name="T0" fmla="*/ 0 w 82"/>
                <a:gd name="T1" fmla="*/ 0 h 60"/>
                <a:gd name="T2" fmla="*/ 82 w 82"/>
                <a:gd name="T3" fmla="*/ 0 h 60"/>
                <a:gd name="T4" fmla="*/ 82 w 82"/>
                <a:gd name="T5" fmla="*/ 60 h 60"/>
                <a:gd name="T6" fmla="*/ 0 w 82"/>
                <a:gd name="T7" fmla="*/ 60 h 60"/>
                <a:gd name="T8" fmla="*/ 0 w 82"/>
                <a:gd name="T9" fmla="*/ 0 h 60"/>
                <a:gd name="T10" fmla="*/ 3 w 82"/>
                <a:gd name="T11" fmla="*/ 1 h 60"/>
                <a:gd name="T12" fmla="*/ 82 w 82"/>
                <a:gd name="T13" fmla="*/ 1 h 60"/>
                <a:gd name="T14" fmla="*/ 82 w 82"/>
                <a:gd name="T15" fmla="*/ 60 h 60"/>
                <a:gd name="T16" fmla="*/ 3 w 82"/>
                <a:gd name="T17" fmla="*/ 60 h 60"/>
                <a:gd name="T18" fmla="*/ 3 w 82"/>
                <a:gd name="T19" fmla="*/ 1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60">
                  <a:moveTo>
                    <a:pt x="0" y="0"/>
                  </a:moveTo>
                  <a:lnTo>
                    <a:pt x="82" y="0"/>
                  </a:lnTo>
                  <a:lnTo>
                    <a:pt x="82" y="60"/>
                  </a:lnTo>
                  <a:lnTo>
                    <a:pt x="0" y="60"/>
                  </a:lnTo>
                  <a:lnTo>
                    <a:pt x="0" y="0"/>
                  </a:lnTo>
                  <a:close/>
                  <a:moveTo>
                    <a:pt x="3" y="1"/>
                  </a:moveTo>
                  <a:lnTo>
                    <a:pt x="82" y="1"/>
                  </a:lnTo>
                  <a:lnTo>
                    <a:pt x="82" y="60"/>
                  </a:lnTo>
                  <a:lnTo>
                    <a:pt x="3" y="60"/>
                  </a:lnTo>
                  <a:lnTo>
                    <a:pt x="3" y="1"/>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30" name="Freeform 636">
              <a:extLst>
                <a:ext uri="{FF2B5EF4-FFF2-40B4-BE49-F238E27FC236}">
                  <a16:creationId xmlns:a16="http://schemas.microsoft.com/office/drawing/2014/main" id="{89388CA4-6662-DD44-8837-F4916CD86C52}"/>
                </a:ext>
              </a:extLst>
            </p:cNvPr>
            <p:cNvSpPr>
              <a:spLocks noEditPoints="1"/>
            </p:cNvSpPr>
            <p:nvPr/>
          </p:nvSpPr>
          <p:spPr bwMode="auto">
            <a:xfrm>
              <a:off x="1081" y="3543"/>
              <a:ext cx="79" cy="59"/>
            </a:xfrm>
            <a:custGeom>
              <a:avLst/>
              <a:gdLst>
                <a:gd name="T0" fmla="*/ 0 w 79"/>
                <a:gd name="T1" fmla="*/ 0 h 59"/>
                <a:gd name="T2" fmla="*/ 79 w 79"/>
                <a:gd name="T3" fmla="*/ 0 h 59"/>
                <a:gd name="T4" fmla="*/ 79 w 79"/>
                <a:gd name="T5" fmla="*/ 59 h 59"/>
                <a:gd name="T6" fmla="*/ 0 w 79"/>
                <a:gd name="T7" fmla="*/ 59 h 59"/>
                <a:gd name="T8" fmla="*/ 0 w 79"/>
                <a:gd name="T9" fmla="*/ 0 h 59"/>
                <a:gd name="T10" fmla="*/ 1 w 79"/>
                <a:gd name="T11" fmla="*/ 2 h 59"/>
                <a:gd name="T12" fmla="*/ 79 w 79"/>
                <a:gd name="T13" fmla="*/ 2 h 59"/>
                <a:gd name="T14" fmla="*/ 79 w 79"/>
                <a:gd name="T15" fmla="*/ 59 h 59"/>
                <a:gd name="T16" fmla="*/ 1 w 79"/>
                <a:gd name="T17" fmla="*/ 59 h 59"/>
                <a:gd name="T18" fmla="*/ 1 w 79"/>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9">
                  <a:moveTo>
                    <a:pt x="0" y="0"/>
                  </a:moveTo>
                  <a:lnTo>
                    <a:pt x="79" y="0"/>
                  </a:lnTo>
                  <a:lnTo>
                    <a:pt x="79" y="59"/>
                  </a:lnTo>
                  <a:lnTo>
                    <a:pt x="0" y="59"/>
                  </a:lnTo>
                  <a:lnTo>
                    <a:pt x="0" y="0"/>
                  </a:lnTo>
                  <a:close/>
                  <a:moveTo>
                    <a:pt x="1" y="2"/>
                  </a:moveTo>
                  <a:lnTo>
                    <a:pt x="79" y="2"/>
                  </a:lnTo>
                  <a:lnTo>
                    <a:pt x="79" y="59"/>
                  </a:lnTo>
                  <a:lnTo>
                    <a:pt x="1" y="59"/>
                  </a:lnTo>
                  <a:lnTo>
                    <a:pt x="1"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31" name="Freeform 637">
              <a:extLst>
                <a:ext uri="{FF2B5EF4-FFF2-40B4-BE49-F238E27FC236}">
                  <a16:creationId xmlns:a16="http://schemas.microsoft.com/office/drawing/2014/main" id="{1A04565B-E222-F34D-8826-71ECBD402C23}"/>
                </a:ext>
              </a:extLst>
            </p:cNvPr>
            <p:cNvSpPr>
              <a:spLocks noEditPoints="1"/>
            </p:cNvSpPr>
            <p:nvPr/>
          </p:nvSpPr>
          <p:spPr bwMode="auto">
            <a:xfrm>
              <a:off x="1082" y="3545"/>
              <a:ext cx="78" cy="57"/>
            </a:xfrm>
            <a:custGeom>
              <a:avLst/>
              <a:gdLst>
                <a:gd name="T0" fmla="*/ 0 w 78"/>
                <a:gd name="T1" fmla="*/ 0 h 57"/>
                <a:gd name="T2" fmla="*/ 78 w 78"/>
                <a:gd name="T3" fmla="*/ 0 h 57"/>
                <a:gd name="T4" fmla="*/ 78 w 78"/>
                <a:gd name="T5" fmla="*/ 57 h 57"/>
                <a:gd name="T6" fmla="*/ 0 w 78"/>
                <a:gd name="T7" fmla="*/ 57 h 57"/>
                <a:gd name="T8" fmla="*/ 0 w 78"/>
                <a:gd name="T9" fmla="*/ 0 h 57"/>
                <a:gd name="T10" fmla="*/ 3 w 78"/>
                <a:gd name="T11" fmla="*/ 2 h 57"/>
                <a:gd name="T12" fmla="*/ 78 w 78"/>
                <a:gd name="T13" fmla="*/ 2 h 57"/>
                <a:gd name="T14" fmla="*/ 78 w 78"/>
                <a:gd name="T15" fmla="*/ 57 h 57"/>
                <a:gd name="T16" fmla="*/ 3 w 78"/>
                <a:gd name="T17" fmla="*/ 57 h 57"/>
                <a:gd name="T18" fmla="*/ 3 w 78"/>
                <a:gd name="T19" fmla="*/ 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8" h="57">
                  <a:moveTo>
                    <a:pt x="0" y="0"/>
                  </a:moveTo>
                  <a:lnTo>
                    <a:pt x="78" y="0"/>
                  </a:lnTo>
                  <a:lnTo>
                    <a:pt x="78" y="57"/>
                  </a:lnTo>
                  <a:lnTo>
                    <a:pt x="0" y="57"/>
                  </a:lnTo>
                  <a:lnTo>
                    <a:pt x="0" y="0"/>
                  </a:lnTo>
                  <a:close/>
                  <a:moveTo>
                    <a:pt x="3" y="2"/>
                  </a:moveTo>
                  <a:lnTo>
                    <a:pt x="78" y="2"/>
                  </a:lnTo>
                  <a:lnTo>
                    <a:pt x="78" y="57"/>
                  </a:lnTo>
                  <a:lnTo>
                    <a:pt x="3" y="57"/>
                  </a:lnTo>
                  <a:lnTo>
                    <a:pt x="3" y="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32" name="Freeform 638">
              <a:extLst>
                <a:ext uri="{FF2B5EF4-FFF2-40B4-BE49-F238E27FC236}">
                  <a16:creationId xmlns:a16="http://schemas.microsoft.com/office/drawing/2014/main" id="{CE72D8EB-5A9C-C143-9CDD-8025E6C07583}"/>
                </a:ext>
              </a:extLst>
            </p:cNvPr>
            <p:cNvSpPr>
              <a:spLocks noEditPoints="1"/>
            </p:cNvSpPr>
            <p:nvPr/>
          </p:nvSpPr>
          <p:spPr bwMode="auto">
            <a:xfrm>
              <a:off x="1085" y="3547"/>
              <a:ext cx="75" cy="55"/>
            </a:xfrm>
            <a:custGeom>
              <a:avLst/>
              <a:gdLst>
                <a:gd name="T0" fmla="*/ 0 w 75"/>
                <a:gd name="T1" fmla="*/ 0 h 55"/>
                <a:gd name="T2" fmla="*/ 75 w 75"/>
                <a:gd name="T3" fmla="*/ 0 h 55"/>
                <a:gd name="T4" fmla="*/ 75 w 75"/>
                <a:gd name="T5" fmla="*/ 55 h 55"/>
                <a:gd name="T6" fmla="*/ 0 w 75"/>
                <a:gd name="T7" fmla="*/ 55 h 55"/>
                <a:gd name="T8" fmla="*/ 0 w 75"/>
                <a:gd name="T9" fmla="*/ 0 h 55"/>
                <a:gd name="T10" fmla="*/ 2 w 75"/>
                <a:gd name="T11" fmla="*/ 2 h 55"/>
                <a:gd name="T12" fmla="*/ 75 w 75"/>
                <a:gd name="T13" fmla="*/ 2 h 55"/>
                <a:gd name="T14" fmla="*/ 75 w 75"/>
                <a:gd name="T15" fmla="*/ 55 h 55"/>
                <a:gd name="T16" fmla="*/ 2 w 75"/>
                <a:gd name="T17" fmla="*/ 55 h 55"/>
                <a:gd name="T18" fmla="*/ 2 w 75"/>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5">
                  <a:moveTo>
                    <a:pt x="0" y="0"/>
                  </a:moveTo>
                  <a:lnTo>
                    <a:pt x="75" y="0"/>
                  </a:lnTo>
                  <a:lnTo>
                    <a:pt x="75" y="55"/>
                  </a:lnTo>
                  <a:lnTo>
                    <a:pt x="0" y="55"/>
                  </a:lnTo>
                  <a:lnTo>
                    <a:pt x="0" y="0"/>
                  </a:lnTo>
                  <a:close/>
                  <a:moveTo>
                    <a:pt x="2" y="2"/>
                  </a:moveTo>
                  <a:lnTo>
                    <a:pt x="75" y="2"/>
                  </a:lnTo>
                  <a:lnTo>
                    <a:pt x="75" y="55"/>
                  </a:lnTo>
                  <a:lnTo>
                    <a:pt x="2" y="55"/>
                  </a:lnTo>
                  <a:lnTo>
                    <a:pt x="2" y="2"/>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33" name="Freeform 639">
              <a:extLst>
                <a:ext uri="{FF2B5EF4-FFF2-40B4-BE49-F238E27FC236}">
                  <a16:creationId xmlns:a16="http://schemas.microsoft.com/office/drawing/2014/main" id="{1E851B24-C696-C04E-A074-CE927DF2BD50}"/>
                </a:ext>
              </a:extLst>
            </p:cNvPr>
            <p:cNvSpPr>
              <a:spLocks noEditPoints="1"/>
            </p:cNvSpPr>
            <p:nvPr/>
          </p:nvSpPr>
          <p:spPr bwMode="auto">
            <a:xfrm>
              <a:off x="1087" y="3549"/>
              <a:ext cx="73" cy="53"/>
            </a:xfrm>
            <a:custGeom>
              <a:avLst/>
              <a:gdLst>
                <a:gd name="T0" fmla="*/ 0 w 73"/>
                <a:gd name="T1" fmla="*/ 0 h 53"/>
                <a:gd name="T2" fmla="*/ 73 w 73"/>
                <a:gd name="T3" fmla="*/ 0 h 53"/>
                <a:gd name="T4" fmla="*/ 73 w 73"/>
                <a:gd name="T5" fmla="*/ 53 h 53"/>
                <a:gd name="T6" fmla="*/ 0 w 73"/>
                <a:gd name="T7" fmla="*/ 53 h 53"/>
                <a:gd name="T8" fmla="*/ 0 w 73"/>
                <a:gd name="T9" fmla="*/ 0 h 53"/>
                <a:gd name="T10" fmla="*/ 2 w 73"/>
                <a:gd name="T11" fmla="*/ 1 h 53"/>
                <a:gd name="T12" fmla="*/ 73 w 73"/>
                <a:gd name="T13" fmla="*/ 1 h 53"/>
                <a:gd name="T14" fmla="*/ 73 w 73"/>
                <a:gd name="T15" fmla="*/ 53 h 53"/>
                <a:gd name="T16" fmla="*/ 2 w 73"/>
                <a:gd name="T17" fmla="*/ 53 h 53"/>
                <a:gd name="T18" fmla="*/ 2 w 73"/>
                <a:gd name="T19" fmla="*/ 1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3" h="53">
                  <a:moveTo>
                    <a:pt x="0" y="0"/>
                  </a:moveTo>
                  <a:lnTo>
                    <a:pt x="73" y="0"/>
                  </a:lnTo>
                  <a:lnTo>
                    <a:pt x="73" y="53"/>
                  </a:lnTo>
                  <a:lnTo>
                    <a:pt x="0" y="53"/>
                  </a:lnTo>
                  <a:lnTo>
                    <a:pt x="0" y="0"/>
                  </a:lnTo>
                  <a:close/>
                  <a:moveTo>
                    <a:pt x="2" y="1"/>
                  </a:moveTo>
                  <a:lnTo>
                    <a:pt x="73" y="1"/>
                  </a:lnTo>
                  <a:lnTo>
                    <a:pt x="73" y="53"/>
                  </a:lnTo>
                  <a:lnTo>
                    <a:pt x="2" y="53"/>
                  </a:lnTo>
                  <a:lnTo>
                    <a:pt x="2" y="1"/>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34" name="Freeform 640">
              <a:extLst>
                <a:ext uri="{FF2B5EF4-FFF2-40B4-BE49-F238E27FC236}">
                  <a16:creationId xmlns:a16="http://schemas.microsoft.com/office/drawing/2014/main" id="{A0A1B341-3545-2F41-ADEF-226F05245A29}"/>
                </a:ext>
              </a:extLst>
            </p:cNvPr>
            <p:cNvSpPr>
              <a:spLocks noEditPoints="1"/>
            </p:cNvSpPr>
            <p:nvPr/>
          </p:nvSpPr>
          <p:spPr bwMode="auto">
            <a:xfrm>
              <a:off x="1089" y="3550"/>
              <a:ext cx="71" cy="52"/>
            </a:xfrm>
            <a:custGeom>
              <a:avLst/>
              <a:gdLst>
                <a:gd name="T0" fmla="*/ 0 w 71"/>
                <a:gd name="T1" fmla="*/ 0 h 52"/>
                <a:gd name="T2" fmla="*/ 71 w 71"/>
                <a:gd name="T3" fmla="*/ 0 h 52"/>
                <a:gd name="T4" fmla="*/ 71 w 71"/>
                <a:gd name="T5" fmla="*/ 52 h 52"/>
                <a:gd name="T6" fmla="*/ 0 w 71"/>
                <a:gd name="T7" fmla="*/ 52 h 52"/>
                <a:gd name="T8" fmla="*/ 0 w 71"/>
                <a:gd name="T9" fmla="*/ 0 h 52"/>
                <a:gd name="T10" fmla="*/ 2 w 71"/>
                <a:gd name="T11" fmla="*/ 1 h 52"/>
                <a:gd name="T12" fmla="*/ 71 w 71"/>
                <a:gd name="T13" fmla="*/ 1 h 52"/>
                <a:gd name="T14" fmla="*/ 71 w 71"/>
                <a:gd name="T15" fmla="*/ 52 h 52"/>
                <a:gd name="T16" fmla="*/ 2 w 71"/>
                <a:gd name="T17" fmla="*/ 52 h 52"/>
                <a:gd name="T18" fmla="*/ 2 w 71"/>
                <a:gd name="T19" fmla="*/ 1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2">
                  <a:moveTo>
                    <a:pt x="0" y="0"/>
                  </a:moveTo>
                  <a:lnTo>
                    <a:pt x="71" y="0"/>
                  </a:lnTo>
                  <a:lnTo>
                    <a:pt x="71" y="52"/>
                  </a:lnTo>
                  <a:lnTo>
                    <a:pt x="0" y="52"/>
                  </a:lnTo>
                  <a:lnTo>
                    <a:pt x="0" y="0"/>
                  </a:lnTo>
                  <a:close/>
                  <a:moveTo>
                    <a:pt x="2" y="1"/>
                  </a:moveTo>
                  <a:lnTo>
                    <a:pt x="71" y="1"/>
                  </a:lnTo>
                  <a:lnTo>
                    <a:pt x="71" y="52"/>
                  </a:lnTo>
                  <a:lnTo>
                    <a:pt x="2" y="52"/>
                  </a:lnTo>
                  <a:lnTo>
                    <a:pt x="2" y="1"/>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35" name="Freeform 641">
              <a:extLst>
                <a:ext uri="{FF2B5EF4-FFF2-40B4-BE49-F238E27FC236}">
                  <a16:creationId xmlns:a16="http://schemas.microsoft.com/office/drawing/2014/main" id="{7A59B2D1-FD2B-094C-A2BD-F01C61B0B79A}"/>
                </a:ext>
              </a:extLst>
            </p:cNvPr>
            <p:cNvSpPr>
              <a:spLocks noEditPoints="1"/>
            </p:cNvSpPr>
            <p:nvPr/>
          </p:nvSpPr>
          <p:spPr bwMode="auto">
            <a:xfrm>
              <a:off x="1091" y="3551"/>
              <a:ext cx="69" cy="51"/>
            </a:xfrm>
            <a:custGeom>
              <a:avLst/>
              <a:gdLst>
                <a:gd name="T0" fmla="*/ 0 w 69"/>
                <a:gd name="T1" fmla="*/ 0 h 51"/>
                <a:gd name="T2" fmla="*/ 69 w 69"/>
                <a:gd name="T3" fmla="*/ 0 h 51"/>
                <a:gd name="T4" fmla="*/ 69 w 69"/>
                <a:gd name="T5" fmla="*/ 51 h 51"/>
                <a:gd name="T6" fmla="*/ 0 w 69"/>
                <a:gd name="T7" fmla="*/ 51 h 51"/>
                <a:gd name="T8" fmla="*/ 0 w 69"/>
                <a:gd name="T9" fmla="*/ 0 h 51"/>
                <a:gd name="T10" fmla="*/ 3 w 69"/>
                <a:gd name="T11" fmla="*/ 2 h 51"/>
                <a:gd name="T12" fmla="*/ 69 w 69"/>
                <a:gd name="T13" fmla="*/ 2 h 51"/>
                <a:gd name="T14" fmla="*/ 69 w 69"/>
                <a:gd name="T15" fmla="*/ 51 h 51"/>
                <a:gd name="T16" fmla="*/ 3 w 69"/>
                <a:gd name="T17" fmla="*/ 51 h 51"/>
                <a:gd name="T18" fmla="*/ 3 w 69"/>
                <a:gd name="T19" fmla="*/ 2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51">
                  <a:moveTo>
                    <a:pt x="0" y="0"/>
                  </a:moveTo>
                  <a:lnTo>
                    <a:pt x="69" y="0"/>
                  </a:lnTo>
                  <a:lnTo>
                    <a:pt x="69" y="51"/>
                  </a:lnTo>
                  <a:lnTo>
                    <a:pt x="0" y="51"/>
                  </a:lnTo>
                  <a:lnTo>
                    <a:pt x="0" y="0"/>
                  </a:lnTo>
                  <a:close/>
                  <a:moveTo>
                    <a:pt x="3" y="2"/>
                  </a:moveTo>
                  <a:lnTo>
                    <a:pt x="69" y="2"/>
                  </a:lnTo>
                  <a:lnTo>
                    <a:pt x="69" y="51"/>
                  </a:lnTo>
                  <a:lnTo>
                    <a:pt x="3" y="51"/>
                  </a:lnTo>
                  <a:lnTo>
                    <a:pt x="3" y="2"/>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36" name="Freeform 642">
              <a:extLst>
                <a:ext uri="{FF2B5EF4-FFF2-40B4-BE49-F238E27FC236}">
                  <a16:creationId xmlns:a16="http://schemas.microsoft.com/office/drawing/2014/main" id="{770FE02A-6D55-424C-945A-1D4C28D15F79}"/>
                </a:ext>
              </a:extLst>
            </p:cNvPr>
            <p:cNvSpPr>
              <a:spLocks noEditPoints="1"/>
            </p:cNvSpPr>
            <p:nvPr/>
          </p:nvSpPr>
          <p:spPr bwMode="auto">
            <a:xfrm>
              <a:off x="1094" y="3553"/>
              <a:ext cx="66" cy="49"/>
            </a:xfrm>
            <a:custGeom>
              <a:avLst/>
              <a:gdLst>
                <a:gd name="T0" fmla="*/ 0 w 66"/>
                <a:gd name="T1" fmla="*/ 0 h 49"/>
                <a:gd name="T2" fmla="*/ 66 w 66"/>
                <a:gd name="T3" fmla="*/ 0 h 49"/>
                <a:gd name="T4" fmla="*/ 66 w 66"/>
                <a:gd name="T5" fmla="*/ 49 h 49"/>
                <a:gd name="T6" fmla="*/ 0 w 66"/>
                <a:gd name="T7" fmla="*/ 49 h 49"/>
                <a:gd name="T8" fmla="*/ 0 w 66"/>
                <a:gd name="T9" fmla="*/ 0 h 49"/>
                <a:gd name="T10" fmla="*/ 1 w 66"/>
                <a:gd name="T11" fmla="*/ 2 h 49"/>
                <a:gd name="T12" fmla="*/ 66 w 66"/>
                <a:gd name="T13" fmla="*/ 2 h 49"/>
                <a:gd name="T14" fmla="*/ 66 w 66"/>
                <a:gd name="T15" fmla="*/ 49 h 49"/>
                <a:gd name="T16" fmla="*/ 1 w 66"/>
                <a:gd name="T17" fmla="*/ 49 h 49"/>
                <a:gd name="T18" fmla="*/ 1 w 66"/>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 h="49">
                  <a:moveTo>
                    <a:pt x="0" y="0"/>
                  </a:moveTo>
                  <a:lnTo>
                    <a:pt x="66" y="0"/>
                  </a:lnTo>
                  <a:lnTo>
                    <a:pt x="66" y="49"/>
                  </a:lnTo>
                  <a:lnTo>
                    <a:pt x="0" y="49"/>
                  </a:lnTo>
                  <a:lnTo>
                    <a:pt x="0" y="0"/>
                  </a:lnTo>
                  <a:close/>
                  <a:moveTo>
                    <a:pt x="1" y="2"/>
                  </a:moveTo>
                  <a:lnTo>
                    <a:pt x="66" y="2"/>
                  </a:lnTo>
                  <a:lnTo>
                    <a:pt x="66" y="49"/>
                  </a:lnTo>
                  <a:lnTo>
                    <a:pt x="1" y="49"/>
                  </a:lnTo>
                  <a:lnTo>
                    <a:pt x="1" y="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37" name="Freeform 643">
              <a:extLst>
                <a:ext uri="{FF2B5EF4-FFF2-40B4-BE49-F238E27FC236}">
                  <a16:creationId xmlns:a16="http://schemas.microsoft.com/office/drawing/2014/main" id="{87C7D9A7-D4C7-1D41-AA44-DBA51D25F65E}"/>
                </a:ext>
              </a:extLst>
            </p:cNvPr>
            <p:cNvSpPr>
              <a:spLocks noEditPoints="1"/>
            </p:cNvSpPr>
            <p:nvPr/>
          </p:nvSpPr>
          <p:spPr bwMode="auto">
            <a:xfrm>
              <a:off x="1095" y="3555"/>
              <a:ext cx="65" cy="47"/>
            </a:xfrm>
            <a:custGeom>
              <a:avLst/>
              <a:gdLst>
                <a:gd name="T0" fmla="*/ 0 w 65"/>
                <a:gd name="T1" fmla="*/ 0 h 47"/>
                <a:gd name="T2" fmla="*/ 65 w 65"/>
                <a:gd name="T3" fmla="*/ 0 h 47"/>
                <a:gd name="T4" fmla="*/ 65 w 65"/>
                <a:gd name="T5" fmla="*/ 47 h 47"/>
                <a:gd name="T6" fmla="*/ 0 w 65"/>
                <a:gd name="T7" fmla="*/ 47 h 47"/>
                <a:gd name="T8" fmla="*/ 0 w 65"/>
                <a:gd name="T9" fmla="*/ 0 h 47"/>
                <a:gd name="T10" fmla="*/ 3 w 65"/>
                <a:gd name="T11" fmla="*/ 2 h 47"/>
                <a:gd name="T12" fmla="*/ 65 w 65"/>
                <a:gd name="T13" fmla="*/ 2 h 47"/>
                <a:gd name="T14" fmla="*/ 65 w 65"/>
                <a:gd name="T15" fmla="*/ 47 h 47"/>
                <a:gd name="T16" fmla="*/ 3 w 65"/>
                <a:gd name="T17" fmla="*/ 47 h 47"/>
                <a:gd name="T18" fmla="*/ 3 w 65"/>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7">
                  <a:moveTo>
                    <a:pt x="0" y="0"/>
                  </a:moveTo>
                  <a:lnTo>
                    <a:pt x="65" y="0"/>
                  </a:lnTo>
                  <a:lnTo>
                    <a:pt x="65" y="47"/>
                  </a:lnTo>
                  <a:lnTo>
                    <a:pt x="0" y="47"/>
                  </a:lnTo>
                  <a:lnTo>
                    <a:pt x="0" y="0"/>
                  </a:lnTo>
                  <a:close/>
                  <a:moveTo>
                    <a:pt x="3" y="2"/>
                  </a:moveTo>
                  <a:lnTo>
                    <a:pt x="65" y="2"/>
                  </a:lnTo>
                  <a:lnTo>
                    <a:pt x="65" y="47"/>
                  </a:lnTo>
                  <a:lnTo>
                    <a:pt x="3" y="47"/>
                  </a:lnTo>
                  <a:lnTo>
                    <a:pt x="3"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38" name="Freeform 644">
              <a:extLst>
                <a:ext uri="{FF2B5EF4-FFF2-40B4-BE49-F238E27FC236}">
                  <a16:creationId xmlns:a16="http://schemas.microsoft.com/office/drawing/2014/main" id="{D3B8E975-2BFE-4448-AB93-737D1873F3A0}"/>
                </a:ext>
              </a:extLst>
            </p:cNvPr>
            <p:cNvSpPr>
              <a:spLocks noEditPoints="1"/>
            </p:cNvSpPr>
            <p:nvPr/>
          </p:nvSpPr>
          <p:spPr bwMode="auto">
            <a:xfrm>
              <a:off x="1098" y="3557"/>
              <a:ext cx="62" cy="45"/>
            </a:xfrm>
            <a:custGeom>
              <a:avLst/>
              <a:gdLst>
                <a:gd name="T0" fmla="*/ 0 w 62"/>
                <a:gd name="T1" fmla="*/ 0 h 45"/>
                <a:gd name="T2" fmla="*/ 62 w 62"/>
                <a:gd name="T3" fmla="*/ 0 h 45"/>
                <a:gd name="T4" fmla="*/ 62 w 62"/>
                <a:gd name="T5" fmla="*/ 45 h 45"/>
                <a:gd name="T6" fmla="*/ 0 w 62"/>
                <a:gd name="T7" fmla="*/ 45 h 45"/>
                <a:gd name="T8" fmla="*/ 0 w 62"/>
                <a:gd name="T9" fmla="*/ 0 h 45"/>
                <a:gd name="T10" fmla="*/ 2 w 62"/>
                <a:gd name="T11" fmla="*/ 1 h 45"/>
                <a:gd name="T12" fmla="*/ 62 w 62"/>
                <a:gd name="T13" fmla="*/ 1 h 45"/>
                <a:gd name="T14" fmla="*/ 62 w 62"/>
                <a:gd name="T15" fmla="*/ 45 h 45"/>
                <a:gd name="T16" fmla="*/ 2 w 62"/>
                <a:gd name="T17" fmla="*/ 45 h 45"/>
                <a:gd name="T18" fmla="*/ 2 w 62"/>
                <a:gd name="T19" fmla="*/ 1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2" h="45">
                  <a:moveTo>
                    <a:pt x="0" y="0"/>
                  </a:moveTo>
                  <a:lnTo>
                    <a:pt x="62" y="0"/>
                  </a:lnTo>
                  <a:lnTo>
                    <a:pt x="62" y="45"/>
                  </a:lnTo>
                  <a:lnTo>
                    <a:pt x="0" y="45"/>
                  </a:lnTo>
                  <a:lnTo>
                    <a:pt x="0" y="0"/>
                  </a:lnTo>
                  <a:close/>
                  <a:moveTo>
                    <a:pt x="2" y="1"/>
                  </a:moveTo>
                  <a:lnTo>
                    <a:pt x="62" y="1"/>
                  </a:lnTo>
                  <a:lnTo>
                    <a:pt x="62" y="45"/>
                  </a:lnTo>
                  <a:lnTo>
                    <a:pt x="2" y="45"/>
                  </a:lnTo>
                  <a:lnTo>
                    <a:pt x="2" y="1"/>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39" name="Freeform 645">
              <a:extLst>
                <a:ext uri="{FF2B5EF4-FFF2-40B4-BE49-F238E27FC236}">
                  <a16:creationId xmlns:a16="http://schemas.microsoft.com/office/drawing/2014/main" id="{E79518A2-C071-A346-A64B-056B9C0EC1FA}"/>
                </a:ext>
              </a:extLst>
            </p:cNvPr>
            <p:cNvSpPr>
              <a:spLocks noEditPoints="1"/>
            </p:cNvSpPr>
            <p:nvPr/>
          </p:nvSpPr>
          <p:spPr bwMode="auto">
            <a:xfrm>
              <a:off x="1100" y="3558"/>
              <a:ext cx="60" cy="44"/>
            </a:xfrm>
            <a:custGeom>
              <a:avLst/>
              <a:gdLst>
                <a:gd name="T0" fmla="*/ 0 w 60"/>
                <a:gd name="T1" fmla="*/ 0 h 44"/>
                <a:gd name="T2" fmla="*/ 60 w 60"/>
                <a:gd name="T3" fmla="*/ 0 h 44"/>
                <a:gd name="T4" fmla="*/ 60 w 60"/>
                <a:gd name="T5" fmla="*/ 44 h 44"/>
                <a:gd name="T6" fmla="*/ 0 w 60"/>
                <a:gd name="T7" fmla="*/ 44 h 44"/>
                <a:gd name="T8" fmla="*/ 0 w 60"/>
                <a:gd name="T9" fmla="*/ 0 h 44"/>
                <a:gd name="T10" fmla="*/ 3 w 60"/>
                <a:gd name="T11" fmla="*/ 2 h 44"/>
                <a:gd name="T12" fmla="*/ 60 w 60"/>
                <a:gd name="T13" fmla="*/ 2 h 44"/>
                <a:gd name="T14" fmla="*/ 60 w 60"/>
                <a:gd name="T15" fmla="*/ 44 h 44"/>
                <a:gd name="T16" fmla="*/ 3 w 60"/>
                <a:gd name="T17" fmla="*/ 44 h 44"/>
                <a:gd name="T18" fmla="*/ 3 w 60"/>
                <a:gd name="T19" fmla="*/ 2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44">
                  <a:moveTo>
                    <a:pt x="0" y="0"/>
                  </a:moveTo>
                  <a:lnTo>
                    <a:pt x="60" y="0"/>
                  </a:lnTo>
                  <a:lnTo>
                    <a:pt x="60" y="44"/>
                  </a:lnTo>
                  <a:lnTo>
                    <a:pt x="0" y="44"/>
                  </a:lnTo>
                  <a:lnTo>
                    <a:pt x="0" y="0"/>
                  </a:lnTo>
                  <a:close/>
                  <a:moveTo>
                    <a:pt x="3" y="2"/>
                  </a:moveTo>
                  <a:lnTo>
                    <a:pt x="60" y="2"/>
                  </a:lnTo>
                  <a:lnTo>
                    <a:pt x="60" y="44"/>
                  </a:lnTo>
                  <a:lnTo>
                    <a:pt x="3" y="44"/>
                  </a:lnTo>
                  <a:lnTo>
                    <a:pt x="3" y="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40" name="Freeform 646">
              <a:extLst>
                <a:ext uri="{FF2B5EF4-FFF2-40B4-BE49-F238E27FC236}">
                  <a16:creationId xmlns:a16="http://schemas.microsoft.com/office/drawing/2014/main" id="{50EF2DCE-D3B0-FC47-8E20-027FC59B197D}"/>
                </a:ext>
              </a:extLst>
            </p:cNvPr>
            <p:cNvSpPr>
              <a:spLocks noEditPoints="1"/>
            </p:cNvSpPr>
            <p:nvPr/>
          </p:nvSpPr>
          <p:spPr bwMode="auto">
            <a:xfrm>
              <a:off x="1103" y="3560"/>
              <a:ext cx="57" cy="42"/>
            </a:xfrm>
            <a:custGeom>
              <a:avLst/>
              <a:gdLst>
                <a:gd name="T0" fmla="*/ 0 w 57"/>
                <a:gd name="T1" fmla="*/ 0 h 42"/>
                <a:gd name="T2" fmla="*/ 57 w 57"/>
                <a:gd name="T3" fmla="*/ 0 h 42"/>
                <a:gd name="T4" fmla="*/ 57 w 57"/>
                <a:gd name="T5" fmla="*/ 42 h 42"/>
                <a:gd name="T6" fmla="*/ 0 w 57"/>
                <a:gd name="T7" fmla="*/ 42 h 42"/>
                <a:gd name="T8" fmla="*/ 0 w 57"/>
                <a:gd name="T9" fmla="*/ 0 h 42"/>
                <a:gd name="T10" fmla="*/ 1 w 57"/>
                <a:gd name="T11" fmla="*/ 2 h 42"/>
                <a:gd name="T12" fmla="*/ 57 w 57"/>
                <a:gd name="T13" fmla="*/ 2 h 42"/>
                <a:gd name="T14" fmla="*/ 57 w 57"/>
                <a:gd name="T15" fmla="*/ 42 h 42"/>
                <a:gd name="T16" fmla="*/ 1 w 57"/>
                <a:gd name="T17" fmla="*/ 42 h 42"/>
                <a:gd name="T18" fmla="*/ 1 w 57"/>
                <a:gd name="T19" fmla="*/ 2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42">
                  <a:moveTo>
                    <a:pt x="0" y="0"/>
                  </a:moveTo>
                  <a:lnTo>
                    <a:pt x="57" y="0"/>
                  </a:lnTo>
                  <a:lnTo>
                    <a:pt x="57" y="42"/>
                  </a:lnTo>
                  <a:lnTo>
                    <a:pt x="0" y="42"/>
                  </a:lnTo>
                  <a:lnTo>
                    <a:pt x="0" y="0"/>
                  </a:lnTo>
                  <a:close/>
                  <a:moveTo>
                    <a:pt x="1" y="2"/>
                  </a:moveTo>
                  <a:lnTo>
                    <a:pt x="57" y="2"/>
                  </a:lnTo>
                  <a:lnTo>
                    <a:pt x="57" y="42"/>
                  </a:lnTo>
                  <a:lnTo>
                    <a:pt x="1" y="42"/>
                  </a:lnTo>
                  <a:lnTo>
                    <a:pt x="1"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41" name="Freeform 647">
              <a:extLst>
                <a:ext uri="{FF2B5EF4-FFF2-40B4-BE49-F238E27FC236}">
                  <a16:creationId xmlns:a16="http://schemas.microsoft.com/office/drawing/2014/main" id="{3B7B1721-C95B-9F45-ABD9-3742DC0B80B0}"/>
                </a:ext>
              </a:extLst>
            </p:cNvPr>
            <p:cNvSpPr>
              <a:spLocks noEditPoints="1"/>
            </p:cNvSpPr>
            <p:nvPr/>
          </p:nvSpPr>
          <p:spPr bwMode="auto">
            <a:xfrm>
              <a:off x="1104" y="3562"/>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3 w 56"/>
                <a:gd name="T11" fmla="*/ 1 h 40"/>
                <a:gd name="T12" fmla="*/ 56 w 56"/>
                <a:gd name="T13" fmla="*/ 1 h 40"/>
                <a:gd name="T14" fmla="*/ 56 w 56"/>
                <a:gd name="T15" fmla="*/ 40 h 40"/>
                <a:gd name="T16" fmla="*/ 3 w 56"/>
                <a:gd name="T17" fmla="*/ 40 h 40"/>
                <a:gd name="T18" fmla="*/ 3 w 56"/>
                <a:gd name="T19" fmla="*/ 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3" y="1"/>
                  </a:moveTo>
                  <a:lnTo>
                    <a:pt x="56" y="1"/>
                  </a:lnTo>
                  <a:lnTo>
                    <a:pt x="56" y="40"/>
                  </a:lnTo>
                  <a:lnTo>
                    <a:pt x="3" y="40"/>
                  </a:lnTo>
                  <a:lnTo>
                    <a:pt x="3" y="1"/>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42" name="Freeform 648">
              <a:extLst>
                <a:ext uri="{FF2B5EF4-FFF2-40B4-BE49-F238E27FC236}">
                  <a16:creationId xmlns:a16="http://schemas.microsoft.com/office/drawing/2014/main" id="{49C6F77B-CB06-EB4C-AFD3-577177C618B1}"/>
                </a:ext>
              </a:extLst>
            </p:cNvPr>
            <p:cNvSpPr>
              <a:spLocks noEditPoints="1"/>
            </p:cNvSpPr>
            <p:nvPr/>
          </p:nvSpPr>
          <p:spPr bwMode="auto">
            <a:xfrm>
              <a:off x="1107" y="3563"/>
              <a:ext cx="53" cy="39"/>
            </a:xfrm>
            <a:custGeom>
              <a:avLst/>
              <a:gdLst>
                <a:gd name="T0" fmla="*/ 0 w 53"/>
                <a:gd name="T1" fmla="*/ 0 h 39"/>
                <a:gd name="T2" fmla="*/ 53 w 53"/>
                <a:gd name="T3" fmla="*/ 0 h 39"/>
                <a:gd name="T4" fmla="*/ 53 w 53"/>
                <a:gd name="T5" fmla="*/ 39 h 39"/>
                <a:gd name="T6" fmla="*/ 0 w 53"/>
                <a:gd name="T7" fmla="*/ 39 h 39"/>
                <a:gd name="T8" fmla="*/ 0 w 53"/>
                <a:gd name="T9" fmla="*/ 0 h 39"/>
                <a:gd name="T10" fmla="*/ 2 w 53"/>
                <a:gd name="T11" fmla="*/ 1 h 39"/>
                <a:gd name="T12" fmla="*/ 53 w 53"/>
                <a:gd name="T13" fmla="*/ 1 h 39"/>
                <a:gd name="T14" fmla="*/ 53 w 53"/>
                <a:gd name="T15" fmla="*/ 39 h 39"/>
                <a:gd name="T16" fmla="*/ 2 w 53"/>
                <a:gd name="T17" fmla="*/ 39 h 39"/>
                <a:gd name="T18" fmla="*/ 2 w 53"/>
                <a:gd name="T19" fmla="*/ 1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3" h="39">
                  <a:moveTo>
                    <a:pt x="0" y="0"/>
                  </a:moveTo>
                  <a:lnTo>
                    <a:pt x="53" y="0"/>
                  </a:lnTo>
                  <a:lnTo>
                    <a:pt x="53" y="39"/>
                  </a:lnTo>
                  <a:lnTo>
                    <a:pt x="0" y="39"/>
                  </a:lnTo>
                  <a:lnTo>
                    <a:pt x="0" y="0"/>
                  </a:lnTo>
                  <a:close/>
                  <a:moveTo>
                    <a:pt x="2" y="1"/>
                  </a:moveTo>
                  <a:lnTo>
                    <a:pt x="53" y="1"/>
                  </a:lnTo>
                  <a:lnTo>
                    <a:pt x="53" y="39"/>
                  </a:lnTo>
                  <a:lnTo>
                    <a:pt x="2" y="39"/>
                  </a:lnTo>
                  <a:lnTo>
                    <a:pt x="2" y="1"/>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43" name="Freeform 649">
              <a:extLst>
                <a:ext uri="{FF2B5EF4-FFF2-40B4-BE49-F238E27FC236}">
                  <a16:creationId xmlns:a16="http://schemas.microsoft.com/office/drawing/2014/main" id="{5A1072E3-CD56-214D-B6F9-636284B0FC29}"/>
                </a:ext>
              </a:extLst>
            </p:cNvPr>
            <p:cNvSpPr>
              <a:spLocks noEditPoints="1"/>
            </p:cNvSpPr>
            <p:nvPr/>
          </p:nvSpPr>
          <p:spPr bwMode="auto">
            <a:xfrm>
              <a:off x="1109" y="3564"/>
              <a:ext cx="51" cy="38"/>
            </a:xfrm>
            <a:custGeom>
              <a:avLst/>
              <a:gdLst>
                <a:gd name="T0" fmla="*/ 0 w 51"/>
                <a:gd name="T1" fmla="*/ 0 h 38"/>
                <a:gd name="T2" fmla="*/ 51 w 51"/>
                <a:gd name="T3" fmla="*/ 0 h 38"/>
                <a:gd name="T4" fmla="*/ 51 w 51"/>
                <a:gd name="T5" fmla="*/ 38 h 38"/>
                <a:gd name="T6" fmla="*/ 0 w 51"/>
                <a:gd name="T7" fmla="*/ 38 h 38"/>
                <a:gd name="T8" fmla="*/ 0 w 51"/>
                <a:gd name="T9" fmla="*/ 0 h 38"/>
                <a:gd name="T10" fmla="*/ 2 w 51"/>
                <a:gd name="T11" fmla="*/ 2 h 38"/>
                <a:gd name="T12" fmla="*/ 51 w 51"/>
                <a:gd name="T13" fmla="*/ 2 h 38"/>
                <a:gd name="T14" fmla="*/ 51 w 51"/>
                <a:gd name="T15" fmla="*/ 38 h 38"/>
                <a:gd name="T16" fmla="*/ 2 w 51"/>
                <a:gd name="T17" fmla="*/ 38 h 38"/>
                <a:gd name="T18" fmla="*/ 2 w 51"/>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1" h="38">
                  <a:moveTo>
                    <a:pt x="0" y="0"/>
                  </a:moveTo>
                  <a:lnTo>
                    <a:pt x="51" y="0"/>
                  </a:lnTo>
                  <a:lnTo>
                    <a:pt x="51" y="38"/>
                  </a:lnTo>
                  <a:lnTo>
                    <a:pt x="0" y="38"/>
                  </a:lnTo>
                  <a:lnTo>
                    <a:pt x="0" y="0"/>
                  </a:lnTo>
                  <a:close/>
                  <a:moveTo>
                    <a:pt x="2" y="2"/>
                  </a:moveTo>
                  <a:lnTo>
                    <a:pt x="51" y="2"/>
                  </a:lnTo>
                  <a:lnTo>
                    <a:pt x="51" y="38"/>
                  </a:lnTo>
                  <a:lnTo>
                    <a:pt x="2" y="38"/>
                  </a:lnTo>
                  <a:lnTo>
                    <a:pt x="2" y="2"/>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44" name="Freeform 650">
              <a:extLst>
                <a:ext uri="{FF2B5EF4-FFF2-40B4-BE49-F238E27FC236}">
                  <a16:creationId xmlns:a16="http://schemas.microsoft.com/office/drawing/2014/main" id="{2625F26C-02DB-7148-9D32-7AD98EE5374C}"/>
                </a:ext>
              </a:extLst>
            </p:cNvPr>
            <p:cNvSpPr>
              <a:spLocks noEditPoints="1"/>
            </p:cNvSpPr>
            <p:nvPr/>
          </p:nvSpPr>
          <p:spPr bwMode="auto">
            <a:xfrm>
              <a:off x="1111" y="3566"/>
              <a:ext cx="49" cy="36"/>
            </a:xfrm>
            <a:custGeom>
              <a:avLst/>
              <a:gdLst>
                <a:gd name="T0" fmla="*/ 0 w 49"/>
                <a:gd name="T1" fmla="*/ 0 h 36"/>
                <a:gd name="T2" fmla="*/ 49 w 49"/>
                <a:gd name="T3" fmla="*/ 0 h 36"/>
                <a:gd name="T4" fmla="*/ 49 w 49"/>
                <a:gd name="T5" fmla="*/ 36 h 36"/>
                <a:gd name="T6" fmla="*/ 0 w 49"/>
                <a:gd name="T7" fmla="*/ 36 h 36"/>
                <a:gd name="T8" fmla="*/ 0 w 49"/>
                <a:gd name="T9" fmla="*/ 0 h 36"/>
                <a:gd name="T10" fmla="*/ 2 w 49"/>
                <a:gd name="T11" fmla="*/ 2 h 36"/>
                <a:gd name="T12" fmla="*/ 49 w 49"/>
                <a:gd name="T13" fmla="*/ 2 h 36"/>
                <a:gd name="T14" fmla="*/ 49 w 49"/>
                <a:gd name="T15" fmla="*/ 36 h 36"/>
                <a:gd name="T16" fmla="*/ 2 w 49"/>
                <a:gd name="T17" fmla="*/ 36 h 36"/>
                <a:gd name="T18" fmla="*/ 2 w 49"/>
                <a:gd name="T19" fmla="*/ 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9" h="36">
                  <a:moveTo>
                    <a:pt x="0" y="0"/>
                  </a:moveTo>
                  <a:lnTo>
                    <a:pt x="49" y="0"/>
                  </a:lnTo>
                  <a:lnTo>
                    <a:pt x="49" y="36"/>
                  </a:lnTo>
                  <a:lnTo>
                    <a:pt x="0" y="36"/>
                  </a:lnTo>
                  <a:lnTo>
                    <a:pt x="0" y="0"/>
                  </a:lnTo>
                  <a:close/>
                  <a:moveTo>
                    <a:pt x="2" y="2"/>
                  </a:moveTo>
                  <a:lnTo>
                    <a:pt x="49" y="2"/>
                  </a:lnTo>
                  <a:lnTo>
                    <a:pt x="49" y="36"/>
                  </a:lnTo>
                  <a:lnTo>
                    <a:pt x="2" y="36"/>
                  </a:lnTo>
                  <a:lnTo>
                    <a:pt x="2"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45" name="Freeform 651">
              <a:extLst>
                <a:ext uri="{FF2B5EF4-FFF2-40B4-BE49-F238E27FC236}">
                  <a16:creationId xmlns:a16="http://schemas.microsoft.com/office/drawing/2014/main" id="{AD923263-CB1C-E645-86C5-21B9EACB652E}"/>
                </a:ext>
              </a:extLst>
            </p:cNvPr>
            <p:cNvSpPr>
              <a:spLocks noEditPoints="1"/>
            </p:cNvSpPr>
            <p:nvPr/>
          </p:nvSpPr>
          <p:spPr bwMode="auto">
            <a:xfrm>
              <a:off x="1113" y="3568"/>
              <a:ext cx="47" cy="34"/>
            </a:xfrm>
            <a:custGeom>
              <a:avLst/>
              <a:gdLst>
                <a:gd name="T0" fmla="*/ 0 w 47"/>
                <a:gd name="T1" fmla="*/ 0 h 34"/>
                <a:gd name="T2" fmla="*/ 47 w 47"/>
                <a:gd name="T3" fmla="*/ 0 h 34"/>
                <a:gd name="T4" fmla="*/ 47 w 47"/>
                <a:gd name="T5" fmla="*/ 34 h 34"/>
                <a:gd name="T6" fmla="*/ 0 w 47"/>
                <a:gd name="T7" fmla="*/ 34 h 34"/>
                <a:gd name="T8" fmla="*/ 0 w 47"/>
                <a:gd name="T9" fmla="*/ 0 h 34"/>
                <a:gd name="T10" fmla="*/ 3 w 47"/>
                <a:gd name="T11" fmla="*/ 2 h 34"/>
                <a:gd name="T12" fmla="*/ 47 w 47"/>
                <a:gd name="T13" fmla="*/ 2 h 34"/>
                <a:gd name="T14" fmla="*/ 47 w 47"/>
                <a:gd name="T15" fmla="*/ 34 h 34"/>
                <a:gd name="T16" fmla="*/ 3 w 47"/>
                <a:gd name="T17" fmla="*/ 34 h 34"/>
                <a:gd name="T18" fmla="*/ 3 w 47"/>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7" h="34">
                  <a:moveTo>
                    <a:pt x="0" y="0"/>
                  </a:moveTo>
                  <a:lnTo>
                    <a:pt x="47" y="0"/>
                  </a:lnTo>
                  <a:lnTo>
                    <a:pt x="47" y="34"/>
                  </a:lnTo>
                  <a:lnTo>
                    <a:pt x="0" y="34"/>
                  </a:lnTo>
                  <a:lnTo>
                    <a:pt x="0" y="0"/>
                  </a:lnTo>
                  <a:close/>
                  <a:moveTo>
                    <a:pt x="3" y="2"/>
                  </a:moveTo>
                  <a:lnTo>
                    <a:pt x="47" y="2"/>
                  </a:lnTo>
                  <a:lnTo>
                    <a:pt x="47" y="34"/>
                  </a:lnTo>
                  <a:lnTo>
                    <a:pt x="3" y="34"/>
                  </a:lnTo>
                  <a:lnTo>
                    <a:pt x="3"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46" name="Freeform 652">
              <a:extLst>
                <a:ext uri="{FF2B5EF4-FFF2-40B4-BE49-F238E27FC236}">
                  <a16:creationId xmlns:a16="http://schemas.microsoft.com/office/drawing/2014/main" id="{D6DE362B-D848-9B48-8DE2-D222C7FA7A24}"/>
                </a:ext>
              </a:extLst>
            </p:cNvPr>
            <p:cNvSpPr>
              <a:spLocks noEditPoints="1"/>
            </p:cNvSpPr>
            <p:nvPr/>
          </p:nvSpPr>
          <p:spPr bwMode="auto">
            <a:xfrm>
              <a:off x="1116" y="3570"/>
              <a:ext cx="44" cy="32"/>
            </a:xfrm>
            <a:custGeom>
              <a:avLst/>
              <a:gdLst>
                <a:gd name="T0" fmla="*/ 0 w 44"/>
                <a:gd name="T1" fmla="*/ 0 h 32"/>
                <a:gd name="T2" fmla="*/ 44 w 44"/>
                <a:gd name="T3" fmla="*/ 0 h 32"/>
                <a:gd name="T4" fmla="*/ 44 w 44"/>
                <a:gd name="T5" fmla="*/ 32 h 32"/>
                <a:gd name="T6" fmla="*/ 0 w 44"/>
                <a:gd name="T7" fmla="*/ 32 h 32"/>
                <a:gd name="T8" fmla="*/ 0 w 44"/>
                <a:gd name="T9" fmla="*/ 0 h 32"/>
                <a:gd name="T10" fmla="*/ 1 w 44"/>
                <a:gd name="T11" fmla="*/ 1 h 32"/>
                <a:gd name="T12" fmla="*/ 44 w 44"/>
                <a:gd name="T13" fmla="*/ 1 h 32"/>
                <a:gd name="T14" fmla="*/ 44 w 44"/>
                <a:gd name="T15" fmla="*/ 32 h 32"/>
                <a:gd name="T16" fmla="*/ 1 w 44"/>
                <a:gd name="T17" fmla="*/ 32 h 32"/>
                <a:gd name="T18" fmla="*/ 1 w 44"/>
                <a:gd name="T19" fmla="*/ 1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32">
                  <a:moveTo>
                    <a:pt x="0" y="0"/>
                  </a:moveTo>
                  <a:lnTo>
                    <a:pt x="44" y="0"/>
                  </a:lnTo>
                  <a:lnTo>
                    <a:pt x="44" y="32"/>
                  </a:lnTo>
                  <a:lnTo>
                    <a:pt x="0" y="32"/>
                  </a:lnTo>
                  <a:lnTo>
                    <a:pt x="0" y="0"/>
                  </a:lnTo>
                  <a:close/>
                  <a:moveTo>
                    <a:pt x="1" y="1"/>
                  </a:moveTo>
                  <a:lnTo>
                    <a:pt x="44" y="1"/>
                  </a:lnTo>
                  <a:lnTo>
                    <a:pt x="44" y="32"/>
                  </a:lnTo>
                  <a:lnTo>
                    <a:pt x="1" y="32"/>
                  </a:lnTo>
                  <a:lnTo>
                    <a:pt x="1" y="1"/>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47" name="Freeform 653">
              <a:extLst>
                <a:ext uri="{FF2B5EF4-FFF2-40B4-BE49-F238E27FC236}">
                  <a16:creationId xmlns:a16="http://schemas.microsoft.com/office/drawing/2014/main" id="{A8E62663-BDE7-A344-97A4-29F73989D7DA}"/>
                </a:ext>
              </a:extLst>
            </p:cNvPr>
            <p:cNvSpPr>
              <a:spLocks noEditPoints="1"/>
            </p:cNvSpPr>
            <p:nvPr/>
          </p:nvSpPr>
          <p:spPr bwMode="auto">
            <a:xfrm>
              <a:off x="1117" y="3571"/>
              <a:ext cx="43" cy="31"/>
            </a:xfrm>
            <a:custGeom>
              <a:avLst/>
              <a:gdLst>
                <a:gd name="T0" fmla="*/ 0 w 43"/>
                <a:gd name="T1" fmla="*/ 0 h 31"/>
                <a:gd name="T2" fmla="*/ 43 w 43"/>
                <a:gd name="T3" fmla="*/ 0 h 31"/>
                <a:gd name="T4" fmla="*/ 43 w 43"/>
                <a:gd name="T5" fmla="*/ 31 h 31"/>
                <a:gd name="T6" fmla="*/ 0 w 43"/>
                <a:gd name="T7" fmla="*/ 31 h 31"/>
                <a:gd name="T8" fmla="*/ 0 w 43"/>
                <a:gd name="T9" fmla="*/ 0 h 31"/>
                <a:gd name="T10" fmla="*/ 3 w 43"/>
                <a:gd name="T11" fmla="*/ 2 h 31"/>
                <a:gd name="T12" fmla="*/ 43 w 43"/>
                <a:gd name="T13" fmla="*/ 2 h 31"/>
                <a:gd name="T14" fmla="*/ 43 w 43"/>
                <a:gd name="T15" fmla="*/ 31 h 31"/>
                <a:gd name="T16" fmla="*/ 3 w 43"/>
                <a:gd name="T17" fmla="*/ 31 h 31"/>
                <a:gd name="T18" fmla="*/ 3 w 43"/>
                <a:gd name="T19" fmla="*/ 2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1">
                  <a:moveTo>
                    <a:pt x="0" y="0"/>
                  </a:moveTo>
                  <a:lnTo>
                    <a:pt x="43" y="0"/>
                  </a:lnTo>
                  <a:lnTo>
                    <a:pt x="43" y="31"/>
                  </a:lnTo>
                  <a:lnTo>
                    <a:pt x="0" y="31"/>
                  </a:lnTo>
                  <a:lnTo>
                    <a:pt x="0" y="0"/>
                  </a:lnTo>
                  <a:close/>
                  <a:moveTo>
                    <a:pt x="3" y="2"/>
                  </a:moveTo>
                  <a:lnTo>
                    <a:pt x="43" y="2"/>
                  </a:lnTo>
                  <a:lnTo>
                    <a:pt x="43" y="31"/>
                  </a:lnTo>
                  <a:lnTo>
                    <a:pt x="3" y="31"/>
                  </a:lnTo>
                  <a:lnTo>
                    <a:pt x="3" y="2"/>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48" name="Freeform 654">
              <a:extLst>
                <a:ext uri="{FF2B5EF4-FFF2-40B4-BE49-F238E27FC236}">
                  <a16:creationId xmlns:a16="http://schemas.microsoft.com/office/drawing/2014/main" id="{4C21552C-882F-8744-9DBD-86D04D475635}"/>
                </a:ext>
              </a:extLst>
            </p:cNvPr>
            <p:cNvSpPr>
              <a:spLocks noEditPoints="1"/>
            </p:cNvSpPr>
            <p:nvPr/>
          </p:nvSpPr>
          <p:spPr bwMode="auto">
            <a:xfrm>
              <a:off x="1120" y="3573"/>
              <a:ext cx="40" cy="29"/>
            </a:xfrm>
            <a:custGeom>
              <a:avLst/>
              <a:gdLst>
                <a:gd name="T0" fmla="*/ 0 w 40"/>
                <a:gd name="T1" fmla="*/ 0 h 29"/>
                <a:gd name="T2" fmla="*/ 40 w 40"/>
                <a:gd name="T3" fmla="*/ 0 h 29"/>
                <a:gd name="T4" fmla="*/ 40 w 40"/>
                <a:gd name="T5" fmla="*/ 29 h 29"/>
                <a:gd name="T6" fmla="*/ 0 w 40"/>
                <a:gd name="T7" fmla="*/ 29 h 29"/>
                <a:gd name="T8" fmla="*/ 0 w 40"/>
                <a:gd name="T9" fmla="*/ 0 h 29"/>
                <a:gd name="T10" fmla="*/ 2 w 40"/>
                <a:gd name="T11" fmla="*/ 1 h 29"/>
                <a:gd name="T12" fmla="*/ 40 w 40"/>
                <a:gd name="T13" fmla="*/ 1 h 29"/>
                <a:gd name="T14" fmla="*/ 40 w 40"/>
                <a:gd name="T15" fmla="*/ 29 h 29"/>
                <a:gd name="T16" fmla="*/ 2 w 40"/>
                <a:gd name="T17" fmla="*/ 29 h 29"/>
                <a:gd name="T18" fmla="*/ 2 w 40"/>
                <a:gd name="T19" fmla="*/ 1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29">
                  <a:moveTo>
                    <a:pt x="0" y="0"/>
                  </a:moveTo>
                  <a:lnTo>
                    <a:pt x="40" y="0"/>
                  </a:lnTo>
                  <a:lnTo>
                    <a:pt x="40" y="29"/>
                  </a:lnTo>
                  <a:lnTo>
                    <a:pt x="0" y="29"/>
                  </a:lnTo>
                  <a:lnTo>
                    <a:pt x="0" y="0"/>
                  </a:lnTo>
                  <a:close/>
                  <a:moveTo>
                    <a:pt x="2" y="1"/>
                  </a:moveTo>
                  <a:lnTo>
                    <a:pt x="40" y="1"/>
                  </a:lnTo>
                  <a:lnTo>
                    <a:pt x="40" y="29"/>
                  </a:lnTo>
                  <a:lnTo>
                    <a:pt x="2" y="29"/>
                  </a:lnTo>
                  <a:lnTo>
                    <a:pt x="2" y="1"/>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49" name="Freeform 655">
              <a:extLst>
                <a:ext uri="{FF2B5EF4-FFF2-40B4-BE49-F238E27FC236}">
                  <a16:creationId xmlns:a16="http://schemas.microsoft.com/office/drawing/2014/main" id="{DFDC06C9-7ADE-1F4F-B732-8650A4D64655}"/>
                </a:ext>
              </a:extLst>
            </p:cNvPr>
            <p:cNvSpPr>
              <a:spLocks noEditPoints="1"/>
            </p:cNvSpPr>
            <p:nvPr/>
          </p:nvSpPr>
          <p:spPr bwMode="auto">
            <a:xfrm>
              <a:off x="1122" y="3574"/>
              <a:ext cx="38" cy="28"/>
            </a:xfrm>
            <a:custGeom>
              <a:avLst/>
              <a:gdLst>
                <a:gd name="T0" fmla="*/ 0 w 38"/>
                <a:gd name="T1" fmla="*/ 0 h 28"/>
                <a:gd name="T2" fmla="*/ 38 w 38"/>
                <a:gd name="T3" fmla="*/ 0 h 28"/>
                <a:gd name="T4" fmla="*/ 38 w 38"/>
                <a:gd name="T5" fmla="*/ 28 h 28"/>
                <a:gd name="T6" fmla="*/ 0 w 38"/>
                <a:gd name="T7" fmla="*/ 28 h 28"/>
                <a:gd name="T8" fmla="*/ 0 w 38"/>
                <a:gd name="T9" fmla="*/ 0 h 28"/>
                <a:gd name="T10" fmla="*/ 2 w 38"/>
                <a:gd name="T11" fmla="*/ 2 h 28"/>
                <a:gd name="T12" fmla="*/ 38 w 38"/>
                <a:gd name="T13" fmla="*/ 2 h 28"/>
                <a:gd name="T14" fmla="*/ 38 w 38"/>
                <a:gd name="T15" fmla="*/ 28 h 28"/>
                <a:gd name="T16" fmla="*/ 2 w 38"/>
                <a:gd name="T17" fmla="*/ 28 h 28"/>
                <a:gd name="T18" fmla="*/ 2 w 38"/>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8">
                  <a:moveTo>
                    <a:pt x="0" y="0"/>
                  </a:moveTo>
                  <a:lnTo>
                    <a:pt x="38" y="0"/>
                  </a:lnTo>
                  <a:lnTo>
                    <a:pt x="38" y="28"/>
                  </a:lnTo>
                  <a:lnTo>
                    <a:pt x="0" y="28"/>
                  </a:lnTo>
                  <a:lnTo>
                    <a:pt x="0" y="0"/>
                  </a:lnTo>
                  <a:close/>
                  <a:moveTo>
                    <a:pt x="2" y="2"/>
                  </a:moveTo>
                  <a:lnTo>
                    <a:pt x="38" y="2"/>
                  </a:lnTo>
                  <a:lnTo>
                    <a:pt x="38" y="28"/>
                  </a:lnTo>
                  <a:lnTo>
                    <a:pt x="2" y="28"/>
                  </a:lnTo>
                  <a:lnTo>
                    <a:pt x="2" y="2"/>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50" name="Freeform 656">
              <a:extLst>
                <a:ext uri="{FF2B5EF4-FFF2-40B4-BE49-F238E27FC236}">
                  <a16:creationId xmlns:a16="http://schemas.microsoft.com/office/drawing/2014/main" id="{C55E5703-9AB7-9D40-B494-1A846F689EDD}"/>
                </a:ext>
              </a:extLst>
            </p:cNvPr>
            <p:cNvSpPr>
              <a:spLocks noEditPoints="1"/>
            </p:cNvSpPr>
            <p:nvPr/>
          </p:nvSpPr>
          <p:spPr bwMode="auto">
            <a:xfrm>
              <a:off x="1124" y="3576"/>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2 w 36"/>
                <a:gd name="T11" fmla="*/ 1 h 26"/>
                <a:gd name="T12" fmla="*/ 36 w 36"/>
                <a:gd name="T13" fmla="*/ 1 h 26"/>
                <a:gd name="T14" fmla="*/ 36 w 36"/>
                <a:gd name="T15" fmla="*/ 26 h 26"/>
                <a:gd name="T16" fmla="*/ 2 w 36"/>
                <a:gd name="T17" fmla="*/ 26 h 26"/>
                <a:gd name="T18" fmla="*/ 2 w 36"/>
                <a:gd name="T19" fmla="*/ 1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2" y="1"/>
                  </a:moveTo>
                  <a:lnTo>
                    <a:pt x="36" y="1"/>
                  </a:lnTo>
                  <a:lnTo>
                    <a:pt x="36" y="26"/>
                  </a:lnTo>
                  <a:lnTo>
                    <a:pt x="2" y="26"/>
                  </a:lnTo>
                  <a:lnTo>
                    <a:pt x="2" y="1"/>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51" name="Freeform 657">
              <a:extLst>
                <a:ext uri="{FF2B5EF4-FFF2-40B4-BE49-F238E27FC236}">
                  <a16:creationId xmlns:a16="http://schemas.microsoft.com/office/drawing/2014/main" id="{5C6ACB0E-6C59-2E4E-BEE8-E3CB3526DE1F}"/>
                </a:ext>
              </a:extLst>
            </p:cNvPr>
            <p:cNvSpPr>
              <a:spLocks noEditPoints="1"/>
            </p:cNvSpPr>
            <p:nvPr/>
          </p:nvSpPr>
          <p:spPr bwMode="auto">
            <a:xfrm>
              <a:off x="1126" y="3577"/>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3 w 34"/>
                <a:gd name="T11" fmla="*/ 2 h 25"/>
                <a:gd name="T12" fmla="*/ 34 w 34"/>
                <a:gd name="T13" fmla="*/ 2 h 25"/>
                <a:gd name="T14" fmla="*/ 34 w 34"/>
                <a:gd name="T15" fmla="*/ 25 h 25"/>
                <a:gd name="T16" fmla="*/ 3 w 34"/>
                <a:gd name="T17" fmla="*/ 25 h 25"/>
                <a:gd name="T18" fmla="*/ 3 w 34"/>
                <a:gd name="T19" fmla="*/ 2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3" y="2"/>
                  </a:moveTo>
                  <a:lnTo>
                    <a:pt x="34" y="2"/>
                  </a:lnTo>
                  <a:lnTo>
                    <a:pt x="34" y="25"/>
                  </a:lnTo>
                  <a:lnTo>
                    <a:pt x="3" y="25"/>
                  </a:lnTo>
                  <a:lnTo>
                    <a:pt x="3" y="2"/>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52" name="Freeform 658">
              <a:extLst>
                <a:ext uri="{FF2B5EF4-FFF2-40B4-BE49-F238E27FC236}">
                  <a16:creationId xmlns:a16="http://schemas.microsoft.com/office/drawing/2014/main" id="{D64F843A-6110-8142-AAA9-A38D56CBECE5}"/>
                </a:ext>
              </a:extLst>
            </p:cNvPr>
            <p:cNvSpPr>
              <a:spLocks noEditPoints="1"/>
            </p:cNvSpPr>
            <p:nvPr/>
          </p:nvSpPr>
          <p:spPr bwMode="auto">
            <a:xfrm>
              <a:off x="1129" y="3579"/>
              <a:ext cx="31" cy="23"/>
            </a:xfrm>
            <a:custGeom>
              <a:avLst/>
              <a:gdLst>
                <a:gd name="T0" fmla="*/ 0 w 31"/>
                <a:gd name="T1" fmla="*/ 0 h 23"/>
                <a:gd name="T2" fmla="*/ 31 w 31"/>
                <a:gd name="T3" fmla="*/ 0 h 23"/>
                <a:gd name="T4" fmla="*/ 31 w 31"/>
                <a:gd name="T5" fmla="*/ 23 h 23"/>
                <a:gd name="T6" fmla="*/ 0 w 31"/>
                <a:gd name="T7" fmla="*/ 23 h 23"/>
                <a:gd name="T8" fmla="*/ 0 w 31"/>
                <a:gd name="T9" fmla="*/ 0 h 23"/>
                <a:gd name="T10" fmla="*/ 2 w 31"/>
                <a:gd name="T11" fmla="*/ 2 h 23"/>
                <a:gd name="T12" fmla="*/ 31 w 31"/>
                <a:gd name="T13" fmla="*/ 2 h 23"/>
                <a:gd name="T14" fmla="*/ 31 w 31"/>
                <a:gd name="T15" fmla="*/ 23 h 23"/>
                <a:gd name="T16" fmla="*/ 2 w 31"/>
                <a:gd name="T17" fmla="*/ 23 h 23"/>
                <a:gd name="T18" fmla="*/ 2 w 31"/>
                <a:gd name="T19" fmla="*/ 2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 h="23">
                  <a:moveTo>
                    <a:pt x="0" y="0"/>
                  </a:moveTo>
                  <a:lnTo>
                    <a:pt x="31" y="0"/>
                  </a:lnTo>
                  <a:lnTo>
                    <a:pt x="31" y="23"/>
                  </a:lnTo>
                  <a:lnTo>
                    <a:pt x="0" y="23"/>
                  </a:lnTo>
                  <a:lnTo>
                    <a:pt x="0" y="0"/>
                  </a:lnTo>
                  <a:close/>
                  <a:moveTo>
                    <a:pt x="2" y="2"/>
                  </a:moveTo>
                  <a:lnTo>
                    <a:pt x="31" y="2"/>
                  </a:lnTo>
                  <a:lnTo>
                    <a:pt x="31" y="23"/>
                  </a:lnTo>
                  <a:lnTo>
                    <a:pt x="2" y="23"/>
                  </a:lnTo>
                  <a:lnTo>
                    <a:pt x="2" y="2"/>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53" name="Freeform 659">
              <a:extLst>
                <a:ext uri="{FF2B5EF4-FFF2-40B4-BE49-F238E27FC236}">
                  <a16:creationId xmlns:a16="http://schemas.microsoft.com/office/drawing/2014/main" id="{A94D7DB2-F3C9-D549-B33E-091E48494285}"/>
                </a:ext>
              </a:extLst>
            </p:cNvPr>
            <p:cNvSpPr>
              <a:spLocks noEditPoints="1"/>
            </p:cNvSpPr>
            <p:nvPr/>
          </p:nvSpPr>
          <p:spPr bwMode="auto">
            <a:xfrm>
              <a:off x="1131" y="3581"/>
              <a:ext cx="29" cy="21"/>
            </a:xfrm>
            <a:custGeom>
              <a:avLst/>
              <a:gdLst>
                <a:gd name="T0" fmla="*/ 0 w 29"/>
                <a:gd name="T1" fmla="*/ 0 h 21"/>
                <a:gd name="T2" fmla="*/ 29 w 29"/>
                <a:gd name="T3" fmla="*/ 0 h 21"/>
                <a:gd name="T4" fmla="*/ 29 w 29"/>
                <a:gd name="T5" fmla="*/ 21 h 21"/>
                <a:gd name="T6" fmla="*/ 0 w 29"/>
                <a:gd name="T7" fmla="*/ 21 h 21"/>
                <a:gd name="T8" fmla="*/ 0 w 29"/>
                <a:gd name="T9" fmla="*/ 0 h 21"/>
                <a:gd name="T10" fmla="*/ 2 w 29"/>
                <a:gd name="T11" fmla="*/ 2 h 21"/>
                <a:gd name="T12" fmla="*/ 29 w 29"/>
                <a:gd name="T13" fmla="*/ 2 h 21"/>
                <a:gd name="T14" fmla="*/ 29 w 29"/>
                <a:gd name="T15" fmla="*/ 21 h 21"/>
                <a:gd name="T16" fmla="*/ 2 w 29"/>
                <a:gd name="T17" fmla="*/ 21 h 21"/>
                <a:gd name="T18" fmla="*/ 2 w 29"/>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1">
                  <a:moveTo>
                    <a:pt x="0" y="0"/>
                  </a:moveTo>
                  <a:lnTo>
                    <a:pt x="29" y="0"/>
                  </a:lnTo>
                  <a:lnTo>
                    <a:pt x="29" y="21"/>
                  </a:lnTo>
                  <a:lnTo>
                    <a:pt x="0" y="21"/>
                  </a:lnTo>
                  <a:lnTo>
                    <a:pt x="0" y="0"/>
                  </a:lnTo>
                  <a:close/>
                  <a:moveTo>
                    <a:pt x="2" y="2"/>
                  </a:moveTo>
                  <a:lnTo>
                    <a:pt x="29" y="2"/>
                  </a:lnTo>
                  <a:lnTo>
                    <a:pt x="29" y="21"/>
                  </a:lnTo>
                  <a:lnTo>
                    <a:pt x="2" y="21"/>
                  </a:lnTo>
                  <a:lnTo>
                    <a:pt x="2" y="2"/>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54" name="Freeform 660">
              <a:extLst>
                <a:ext uri="{FF2B5EF4-FFF2-40B4-BE49-F238E27FC236}">
                  <a16:creationId xmlns:a16="http://schemas.microsoft.com/office/drawing/2014/main" id="{D750F2E7-8F14-794A-9C77-59BA5A77CDB0}"/>
                </a:ext>
              </a:extLst>
            </p:cNvPr>
            <p:cNvSpPr>
              <a:spLocks noEditPoints="1"/>
            </p:cNvSpPr>
            <p:nvPr/>
          </p:nvSpPr>
          <p:spPr bwMode="auto">
            <a:xfrm>
              <a:off x="1133" y="3583"/>
              <a:ext cx="27" cy="19"/>
            </a:xfrm>
            <a:custGeom>
              <a:avLst/>
              <a:gdLst>
                <a:gd name="T0" fmla="*/ 0 w 27"/>
                <a:gd name="T1" fmla="*/ 0 h 19"/>
                <a:gd name="T2" fmla="*/ 27 w 27"/>
                <a:gd name="T3" fmla="*/ 0 h 19"/>
                <a:gd name="T4" fmla="*/ 27 w 27"/>
                <a:gd name="T5" fmla="*/ 19 h 19"/>
                <a:gd name="T6" fmla="*/ 0 w 27"/>
                <a:gd name="T7" fmla="*/ 19 h 19"/>
                <a:gd name="T8" fmla="*/ 0 w 27"/>
                <a:gd name="T9" fmla="*/ 0 h 19"/>
                <a:gd name="T10" fmla="*/ 2 w 27"/>
                <a:gd name="T11" fmla="*/ 1 h 19"/>
                <a:gd name="T12" fmla="*/ 27 w 27"/>
                <a:gd name="T13" fmla="*/ 1 h 19"/>
                <a:gd name="T14" fmla="*/ 27 w 27"/>
                <a:gd name="T15" fmla="*/ 19 h 19"/>
                <a:gd name="T16" fmla="*/ 2 w 27"/>
                <a:gd name="T17" fmla="*/ 19 h 19"/>
                <a:gd name="T18" fmla="*/ 2 w 27"/>
                <a:gd name="T19" fmla="*/ 1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 h="19">
                  <a:moveTo>
                    <a:pt x="0" y="0"/>
                  </a:moveTo>
                  <a:lnTo>
                    <a:pt x="27" y="0"/>
                  </a:lnTo>
                  <a:lnTo>
                    <a:pt x="27" y="19"/>
                  </a:lnTo>
                  <a:lnTo>
                    <a:pt x="0" y="19"/>
                  </a:lnTo>
                  <a:lnTo>
                    <a:pt x="0" y="0"/>
                  </a:lnTo>
                  <a:close/>
                  <a:moveTo>
                    <a:pt x="2" y="1"/>
                  </a:moveTo>
                  <a:lnTo>
                    <a:pt x="27" y="1"/>
                  </a:lnTo>
                  <a:lnTo>
                    <a:pt x="27" y="19"/>
                  </a:lnTo>
                  <a:lnTo>
                    <a:pt x="2" y="19"/>
                  </a:lnTo>
                  <a:lnTo>
                    <a:pt x="2" y="1"/>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55" name="Freeform 661">
              <a:extLst>
                <a:ext uri="{FF2B5EF4-FFF2-40B4-BE49-F238E27FC236}">
                  <a16:creationId xmlns:a16="http://schemas.microsoft.com/office/drawing/2014/main" id="{738297E9-E01F-6747-AA13-F01499B36764}"/>
                </a:ext>
              </a:extLst>
            </p:cNvPr>
            <p:cNvSpPr>
              <a:spLocks noEditPoints="1"/>
            </p:cNvSpPr>
            <p:nvPr/>
          </p:nvSpPr>
          <p:spPr bwMode="auto">
            <a:xfrm>
              <a:off x="1135" y="3584"/>
              <a:ext cx="25" cy="18"/>
            </a:xfrm>
            <a:custGeom>
              <a:avLst/>
              <a:gdLst>
                <a:gd name="T0" fmla="*/ 0 w 25"/>
                <a:gd name="T1" fmla="*/ 0 h 18"/>
                <a:gd name="T2" fmla="*/ 25 w 25"/>
                <a:gd name="T3" fmla="*/ 0 h 18"/>
                <a:gd name="T4" fmla="*/ 25 w 25"/>
                <a:gd name="T5" fmla="*/ 18 h 18"/>
                <a:gd name="T6" fmla="*/ 0 w 25"/>
                <a:gd name="T7" fmla="*/ 18 h 18"/>
                <a:gd name="T8" fmla="*/ 0 w 25"/>
                <a:gd name="T9" fmla="*/ 0 h 18"/>
                <a:gd name="T10" fmla="*/ 3 w 25"/>
                <a:gd name="T11" fmla="*/ 1 h 18"/>
                <a:gd name="T12" fmla="*/ 25 w 25"/>
                <a:gd name="T13" fmla="*/ 1 h 18"/>
                <a:gd name="T14" fmla="*/ 25 w 25"/>
                <a:gd name="T15" fmla="*/ 18 h 18"/>
                <a:gd name="T16" fmla="*/ 3 w 25"/>
                <a:gd name="T17" fmla="*/ 18 h 18"/>
                <a:gd name="T18" fmla="*/ 3 w 25"/>
                <a:gd name="T19" fmla="*/ 1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8">
                  <a:moveTo>
                    <a:pt x="0" y="0"/>
                  </a:moveTo>
                  <a:lnTo>
                    <a:pt x="25" y="0"/>
                  </a:lnTo>
                  <a:lnTo>
                    <a:pt x="25" y="18"/>
                  </a:lnTo>
                  <a:lnTo>
                    <a:pt x="0" y="18"/>
                  </a:lnTo>
                  <a:lnTo>
                    <a:pt x="0" y="0"/>
                  </a:lnTo>
                  <a:close/>
                  <a:moveTo>
                    <a:pt x="3" y="1"/>
                  </a:moveTo>
                  <a:lnTo>
                    <a:pt x="25" y="1"/>
                  </a:lnTo>
                  <a:lnTo>
                    <a:pt x="25" y="18"/>
                  </a:lnTo>
                  <a:lnTo>
                    <a:pt x="3" y="18"/>
                  </a:lnTo>
                  <a:lnTo>
                    <a:pt x="3" y="1"/>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56" name="Freeform 662">
              <a:extLst>
                <a:ext uri="{FF2B5EF4-FFF2-40B4-BE49-F238E27FC236}">
                  <a16:creationId xmlns:a16="http://schemas.microsoft.com/office/drawing/2014/main" id="{5877361B-E37D-1D48-BC6E-F2016B3678A3}"/>
                </a:ext>
              </a:extLst>
            </p:cNvPr>
            <p:cNvSpPr>
              <a:spLocks noEditPoints="1"/>
            </p:cNvSpPr>
            <p:nvPr/>
          </p:nvSpPr>
          <p:spPr bwMode="auto">
            <a:xfrm>
              <a:off x="1138" y="3585"/>
              <a:ext cx="22" cy="17"/>
            </a:xfrm>
            <a:custGeom>
              <a:avLst/>
              <a:gdLst>
                <a:gd name="T0" fmla="*/ 0 w 22"/>
                <a:gd name="T1" fmla="*/ 0 h 17"/>
                <a:gd name="T2" fmla="*/ 22 w 22"/>
                <a:gd name="T3" fmla="*/ 0 h 17"/>
                <a:gd name="T4" fmla="*/ 22 w 22"/>
                <a:gd name="T5" fmla="*/ 17 h 17"/>
                <a:gd name="T6" fmla="*/ 0 w 22"/>
                <a:gd name="T7" fmla="*/ 17 h 17"/>
                <a:gd name="T8" fmla="*/ 0 w 22"/>
                <a:gd name="T9" fmla="*/ 0 h 17"/>
                <a:gd name="T10" fmla="*/ 1 w 22"/>
                <a:gd name="T11" fmla="*/ 2 h 17"/>
                <a:gd name="T12" fmla="*/ 22 w 22"/>
                <a:gd name="T13" fmla="*/ 2 h 17"/>
                <a:gd name="T14" fmla="*/ 22 w 22"/>
                <a:gd name="T15" fmla="*/ 17 h 17"/>
                <a:gd name="T16" fmla="*/ 1 w 22"/>
                <a:gd name="T17" fmla="*/ 17 h 17"/>
                <a:gd name="T18" fmla="*/ 1 w 22"/>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7">
                  <a:moveTo>
                    <a:pt x="0" y="0"/>
                  </a:moveTo>
                  <a:lnTo>
                    <a:pt x="22" y="0"/>
                  </a:lnTo>
                  <a:lnTo>
                    <a:pt x="22" y="17"/>
                  </a:lnTo>
                  <a:lnTo>
                    <a:pt x="0" y="17"/>
                  </a:lnTo>
                  <a:lnTo>
                    <a:pt x="0" y="0"/>
                  </a:lnTo>
                  <a:close/>
                  <a:moveTo>
                    <a:pt x="1" y="2"/>
                  </a:moveTo>
                  <a:lnTo>
                    <a:pt x="22" y="2"/>
                  </a:lnTo>
                  <a:lnTo>
                    <a:pt x="22" y="17"/>
                  </a:lnTo>
                  <a:lnTo>
                    <a:pt x="1" y="17"/>
                  </a:lnTo>
                  <a:lnTo>
                    <a:pt x="1"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57" name="Freeform 663">
              <a:extLst>
                <a:ext uri="{FF2B5EF4-FFF2-40B4-BE49-F238E27FC236}">
                  <a16:creationId xmlns:a16="http://schemas.microsoft.com/office/drawing/2014/main" id="{1435C559-24AF-7D4C-A1C0-E54982082C7C}"/>
                </a:ext>
              </a:extLst>
            </p:cNvPr>
            <p:cNvSpPr>
              <a:spLocks noEditPoints="1"/>
            </p:cNvSpPr>
            <p:nvPr/>
          </p:nvSpPr>
          <p:spPr bwMode="auto">
            <a:xfrm>
              <a:off x="1139" y="3587"/>
              <a:ext cx="21" cy="15"/>
            </a:xfrm>
            <a:custGeom>
              <a:avLst/>
              <a:gdLst>
                <a:gd name="T0" fmla="*/ 0 w 21"/>
                <a:gd name="T1" fmla="*/ 0 h 15"/>
                <a:gd name="T2" fmla="*/ 21 w 21"/>
                <a:gd name="T3" fmla="*/ 0 h 15"/>
                <a:gd name="T4" fmla="*/ 21 w 21"/>
                <a:gd name="T5" fmla="*/ 15 h 15"/>
                <a:gd name="T6" fmla="*/ 0 w 21"/>
                <a:gd name="T7" fmla="*/ 15 h 15"/>
                <a:gd name="T8" fmla="*/ 0 w 21"/>
                <a:gd name="T9" fmla="*/ 0 h 15"/>
                <a:gd name="T10" fmla="*/ 3 w 21"/>
                <a:gd name="T11" fmla="*/ 2 h 15"/>
                <a:gd name="T12" fmla="*/ 21 w 21"/>
                <a:gd name="T13" fmla="*/ 2 h 15"/>
                <a:gd name="T14" fmla="*/ 21 w 21"/>
                <a:gd name="T15" fmla="*/ 15 h 15"/>
                <a:gd name="T16" fmla="*/ 3 w 21"/>
                <a:gd name="T17" fmla="*/ 15 h 15"/>
                <a:gd name="T18" fmla="*/ 3 w 21"/>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5">
                  <a:moveTo>
                    <a:pt x="0" y="0"/>
                  </a:moveTo>
                  <a:lnTo>
                    <a:pt x="21" y="0"/>
                  </a:lnTo>
                  <a:lnTo>
                    <a:pt x="21" y="15"/>
                  </a:lnTo>
                  <a:lnTo>
                    <a:pt x="0" y="15"/>
                  </a:lnTo>
                  <a:lnTo>
                    <a:pt x="0" y="0"/>
                  </a:lnTo>
                  <a:close/>
                  <a:moveTo>
                    <a:pt x="3" y="2"/>
                  </a:moveTo>
                  <a:lnTo>
                    <a:pt x="21" y="2"/>
                  </a:lnTo>
                  <a:lnTo>
                    <a:pt x="21" y="15"/>
                  </a:lnTo>
                  <a:lnTo>
                    <a:pt x="3" y="15"/>
                  </a:lnTo>
                  <a:lnTo>
                    <a:pt x="3"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58" name="Freeform 664">
              <a:extLst>
                <a:ext uri="{FF2B5EF4-FFF2-40B4-BE49-F238E27FC236}">
                  <a16:creationId xmlns:a16="http://schemas.microsoft.com/office/drawing/2014/main" id="{35A004EB-7D06-7848-A6F0-254A0B9FB33B}"/>
                </a:ext>
              </a:extLst>
            </p:cNvPr>
            <p:cNvSpPr>
              <a:spLocks noEditPoints="1"/>
            </p:cNvSpPr>
            <p:nvPr/>
          </p:nvSpPr>
          <p:spPr bwMode="auto">
            <a:xfrm>
              <a:off x="1142" y="3589"/>
              <a:ext cx="18" cy="13"/>
            </a:xfrm>
            <a:custGeom>
              <a:avLst/>
              <a:gdLst>
                <a:gd name="T0" fmla="*/ 0 w 18"/>
                <a:gd name="T1" fmla="*/ 0 h 13"/>
                <a:gd name="T2" fmla="*/ 18 w 18"/>
                <a:gd name="T3" fmla="*/ 0 h 13"/>
                <a:gd name="T4" fmla="*/ 18 w 18"/>
                <a:gd name="T5" fmla="*/ 13 h 13"/>
                <a:gd name="T6" fmla="*/ 0 w 18"/>
                <a:gd name="T7" fmla="*/ 13 h 13"/>
                <a:gd name="T8" fmla="*/ 0 w 18"/>
                <a:gd name="T9" fmla="*/ 0 h 13"/>
                <a:gd name="T10" fmla="*/ 2 w 18"/>
                <a:gd name="T11" fmla="*/ 2 h 13"/>
                <a:gd name="T12" fmla="*/ 18 w 18"/>
                <a:gd name="T13" fmla="*/ 2 h 13"/>
                <a:gd name="T14" fmla="*/ 18 w 18"/>
                <a:gd name="T15" fmla="*/ 13 h 13"/>
                <a:gd name="T16" fmla="*/ 2 w 18"/>
                <a:gd name="T17" fmla="*/ 13 h 13"/>
                <a:gd name="T18" fmla="*/ 2 w 18"/>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13">
                  <a:moveTo>
                    <a:pt x="0" y="0"/>
                  </a:moveTo>
                  <a:lnTo>
                    <a:pt x="18" y="0"/>
                  </a:lnTo>
                  <a:lnTo>
                    <a:pt x="18" y="13"/>
                  </a:lnTo>
                  <a:lnTo>
                    <a:pt x="0" y="13"/>
                  </a:lnTo>
                  <a:lnTo>
                    <a:pt x="0" y="0"/>
                  </a:lnTo>
                  <a:close/>
                  <a:moveTo>
                    <a:pt x="2" y="2"/>
                  </a:moveTo>
                  <a:lnTo>
                    <a:pt x="18" y="2"/>
                  </a:lnTo>
                  <a:lnTo>
                    <a:pt x="18" y="13"/>
                  </a:lnTo>
                  <a:lnTo>
                    <a:pt x="2" y="13"/>
                  </a:lnTo>
                  <a:lnTo>
                    <a:pt x="2"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59" name="Freeform 665">
              <a:extLst>
                <a:ext uri="{FF2B5EF4-FFF2-40B4-BE49-F238E27FC236}">
                  <a16:creationId xmlns:a16="http://schemas.microsoft.com/office/drawing/2014/main" id="{075B47B1-4531-0649-8F93-34919935CCB7}"/>
                </a:ext>
              </a:extLst>
            </p:cNvPr>
            <p:cNvSpPr>
              <a:spLocks noEditPoints="1"/>
            </p:cNvSpPr>
            <p:nvPr/>
          </p:nvSpPr>
          <p:spPr bwMode="auto">
            <a:xfrm>
              <a:off x="1144" y="3591"/>
              <a:ext cx="16" cy="11"/>
            </a:xfrm>
            <a:custGeom>
              <a:avLst/>
              <a:gdLst>
                <a:gd name="T0" fmla="*/ 0 w 16"/>
                <a:gd name="T1" fmla="*/ 0 h 11"/>
                <a:gd name="T2" fmla="*/ 16 w 16"/>
                <a:gd name="T3" fmla="*/ 0 h 11"/>
                <a:gd name="T4" fmla="*/ 16 w 16"/>
                <a:gd name="T5" fmla="*/ 11 h 11"/>
                <a:gd name="T6" fmla="*/ 0 w 16"/>
                <a:gd name="T7" fmla="*/ 11 h 11"/>
                <a:gd name="T8" fmla="*/ 0 w 16"/>
                <a:gd name="T9" fmla="*/ 0 h 11"/>
                <a:gd name="T10" fmla="*/ 2 w 16"/>
                <a:gd name="T11" fmla="*/ 1 h 11"/>
                <a:gd name="T12" fmla="*/ 16 w 16"/>
                <a:gd name="T13" fmla="*/ 1 h 11"/>
                <a:gd name="T14" fmla="*/ 16 w 16"/>
                <a:gd name="T15" fmla="*/ 11 h 11"/>
                <a:gd name="T16" fmla="*/ 2 w 16"/>
                <a:gd name="T17" fmla="*/ 11 h 11"/>
                <a:gd name="T18" fmla="*/ 2 w 16"/>
                <a:gd name="T19" fmla="*/ 1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11">
                  <a:moveTo>
                    <a:pt x="0" y="0"/>
                  </a:moveTo>
                  <a:lnTo>
                    <a:pt x="16" y="0"/>
                  </a:lnTo>
                  <a:lnTo>
                    <a:pt x="16" y="11"/>
                  </a:lnTo>
                  <a:lnTo>
                    <a:pt x="0" y="11"/>
                  </a:lnTo>
                  <a:lnTo>
                    <a:pt x="0" y="0"/>
                  </a:lnTo>
                  <a:close/>
                  <a:moveTo>
                    <a:pt x="2" y="1"/>
                  </a:moveTo>
                  <a:lnTo>
                    <a:pt x="16" y="1"/>
                  </a:lnTo>
                  <a:lnTo>
                    <a:pt x="16" y="11"/>
                  </a:lnTo>
                  <a:lnTo>
                    <a:pt x="2" y="11"/>
                  </a:lnTo>
                  <a:lnTo>
                    <a:pt x="2"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60" name="Freeform 666">
              <a:extLst>
                <a:ext uri="{FF2B5EF4-FFF2-40B4-BE49-F238E27FC236}">
                  <a16:creationId xmlns:a16="http://schemas.microsoft.com/office/drawing/2014/main" id="{12FC21E8-19B3-5D44-9B95-577CDF98E1CD}"/>
                </a:ext>
              </a:extLst>
            </p:cNvPr>
            <p:cNvSpPr>
              <a:spLocks noEditPoints="1"/>
            </p:cNvSpPr>
            <p:nvPr/>
          </p:nvSpPr>
          <p:spPr bwMode="auto">
            <a:xfrm>
              <a:off x="1146" y="3592"/>
              <a:ext cx="14" cy="10"/>
            </a:xfrm>
            <a:custGeom>
              <a:avLst/>
              <a:gdLst>
                <a:gd name="T0" fmla="*/ 0 w 14"/>
                <a:gd name="T1" fmla="*/ 0 h 10"/>
                <a:gd name="T2" fmla="*/ 14 w 14"/>
                <a:gd name="T3" fmla="*/ 0 h 10"/>
                <a:gd name="T4" fmla="*/ 14 w 14"/>
                <a:gd name="T5" fmla="*/ 10 h 10"/>
                <a:gd name="T6" fmla="*/ 0 w 14"/>
                <a:gd name="T7" fmla="*/ 10 h 10"/>
                <a:gd name="T8" fmla="*/ 0 w 14"/>
                <a:gd name="T9" fmla="*/ 0 h 10"/>
                <a:gd name="T10" fmla="*/ 2 w 14"/>
                <a:gd name="T11" fmla="*/ 2 h 10"/>
                <a:gd name="T12" fmla="*/ 14 w 14"/>
                <a:gd name="T13" fmla="*/ 2 h 10"/>
                <a:gd name="T14" fmla="*/ 14 w 14"/>
                <a:gd name="T15" fmla="*/ 10 h 10"/>
                <a:gd name="T16" fmla="*/ 2 w 14"/>
                <a:gd name="T17" fmla="*/ 10 h 10"/>
                <a:gd name="T18" fmla="*/ 2 w 14"/>
                <a:gd name="T19" fmla="*/ 2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10">
                  <a:moveTo>
                    <a:pt x="0" y="0"/>
                  </a:moveTo>
                  <a:lnTo>
                    <a:pt x="14" y="0"/>
                  </a:lnTo>
                  <a:lnTo>
                    <a:pt x="14" y="10"/>
                  </a:lnTo>
                  <a:lnTo>
                    <a:pt x="0" y="10"/>
                  </a:lnTo>
                  <a:lnTo>
                    <a:pt x="0" y="0"/>
                  </a:lnTo>
                  <a:close/>
                  <a:moveTo>
                    <a:pt x="2" y="2"/>
                  </a:moveTo>
                  <a:lnTo>
                    <a:pt x="14" y="2"/>
                  </a:lnTo>
                  <a:lnTo>
                    <a:pt x="14" y="10"/>
                  </a:lnTo>
                  <a:lnTo>
                    <a:pt x="2" y="10"/>
                  </a:lnTo>
                  <a:lnTo>
                    <a:pt x="2"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61" name="Freeform 667">
              <a:extLst>
                <a:ext uri="{FF2B5EF4-FFF2-40B4-BE49-F238E27FC236}">
                  <a16:creationId xmlns:a16="http://schemas.microsoft.com/office/drawing/2014/main" id="{F2268C26-C818-D144-8AAE-94D5460FCC5F}"/>
                </a:ext>
              </a:extLst>
            </p:cNvPr>
            <p:cNvSpPr>
              <a:spLocks noEditPoints="1"/>
            </p:cNvSpPr>
            <p:nvPr/>
          </p:nvSpPr>
          <p:spPr bwMode="auto">
            <a:xfrm>
              <a:off x="1148" y="3594"/>
              <a:ext cx="12" cy="8"/>
            </a:xfrm>
            <a:custGeom>
              <a:avLst/>
              <a:gdLst>
                <a:gd name="T0" fmla="*/ 0 w 12"/>
                <a:gd name="T1" fmla="*/ 0 h 8"/>
                <a:gd name="T2" fmla="*/ 12 w 12"/>
                <a:gd name="T3" fmla="*/ 0 h 8"/>
                <a:gd name="T4" fmla="*/ 12 w 12"/>
                <a:gd name="T5" fmla="*/ 8 h 8"/>
                <a:gd name="T6" fmla="*/ 0 w 12"/>
                <a:gd name="T7" fmla="*/ 8 h 8"/>
                <a:gd name="T8" fmla="*/ 0 w 12"/>
                <a:gd name="T9" fmla="*/ 0 h 8"/>
                <a:gd name="T10" fmla="*/ 3 w 12"/>
                <a:gd name="T11" fmla="*/ 2 h 8"/>
                <a:gd name="T12" fmla="*/ 12 w 12"/>
                <a:gd name="T13" fmla="*/ 2 h 8"/>
                <a:gd name="T14" fmla="*/ 12 w 12"/>
                <a:gd name="T15" fmla="*/ 8 h 8"/>
                <a:gd name="T16" fmla="*/ 3 w 12"/>
                <a:gd name="T17" fmla="*/ 8 h 8"/>
                <a:gd name="T18" fmla="*/ 3 w 12"/>
                <a:gd name="T19" fmla="*/ 2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8">
                  <a:moveTo>
                    <a:pt x="0" y="0"/>
                  </a:moveTo>
                  <a:lnTo>
                    <a:pt x="12" y="0"/>
                  </a:lnTo>
                  <a:lnTo>
                    <a:pt x="12" y="8"/>
                  </a:lnTo>
                  <a:lnTo>
                    <a:pt x="0" y="8"/>
                  </a:lnTo>
                  <a:lnTo>
                    <a:pt x="0" y="0"/>
                  </a:lnTo>
                  <a:close/>
                  <a:moveTo>
                    <a:pt x="3" y="2"/>
                  </a:moveTo>
                  <a:lnTo>
                    <a:pt x="12" y="2"/>
                  </a:lnTo>
                  <a:lnTo>
                    <a:pt x="12" y="8"/>
                  </a:lnTo>
                  <a:lnTo>
                    <a:pt x="3" y="8"/>
                  </a:lnTo>
                  <a:lnTo>
                    <a:pt x="3"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62" name="Freeform 668">
              <a:extLst>
                <a:ext uri="{FF2B5EF4-FFF2-40B4-BE49-F238E27FC236}">
                  <a16:creationId xmlns:a16="http://schemas.microsoft.com/office/drawing/2014/main" id="{B9AD2014-CDB7-F141-9CAD-F5FA6875FD46}"/>
                </a:ext>
              </a:extLst>
            </p:cNvPr>
            <p:cNvSpPr>
              <a:spLocks noEditPoints="1"/>
            </p:cNvSpPr>
            <p:nvPr/>
          </p:nvSpPr>
          <p:spPr bwMode="auto">
            <a:xfrm>
              <a:off x="1151" y="3596"/>
              <a:ext cx="9" cy="6"/>
            </a:xfrm>
            <a:custGeom>
              <a:avLst/>
              <a:gdLst>
                <a:gd name="T0" fmla="*/ 0 w 9"/>
                <a:gd name="T1" fmla="*/ 0 h 6"/>
                <a:gd name="T2" fmla="*/ 9 w 9"/>
                <a:gd name="T3" fmla="*/ 0 h 6"/>
                <a:gd name="T4" fmla="*/ 9 w 9"/>
                <a:gd name="T5" fmla="*/ 6 h 6"/>
                <a:gd name="T6" fmla="*/ 0 w 9"/>
                <a:gd name="T7" fmla="*/ 6 h 6"/>
                <a:gd name="T8" fmla="*/ 0 w 9"/>
                <a:gd name="T9" fmla="*/ 0 h 6"/>
                <a:gd name="T10" fmla="*/ 2 w 9"/>
                <a:gd name="T11" fmla="*/ 1 h 6"/>
                <a:gd name="T12" fmla="*/ 9 w 9"/>
                <a:gd name="T13" fmla="*/ 1 h 6"/>
                <a:gd name="T14" fmla="*/ 9 w 9"/>
                <a:gd name="T15" fmla="*/ 6 h 6"/>
                <a:gd name="T16" fmla="*/ 2 w 9"/>
                <a:gd name="T17" fmla="*/ 6 h 6"/>
                <a:gd name="T18" fmla="*/ 2 w 9"/>
                <a:gd name="T19" fmla="*/ 1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6">
                  <a:moveTo>
                    <a:pt x="0" y="0"/>
                  </a:moveTo>
                  <a:lnTo>
                    <a:pt x="9" y="0"/>
                  </a:lnTo>
                  <a:lnTo>
                    <a:pt x="9" y="6"/>
                  </a:lnTo>
                  <a:lnTo>
                    <a:pt x="0" y="6"/>
                  </a:lnTo>
                  <a:lnTo>
                    <a:pt x="0" y="0"/>
                  </a:lnTo>
                  <a:close/>
                  <a:moveTo>
                    <a:pt x="2" y="1"/>
                  </a:moveTo>
                  <a:lnTo>
                    <a:pt x="9" y="1"/>
                  </a:lnTo>
                  <a:lnTo>
                    <a:pt x="9" y="6"/>
                  </a:lnTo>
                  <a:lnTo>
                    <a:pt x="2" y="6"/>
                  </a:lnTo>
                  <a:lnTo>
                    <a:pt x="2"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63" name="Freeform 669">
              <a:extLst>
                <a:ext uri="{FF2B5EF4-FFF2-40B4-BE49-F238E27FC236}">
                  <a16:creationId xmlns:a16="http://schemas.microsoft.com/office/drawing/2014/main" id="{354CA6C3-D6E7-F848-A81D-2E65CA93A2C8}"/>
                </a:ext>
              </a:extLst>
            </p:cNvPr>
            <p:cNvSpPr>
              <a:spLocks noEditPoints="1"/>
            </p:cNvSpPr>
            <p:nvPr/>
          </p:nvSpPr>
          <p:spPr bwMode="auto">
            <a:xfrm>
              <a:off x="1153" y="3597"/>
              <a:ext cx="7" cy="5"/>
            </a:xfrm>
            <a:custGeom>
              <a:avLst/>
              <a:gdLst>
                <a:gd name="T0" fmla="*/ 0 w 7"/>
                <a:gd name="T1" fmla="*/ 0 h 5"/>
                <a:gd name="T2" fmla="*/ 7 w 7"/>
                <a:gd name="T3" fmla="*/ 0 h 5"/>
                <a:gd name="T4" fmla="*/ 7 w 7"/>
                <a:gd name="T5" fmla="*/ 5 h 5"/>
                <a:gd name="T6" fmla="*/ 0 w 7"/>
                <a:gd name="T7" fmla="*/ 5 h 5"/>
                <a:gd name="T8" fmla="*/ 0 w 7"/>
                <a:gd name="T9" fmla="*/ 0 h 5"/>
                <a:gd name="T10" fmla="*/ 2 w 7"/>
                <a:gd name="T11" fmla="*/ 1 h 5"/>
                <a:gd name="T12" fmla="*/ 7 w 7"/>
                <a:gd name="T13" fmla="*/ 1 h 5"/>
                <a:gd name="T14" fmla="*/ 7 w 7"/>
                <a:gd name="T15" fmla="*/ 5 h 5"/>
                <a:gd name="T16" fmla="*/ 2 w 7"/>
                <a:gd name="T17" fmla="*/ 5 h 5"/>
                <a:gd name="T18" fmla="*/ 2 w 7"/>
                <a:gd name="T19" fmla="*/ 1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5">
                  <a:moveTo>
                    <a:pt x="0" y="0"/>
                  </a:moveTo>
                  <a:lnTo>
                    <a:pt x="7" y="0"/>
                  </a:lnTo>
                  <a:lnTo>
                    <a:pt x="7" y="5"/>
                  </a:lnTo>
                  <a:lnTo>
                    <a:pt x="0" y="5"/>
                  </a:lnTo>
                  <a:lnTo>
                    <a:pt x="0" y="0"/>
                  </a:lnTo>
                  <a:close/>
                  <a:moveTo>
                    <a:pt x="2" y="1"/>
                  </a:moveTo>
                  <a:lnTo>
                    <a:pt x="7" y="1"/>
                  </a:lnTo>
                  <a:lnTo>
                    <a:pt x="7" y="5"/>
                  </a:lnTo>
                  <a:lnTo>
                    <a:pt x="2" y="5"/>
                  </a:lnTo>
                  <a:lnTo>
                    <a:pt x="2"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64" name="Freeform 670">
              <a:extLst>
                <a:ext uri="{FF2B5EF4-FFF2-40B4-BE49-F238E27FC236}">
                  <a16:creationId xmlns:a16="http://schemas.microsoft.com/office/drawing/2014/main" id="{733959A7-A5ED-B144-9D74-612B15D86B7B}"/>
                </a:ext>
              </a:extLst>
            </p:cNvPr>
            <p:cNvSpPr>
              <a:spLocks noEditPoints="1"/>
            </p:cNvSpPr>
            <p:nvPr/>
          </p:nvSpPr>
          <p:spPr bwMode="auto">
            <a:xfrm>
              <a:off x="1155" y="3598"/>
              <a:ext cx="5" cy="4"/>
            </a:xfrm>
            <a:custGeom>
              <a:avLst/>
              <a:gdLst>
                <a:gd name="T0" fmla="*/ 0 w 5"/>
                <a:gd name="T1" fmla="*/ 0 h 4"/>
                <a:gd name="T2" fmla="*/ 5 w 5"/>
                <a:gd name="T3" fmla="*/ 0 h 4"/>
                <a:gd name="T4" fmla="*/ 5 w 5"/>
                <a:gd name="T5" fmla="*/ 4 h 4"/>
                <a:gd name="T6" fmla="*/ 0 w 5"/>
                <a:gd name="T7" fmla="*/ 4 h 4"/>
                <a:gd name="T8" fmla="*/ 0 w 5"/>
                <a:gd name="T9" fmla="*/ 0 h 4"/>
                <a:gd name="T10" fmla="*/ 2 w 5"/>
                <a:gd name="T11" fmla="*/ 2 h 4"/>
                <a:gd name="T12" fmla="*/ 5 w 5"/>
                <a:gd name="T13" fmla="*/ 2 h 4"/>
                <a:gd name="T14" fmla="*/ 5 w 5"/>
                <a:gd name="T15" fmla="*/ 4 h 4"/>
                <a:gd name="T16" fmla="*/ 2 w 5"/>
                <a:gd name="T17" fmla="*/ 4 h 4"/>
                <a:gd name="T18" fmla="*/ 2 w 5"/>
                <a:gd name="T19" fmla="*/ 2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4">
                  <a:moveTo>
                    <a:pt x="0" y="0"/>
                  </a:moveTo>
                  <a:lnTo>
                    <a:pt x="5" y="0"/>
                  </a:lnTo>
                  <a:lnTo>
                    <a:pt x="5" y="4"/>
                  </a:lnTo>
                  <a:lnTo>
                    <a:pt x="0" y="4"/>
                  </a:lnTo>
                  <a:lnTo>
                    <a:pt x="0" y="0"/>
                  </a:lnTo>
                  <a:close/>
                  <a:moveTo>
                    <a:pt x="2" y="2"/>
                  </a:moveTo>
                  <a:lnTo>
                    <a:pt x="5" y="2"/>
                  </a:lnTo>
                  <a:lnTo>
                    <a:pt x="5" y="4"/>
                  </a:lnTo>
                  <a:lnTo>
                    <a:pt x="2" y="4"/>
                  </a:lnTo>
                  <a:lnTo>
                    <a:pt x="2"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65" name="Freeform 671">
              <a:extLst>
                <a:ext uri="{FF2B5EF4-FFF2-40B4-BE49-F238E27FC236}">
                  <a16:creationId xmlns:a16="http://schemas.microsoft.com/office/drawing/2014/main" id="{25074B20-9189-0240-A696-ABC67C721D0F}"/>
                </a:ext>
              </a:extLst>
            </p:cNvPr>
            <p:cNvSpPr>
              <a:spLocks noEditPoints="1"/>
            </p:cNvSpPr>
            <p:nvPr/>
          </p:nvSpPr>
          <p:spPr bwMode="auto">
            <a:xfrm>
              <a:off x="1157" y="3600"/>
              <a:ext cx="3" cy="2"/>
            </a:xfrm>
            <a:custGeom>
              <a:avLst/>
              <a:gdLst>
                <a:gd name="T0" fmla="*/ 0 w 3"/>
                <a:gd name="T1" fmla="*/ 0 h 2"/>
                <a:gd name="T2" fmla="*/ 3 w 3"/>
                <a:gd name="T3" fmla="*/ 0 h 2"/>
                <a:gd name="T4" fmla="*/ 3 w 3"/>
                <a:gd name="T5" fmla="*/ 2 h 2"/>
                <a:gd name="T6" fmla="*/ 0 w 3"/>
                <a:gd name="T7" fmla="*/ 2 h 2"/>
                <a:gd name="T8" fmla="*/ 0 w 3"/>
                <a:gd name="T9" fmla="*/ 0 h 2"/>
                <a:gd name="T10" fmla="*/ 3 w 3"/>
                <a:gd name="T11" fmla="*/ 2 h 2"/>
                <a:gd name="T12" fmla="*/ 3 w 3"/>
                <a:gd name="T13" fmla="*/ 2 h 2"/>
                <a:gd name="T14" fmla="*/ 3 w 3"/>
                <a:gd name="T15" fmla="*/ 2 h 2"/>
                <a:gd name="T16" fmla="*/ 3 w 3"/>
                <a:gd name="T17" fmla="*/ 2 h 2"/>
                <a:gd name="T18" fmla="*/ 3 w 3"/>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2">
                  <a:moveTo>
                    <a:pt x="0" y="0"/>
                  </a:moveTo>
                  <a:lnTo>
                    <a:pt x="3" y="0"/>
                  </a:lnTo>
                  <a:lnTo>
                    <a:pt x="3" y="2"/>
                  </a:lnTo>
                  <a:lnTo>
                    <a:pt x="0" y="2"/>
                  </a:lnTo>
                  <a:lnTo>
                    <a:pt x="0" y="0"/>
                  </a:lnTo>
                  <a:close/>
                  <a:moveTo>
                    <a:pt x="3" y="2"/>
                  </a:moveTo>
                  <a:lnTo>
                    <a:pt x="3"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66" name="Line 672">
              <a:extLst>
                <a:ext uri="{FF2B5EF4-FFF2-40B4-BE49-F238E27FC236}">
                  <a16:creationId xmlns:a16="http://schemas.microsoft.com/office/drawing/2014/main" id="{36220EFD-80DF-444C-8FE6-91AFD159AE31}"/>
                </a:ext>
              </a:extLst>
            </p:cNvPr>
            <p:cNvSpPr>
              <a:spLocks noChangeShapeType="1"/>
            </p:cNvSpPr>
            <p:nvPr/>
          </p:nvSpPr>
          <p:spPr bwMode="auto">
            <a:xfrm>
              <a:off x="1031" y="3618"/>
              <a:ext cx="1" cy="1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67" name="Line 673">
              <a:extLst>
                <a:ext uri="{FF2B5EF4-FFF2-40B4-BE49-F238E27FC236}">
                  <a16:creationId xmlns:a16="http://schemas.microsoft.com/office/drawing/2014/main" id="{04019726-8B6C-A14D-8695-3E7F2A6E6FC6}"/>
                </a:ext>
              </a:extLst>
            </p:cNvPr>
            <p:cNvSpPr>
              <a:spLocks noChangeShapeType="1"/>
            </p:cNvSpPr>
            <p:nvPr/>
          </p:nvSpPr>
          <p:spPr bwMode="auto">
            <a:xfrm>
              <a:off x="1004" y="3618"/>
              <a:ext cx="1" cy="10"/>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68" name="Line 674">
              <a:extLst>
                <a:ext uri="{FF2B5EF4-FFF2-40B4-BE49-F238E27FC236}">
                  <a16:creationId xmlns:a16="http://schemas.microsoft.com/office/drawing/2014/main" id="{7E5BC2A6-23DD-BE43-A10D-978ADCFF7EEE}"/>
                </a:ext>
              </a:extLst>
            </p:cNvPr>
            <p:cNvSpPr>
              <a:spLocks noChangeShapeType="1"/>
            </p:cNvSpPr>
            <p:nvPr/>
          </p:nvSpPr>
          <p:spPr bwMode="auto">
            <a:xfrm>
              <a:off x="974" y="3618"/>
              <a:ext cx="205"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69" name="Freeform 675">
              <a:extLst>
                <a:ext uri="{FF2B5EF4-FFF2-40B4-BE49-F238E27FC236}">
                  <a16:creationId xmlns:a16="http://schemas.microsoft.com/office/drawing/2014/main" id="{187705D1-E54B-9546-ACCA-2DAFC7A453B1}"/>
                </a:ext>
              </a:extLst>
            </p:cNvPr>
            <p:cNvSpPr>
              <a:spLocks/>
            </p:cNvSpPr>
            <p:nvPr/>
          </p:nvSpPr>
          <p:spPr bwMode="auto">
            <a:xfrm>
              <a:off x="967" y="3429"/>
              <a:ext cx="245" cy="250"/>
            </a:xfrm>
            <a:custGeom>
              <a:avLst/>
              <a:gdLst>
                <a:gd name="T0" fmla="*/ 0 w 245"/>
                <a:gd name="T1" fmla="*/ 250 h 250"/>
                <a:gd name="T2" fmla="*/ 0 w 245"/>
                <a:gd name="T3" fmla="*/ 209 h 250"/>
                <a:gd name="T4" fmla="*/ 10 w 245"/>
                <a:gd name="T5" fmla="*/ 199 h 250"/>
                <a:gd name="T6" fmla="*/ 7 w 245"/>
                <a:gd name="T7" fmla="*/ 199 h 250"/>
                <a:gd name="T8" fmla="*/ 7 w 245"/>
                <a:gd name="T9" fmla="*/ 34 h 250"/>
                <a:gd name="T10" fmla="*/ 41 w 245"/>
                <a:gd name="T11" fmla="*/ 0 h 250"/>
                <a:gd name="T12" fmla="*/ 245 w 245"/>
                <a:gd name="T13" fmla="*/ 0 h 250"/>
                <a:gd name="T14" fmla="*/ 245 w 245"/>
                <a:gd name="T15" fmla="*/ 103 h 250"/>
                <a:gd name="T16" fmla="*/ 236 w 245"/>
                <a:gd name="T17" fmla="*/ 127 h 250"/>
                <a:gd name="T18" fmla="*/ 236 w 245"/>
                <a:gd name="T19" fmla="*/ 172 h 250"/>
                <a:gd name="T20" fmla="*/ 228 w 245"/>
                <a:gd name="T21" fmla="*/ 182 h 250"/>
                <a:gd name="T22" fmla="*/ 245 w 245"/>
                <a:gd name="T23" fmla="*/ 182 h 250"/>
                <a:gd name="T24" fmla="*/ 245 w 245"/>
                <a:gd name="T25" fmla="*/ 223 h 250"/>
                <a:gd name="T26" fmla="*/ 218 w 245"/>
                <a:gd name="T27" fmla="*/ 250 h 250"/>
                <a:gd name="T28" fmla="*/ 0 w 245"/>
                <a:gd name="T29" fmla="*/ 250 h 2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45" h="250">
                  <a:moveTo>
                    <a:pt x="0" y="250"/>
                  </a:moveTo>
                  <a:lnTo>
                    <a:pt x="0" y="209"/>
                  </a:lnTo>
                  <a:lnTo>
                    <a:pt x="10" y="199"/>
                  </a:lnTo>
                  <a:lnTo>
                    <a:pt x="7" y="199"/>
                  </a:lnTo>
                  <a:lnTo>
                    <a:pt x="7" y="34"/>
                  </a:lnTo>
                  <a:lnTo>
                    <a:pt x="41" y="0"/>
                  </a:lnTo>
                  <a:lnTo>
                    <a:pt x="245" y="0"/>
                  </a:lnTo>
                  <a:lnTo>
                    <a:pt x="245" y="103"/>
                  </a:lnTo>
                  <a:lnTo>
                    <a:pt x="236" y="127"/>
                  </a:lnTo>
                  <a:lnTo>
                    <a:pt x="236" y="172"/>
                  </a:lnTo>
                  <a:lnTo>
                    <a:pt x="228" y="182"/>
                  </a:lnTo>
                  <a:lnTo>
                    <a:pt x="245" y="182"/>
                  </a:lnTo>
                  <a:lnTo>
                    <a:pt x="245" y="223"/>
                  </a:lnTo>
                  <a:lnTo>
                    <a:pt x="218" y="250"/>
                  </a:lnTo>
                  <a:lnTo>
                    <a:pt x="0" y="25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70" name="Line 676">
              <a:extLst>
                <a:ext uri="{FF2B5EF4-FFF2-40B4-BE49-F238E27FC236}">
                  <a16:creationId xmlns:a16="http://schemas.microsoft.com/office/drawing/2014/main" id="{87E4E4D1-8EBA-284B-97C8-BD354A7FA99F}"/>
                </a:ext>
              </a:extLst>
            </p:cNvPr>
            <p:cNvSpPr>
              <a:spLocks noChangeShapeType="1"/>
            </p:cNvSpPr>
            <p:nvPr/>
          </p:nvSpPr>
          <p:spPr bwMode="auto">
            <a:xfrm flipH="1">
              <a:off x="483" y="1941"/>
              <a:ext cx="1196" cy="80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71" name="Freeform 677">
              <a:extLst>
                <a:ext uri="{FF2B5EF4-FFF2-40B4-BE49-F238E27FC236}">
                  <a16:creationId xmlns:a16="http://schemas.microsoft.com/office/drawing/2014/main" id="{7C2855CB-5E61-7343-A263-26F883E2D51D}"/>
                </a:ext>
              </a:extLst>
            </p:cNvPr>
            <p:cNvSpPr>
              <a:spLocks/>
            </p:cNvSpPr>
            <p:nvPr/>
          </p:nvSpPr>
          <p:spPr bwMode="auto">
            <a:xfrm>
              <a:off x="418" y="2702"/>
              <a:ext cx="99" cy="87"/>
            </a:xfrm>
            <a:custGeom>
              <a:avLst/>
              <a:gdLst>
                <a:gd name="T0" fmla="*/ 99 w 99"/>
                <a:gd name="T1" fmla="*/ 74 h 87"/>
                <a:gd name="T2" fmla="*/ 0 w 99"/>
                <a:gd name="T3" fmla="*/ 87 h 87"/>
                <a:gd name="T4" fmla="*/ 49 w 99"/>
                <a:gd name="T5" fmla="*/ 0 h 87"/>
                <a:gd name="T6" fmla="*/ 99 w 99"/>
                <a:gd name="T7" fmla="*/ 74 h 8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9" h="87">
                  <a:moveTo>
                    <a:pt x="99" y="74"/>
                  </a:moveTo>
                  <a:lnTo>
                    <a:pt x="0" y="87"/>
                  </a:lnTo>
                  <a:lnTo>
                    <a:pt x="49" y="0"/>
                  </a:lnTo>
                  <a:lnTo>
                    <a:pt x="99" y="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72" name="Freeform 678">
              <a:extLst>
                <a:ext uri="{FF2B5EF4-FFF2-40B4-BE49-F238E27FC236}">
                  <a16:creationId xmlns:a16="http://schemas.microsoft.com/office/drawing/2014/main" id="{E20038ED-D36A-2546-87D5-59BF5C3FF000}"/>
                </a:ext>
              </a:extLst>
            </p:cNvPr>
            <p:cNvSpPr>
              <a:spLocks/>
            </p:cNvSpPr>
            <p:nvPr/>
          </p:nvSpPr>
          <p:spPr bwMode="auto">
            <a:xfrm>
              <a:off x="604" y="1986"/>
              <a:ext cx="664" cy="535"/>
            </a:xfrm>
            <a:custGeom>
              <a:avLst/>
              <a:gdLst>
                <a:gd name="T0" fmla="*/ 107 w 664"/>
                <a:gd name="T1" fmla="*/ 422 h 535"/>
                <a:gd name="T2" fmla="*/ 129 w 664"/>
                <a:gd name="T3" fmla="*/ 466 h 535"/>
                <a:gd name="T4" fmla="*/ 157 w 664"/>
                <a:gd name="T5" fmla="*/ 500 h 535"/>
                <a:gd name="T6" fmla="*/ 188 w 664"/>
                <a:gd name="T7" fmla="*/ 523 h 535"/>
                <a:gd name="T8" fmla="*/ 221 w 664"/>
                <a:gd name="T9" fmla="*/ 535 h 535"/>
                <a:gd name="T10" fmla="*/ 254 w 664"/>
                <a:gd name="T11" fmla="*/ 533 h 535"/>
                <a:gd name="T12" fmla="*/ 288 w 664"/>
                <a:gd name="T13" fmla="*/ 519 h 535"/>
                <a:gd name="T14" fmla="*/ 319 w 664"/>
                <a:gd name="T15" fmla="*/ 494 h 535"/>
                <a:gd name="T16" fmla="*/ 346 w 664"/>
                <a:gd name="T17" fmla="*/ 494 h 535"/>
                <a:gd name="T18" fmla="*/ 376 w 664"/>
                <a:gd name="T19" fmla="*/ 519 h 535"/>
                <a:gd name="T20" fmla="*/ 409 w 664"/>
                <a:gd name="T21" fmla="*/ 533 h 535"/>
                <a:gd name="T22" fmla="*/ 443 w 664"/>
                <a:gd name="T23" fmla="*/ 535 h 535"/>
                <a:gd name="T24" fmla="*/ 477 w 664"/>
                <a:gd name="T25" fmla="*/ 523 h 535"/>
                <a:gd name="T26" fmla="*/ 507 w 664"/>
                <a:gd name="T27" fmla="*/ 500 h 535"/>
                <a:gd name="T28" fmla="*/ 535 w 664"/>
                <a:gd name="T29" fmla="*/ 466 h 535"/>
                <a:gd name="T30" fmla="*/ 557 w 664"/>
                <a:gd name="T31" fmla="*/ 422 h 535"/>
                <a:gd name="T32" fmla="*/ 578 w 664"/>
                <a:gd name="T33" fmla="*/ 400 h 535"/>
                <a:gd name="T34" fmla="*/ 601 w 664"/>
                <a:gd name="T35" fmla="*/ 399 h 535"/>
                <a:gd name="T36" fmla="*/ 624 w 664"/>
                <a:gd name="T37" fmla="*/ 385 h 535"/>
                <a:gd name="T38" fmla="*/ 643 w 664"/>
                <a:gd name="T39" fmla="*/ 359 h 535"/>
                <a:gd name="T40" fmla="*/ 656 w 664"/>
                <a:gd name="T41" fmla="*/ 326 h 535"/>
                <a:gd name="T42" fmla="*/ 663 w 664"/>
                <a:gd name="T43" fmla="*/ 288 h 535"/>
                <a:gd name="T44" fmla="*/ 663 w 664"/>
                <a:gd name="T45" fmla="*/ 247 h 535"/>
                <a:gd name="T46" fmla="*/ 656 w 664"/>
                <a:gd name="T47" fmla="*/ 209 h 535"/>
                <a:gd name="T48" fmla="*/ 643 w 664"/>
                <a:gd name="T49" fmla="*/ 176 h 535"/>
                <a:gd name="T50" fmla="*/ 624 w 664"/>
                <a:gd name="T51" fmla="*/ 150 h 535"/>
                <a:gd name="T52" fmla="*/ 601 w 664"/>
                <a:gd name="T53" fmla="*/ 136 h 535"/>
                <a:gd name="T54" fmla="*/ 578 w 664"/>
                <a:gd name="T55" fmla="*/ 135 h 535"/>
                <a:gd name="T56" fmla="*/ 557 w 664"/>
                <a:gd name="T57" fmla="*/ 114 h 535"/>
                <a:gd name="T58" fmla="*/ 535 w 664"/>
                <a:gd name="T59" fmla="*/ 70 h 535"/>
                <a:gd name="T60" fmla="*/ 507 w 664"/>
                <a:gd name="T61" fmla="*/ 35 h 535"/>
                <a:gd name="T62" fmla="*/ 477 w 664"/>
                <a:gd name="T63" fmla="*/ 13 h 535"/>
                <a:gd name="T64" fmla="*/ 443 w 664"/>
                <a:gd name="T65" fmla="*/ 1 h 535"/>
                <a:gd name="T66" fmla="*/ 409 w 664"/>
                <a:gd name="T67" fmla="*/ 2 h 535"/>
                <a:gd name="T68" fmla="*/ 376 w 664"/>
                <a:gd name="T69" fmla="*/ 16 h 535"/>
                <a:gd name="T70" fmla="*/ 346 w 664"/>
                <a:gd name="T71" fmla="*/ 42 h 535"/>
                <a:gd name="T72" fmla="*/ 319 w 664"/>
                <a:gd name="T73" fmla="*/ 42 h 535"/>
                <a:gd name="T74" fmla="*/ 288 w 664"/>
                <a:gd name="T75" fmla="*/ 16 h 535"/>
                <a:gd name="T76" fmla="*/ 254 w 664"/>
                <a:gd name="T77" fmla="*/ 2 h 535"/>
                <a:gd name="T78" fmla="*/ 221 w 664"/>
                <a:gd name="T79" fmla="*/ 1 h 535"/>
                <a:gd name="T80" fmla="*/ 188 w 664"/>
                <a:gd name="T81" fmla="*/ 13 h 535"/>
                <a:gd name="T82" fmla="*/ 157 w 664"/>
                <a:gd name="T83" fmla="*/ 35 h 535"/>
                <a:gd name="T84" fmla="*/ 129 w 664"/>
                <a:gd name="T85" fmla="*/ 70 h 535"/>
                <a:gd name="T86" fmla="*/ 107 w 664"/>
                <a:gd name="T87" fmla="*/ 114 h 535"/>
                <a:gd name="T88" fmla="*/ 86 w 664"/>
                <a:gd name="T89" fmla="*/ 135 h 535"/>
                <a:gd name="T90" fmla="*/ 62 w 664"/>
                <a:gd name="T91" fmla="*/ 136 h 535"/>
                <a:gd name="T92" fmla="*/ 40 w 664"/>
                <a:gd name="T93" fmla="*/ 150 h 535"/>
                <a:gd name="T94" fmla="*/ 22 w 664"/>
                <a:gd name="T95" fmla="*/ 176 h 535"/>
                <a:gd name="T96" fmla="*/ 8 w 664"/>
                <a:gd name="T97" fmla="*/ 209 h 535"/>
                <a:gd name="T98" fmla="*/ 1 w 664"/>
                <a:gd name="T99" fmla="*/ 247 h 535"/>
                <a:gd name="T100" fmla="*/ 1 w 664"/>
                <a:gd name="T101" fmla="*/ 288 h 535"/>
                <a:gd name="T102" fmla="*/ 8 w 664"/>
                <a:gd name="T103" fmla="*/ 326 h 535"/>
                <a:gd name="T104" fmla="*/ 22 w 664"/>
                <a:gd name="T105" fmla="*/ 359 h 535"/>
                <a:gd name="T106" fmla="*/ 40 w 664"/>
                <a:gd name="T107" fmla="*/ 385 h 535"/>
                <a:gd name="T108" fmla="*/ 62 w 664"/>
                <a:gd name="T109" fmla="*/ 399 h 535"/>
                <a:gd name="T110" fmla="*/ 86 w 664"/>
                <a:gd name="T111" fmla="*/ 400 h 53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664" h="535">
                  <a:moveTo>
                    <a:pt x="98" y="397"/>
                  </a:moveTo>
                  <a:lnTo>
                    <a:pt x="107" y="422"/>
                  </a:lnTo>
                  <a:lnTo>
                    <a:pt x="117" y="445"/>
                  </a:lnTo>
                  <a:lnTo>
                    <a:pt x="129" y="466"/>
                  </a:lnTo>
                  <a:lnTo>
                    <a:pt x="142" y="484"/>
                  </a:lnTo>
                  <a:lnTo>
                    <a:pt x="157" y="500"/>
                  </a:lnTo>
                  <a:lnTo>
                    <a:pt x="172" y="513"/>
                  </a:lnTo>
                  <a:lnTo>
                    <a:pt x="188" y="523"/>
                  </a:lnTo>
                  <a:lnTo>
                    <a:pt x="204" y="530"/>
                  </a:lnTo>
                  <a:lnTo>
                    <a:pt x="221" y="535"/>
                  </a:lnTo>
                  <a:lnTo>
                    <a:pt x="238" y="535"/>
                  </a:lnTo>
                  <a:lnTo>
                    <a:pt x="254" y="533"/>
                  </a:lnTo>
                  <a:lnTo>
                    <a:pt x="271" y="528"/>
                  </a:lnTo>
                  <a:lnTo>
                    <a:pt x="288" y="519"/>
                  </a:lnTo>
                  <a:lnTo>
                    <a:pt x="304" y="508"/>
                  </a:lnTo>
                  <a:lnTo>
                    <a:pt x="319" y="494"/>
                  </a:lnTo>
                  <a:lnTo>
                    <a:pt x="332" y="476"/>
                  </a:lnTo>
                  <a:lnTo>
                    <a:pt x="346" y="494"/>
                  </a:lnTo>
                  <a:lnTo>
                    <a:pt x="361" y="508"/>
                  </a:lnTo>
                  <a:lnTo>
                    <a:pt x="376" y="519"/>
                  </a:lnTo>
                  <a:lnTo>
                    <a:pt x="392" y="528"/>
                  </a:lnTo>
                  <a:lnTo>
                    <a:pt x="409" y="533"/>
                  </a:lnTo>
                  <a:lnTo>
                    <a:pt x="426" y="535"/>
                  </a:lnTo>
                  <a:lnTo>
                    <a:pt x="443" y="535"/>
                  </a:lnTo>
                  <a:lnTo>
                    <a:pt x="460" y="530"/>
                  </a:lnTo>
                  <a:lnTo>
                    <a:pt x="477" y="523"/>
                  </a:lnTo>
                  <a:lnTo>
                    <a:pt x="492" y="513"/>
                  </a:lnTo>
                  <a:lnTo>
                    <a:pt x="507" y="500"/>
                  </a:lnTo>
                  <a:lnTo>
                    <a:pt x="521" y="484"/>
                  </a:lnTo>
                  <a:lnTo>
                    <a:pt x="535" y="466"/>
                  </a:lnTo>
                  <a:lnTo>
                    <a:pt x="547" y="445"/>
                  </a:lnTo>
                  <a:lnTo>
                    <a:pt x="557" y="422"/>
                  </a:lnTo>
                  <a:lnTo>
                    <a:pt x="566" y="397"/>
                  </a:lnTo>
                  <a:lnTo>
                    <a:pt x="578" y="400"/>
                  </a:lnTo>
                  <a:lnTo>
                    <a:pt x="590" y="401"/>
                  </a:lnTo>
                  <a:lnTo>
                    <a:pt x="601" y="399"/>
                  </a:lnTo>
                  <a:lnTo>
                    <a:pt x="613" y="393"/>
                  </a:lnTo>
                  <a:lnTo>
                    <a:pt x="624" y="385"/>
                  </a:lnTo>
                  <a:lnTo>
                    <a:pt x="634" y="373"/>
                  </a:lnTo>
                  <a:lnTo>
                    <a:pt x="643" y="359"/>
                  </a:lnTo>
                  <a:lnTo>
                    <a:pt x="650" y="344"/>
                  </a:lnTo>
                  <a:lnTo>
                    <a:pt x="656" y="326"/>
                  </a:lnTo>
                  <a:lnTo>
                    <a:pt x="660" y="308"/>
                  </a:lnTo>
                  <a:lnTo>
                    <a:pt x="663" y="288"/>
                  </a:lnTo>
                  <a:lnTo>
                    <a:pt x="664" y="268"/>
                  </a:lnTo>
                  <a:lnTo>
                    <a:pt x="663" y="247"/>
                  </a:lnTo>
                  <a:lnTo>
                    <a:pt x="660" y="228"/>
                  </a:lnTo>
                  <a:lnTo>
                    <a:pt x="656" y="209"/>
                  </a:lnTo>
                  <a:lnTo>
                    <a:pt x="650" y="191"/>
                  </a:lnTo>
                  <a:lnTo>
                    <a:pt x="643" y="176"/>
                  </a:lnTo>
                  <a:lnTo>
                    <a:pt x="634" y="162"/>
                  </a:lnTo>
                  <a:lnTo>
                    <a:pt x="624" y="150"/>
                  </a:lnTo>
                  <a:lnTo>
                    <a:pt x="613" y="142"/>
                  </a:lnTo>
                  <a:lnTo>
                    <a:pt x="601" y="136"/>
                  </a:lnTo>
                  <a:lnTo>
                    <a:pt x="590" y="134"/>
                  </a:lnTo>
                  <a:lnTo>
                    <a:pt x="578" y="135"/>
                  </a:lnTo>
                  <a:lnTo>
                    <a:pt x="566" y="138"/>
                  </a:lnTo>
                  <a:lnTo>
                    <a:pt x="557" y="114"/>
                  </a:lnTo>
                  <a:lnTo>
                    <a:pt x="547" y="91"/>
                  </a:lnTo>
                  <a:lnTo>
                    <a:pt x="535" y="70"/>
                  </a:lnTo>
                  <a:lnTo>
                    <a:pt x="521" y="52"/>
                  </a:lnTo>
                  <a:lnTo>
                    <a:pt x="507" y="35"/>
                  </a:lnTo>
                  <a:lnTo>
                    <a:pt x="492" y="22"/>
                  </a:lnTo>
                  <a:lnTo>
                    <a:pt x="477" y="13"/>
                  </a:lnTo>
                  <a:lnTo>
                    <a:pt x="460" y="5"/>
                  </a:lnTo>
                  <a:lnTo>
                    <a:pt x="443" y="1"/>
                  </a:lnTo>
                  <a:lnTo>
                    <a:pt x="426" y="0"/>
                  </a:lnTo>
                  <a:lnTo>
                    <a:pt x="409" y="2"/>
                  </a:lnTo>
                  <a:lnTo>
                    <a:pt x="392" y="7"/>
                  </a:lnTo>
                  <a:lnTo>
                    <a:pt x="376" y="16"/>
                  </a:lnTo>
                  <a:lnTo>
                    <a:pt x="361" y="27"/>
                  </a:lnTo>
                  <a:lnTo>
                    <a:pt x="346" y="42"/>
                  </a:lnTo>
                  <a:lnTo>
                    <a:pt x="332" y="59"/>
                  </a:lnTo>
                  <a:lnTo>
                    <a:pt x="319" y="42"/>
                  </a:lnTo>
                  <a:lnTo>
                    <a:pt x="304" y="27"/>
                  </a:lnTo>
                  <a:lnTo>
                    <a:pt x="288" y="16"/>
                  </a:lnTo>
                  <a:lnTo>
                    <a:pt x="271" y="7"/>
                  </a:lnTo>
                  <a:lnTo>
                    <a:pt x="254" y="2"/>
                  </a:lnTo>
                  <a:lnTo>
                    <a:pt x="238" y="0"/>
                  </a:lnTo>
                  <a:lnTo>
                    <a:pt x="221" y="1"/>
                  </a:lnTo>
                  <a:lnTo>
                    <a:pt x="204" y="5"/>
                  </a:lnTo>
                  <a:lnTo>
                    <a:pt x="188" y="13"/>
                  </a:lnTo>
                  <a:lnTo>
                    <a:pt x="172" y="22"/>
                  </a:lnTo>
                  <a:lnTo>
                    <a:pt x="157" y="35"/>
                  </a:lnTo>
                  <a:lnTo>
                    <a:pt x="142" y="52"/>
                  </a:lnTo>
                  <a:lnTo>
                    <a:pt x="129" y="70"/>
                  </a:lnTo>
                  <a:lnTo>
                    <a:pt x="117" y="91"/>
                  </a:lnTo>
                  <a:lnTo>
                    <a:pt x="107" y="114"/>
                  </a:lnTo>
                  <a:lnTo>
                    <a:pt x="98" y="138"/>
                  </a:lnTo>
                  <a:lnTo>
                    <a:pt x="86" y="135"/>
                  </a:lnTo>
                  <a:lnTo>
                    <a:pt x="74" y="134"/>
                  </a:lnTo>
                  <a:lnTo>
                    <a:pt x="62" y="136"/>
                  </a:lnTo>
                  <a:lnTo>
                    <a:pt x="51" y="142"/>
                  </a:lnTo>
                  <a:lnTo>
                    <a:pt x="40" y="150"/>
                  </a:lnTo>
                  <a:lnTo>
                    <a:pt x="31" y="162"/>
                  </a:lnTo>
                  <a:lnTo>
                    <a:pt x="22" y="176"/>
                  </a:lnTo>
                  <a:lnTo>
                    <a:pt x="14" y="191"/>
                  </a:lnTo>
                  <a:lnTo>
                    <a:pt x="8" y="209"/>
                  </a:lnTo>
                  <a:lnTo>
                    <a:pt x="3" y="228"/>
                  </a:lnTo>
                  <a:lnTo>
                    <a:pt x="1" y="247"/>
                  </a:lnTo>
                  <a:lnTo>
                    <a:pt x="0" y="268"/>
                  </a:lnTo>
                  <a:lnTo>
                    <a:pt x="1" y="288"/>
                  </a:lnTo>
                  <a:lnTo>
                    <a:pt x="3" y="308"/>
                  </a:lnTo>
                  <a:lnTo>
                    <a:pt x="8" y="326"/>
                  </a:lnTo>
                  <a:lnTo>
                    <a:pt x="14" y="344"/>
                  </a:lnTo>
                  <a:lnTo>
                    <a:pt x="22" y="359"/>
                  </a:lnTo>
                  <a:lnTo>
                    <a:pt x="31" y="373"/>
                  </a:lnTo>
                  <a:lnTo>
                    <a:pt x="40" y="385"/>
                  </a:lnTo>
                  <a:lnTo>
                    <a:pt x="51" y="393"/>
                  </a:lnTo>
                  <a:lnTo>
                    <a:pt x="62" y="399"/>
                  </a:lnTo>
                  <a:lnTo>
                    <a:pt x="74" y="401"/>
                  </a:lnTo>
                  <a:lnTo>
                    <a:pt x="86" y="400"/>
                  </a:lnTo>
                  <a:lnTo>
                    <a:pt x="98" y="397"/>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73" name="Rectangle 679">
              <a:extLst>
                <a:ext uri="{FF2B5EF4-FFF2-40B4-BE49-F238E27FC236}">
                  <a16:creationId xmlns:a16="http://schemas.microsoft.com/office/drawing/2014/main" id="{8A767CFF-FE8D-4144-BCE5-329A07F08783}"/>
                </a:ext>
              </a:extLst>
            </p:cNvPr>
            <p:cNvSpPr>
              <a:spLocks noChangeArrowheads="1"/>
            </p:cNvSpPr>
            <p:nvPr/>
          </p:nvSpPr>
          <p:spPr bwMode="auto">
            <a:xfrm>
              <a:off x="898" y="2051"/>
              <a:ext cx="13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VM</a:t>
              </a:r>
              <a:endParaRPr lang="en-US" altLang="en-CN" sz="1800" b="1">
                <a:solidFill>
                  <a:srgbClr val="000000"/>
                </a:solidFill>
              </a:endParaRPr>
            </a:p>
          </p:txBody>
        </p:sp>
        <p:sp>
          <p:nvSpPr>
            <p:cNvPr id="43274" name="Rectangle 680">
              <a:extLst>
                <a:ext uri="{FF2B5EF4-FFF2-40B4-BE49-F238E27FC236}">
                  <a16:creationId xmlns:a16="http://schemas.microsoft.com/office/drawing/2014/main" id="{349857BE-4892-CB44-84AB-251F9F06BB79}"/>
                </a:ext>
              </a:extLst>
            </p:cNvPr>
            <p:cNvSpPr>
              <a:spLocks noChangeArrowheads="1"/>
            </p:cNvSpPr>
            <p:nvPr/>
          </p:nvSpPr>
          <p:spPr bwMode="auto">
            <a:xfrm>
              <a:off x="662" y="2156"/>
              <a:ext cx="60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implementation</a:t>
              </a:r>
              <a:endParaRPr lang="en-US" altLang="en-CN" sz="1800" b="1">
                <a:solidFill>
                  <a:srgbClr val="000000"/>
                </a:solidFill>
              </a:endParaRPr>
            </a:p>
          </p:txBody>
        </p:sp>
        <p:sp>
          <p:nvSpPr>
            <p:cNvPr id="43275" name="Rectangle 681">
              <a:extLst>
                <a:ext uri="{FF2B5EF4-FFF2-40B4-BE49-F238E27FC236}">
                  <a16:creationId xmlns:a16="http://schemas.microsoft.com/office/drawing/2014/main" id="{140C6149-84B8-CA45-B5A7-9AF9FF8F51D4}"/>
                </a:ext>
              </a:extLst>
            </p:cNvPr>
            <p:cNvSpPr>
              <a:spLocks noChangeArrowheads="1"/>
            </p:cNvSpPr>
            <p:nvPr/>
          </p:nvSpPr>
          <p:spPr bwMode="auto">
            <a:xfrm>
              <a:off x="760" y="2260"/>
              <a:ext cx="411"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over CISC</a:t>
              </a:r>
              <a:endParaRPr lang="en-US" altLang="en-CN" sz="1800" b="1">
                <a:solidFill>
                  <a:srgbClr val="000000"/>
                </a:solidFill>
              </a:endParaRPr>
            </a:p>
          </p:txBody>
        </p:sp>
        <p:sp>
          <p:nvSpPr>
            <p:cNvPr id="43276" name="Rectangle 682">
              <a:extLst>
                <a:ext uri="{FF2B5EF4-FFF2-40B4-BE49-F238E27FC236}">
                  <a16:creationId xmlns:a16="http://schemas.microsoft.com/office/drawing/2014/main" id="{FCD4BCCD-8434-B149-8245-6064B6A96D74}"/>
                </a:ext>
              </a:extLst>
            </p:cNvPr>
            <p:cNvSpPr>
              <a:spLocks noChangeArrowheads="1"/>
            </p:cNvSpPr>
            <p:nvPr/>
          </p:nvSpPr>
          <p:spPr bwMode="auto">
            <a:xfrm>
              <a:off x="781" y="2365"/>
              <a:ext cx="36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platforms</a:t>
              </a:r>
              <a:endParaRPr lang="en-US" altLang="en-CN" sz="1800" b="1">
                <a:solidFill>
                  <a:srgbClr val="000000"/>
                </a:solidFill>
              </a:endParaRPr>
            </a:p>
          </p:txBody>
        </p:sp>
        <p:sp>
          <p:nvSpPr>
            <p:cNvPr id="43277" name="Line 683">
              <a:extLst>
                <a:ext uri="{FF2B5EF4-FFF2-40B4-BE49-F238E27FC236}">
                  <a16:creationId xmlns:a16="http://schemas.microsoft.com/office/drawing/2014/main" id="{1EC695ED-8BD3-5548-8BA5-E011CB604375}"/>
                </a:ext>
              </a:extLst>
            </p:cNvPr>
            <p:cNvSpPr>
              <a:spLocks noChangeShapeType="1"/>
            </p:cNvSpPr>
            <p:nvPr/>
          </p:nvSpPr>
          <p:spPr bwMode="auto">
            <a:xfrm flipH="1">
              <a:off x="1380" y="1954"/>
              <a:ext cx="638" cy="7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78" name="Freeform 684">
              <a:extLst>
                <a:ext uri="{FF2B5EF4-FFF2-40B4-BE49-F238E27FC236}">
                  <a16:creationId xmlns:a16="http://schemas.microsoft.com/office/drawing/2014/main" id="{788CCB3D-0E01-4145-8307-FD1914865F6C}"/>
                </a:ext>
              </a:extLst>
            </p:cNvPr>
            <p:cNvSpPr>
              <a:spLocks/>
            </p:cNvSpPr>
            <p:nvPr/>
          </p:nvSpPr>
          <p:spPr bwMode="auto">
            <a:xfrm>
              <a:off x="1330" y="2692"/>
              <a:ext cx="91" cy="97"/>
            </a:xfrm>
            <a:custGeom>
              <a:avLst/>
              <a:gdLst>
                <a:gd name="T0" fmla="*/ 91 w 91"/>
                <a:gd name="T1" fmla="*/ 56 h 97"/>
                <a:gd name="T2" fmla="*/ 0 w 91"/>
                <a:gd name="T3" fmla="*/ 97 h 97"/>
                <a:gd name="T4" fmla="*/ 22 w 91"/>
                <a:gd name="T5" fmla="*/ 0 h 97"/>
                <a:gd name="T6" fmla="*/ 91 w 91"/>
                <a:gd name="T7" fmla="*/ 56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97">
                  <a:moveTo>
                    <a:pt x="91" y="56"/>
                  </a:moveTo>
                  <a:lnTo>
                    <a:pt x="0" y="97"/>
                  </a:lnTo>
                  <a:lnTo>
                    <a:pt x="22" y="0"/>
                  </a:lnTo>
                  <a:lnTo>
                    <a:pt x="91"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79" name="Line 685">
              <a:extLst>
                <a:ext uri="{FF2B5EF4-FFF2-40B4-BE49-F238E27FC236}">
                  <a16:creationId xmlns:a16="http://schemas.microsoft.com/office/drawing/2014/main" id="{869E4603-5316-9843-859D-90E142ABDC5D}"/>
                </a:ext>
              </a:extLst>
            </p:cNvPr>
            <p:cNvSpPr>
              <a:spLocks noChangeShapeType="1"/>
            </p:cNvSpPr>
            <p:nvPr/>
          </p:nvSpPr>
          <p:spPr bwMode="auto">
            <a:xfrm>
              <a:off x="2444" y="1950"/>
              <a:ext cx="661" cy="78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80" name="Freeform 686">
              <a:extLst>
                <a:ext uri="{FF2B5EF4-FFF2-40B4-BE49-F238E27FC236}">
                  <a16:creationId xmlns:a16="http://schemas.microsoft.com/office/drawing/2014/main" id="{9D23AC90-A5E1-5D42-95A3-94BF30468759}"/>
                </a:ext>
              </a:extLst>
            </p:cNvPr>
            <p:cNvSpPr>
              <a:spLocks/>
            </p:cNvSpPr>
            <p:nvPr/>
          </p:nvSpPr>
          <p:spPr bwMode="auto">
            <a:xfrm>
              <a:off x="3063" y="2692"/>
              <a:ext cx="92" cy="97"/>
            </a:xfrm>
            <a:custGeom>
              <a:avLst/>
              <a:gdLst>
                <a:gd name="T0" fmla="*/ 69 w 92"/>
                <a:gd name="T1" fmla="*/ 0 h 97"/>
                <a:gd name="T2" fmla="*/ 92 w 92"/>
                <a:gd name="T3" fmla="*/ 97 h 97"/>
                <a:gd name="T4" fmla="*/ 0 w 92"/>
                <a:gd name="T5" fmla="*/ 58 h 97"/>
                <a:gd name="T6" fmla="*/ 69 w 92"/>
                <a:gd name="T7" fmla="*/ 0 h 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2" h="97">
                  <a:moveTo>
                    <a:pt x="69" y="0"/>
                  </a:moveTo>
                  <a:lnTo>
                    <a:pt x="92" y="97"/>
                  </a:lnTo>
                  <a:lnTo>
                    <a:pt x="0" y="58"/>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81" name="Line 687">
              <a:extLst>
                <a:ext uri="{FF2B5EF4-FFF2-40B4-BE49-F238E27FC236}">
                  <a16:creationId xmlns:a16="http://schemas.microsoft.com/office/drawing/2014/main" id="{B8601E02-F65C-984B-A4A8-4D5FBE4A71B3}"/>
                </a:ext>
              </a:extLst>
            </p:cNvPr>
            <p:cNvSpPr>
              <a:spLocks noChangeShapeType="1"/>
            </p:cNvSpPr>
            <p:nvPr/>
          </p:nvSpPr>
          <p:spPr bwMode="auto">
            <a:xfrm>
              <a:off x="2776" y="1939"/>
              <a:ext cx="1105" cy="80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82" name="Freeform 688">
              <a:extLst>
                <a:ext uri="{FF2B5EF4-FFF2-40B4-BE49-F238E27FC236}">
                  <a16:creationId xmlns:a16="http://schemas.microsoft.com/office/drawing/2014/main" id="{2CEF1FB4-C314-D344-BE25-08F54D7C1A8D}"/>
                </a:ext>
              </a:extLst>
            </p:cNvPr>
            <p:cNvSpPr>
              <a:spLocks/>
            </p:cNvSpPr>
            <p:nvPr/>
          </p:nvSpPr>
          <p:spPr bwMode="auto">
            <a:xfrm>
              <a:off x="3845" y="2700"/>
              <a:ext cx="99" cy="89"/>
            </a:xfrm>
            <a:custGeom>
              <a:avLst/>
              <a:gdLst>
                <a:gd name="T0" fmla="*/ 53 w 99"/>
                <a:gd name="T1" fmla="*/ 0 h 89"/>
                <a:gd name="T2" fmla="*/ 99 w 99"/>
                <a:gd name="T3" fmla="*/ 89 h 89"/>
                <a:gd name="T4" fmla="*/ 0 w 99"/>
                <a:gd name="T5" fmla="*/ 72 h 89"/>
                <a:gd name="T6" fmla="*/ 53 w 99"/>
                <a:gd name="T7" fmla="*/ 0 h 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9" h="89">
                  <a:moveTo>
                    <a:pt x="53" y="0"/>
                  </a:moveTo>
                  <a:lnTo>
                    <a:pt x="99" y="89"/>
                  </a:lnTo>
                  <a:lnTo>
                    <a:pt x="0" y="72"/>
                  </a:lnTo>
                  <a:lnTo>
                    <a:pt x="5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83" name="Freeform 689">
              <a:extLst>
                <a:ext uri="{FF2B5EF4-FFF2-40B4-BE49-F238E27FC236}">
                  <a16:creationId xmlns:a16="http://schemas.microsoft.com/office/drawing/2014/main" id="{204E441C-7E74-1542-819A-6122E0FF118C}"/>
                </a:ext>
              </a:extLst>
            </p:cNvPr>
            <p:cNvSpPr>
              <a:spLocks/>
            </p:cNvSpPr>
            <p:nvPr/>
          </p:nvSpPr>
          <p:spPr bwMode="auto">
            <a:xfrm>
              <a:off x="1444" y="2092"/>
              <a:ext cx="695" cy="429"/>
            </a:xfrm>
            <a:custGeom>
              <a:avLst/>
              <a:gdLst>
                <a:gd name="T0" fmla="*/ 113 w 695"/>
                <a:gd name="T1" fmla="*/ 341 h 429"/>
                <a:gd name="T2" fmla="*/ 141 w 695"/>
                <a:gd name="T3" fmla="*/ 380 h 429"/>
                <a:gd name="T4" fmla="*/ 175 w 695"/>
                <a:gd name="T5" fmla="*/ 409 h 429"/>
                <a:gd name="T6" fmla="*/ 213 w 695"/>
                <a:gd name="T7" fmla="*/ 425 h 429"/>
                <a:gd name="T8" fmla="*/ 254 w 695"/>
                <a:gd name="T9" fmla="*/ 429 h 429"/>
                <a:gd name="T10" fmla="*/ 294 w 695"/>
                <a:gd name="T11" fmla="*/ 420 h 429"/>
                <a:gd name="T12" fmla="*/ 331 w 695"/>
                <a:gd name="T13" fmla="*/ 397 h 429"/>
                <a:gd name="T14" fmla="*/ 364 w 695"/>
                <a:gd name="T15" fmla="*/ 397 h 429"/>
                <a:gd name="T16" fmla="*/ 401 w 695"/>
                <a:gd name="T17" fmla="*/ 420 h 429"/>
                <a:gd name="T18" fmla="*/ 441 w 695"/>
                <a:gd name="T19" fmla="*/ 429 h 429"/>
                <a:gd name="T20" fmla="*/ 481 w 695"/>
                <a:gd name="T21" fmla="*/ 425 h 429"/>
                <a:gd name="T22" fmla="*/ 520 w 695"/>
                <a:gd name="T23" fmla="*/ 409 h 429"/>
                <a:gd name="T24" fmla="*/ 554 w 695"/>
                <a:gd name="T25" fmla="*/ 380 h 429"/>
                <a:gd name="T26" fmla="*/ 582 w 695"/>
                <a:gd name="T27" fmla="*/ 341 h 429"/>
                <a:gd name="T28" fmla="*/ 606 w 695"/>
                <a:gd name="T29" fmla="*/ 321 h 429"/>
                <a:gd name="T30" fmla="*/ 633 w 695"/>
                <a:gd name="T31" fmla="*/ 319 h 429"/>
                <a:gd name="T32" fmla="*/ 658 w 695"/>
                <a:gd name="T33" fmla="*/ 305 h 429"/>
                <a:gd name="T34" fmla="*/ 678 w 695"/>
                <a:gd name="T35" fmla="*/ 280 h 429"/>
                <a:gd name="T36" fmla="*/ 690 w 695"/>
                <a:gd name="T37" fmla="*/ 249 h 429"/>
                <a:gd name="T38" fmla="*/ 695 w 695"/>
                <a:gd name="T39" fmla="*/ 214 h 429"/>
                <a:gd name="T40" fmla="*/ 690 w 695"/>
                <a:gd name="T41" fmla="*/ 179 h 429"/>
                <a:gd name="T42" fmla="*/ 678 w 695"/>
                <a:gd name="T43" fmla="*/ 148 h 429"/>
                <a:gd name="T44" fmla="*/ 658 w 695"/>
                <a:gd name="T45" fmla="*/ 124 h 429"/>
                <a:gd name="T46" fmla="*/ 633 w 695"/>
                <a:gd name="T47" fmla="*/ 111 h 429"/>
                <a:gd name="T48" fmla="*/ 606 w 695"/>
                <a:gd name="T49" fmla="*/ 107 h 429"/>
                <a:gd name="T50" fmla="*/ 582 w 695"/>
                <a:gd name="T51" fmla="*/ 88 h 429"/>
                <a:gd name="T52" fmla="*/ 554 w 695"/>
                <a:gd name="T53" fmla="*/ 49 h 429"/>
                <a:gd name="T54" fmla="*/ 520 w 695"/>
                <a:gd name="T55" fmla="*/ 21 h 429"/>
                <a:gd name="T56" fmla="*/ 481 w 695"/>
                <a:gd name="T57" fmla="*/ 3 h 429"/>
                <a:gd name="T58" fmla="*/ 441 w 695"/>
                <a:gd name="T59" fmla="*/ 0 h 429"/>
                <a:gd name="T60" fmla="*/ 401 w 695"/>
                <a:gd name="T61" fmla="*/ 9 h 429"/>
                <a:gd name="T62" fmla="*/ 364 w 695"/>
                <a:gd name="T63" fmla="*/ 31 h 429"/>
                <a:gd name="T64" fmla="*/ 331 w 695"/>
                <a:gd name="T65" fmla="*/ 31 h 429"/>
                <a:gd name="T66" fmla="*/ 294 w 695"/>
                <a:gd name="T67" fmla="*/ 9 h 429"/>
                <a:gd name="T68" fmla="*/ 254 w 695"/>
                <a:gd name="T69" fmla="*/ 0 h 429"/>
                <a:gd name="T70" fmla="*/ 213 w 695"/>
                <a:gd name="T71" fmla="*/ 3 h 429"/>
                <a:gd name="T72" fmla="*/ 175 w 695"/>
                <a:gd name="T73" fmla="*/ 21 h 429"/>
                <a:gd name="T74" fmla="*/ 141 w 695"/>
                <a:gd name="T75" fmla="*/ 49 h 429"/>
                <a:gd name="T76" fmla="*/ 113 w 695"/>
                <a:gd name="T77" fmla="*/ 88 h 429"/>
                <a:gd name="T78" fmla="*/ 89 w 695"/>
                <a:gd name="T79" fmla="*/ 107 h 429"/>
                <a:gd name="T80" fmla="*/ 62 w 695"/>
                <a:gd name="T81" fmla="*/ 111 h 429"/>
                <a:gd name="T82" fmla="*/ 37 w 695"/>
                <a:gd name="T83" fmla="*/ 124 h 429"/>
                <a:gd name="T84" fmla="*/ 17 w 695"/>
                <a:gd name="T85" fmla="*/ 148 h 429"/>
                <a:gd name="T86" fmla="*/ 4 w 695"/>
                <a:gd name="T87" fmla="*/ 179 h 429"/>
                <a:gd name="T88" fmla="*/ 0 w 695"/>
                <a:gd name="T89" fmla="*/ 214 h 429"/>
                <a:gd name="T90" fmla="*/ 4 w 695"/>
                <a:gd name="T91" fmla="*/ 249 h 429"/>
                <a:gd name="T92" fmla="*/ 17 w 695"/>
                <a:gd name="T93" fmla="*/ 280 h 429"/>
                <a:gd name="T94" fmla="*/ 37 w 695"/>
                <a:gd name="T95" fmla="*/ 305 h 429"/>
                <a:gd name="T96" fmla="*/ 62 w 695"/>
                <a:gd name="T97" fmla="*/ 319 h 429"/>
                <a:gd name="T98" fmla="*/ 89 w 695"/>
                <a:gd name="T99" fmla="*/ 321 h 42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95" h="429">
                  <a:moveTo>
                    <a:pt x="102" y="319"/>
                  </a:moveTo>
                  <a:lnTo>
                    <a:pt x="113" y="341"/>
                  </a:lnTo>
                  <a:lnTo>
                    <a:pt x="126" y="361"/>
                  </a:lnTo>
                  <a:lnTo>
                    <a:pt x="141" y="380"/>
                  </a:lnTo>
                  <a:lnTo>
                    <a:pt x="157" y="395"/>
                  </a:lnTo>
                  <a:lnTo>
                    <a:pt x="175" y="409"/>
                  </a:lnTo>
                  <a:lnTo>
                    <a:pt x="194" y="418"/>
                  </a:lnTo>
                  <a:lnTo>
                    <a:pt x="213" y="425"/>
                  </a:lnTo>
                  <a:lnTo>
                    <a:pt x="234" y="429"/>
                  </a:lnTo>
                  <a:lnTo>
                    <a:pt x="254" y="429"/>
                  </a:lnTo>
                  <a:lnTo>
                    <a:pt x="274" y="426"/>
                  </a:lnTo>
                  <a:lnTo>
                    <a:pt x="294" y="420"/>
                  </a:lnTo>
                  <a:lnTo>
                    <a:pt x="313" y="410"/>
                  </a:lnTo>
                  <a:lnTo>
                    <a:pt x="331" y="397"/>
                  </a:lnTo>
                  <a:lnTo>
                    <a:pt x="348" y="382"/>
                  </a:lnTo>
                  <a:lnTo>
                    <a:pt x="364" y="397"/>
                  </a:lnTo>
                  <a:lnTo>
                    <a:pt x="382" y="410"/>
                  </a:lnTo>
                  <a:lnTo>
                    <a:pt x="401" y="420"/>
                  </a:lnTo>
                  <a:lnTo>
                    <a:pt x="421" y="426"/>
                  </a:lnTo>
                  <a:lnTo>
                    <a:pt x="441" y="429"/>
                  </a:lnTo>
                  <a:lnTo>
                    <a:pt x="461" y="429"/>
                  </a:lnTo>
                  <a:lnTo>
                    <a:pt x="481" y="425"/>
                  </a:lnTo>
                  <a:lnTo>
                    <a:pt x="501" y="418"/>
                  </a:lnTo>
                  <a:lnTo>
                    <a:pt x="520" y="409"/>
                  </a:lnTo>
                  <a:lnTo>
                    <a:pt x="537" y="395"/>
                  </a:lnTo>
                  <a:lnTo>
                    <a:pt x="554" y="380"/>
                  </a:lnTo>
                  <a:lnTo>
                    <a:pt x="569" y="361"/>
                  </a:lnTo>
                  <a:lnTo>
                    <a:pt x="582" y="341"/>
                  </a:lnTo>
                  <a:lnTo>
                    <a:pt x="593" y="319"/>
                  </a:lnTo>
                  <a:lnTo>
                    <a:pt x="606" y="321"/>
                  </a:lnTo>
                  <a:lnTo>
                    <a:pt x="620" y="321"/>
                  </a:lnTo>
                  <a:lnTo>
                    <a:pt x="633" y="319"/>
                  </a:lnTo>
                  <a:lnTo>
                    <a:pt x="645" y="313"/>
                  </a:lnTo>
                  <a:lnTo>
                    <a:pt x="658" y="305"/>
                  </a:lnTo>
                  <a:lnTo>
                    <a:pt x="668" y="293"/>
                  </a:lnTo>
                  <a:lnTo>
                    <a:pt x="678" y="280"/>
                  </a:lnTo>
                  <a:lnTo>
                    <a:pt x="685" y="266"/>
                  </a:lnTo>
                  <a:lnTo>
                    <a:pt x="690" y="249"/>
                  </a:lnTo>
                  <a:lnTo>
                    <a:pt x="694" y="233"/>
                  </a:lnTo>
                  <a:lnTo>
                    <a:pt x="695" y="214"/>
                  </a:lnTo>
                  <a:lnTo>
                    <a:pt x="694" y="197"/>
                  </a:lnTo>
                  <a:lnTo>
                    <a:pt x="690" y="179"/>
                  </a:lnTo>
                  <a:lnTo>
                    <a:pt x="685" y="163"/>
                  </a:lnTo>
                  <a:lnTo>
                    <a:pt x="678" y="148"/>
                  </a:lnTo>
                  <a:lnTo>
                    <a:pt x="668" y="135"/>
                  </a:lnTo>
                  <a:lnTo>
                    <a:pt x="658" y="124"/>
                  </a:lnTo>
                  <a:lnTo>
                    <a:pt x="645" y="116"/>
                  </a:lnTo>
                  <a:lnTo>
                    <a:pt x="633" y="111"/>
                  </a:lnTo>
                  <a:lnTo>
                    <a:pt x="620" y="107"/>
                  </a:lnTo>
                  <a:lnTo>
                    <a:pt x="606" y="107"/>
                  </a:lnTo>
                  <a:lnTo>
                    <a:pt x="593" y="111"/>
                  </a:lnTo>
                  <a:lnTo>
                    <a:pt x="582" y="88"/>
                  </a:lnTo>
                  <a:lnTo>
                    <a:pt x="569" y="67"/>
                  </a:lnTo>
                  <a:lnTo>
                    <a:pt x="554" y="49"/>
                  </a:lnTo>
                  <a:lnTo>
                    <a:pt x="537" y="33"/>
                  </a:lnTo>
                  <a:lnTo>
                    <a:pt x="520" y="21"/>
                  </a:lnTo>
                  <a:lnTo>
                    <a:pt x="501" y="10"/>
                  </a:lnTo>
                  <a:lnTo>
                    <a:pt x="481" y="3"/>
                  </a:lnTo>
                  <a:lnTo>
                    <a:pt x="461" y="0"/>
                  </a:lnTo>
                  <a:lnTo>
                    <a:pt x="441" y="0"/>
                  </a:lnTo>
                  <a:lnTo>
                    <a:pt x="421" y="3"/>
                  </a:lnTo>
                  <a:lnTo>
                    <a:pt x="401" y="9"/>
                  </a:lnTo>
                  <a:lnTo>
                    <a:pt x="382" y="19"/>
                  </a:lnTo>
                  <a:lnTo>
                    <a:pt x="364" y="31"/>
                  </a:lnTo>
                  <a:lnTo>
                    <a:pt x="348" y="47"/>
                  </a:lnTo>
                  <a:lnTo>
                    <a:pt x="331" y="31"/>
                  </a:lnTo>
                  <a:lnTo>
                    <a:pt x="313" y="19"/>
                  </a:lnTo>
                  <a:lnTo>
                    <a:pt x="294" y="9"/>
                  </a:lnTo>
                  <a:lnTo>
                    <a:pt x="274" y="3"/>
                  </a:lnTo>
                  <a:lnTo>
                    <a:pt x="254" y="0"/>
                  </a:lnTo>
                  <a:lnTo>
                    <a:pt x="234" y="0"/>
                  </a:lnTo>
                  <a:lnTo>
                    <a:pt x="213" y="3"/>
                  </a:lnTo>
                  <a:lnTo>
                    <a:pt x="194" y="10"/>
                  </a:lnTo>
                  <a:lnTo>
                    <a:pt x="175" y="21"/>
                  </a:lnTo>
                  <a:lnTo>
                    <a:pt x="157" y="33"/>
                  </a:lnTo>
                  <a:lnTo>
                    <a:pt x="141" y="49"/>
                  </a:lnTo>
                  <a:lnTo>
                    <a:pt x="126" y="67"/>
                  </a:lnTo>
                  <a:lnTo>
                    <a:pt x="113" y="88"/>
                  </a:lnTo>
                  <a:lnTo>
                    <a:pt x="102" y="111"/>
                  </a:lnTo>
                  <a:lnTo>
                    <a:pt x="89" y="107"/>
                  </a:lnTo>
                  <a:lnTo>
                    <a:pt x="75" y="107"/>
                  </a:lnTo>
                  <a:lnTo>
                    <a:pt x="62" y="111"/>
                  </a:lnTo>
                  <a:lnTo>
                    <a:pt x="49" y="116"/>
                  </a:lnTo>
                  <a:lnTo>
                    <a:pt x="37" y="124"/>
                  </a:lnTo>
                  <a:lnTo>
                    <a:pt x="26" y="135"/>
                  </a:lnTo>
                  <a:lnTo>
                    <a:pt x="17" y="148"/>
                  </a:lnTo>
                  <a:lnTo>
                    <a:pt x="10" y="163"/>
                  </a:lnTo>
                  <a:lnTo>
                    <a:pt x="4" y="179"/>
                  </a:lnTo>
                  <a:lnTo>
                    <a:pt x="1" y="197"/>
                  </a:lnTo>
                  <a:lnTo>
                    <a:pt x="0" y="214"/>
                  </a:lnTo>
                  <a:lnTo>
                    <a:pt x="1" y="233"/>
                  </a:lnTo>
                  <a:lnTo>
                    <a:pt x="4" y="249"/>
                  </a:lnTo>
                  <a:lnTo>
                    <a:pt x="10" y="266"/>
                  </a:lnTo>
                  <a:lnTo>
                    <a:pt x="17" y="280"/>
                  </a:lnTo>
                  <a:lnTo>
                    <a:pt x="26" y="293"/>
                  </a:lnTo>
                  <a:lnTo>
                    <a:pt x="37" y="305"/>
                  </a:lnTo>
                  <a:lnTo>
                    <a:pt x="49" y="313"/>
                  </a:lnTo>
                  <a:lnTo>
                    <a:pt x="62" y="319"/>
                  </a:lnTo>
                  <a:lnTo>
                    <a:pt x="75" y="321"/>
                  </a:lnTo>
                  <a:lnTo>
                    <a:pt x="89" y="321"/>
                  </a:lnTo>
                  <a:lnTo>
                    <a:pt x="102" y="319"/>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84" name="Rectangle 690">
              <a:extLst>
                <a:ext uri="{FF2B5EF4-FFF2-40B4-BE49-F238E27FC236}">
                  <a16:creationId xmlns:a16="http://schemas.microsoft.com/office/drawing/2014/main" id="{BE7DB4E3-4FDA-D94B-8156-0C45E5237BC4}"/>
                </a:ext>
              </a:extLst>
            </p:cNvPr>
            <p:cNvSpPr>
              <a:spLocks noChangeArrowheads="1"/>
            </p:cNvSpPr>
            <p:nvPr/>
          </p:nvSpPr>
          <p:spPr bwMode="auto">
            <a:xfrm>
              <a:off x="1659" y="2156"/>
              <a:ext cx="32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VM imp.</a:t>
              </a:r>
              <a:endParaRPr lang="en-US" altLang="en-CN" sz="1800" b="1">
                <a:solidFill>
                  <a:srgbClr val="000000"/>
                </a:solidFill>
              </a:endParaRPr>
            </a:p>
          </p:txBody>
        </p:sp>
        <p:sp>
          <p:nvSpPr>
            <p:cNvPr id="43285" name="Rectangle 691">
              <a:extLst>
                <a:ext uri="{FF2B5EF4-FFF2-40B4-BE49-F238E27FC236}">
                  <a16:creationId xmlns:a16="http://schemas.microsoft.com/office/drawing/2014/main" id="{CE83A1CD-3DEF-F141-A72E-9FE4B39C5E78}"/>
                </a:ext>
              </a:extLst>
            </p:cNvPr>
            <p:cNvSpPr>
              <a:spLocks noChangeArrowheads="1"/>
            </p:cNvSpPr>
            <p:nvPr/>
          </p:nvSpPr>
          <p:spPr bwMode="auto">
            <a:xfrm>
              <a:off x="1616" y="2260"/>
              <a:ext cx="411"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over RISC</a:t>
              </a:r>
              <a:endParaRPr lang="en-US" altLang="en-CN" sz="1800" b="1">
                <a:solidFill>
                  <a:srgbClr val="000000"/>
                </a:solidFill>
              </a:endParaRPr>
            </a:p>
          </p:txBody>
        </p:sp>
        <p:sp>
          <p:nvSpPr>
            <p:cNvPr id="43286" name="Rectangle 692">
              <a:extLst>
                <a:ext uri="{FF2B5EF4-FFF2-40B4-BE49-F238E27FC236}">
                  <a16:creationId xmlns:a16="http://schemas.microsoft.com/office/drawing/2014/main" id="{F30457F0-33EC-F648-8924-479199FEA131}"/>
                </a:ext>
              </a:extLst>
            </p:cNvPr>
            <p:cNvSpPr>
              <a:spLocks noChangeArrowheads="1"/>
            </p:cNvSpPr>
            <p:nvPr/>
          </p:nvSpPr>
          <p:spPr bwMode="auto">
            <a:xfrm>
              <a:off x="1638" y="2365"/>
              <a:ext cx="36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platforms</a:t>
              </a:r>
              <a:endParaRPr lang="en-US" altLang="en-CN" sz="1800" b="1">
                <a:solidFill>
                  <a:srgbClr val="000000"/>
                </a:solidFill>
              </a:endParaRPr>
            </a:p>
          </p:txBody>
        </p:sp>
        <p:sp>
          <p:nvSpPr>
            <p:cNvPr id="43287" name="Freeform 693">
              <a:extLst>
                <a:ext uri="{FF2B5EF4-FFF2-40B4-BE49-F238E27FC236}">
                  <a16:creationId xmlns:a16="http://schemas.microsoft.com/office/drawing/2014/main" id="{E5F50227-9C22-6940-9873-69D4C8591116}"/>
                </a:ext>
              </a:extLst>
            </p:cNvPr>
            <p:cNvSpPr>
              <a:spLocks/>
            </p:cNvSpPr>
            <p:nvPr/>
          </p:nvSpPr>
          <p:spPr bwMode="auto">
            <a:xfrm>
              <a:off x="3104" y="2048"/>
              <a:ext cx="767" cy="471"/>
            </a:xfrm>
            <a:custGeom>
              <a:avLst/>
              <a:gdLst>
                <a:gd name="T0" fmla="*/ 123 w 767"/>
                <a:gd name="T1" fmla="*/ 372 h 471"/>
                <a:gd name="T2" fmla="*/ 152 w 767"/>
                <a:gd name="T3" fmla="*/ 412 h 471"/>
                <a:gd name="T4" fmla="*/ 187 w 767"/>
                <a:gd name="T5" fmla="*/ 444 h 471"/>
                <a:gd name="T6" fmla="*/ 225 w 767"/>
                <a:gd name="T7" fmla="*/ 463 h 471"/>
                <a:gd name="T8" fmla="*/ 267 w 767"/>
                <a:gd name="T9" fmla="*/ 471 h 471"/>
                <a:gd name="T10" fmla="*/ 309 w 767"/>
                <a:gd name="T11" fmla="*/ 466 h 471"/>
                <a:gd name="T12" fmla="*/ 348 w 767"/>
                <a:gd name="T13" fmla="*/ 448 h 471"/>
                <a:gd name="T14" fmla="*/ 383 w 767"/>
                <a:gd name="T15" fmla="*/ 419 h 471"/>
                <a:gd name="T16" fmla="*/ 418 w 767"/>
                <a:gd name="T17" fmla="*/ 448 h 471"/>
                <a:gd name="T18" fmla="*/ 458 w 767"/>
                <a:gd name="T19" fmla="*/ 466 h 471"/>
                <a:gd name="T20" fmla="*/ 500 w 767"/>
                <a:gd name="T21" fmla="*/ 471 h 471"/>
                <a:gd name="T22" fmla="*/ 541 w 767"/>
                <a:gd name="T23" fmla="*/ 463 h 471"/>
                <a:gd name="T24" fmla="*/ 580 w 767"/>
                <a:gd name="T25" fmla="*/ 444 h 471"/>
                <a:gd name="T26" fmla="*/ 615 w 767"/>
                <a:gd name="T27" fmla="*/ 412 h 471"/>
                <a:gd name="T28" fmla="*/ 643 w 767"/>
                <a:gd name="T29" fmla="*/ 372 h 471"/>
                <a:gd name="T30" fmla="*/ 669 w 767"/>
                <a:gd name="T31" fmla="*/ 352 h 471"/>
                <a:gd name="T32" fmla="*/ 699 w 767"/>
                <a:gd name="T33" fmla="*/ 350 h 471"/>
                <a:gd name="T34" fmla="*/ 726 w 767"/>
                <a:gd name="T35" fmla="*/ 334 h 471"/>
                <a:gd name="T36" fmla="*/ 748 w 767"/>
                <a:gd name="T37" fmla="*/ 308 h 471"/>
                <a:gd name="T38" fmla="*/ 762 w 767"/>
                <a:gd name="T39" fmla="*/ 274 h 471"/>
                <a:gd name="T40" fmla="*/ 767 w 767"/>
                <a:gd name="T41" fmla="*/ 236 h 471"/>
                <a:gd name="T42" fmla="*/ 762 w 767"/>
                <a:gd name="T43" fmla="*/ 197 h 471"/>
                <a:gd name="T44" fmla="*/ 748 w 767"/>
                <a:gd name="T45" fmla="*/ 162 h 471"/>
                <a:gd name="T46" fmla="*/ 726 w 767"/>
                <a:gd name="T47" fmla="*/ 136 h 471"/>
                <a:gd name="T48" fmla="*/ 699 w 767"/>
                <a:gd name="T49" fmla="*/ 121 h 471"/>
                <a:gd name="T50" fmla="*/ 669 w 767"/>
                <a:gd name="T51" fmla="*/ 118 h 471"/>
                <a:gd name="T52" fmla="*/ 643 w 767"/>
                <a:gd name="T53" fmla="*/ 98 h 471"/>
                <a:gd name="T54" fmla="*/ 615 w 767"/>
                <a:gd name="T55" fmla="*/ 58 h 471"/>
                <a:gd name="T56" fmla="*/ 580 w 767"/>
                <a:gd name="T57" fmla="*/ 27 h 471"/>
                <a:gd name="T58" fmla="*/ 541 w 767"/>
                <a:gd name="T59" fmla="*/ 7 h 471"/>
                <a:gd name="T60" fmla="*/ 500 w 767"/>
                <a:gd name="T61" fmla="*/ 0 h 471"/>
                <a:gd name="T62" fmla="*/ 458 w 767"/>
                <a:gd name="T63" fmla="*/ 5 h 471"/>
                <a:gd name="T64" fmla="*/ 418 w 767"/>
                <a:gd name="T65" fmla="*/ 23 h 471"/>
                <a:gd name="T66" fmla="*/ 383 w 767"/>
                <a:gd name="T67" fmla="*/ 52 h 471"/>
                <a:gd name="T68" fmla="*/ 348 w 767"/>
                <a:gd name="T69" fmla="*/ 23 h 471"/>
                <a:gd name="T70" fmla="*/ 309 w 767"/>
                <a:gd name="T71" fmla="*/ 5 h 471"/>
                <a:gd name="T72" fmla="*/ 267 w 767"/>
                <a:gd name="T73" fmla="*/ 0 h 471"/>
                <a:gd name="T74" fmla="*/ 225 w 767"/>
                <a:gd name="T75" fmla="*/ 7 h 471"/>
                <a:gd name="T76" fmla="*/ 187 w 767"/>
                <a:gd name="T77" fmla="*/ 27 h 471"/>
                <a:gd name="T78" fmla="*/ 152 w 767"/>
                <a:gd name="T79" fmla="*/ 58 h 471"/>
                <a:gd name="T80" fmla="*/ 123 w 767"/>
                <a:gd name="T81" fmla="*/ 98 h 471"/>
                <a:gd name="T82" fmla="*/ 98 w 767"/>
                <a:gd name="T83" fmla="*/ 118 h 471"/>
                <a:gd name="T84" fmla="*/ 68 w 767"/>
                <a:gd name="T85" fmla="*/ 121 h 471"/>
                <a:gd name="T86" fmla="*/ 41 w 767"/>
                <a:gd name="T87" fmla="*/ 136 h 471"/>
                <a:gd name="T88" fmla="*/ 19 w 767"/>
                <a:gd name="T89" fmla="*/ 162 h 471"/>
                <a:gd name="T90" fmla="*/ 5 w 767"/>
                <a:gd name="T91" fmla="*/ 197 h 471"/>
                <a:gd name="T92" fmla="*/ 0 w 767"/>
                <a:gd name="T93" fmla="*/ 236 h 471"/>
                <a:gd name="T94" fmla="*/ 5 w 767"/>
                <a:gd name="T95" fmla="*/ 274 h 471"/>
                <a:gd name="T96" fmla="*/ 19 w 767"/>
                <a:gd name="T97" fmla="*/ 308 h 471"/>
                <a:gd name="T98" fmla="*/ 41 w 767"/>
                <a:gd name="T99" fmla="*/ 334 h 471"/>
                <a:gd name="T100" fmla="*/ 68 w 767"/>
                <a:gd name="T101" fmla="*/ 350 h 471"/>
                <a:gd name="T102" fmla="*/ 98 w 767"/>
                <a:gd name="T103" fmla="*/ 352 h 47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767" h="471">
                  <a:moveTo>
                    <a:pt x="113" y="349"/>
                  </a:moveTo>
                  <a:lnTo>
                    <a:pt x="123" y="372"/>
                  </a:lnTo>
                  <a:lnTo>
                    <a:pt x="137" y="393"/>
                  </a:lnTo>
                  <a:lnTo>
                    <a:pt x="152" y="412"/>
                  </a:lnTo>
                  <a:lnTo>
                    <a:pt x="168" y="429"/>
                  </a:lnTo>
                  <a:lnTo>
                    <a:pt x="187" y="444"/>
                  </a:lnTo>
                  <a:lnTo>
                    <a:pt x="205" y="455"/>
                  </a:lnTo>
                  <a:lnTo>
                    <a:pt x="225" y="463"/>
                  </a:lnTo>
                  <a:lnTo>
                    <a:pt x="245" y="468"/>
                  </a:lnTo>
                  <a:lnTo>
                    <a:pt x="267" y="471"/>
                  </a:lnTo>
                  <a:lnTo>
                    <a:pt x="288" y="470"/>
                  </a:lnTo>
                  <a:lnTo>
                    <a:pt x="309" y="466"/>
                  </a:lnTo>
                  <a:lnTo>
                    <a:pt x="329" y="459"/>
                  </a:lnTo>
                  <a:lnTo>
                    <a:pt x="348" y="448"/>
                  </a:lnTo>
                  <a:lnTo>
                    <a:pt x="367" y="435"/>
                  </a:lnTo>
                  <a:lnTo>
                    <a:pt x="383" y="419"/>
                  </a:lnTo>
                  <a:lnTo>
                    <a:pt x="400" y="435"/>
                  </a:lnTo>
                  <a:lnTo>
                    <a:pt x="418" y="448"/>
                  </a:lnTo>
                  <a:lnTo>
                    <a:pt x="438" y="459"/>
                  </a:lnTo>
                  <a:lnTo>
                    <a:pt x="458" y="466"/>
                  </a:lnTo>
                  <a:lnTo>
                    <a:pt x="479" y="470"/>
                  </a:lnTo>
                  <a:lnTo>
                    <a:pt x="500" y="471"/>
                  </a:lnTo>
                  <a:lnTo>
                    <a:pt x="521" y="468"/>
                  </a:lnTo>
                  <a:lnTo>
                    <a:pt x="541" y="463"/>
                  </a:lnTo>
                  <a:lnTo>
                    <a:pt x="562" y="455"/>
                  </a:lnTo>
                  <a:lnTo>
                    <a:pt x="580" y="444"/>
                  </a:lnTo>
                  <a:lnTo>
                    <a:pt x="598" y="429"/>
                  </a:lnTo>
                  <a:lnTo>
                    <a:pt x="615" y="412"/>
                  </a:lnTo>
                  <a:lnTo>
                    <a:pt x="630" y="393"/>
                  </a:lnTo>
                  <a:lnTo>
                    <a:pt x="643" y="372"/>
                  </a:lnTo>
                  <a:lnTo>
                    <a:pt x="654" y="349"/>
                  </a:lnTo>
                  <a:lnTo>
                    <a:pt x="669" y="352"/>
                  </a:lnTo>
                  <a:lnTo>
                    <a:pt x="684" y="352"/>
                  </a:lnTo>
                  <a:lnTo>
                    <a:pt x="699" y="350"/>
                  </a:lnTo>
                  <a:lnTo>
                    <a:pt x="713" y="344"/>
                  </a:lnTo>
                  <a:lnTo>
                    <a:pt x="726" y="334"/>
                  </a:lnTo>
                  <a:lnTo>
                    <a:pt x="738" y="322"/>
                  </a:lnTo>
                  <a:lnTo>
                    <a:pt x="748" y="308"/>
                  </a:lnTo>
                  <a:lnTo>
                    <a:pt x="757" y="291"/>
                  </a:lnTo>
                  <a:lnTo>
                    <a:pt x="762" y="274"/>
                  </a:lnTo>
                  <a:lnTo>
                    <a:pt x="766" y="255"/>
                  </a:lnTo>
                  <a:lnTo>
                    <a:pt x="767" y="236"/>
                  </a:lnTo>
                  <a:lnTo>
                    <a:pt x="766" y="216"/>
                  </a:lnTo>
                  <a:lnTo>
                    <a:pt x="762" y="197"/>
                  </a:lnTo>
                  <a:lnTo>
                    <a:pt x="757" y="179"/>
                  </a:lnTo>
                  <a:lnTo>
                    <a:pt x="748" y="162"/>
                  </a:lnTo>
                  <a:lnTo>
                    <a:pt x="738" y="148"/>
                  </a:lnTo>
                  <a:lnTo>
                    <a:pt x="726" y="136"/>
                  </a:lnTo>
                  <a:lnTo>
                    <a:pt x="713" y="128"/>
                  </a:lnTo>
                  <a:lnTo>
                    <a:pt x="699" y="121"/>
                  </a:lnTo>
                  <a:lnTo>
                    <a:pt x="684" y="118"/>
                  </a:lnTo>
                  <a:lnTo>
                    <a:pt x="669" y="118"/>
                  </a:lnTo>
                  <a:lnTo>
                    <a:pt x="654" y="121"/>
                  </a:lnTo>
                  <a:lnTo>
                    <a:pt x="643" y="98"/>
                  </a:lnTo>
                  <a:lnTo>
                    <a:pt x="630" y="77"/>
                  </a:lnTo>
                  <a:lnTo>
                    <a:pt x="615" y="58"/>
                  </a:lnTo>
                  <a:lnTo>
                    <a:pt x="598" y="41"/>
                  </a:lnTo>
                  <a:lnTo>
                    <a:pt x="580" y="27"/>
                  </a:lnTo>
                  <a:lnTo>
                    <a:pt x="562" y="16"/>
                  </a:lnTo>
                  <a:lnTo>
                    <a:pt x="541" y="7"/>
                  </a:lnTo>
                  <a:lnTo>
                    <a:pt x="521" y="2"/>
                  </a:lnTo>
                  <a:lnTo>
                    <a:pt x="500" y="0"/>
                  </a:lnTo>
                  <a:lnTo>
                    <a:pt x="479" y="1"/>
                  </a:lnTo>
                  <a:lnTo>
                    <a:pt x="458" y="5"/>
                  </a:lnTo>
                  <a:lnTo>
                    <a:pt x="438" y="12"/>
                  </a:lnTo>
                  <a:lnTo>
                    <a:pt x="418" y="23"/>
                  </a:lnTo>
                  <a:lnTo>
                    <a:pt x="400" y="36"/>
                  </a:lnTo>
                  <a:lnTo>
                    <a:pt x="383" y="52"/>
                  </a:lnTo>
                  <a:lnTo>
                    <a:pt x="367" y="36"/>
                  </a:lnTo>
                  <a:lnTo>
                    <a:pt x="348" y="23"/>
                  </a:lnTo>
                  <a:lnTo>
                    <a:pt x="329" y="12"/>
                  </a:lnTo>
                  <a:lnTo>
                    <a:pt x="309" y="5"/>
                  </a:lnTo>
                  <a:lnTo>
                    <a:pt x="288" y="1"/>
                  </a:lnTo>
                  <a:lnTo>
                    <a:pt x="267" y="0"/>
                  </a:lnTo>
                  <a:lnTo>
                    <a:pt x="245" y="2"/>
                  </a:lnTo>
                  <a:lnTo>
                    <a:pt x="225" y="7"/>
                  </a:lnTo>
                  <a:lnTo>
                    <a:pt x="205" y="16"/>
                  </a:lnTo>
                  <a:lnTo>
                    <a:pt x="187" y="27"/>
                  </a:lnTo>
                  <a:lnTo>
                    <a:pt x="168" y="41"/>
                  </a:lnTo>
                  <a:lnTo>
                    <a:pt x="152" y="58"/>
                  </a:lnTo>
                  <a:lnTo>
                    <a:pt x="137" y="77"/>
                  </a:lnTo>
                  <a:lnTo>
                    <a:pt x="123" y="98"/>
                  </a:lnTo>
                  <a:lnTo>
                    <a:pt x="113" y="121"/>
                  </a:lnTo>
                  <a:lnTo>
                    <a:pt x="98" y="118"/>
                  </a:lnTo>
                  <a:lnTo>
                    <a:pt x="83" y="118"/>
                  </a:lnTo>
                  <a:lnTo>
                    <a:pt x="68" y="121"/>
                  </a:lnTo>
                  <a:lnTo>
                    <a:pt x="54" y="128"/>
                  </a:lnTo>
                  <a:lnTo>
                    <a:pt x="41" y="136"/>
                  </a:lnTo>
                  <a:lnTo>
                    <a:pt x="29" y="148"/>
                  </a:lnTo>
                  <a:lnTo>
                    <a:pt x="19" y="162"/>
                  </a:lnTo>
                  <a:lnTo>
                    <a:pt x="10" y="179"/>
                  </a:lnTo>
                  <a:lnTo>
                    <a:pt x="5" y="197"/>
                  </a:lnTo>
                  <a:lnTo>
                    <a:pt x="1" y="216"/>
                  </a:lnTo>
                  <a:lnTo>
                    <a:pt x="0" y="236"/>
                  </a:lnTo>
                  <a:lnTo>
                    <a:pt x="1" y="255"/>
                  </a:lnTo>
                  <a:lnTo>
                    <a:pt x="5" y="274"/>
                  </a:lnTo>
                  <a:lnTo>
                    <a:pt x="10" y="291"/>
                  </a:lnTo>
                  <a:lnTo>
                    <a:pt x="19" y="308"/>
                  </a:lnTo>
                  <a:lnTo>
                    <a:pt x="29" y="322"/>
                  </a:lnTo>
                  <a:lnTo>
                    <a:pt x="41" y="334"/>
                  </a:lnTo>
                  <a:lnTo>
                    <a:pt x="54" y="344"/>
                  </a:lnTo>
                  <a:lnTo>
                    <a:pt x="68" y="350"/>
                  </a:lnTo>
                  <a:lnTo>
                    <a:pt x="83" y="352"/>
                  </a:lnTo>
                  <a:lnTo>
                    <a:pt x="98" y="352"/>
                  </a:lnTo>
                  <a:lnTo>
                    <a:pt x="113" y="349"/>
                  </a:lnTo>
                  <a:close/>
                </a:path>
              </a:pathLst>
            </a:custGeom>
            <a:solidFill>
              <a:srgbClr val="FFFF80"/>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88" name="Rectangle 694">
              <a:extLst>
                <a:ext uri="{FF2B5EF4-FFF2-40B4-BE49-F238E27FC236}">
                  <a16:creationId xmlns:a16="http://schemas.microsoft.com/office/drawing/2014/main" id="{A063E813-3FF5-A244-B084-F3A33F1FAFCD}"/>
                </a:ext>
              </a:extLst>
            </p:cNvPr>
            <p:cNvSpPr>
              <a:spLocks noChangeArrowheads="1"/>
            </p:cNvSpPr>
            <p:nvPr/>
          </p:nvSpPr>
          <p:spPr bwMode="auto">
            <a:xfrm>
              <a:off x="3339" y="2124"/>
              <a:ext cx="33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b="1">
                  <a:solidFill>
                    <a:srgbClr val="800000"/>
                  </a:solidFill>
                  <a:cs typeface="Arial" panose="020B0604020202020204" pitchFamily="34" charset="0"/>
                </a:rPr>
                <a:t>VM imp.</a:t>
              </a:r>
              <a:endParaRPr lang="en-US" altLang="en-CN" sz="1800" b="1">
                <a:solidFill>
                  <a:srgbClr val="000000"/>
                </a:solidFill>
              </a:endParaRPr>
            </a:p>
          </p:txBody>
        </p:sp>
        <p:sp>
          <p:nvSpPr>
            <p:cNvPr id="43289" name="Rectangle 695">
              <a:extLst>
                <a:ext uri="{FF2B5EF4-FFF2-40B4-BE49-F238E27FC236}">
                  <a16:creationId xmlns:a16="http://schemas.microsoft.com/office/drawing/2014/main" id="{F341DC56-26F9-C74C-B929-6AE7F80CCFD0}"/>
                </a:ext>
              </a:extLst>
            </p:cNvPr>
            <p:cNvSpPr>
              <a:spLocks noChangeArrowheads="1"/>
            </p:cNvSpPr>
            <p:nvPr/>
          </p:nvSpPr>
          <p:spPr bwMode="auto">
            <a:xfrm>
              <a:off x="3215" y="2229"/>
              <a:ext cx="58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b="1">
                  <a:solidFill>
                    <a:srgbClr val="800000"/>
                  </a:solidFill>
                  <a:cs typeface="Arial" panose="020B0604020202020204" pitchFamily="34" charset="0"/>
                </a:rPr>
                <a:t>over the Hack</a:t>
              </a:r>
              <a:endParaRPr lang="en-US" altLang="en-CN" sz="1800" b="1">
                <a:solidFill>
                  <a:srgbClr val="000000"/>
                </a:solidFill>
              </a:endParaRPr>
            </a:p>
          </p:txBody>
        </p:sp>
        <p:sp>
          <p:nvSpPr>
            <p:cNvPr id="43290" name="Rectangle 696">
              <a:extLst>
                <a:ext uri="{FF2B5EF4-FFF2-40B4-BE49-F238E27FC236}">
                  <a16:creationId xmlns:a16="http://schemas.microsoft.com/office/drawing/2014/main" id="{98D5EF9A-C447-8348-ACE0-D6C49EC32342}"/>
                </a:ext>
              </a:extLst>
            </p:cNvPr>
            <p:cNvSpPr>
              <a:spLocks noChangeArrowheads="1"/>
            </p:cNvSpPr>
            <p:nvPr/>
          </p:nvSpPr>
          <p:spPr bwMode="auto">
            <a:xfrm>
              <a:off x="3331" y="2333"/>
              <a:ext cx="355"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b="1">
                  <a:solidFill>
                    <a:srgbClr val="800000"/>
                  </a:solidFill>
                  <a:cs typeface="Arial" panose="020B0604020202020204" pitchFamily="34" charset="0"/>
                </a:rPr>
                <a:t>platform</a:t>
              </a:r>
              <a:endParaRPr lang="en-US" altLang="en-CN" sz="1800" b="1">
                <a:solidFill>
                  <a:srgbClr val="000000"/>
                </a:solidFill>
              </a:endParaRPr>
            </a:p>
          </p:txBody>
        </p:sp>
        <p:sp>
          <p:nvSpPr>
            <p:cNvPr id="43291" name="Freeform 697">
              <a:extLst>
                <a:ext uri="{FF2B5EF4-FFF2-40B4-BE49-F238E27FC236}">
                  <a16:creationId xmlns:a16="http://schemas.microsoft.com/office/drawing/2014/main" id="{4FDF4A83-1AD8-A549-A800-F933DB1EAC5A}"/>
                </a:ext>
              </a:extLst>
            </p:cNvPr>
            <p:cNvSpPr>
              <a:spLocks/>
            </p:cNvSpPr>
            <p:nvPr/>
          </p:nvSpPr>
          <p:spPr bwMode="auto">
            <a:xfrm>
              <a:off x="2315" y="2089"/>
              <a:ext cx="696" cy="429"/>
            </a:xfrm>
            <a:custGeom>
              <a:avLst/>
              <a:gdLst>
                <a:gd name="T0" fmla="*/ 113 w 696"/>
                <a:gd name="T1" fmla="*/ 341 h 429"/>
                <a:gd name="T2" fmla="*/ 141 w 696"/>
                <a:gd name="T3" fmla="*/ 380 h 429"/>
                <a:gd name="T4" fmla="*/ 175 w 696"/>
                <a:gd name="T5" fmla="*/ 409 h 429"/>
                <a:gd name="T6" fmla="*/ 214 w 696"/>
                <a:gd name="T7" fmla="*/ 425 h 429"/>
                <a:gd name="T8" fmla="*/ 254 w 696"/>
                <a:gd name="T9" fmla="*/ 429 h 429"/>
                <a:gd name="T10" fmla="*/ 294 w 696"/>
                <a:gd name="T11" fmla="*/ 420 h 429"/>
                <a:gd name="T12" fmla="*/ 331 w 696"/>
                <a:gd name="T13" fmla="*/ 398 h 429"/>
                <a:gd name="T14" fmla="*/ 365 w 696"/>
                <a:gd name="T15" fmla="*/ 398 h 429"/>
                <a:gd name="T16" fmla="*/ 401 w 696"/>
                <a:gd name="T17" fmla="*/ 420 h 429"/>
                <a:gd name="T18" fmla="*/ 441 w 696"/>
                <a:gd name="T19" fmla="*/ 429 h 429"/>
                <a:gd name="T20" fmla="*/ 481 w 696"/>
                <a:gd name="T21" fmla="*/ 425 h 429"/>
                <a:gd name="T22" fmla="*/ 520 w 696"/>
                <a:gd name="T23" fmla="*/ 409 h 429"/>
                <a:gd name="T24" fmla="*/ 554 w 696"/>
                <a:gd name="T25" fmla="*/ 380 h 429"/>
                <a:gd name="T26" fmla="*/ 582 w 696"/>
                <a:gd name="T27" fmla="*/ 341 h 429"/>
                <a:gd name="T28" fmla="*/ 606 w 696"/>
                <a:gd name="T29" fmla="*/ 322 h 429"/>
                <a:gd name="T30" fmla="*/ 633 w 696"/>
                <a:gd name="T31" fmla="*/ 319 h 429"/>
                <a:gd name="T32" fmla="*/ 658 w 696"/>
                <a:gd name="T33" fmla="*/ 305 h 429"/>
                <a:gd name="T34" fmla="*/ 678 w 696"/>
                <a:gd name="T35" fmla="*/ 281 h 429"/>
                <a:gd name="T36" fmla="*/ 691 w 696"/>
                <a:gd name="T37" fmla="*/ 249 h 429"/>
                <a:gd name="T38" fmla="*/ 696 w 696"/>
                <a:gd name="T39" fmla="*/ 215 h 429"/>
                <a:gd name="T40" fmla="*/ 691 w 696"/>
                <a:gd name="T41" fmla="*/ 180 h 429"/>
                <a:gd name="T42" fmla="*/ 678 w 696"/>
                <a:gd name="T43" fmla="*/ 148 h 429"/>
                <a:gd name="T44" fmla="*/ 658 w 696"/>
                <a:gd name="T45" fmla="*/ 125 h 429"/>
                <a:gd name="T46" fmla="*/ 633 w 696"/>
                <a:gd name="T47" fmla="*/ 111 h 429"/>
                <a:gd name="T48" fmla="*/ 606 w 696"/>
                <a:gd name="T49" fmla="*/ 107 h 429"/>
                <a:gd name="T50" fmla="*/ 582 w 696"/>
                <a:gd name="T51" fmla="*/ 88 h 429"/>
                <a:gd name="T52" fmla="*/ 554 w 696"/>
                <a:gd name="T53" fmla="*/ 49 h 429"/>
                <a:gd name="T54" fmla="*/ 520 w 696"/>
                <a:gd name="T55" fmla="*/ 21 h 429"/>
                <a:gd name="T56" fmla="*/ 481 w 696"/>
                <a:gd name="T57" fmla="*/ 4 h 429"/>
                <a:gd name="T58" fmla="*/ 441 w 696"/>
                <a:gd name="T59" fmla="*/ 0 h 429"/>
                <a:gd name="T60" fmla="*/ 401 w 696"/>
                <a:gd name="T61" fmla="*/ 10 h 429"/>
                <a:gd name="T62" fmla="*/ 365 w 696"/>
                <a:gd name="T63" fmla="*/ 32 h 429"/>
                <a:gd name="T64" fmla="*/ 331 w 696"/>
                <a:gd name="T65" fmla="*/ 32 h 429"/>
                <a:gd name="T66" fmla="*/ 294 w 696"/>
                <a:gd name="T67" fmla="*/ 10 h 429"/>
                <a:gd name="T68" fmla="*/ 254 w 696"/>
                <a:gd name="T69" fmla="*/ 0 h 429"/>
                <a:gd name="T70" fmla="*/ 214 w 696"/>
                <a:gd name="T71" fmla="*/ 4 h 429"/>
                <a:gd name="T72" fmla="*/ 175 w 696"/>
                <a:gd name="T73" fmla="*/ 21 h 429"/>
                <a:gd name="T74" fmla="*/ 141 w 696"/>
                <a:gd name="T75" fmla="*/ 49 h 429"/>
                <a:gd name="T76" fmla="*/ 113 w 696"/>
                <a:gd name="T77" fmla="*/ 88 h 429"/>
                <a:gd name="T78" fmla="*/ 89 w 696"/>
                <a:gd name="T79" fmla="*/ 107 h 429"/>
                <a:gd name="T80" fmla="*/ 62 w 696"/>
                <a:gd name="T81" fmla="*/ 111 h 429"/>
                <a:gd name="T82" fmla="*/ 37 w 696"/>
                <a:gd name="T83" fmla="*/ 125 h 429"/>
                <a:gd name="T84" fmla="*/ 18 w 696"/>
                <a:gd name="T85" fmla="*/ 148 h 429"/>
                <a:gd name="T86" fmla="*/ 5 w 696"/>
                <a:gd name="T87" fmla="*/ 180 h 429"/>
                <a:gd name="T88" fmla="*/ 0 w 696"/>
                <a:gd name="T89" fmla="*/ 215 h 429"/>
                <a:gd name="T90" fmla="*/ 5 w 696"/>
                <a:gd name="T91" fmla="*/ 249 h 429"/>
                <a:gd name="T92" fmla="*/ 18 w 696"/>
                <a:gd name="T93" fmla="*/ 281 h 429"/>
                <a:gd name="T94" fmla="*/ 37 w 696"/>
                <a:gd name="T95" fmla="*/ 305 h 429"/>
                <a:gd name="T96" fmla="*/ 62 w 696"/>
                <a:gd name="T97" fmla="*/ 319 h 429"/>
                <a:gd name="T98" fmla="*/ 89 w 696"/>
                <a:gd name="T99" fmla="*/ 322 h 42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96" h="429">
                  <a:moveTo>
                    <a:pt x="102" y="319"/>
                  </a:moveTo>
                  <a:lnTo>
                    <a:pt x="113" y="341"/>
                  </a:lnTo>
                  <a:lnTo>
                    <a:pt x="127" y="362"/>
                  </a:lnTo>
                  <a:lnTo>
                    <a:pt x="141" y="380"/>
                  </a:lnTo>
                  <a:lnTo>
                    <a:pt x="157" y="396"/>
                  </a:lnTo>
                  <a:lnTo>
                    <a:pt x="175" y="409"/>
                  </a:lnTo>
                  <a:lnTo>
                    <a:pt x="194" y="418"/>
                  </a:lnTo>
                  <a:lnTo>
                    <a:pt x="214" y="425"/>
                  </a:lnTo>
                  <a:lnTo>
                    <a:pt x="234" y="429"/>
                  </a:lnTo>
                  <a:lnTo>
                    <a:pt x="254" y="429"/>
                  </a:lnTo>
                  <a:lnTo>
                    <a:pt x="274" y="426"/>
                  </a:lnTo>
                  <a:lnTo>
                    <a:pt x="294" y="420"/>
                  </a:lnTo>
                  <a:lnTo>
                    <a:pt x="313" y="411"/>
                  </a:lnTo>
                  <a:lnTo>
                    <a:pt x="331" y="398"/>
                  </a:lnTo>
                  <a:lnTo>
                    <a:pt x="348" y="383"/>
                  </a:lnTo>
                  <a:lnTo>
                    <a:pt x="365" y="398"/>
                  </a:lnTo>
                  <a:lnTo>
                    <a:pt x="382" y="411"/>
                  </a:lnTo>
                  <a:lnTo>
                    <a:pt x="401" y="420"/>
                  </a:lnTo>
                  <a:lnTo>
                    <a:pt x="421" y="426"/>
                  </a:lnTo>
                  <a:lnTo>
                    <a:pt x="441" y="429"/>
                  </a:lnTo>
                  <a:lnTo>
                    <a:pt x="461" y="429"/>
                  </a:lnTo>
                  <a:lnTo>
                    <a:pt x="481" y="425"/>
                  </a:lnTo>
                  <a:lnTo>
                    <a:pt x="502" y="418"/>
                  </a:lnTo>
                  <a:lnTo>
                    <a:pt x="520" y="409"/>
                  </a:lnTo>
                  <a:lnTo>
                    <a:pt x="538" y="396"/>
                  </a:lnTo>
                  <a:lnTo>
                    <a:pt x="554" y="380"/>
                  </a:lnTo>
                  <a:lnTo>
                    <a:pt x="569" y="362"/>
                  </a:lnTo>
                  <a:lnTo>
                    <a:pt x="582" y="341"/>
                  </a:lnTo>
                  <a:lnTo>
                    <a:pt x="593" y="319"/>
                  </a:lnTo>
                  <a:lnTo>
                    <a:pt x="606" y="322"/>
                  </a:lnTo>
                  <a:lnTo>
                    <a:pt x="620" y="322"/>
                  </a:lnTo>
                  <a:lnTo>
                    <a:pt x="633" y="319"/>
                  </a:lnTo>
                  <a:lnTo>
                    <a:pt x="646" y="313"/>
                  </a:lnTo>
                  <a:lnTo>
                    <a:pt x="658" y="305"/>
                  </a:lnTo>
                  <a:lnTo>
                    <a:pt x="668" y="294"/>
                  </a:lnTo>
                  <a:lnTo>
                    <a:pt x="678" y="281"/>
                  </a:lnTo>
                  <a:lnTo>
                    <a:pt x="685" y="266"/>
                  </a:lnTo>
                  <a:lnTo>
                    <a:pt x="691" y="249"/>
                  </a:lnTo>
                  <a:lnTo>
                    <a:pt x="694" y="233"/>
                  </a:lnTo>
                  <a:lnTo>
                    <a:pt x="696" y="215"/>
                  </a:lnTo>
                  <a:lnTo>
                    <a:pt x="694" y="197"/>
                  </a:lnTo>
                  <a:lnTo>
                    <a:pt x="691" y="180"/>
                  </a:lnTo>
                  <a:lnTo>
                    <a:pt x="685" y="163"/>
                  </a:lnTo>
                  <a:lnTo>
                    <a:pt x="678" y="148"/>
                  </a:lnTo>
                  <a:lnTo>
                    <a:pt x="668" y="135"/>
                  </a:lnTo>
                  <a:lnTo>
                    <a:pt x="658" y="125"/>
                  </a:lnTo>
                  <a:lnTo>
                    <a:pt x="646" y="116"/>
                  </a:lnTo>
                  <a:lnTo>
                    <a:pt x="633" y="111"/>
                  </a:lnTo>
                  <a:lnTo>
                    <a:pt x="620" y="107"/>
                  </a:lnTo>
                  <a:lnTo>
                    <a:pt x="606" y="107"/>
                  </a:lnTo>
                  <a:lnTo>
                    <a:pt x="593" y="111"/>
                  </a:lnTo>
                  <a:lnTo>
                    <a:pt x="582" y="88"/>
                  </a:lnTo>
                  <a:lnTo>
                    <a:pt x="569" y="67"/>
                  </a:lnTo>
                  <a:lnTo>
                    <a:pt x="554" y="49"/>
                  </a:lnTo>
                  <a:lnTo>
                    <a:pt x="538" y="33"/>
                  </a:lnTo>
                  <a:lnTo>
                    <a:pt x="520" y="21"/>
                  </a:lnTo>
                  <a:lnTo>
                    <a:pt x="502" y="11"/>
                  </a:lnTo>
                  <a:lnTo>
                    <a:pt x="481" y="4"/>
                  </a:lnTo>
                  <a:lnTo>
                    <a:pt x="461" y="0"/>
                  </a:lnTo>
                  <a:lnTo>
                    <a:pt x="441" y="0"/>
                  </a:lnTo>
                  <a:lnTo>
                    <a:pt x="421" y="4"/>
                  </a:lnTo>
                  <a:lnTo>
                    <a:pt x="401" y="10"/>
                  </a:lnTo>
                  <a:lnTo>
                    <a:pt x="382" y="19"/>
                  </a:lnTo>
                  <a:lnTo>
                    <a:pt x="365" y="32"/>
                  </a:lnTo>
                  <a:lnTo>
                    <a:pt x="348" y="47"/>
                  </a:lnTo>
                  <a:lnTo>
                    <a:pt x="331" y="32"/>
                  </a:lnTo>
                  <a:lnTo>
                    <a:pt x="313" y="19"/>
                  </a:lnTo>
                  <a:lnTo>
                    <a:pt x="294" y="10"/>
                  </a:lnTo>
                  <a:lnTo>
                    <a:pt x="274" y="4"/>
                  </a:lnTo>
                  <a:lnTo>
                    <a:pt x="254" y="0"/>
                  </a:lnTo>
                  <a:lnTo>
                    <a:pt x="234" y="0"/>
                  </a:lnTo>
                  <a:lnTo>
                    <a:pt x="214" y="4"/>
                  </a:lnTo>
                  <a:lnTo>
                    <a:pt x="194" y="11"/>
                  </a:lnTo>
                  <a:lnTo>
                    <a:pt x="175" y="21"/>
                  </a:lnTo>
                  <a:lnTo>
                    <a:pt x="157" y="33"/>
                  </a:lnTo>
                  <a:lnTo>
                    <a:pt x="141" y="49"/>
                  </a:lnTo>
                  <a:lnTo>
                    <a:pt x="127" y="67"/>
                  </a:lnTo>
                  <a:lnTo>
                    <a:pt x="113" y="88"/>
                  </a:lnTo>
                  <a:lnTo>
                    <a:pt x="102" y="111"/>
                  </a:lnTo>
                  <a:lnTo>
                    <a:pt x="89" y="107"/>
                  </a:lnTo>
                  <a:lnTo>
                    <a:pt x="76" y="107"/>
                  </a:lnTo>
                  <a:lnTo>
                    <a:pt x="62" y="111"/>
                  </a:lnTo>
                  <a:lnTo>
                    <a:pt x="49" y="116"/>
                  </a:lnTo>
                  <a:lnTo>
                    <a:pt x="37" y="125"/>
                  </a:lnTo>
                  <a:lnTo>
                    <a:pt x="26" y="135"/>
                  </a:lnTo>
                  <a:lnTo>
                    <a:pt x="18" y="148"/>
                  </a:lnTo>
                  <a:lnTo>
                    <a:pt x="10" y="163"/>
                  </a:lnTo>
                  <a:lnTo>
                    <a:pt x="5" y="180"/>
                  </a:lnTo>
                  <a:lnTo>
                    <a:pt x="1" y="197"/>
                  </a:lnTo>
                  <a:lnTo>
                    <a:pt x="0" y="215"/>
                  </a:lnTo>
                  <a:lnTo>
                    <a:pt x="1" y="233"/>
                  </a:lnTo>
                  <a:lnTo>
                    <a:pt x="5" y="249"/>
                  </a:lnTo>
                  <a:lnTo>
                    <a:pt x="10" y="266"/>
                  </a:lnTo>
                  <a:lnTo>
                    <a:pt x="18" y="281"/>
                  </a:lnTo>
                  <a:lnTo>
                    <a:pt x="26" y="294"/>
                  </a:lnTo>
                  <a:lnTo>
                    <a:pt x="37" y="305"/>
                  </a:lnTo>
                  <a:lnTo>
                    <a:pt x="49" y="313"/>
                  </a:lnTo>
                  <a:lnTo>
                    <a:pt x="62" y="319"/>
                  </a:lnTo>
                  <a:lnTo>
                    <a:pt x="76" y="322"/>
                  </a:lnTo>
                  <a:lnTo>
                    <a:pt x="89" y="322"/>
                  </a:lnTo>
                  <a:lnTo>
                    <a:pt x="102" y="319"/>
                  </a:lnTo>
                  <a:close/>
                </a:path>
              </a:pathLst>
            </a:custGeom>
            <a:solidFill>
              <a:srgbClr val="FFFF80"/>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92" name="Rectangle 698">
              <a:extLst>
                <a:ext uri="{FF2B5EF4-FFF2-40B4-BE49-F238E27FC236}">
                  <a16:creationId xmlns:a16="http://schemas.microsoft.com/office/drawing/2014/main" id="{7AB3E633-0540-B64C-BEAD-8B17FF7B9A2A}"/>
                </a:ext>
              </a:extLst>
            </p:cNvPr>
            <p:cNvSpPr>
              <a:spLocks noChangeArrowheads="1"/>
            </p:cNvSpPr>
            <p:nvPr/>
          </p:nvSpPr>
          <p:spPr bwMode="auto">
            <a:xfrm>
              <a:off x="2618" y="2196"/>
              <a:ext cx="13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b="1">
                  <a:solidFill>
                    <a:srgbClr val="800000"/>
                  </a:solidFill>
                  <a:cs typeface="Arial" panose="020B0604020202020204" pitchFamily="34" charset="0"/>
                </a:rPr>
                <a:t>VM</a:t>
              </a:r>
              <a:endParaRPr lang="en-US" altLang="en-CN" sz="1800" b="1">
                <a:solidFill>
                  <a:srgbClr val="000000"/>
                </a:solidFill>
              </a:endParaRPr>
            </a:p>
          </p:txBody>
        </p:sp>
        <p:sp>
          <p:nvSpPr>
            <p:cNvPr id="43293" name="Rectangle 699">
              <a:extLst>
                <a:ext uri="{FF2B5EF4-FFF2-40B4-BE49-F238E27FC236}">
                  <a16:creationId xmlns:a16="http://schemas.microsoft.com/office/drawing/2014/main" id="{86299021-90D4-B646-B220-65E313D6B6A7}"/>
                </a:ext>
              </a:extLst>
            </p:cNvPr>
            <p:cNvSpPr>
              <a:spLocks noChangeArrowheads="1"/>
            </p:cNvSpPr>
            <p:nvPr/>
          </p:nvSpPr>
          <p:spPr bwMode="auto">
            <a:xfrm>
              <a:off x="2496" y="2301"/>
              <a:ext cx="37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b="1">
                  <a:solidFill>
                    <a:srgbClr val="800000"/>
                  </a:solidFill>
                  <a:cs typeface="Arial" panose="020B0604020202020204" pitchFamily="34" charset="0"/>
                </a:rPr>
                <a:t>emulator</a:t>
              </a:r>
              <a:endParaRPr lang="en-US" altLang="en-CN" sz="1800" b="1">
                <a:solidFill>
                  <a:srgbClr val="000000"/>
                </a:solidFill>
              </a:endParaRPr>
            </a:p>
          </p:txBody>
        </p:sp>
        <p:sp>
          <p:nvSpPr>
            <p:cNvPr id="43294" name="Freeform 700">
              <a:extLst>
                <a:ext uri="{FF2B5EF4-FFF2-40B4-BE49-F238E27FC236}">
                  <a16:creationId xmlns:a16="http://schemas.microsoft.com/office/drawing/2014/main" id="{1E55D76C-6FC0-0841-951F-532A7BEADAC0}"/>
                </a:ext>
              </a:extLst>
            </p:cNvPr>
            <p:cNvSpPr>
              <a:spLocks/>
            </p:cNvSpPr>
            <p:nvPr/>
          </p:nvSpPr>
          <p:spPr bwMode="auto">
            <a:xfrm>
              <a:off x="3457" y="3578"/>
              <a:ext cx="38" cy="16"/>
            </a:xfrm>
            <a:custGeom>
              <a:avLst/>
              <a:gdLst>
                <a:gd name="T0" fmla="*/ 22 w 38"/>
                <a:gd name="T1" fmla="*/ 16 h 16"/>
                <a:gd name="T2" fmla="*/ 38 w 38"/>
                <a:gd name="T3" fmla="*/ 0 h 16"/>
                <a:gd name="T4" fmla="*/ 0 w 38"/>
                <a:gd name="T5" fmla="*/ 0 h 16"/>
                <a:gd name="T6" fmla="*/ 22 w 38"/>
                <a:gd name="T7" fmla="*/ 16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 h="16">
                  <a:moveTo>
                    <a:pt x="22" y="16"/>
                  </a:moveTo>
                  <a:lnTo>
                    <a:pt x="38" y="0"/>
                  </a:lnTo>
                  <a:lnTo>
                    <a:pt x="0" y="0"/>
                  </a:lnTo>
                  <a:lnTo>
                    <a:pt x="22" y="16"/>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95" name="Freeform 701">
              <a:extLst>
                <a:ext uri="{FF2B5EF4-FFF2-40B4-BE49-F238E27FC236}">
                  <a16:creationId xmlns:a16="http://schemas.microsoft.com/office/drawing/2014/main" id="{50DAB166-A65C-1041-BDC5-BD939B60A716}"/>
                </a:ext>
              </a:extLst>
            </p:cNvPr>
            <p:cNvSpPr>
              <a:spLocks/>
            </p:cNvSpPr>
            <p:nvPr/>
          </p:nvSpPr>
          <p:spPr bwMode="auto">
            <a:xfrm>
              <a:off x="3215" y="3581"/>
              <a:ext cx="62" cy="29"/>
            </a:xfrm>
            <a:custGeom>
              <a:avLst/>
              <a:gdLst>
                <a:gd name="T0" fmla="*/ 62 w 62"/>
                <a:gd name="T1" fmla="*/ 29 h 29"/>
                <a:gd name="T2" fmla="*/ 29 w 62"/>
                <a:gd name="T3" fmla="*/ 0 h 29"/>
                <a:gd name="T4" fmla="*/ 0 w 62"/>
                <a:gd name="T5" fmla="*/ 29 h 29"/>
                <a:gd name="T6" fmla="*/ 62 w 62"/>
                <a:gd name="T7" fmla="*/ 29 h 2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 h="29">
                  <a:moveTo>
                    <a:pt x="62" y="29"/>
                  </a:moveTo>
                  <a:lnTo>
                    <a:pt x="29" y="0"/>
                  </a:lnTo>
                  <a:lnTo>
                    <a:pt x="0" y="29"/>
                  </a:lnTo>
                  <a:lnTo>
                    <a:pt x="62" y="2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96" name="Freeform 702">
              <a:extLst>
                <a:ext uri="{FF2B5EF4-FFF2-40B4-BE49-F238E27FC236}">
                  <a16:creationId xmlns:a16="http://schemas.microsoft.com/office/drawing/2014/main" id="{84CD9000-94F3-D54C-8C52-0D6974D1A396}"/>
                </a:ext>
              </a:extLst>
            </p:cNvPr>
            <p:cNvSpPr>
              <a:spLocks/>
            </p:cNvSpPr>
            <p:nvPr/>
          </p:nvSpPr>
          <p:spPr bwMode="auto">
            <a:xfrm>
              <a:off x="3246" y="3578"/>
              <a:ext cx="238" cy="32"/>
            </a:xfrm>
            <a:custGeom>
              <a:avLst/>
              <a:gdLst>
                <a:gd name="T0" fmla="*/ 238 w 238"/>
                <a:gd name="T1" fmla="*/ 13 h 32"/>
                <a:gd name="T2" fmla="*/ 214 w 238"/>
                <a:gd name="T3" fmla="*/ 0 h 32"/>
                <a:gd name="T4" fmla="*/ 31 w 238"/>
                <a:gd name="T5" fmla="*/ 0 h 32"/>
                <a:gd name="T6" fmla="*/ 0 w 238"/>
                <a:gd name="T7" fmla="*/ 16 h 32"/>
                <a:gd name="T8" fmla="*/ 31 w 238"/>
                <a:gd name="T9" fmla="*/ 32 h 32"/>
                <a:gd name="T10" fmla="*/ 218 w 238"/>
                <a:gd name="T11" fmla="*/ 32 h 32"/>
                <a:gd name="T12" fmla="*/ 238 w 238"/>
                <a:gd name="T13" fmla="*/ 13 h 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8" h="32">
                  <a:moveTo>
                    <a:pt x="238" y="13"/>
                  </a:moveTo>
                  <a:lnTo>
                    <a:pt x="214" y="0"/>
                  </a:lnTo>
                  <a:lnTo>
                    <a:pt x="31" y="0"/>
                  </a:lnTo>
                  <a:lnTo>
                    <a:pt x="0" y="16"/>
                  </a:lnTo>
                  <a:lnTo>
                    <a:pt x="31" y="32"/>
                  </a:lnTo>
                  <a:lnTo>
                    <a:pt x="218" y="32"/>
                  </a:lnTo>
                  <a:lnTo>
                    <a:pt x="238" y="13"/>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97" name="Freeform 703">
              <a:extLst>
                <a:ext uri="{FF2B5EF4-FFF2-40B4-BE49-F238E27FC236}">
                  <a16:creationId xmlns:a16="http://schemas.microsoft.com/office/drawing/2014/main" id="{B2162EC7-388A-194A-9A1B-58D54E11B52F}"/>
                </a:ext>
              </a:extLst>
            </p:cNvPr>
            <p:cNvSpPr>
              <a:spLocks/>
            </p:cNvSpPr>
            <p:nvPr/>
          </p:nvSpPr>
          <p:spPr bwMode="auto">
            <a:xfrm>
              <a:off x="3285" y="3598"/>
              <a:ext cx="140" cy="10"/>
            </a:xfrm>
            <a:custGeom>
              <a:avLst/>
              <a:gdLst>
                <a:gd name="T0" fmla="*/ 0 w 140"/>
                <a:gd name="T1" fmla="*/ 10 h 10"/>
                <a:gd name="T2" fmla="*/ 14 w 140"/>
                <a:gd name="T3" fmla="*/ 10 h 10"/>
                <a:gd name="T4" fmla="*/ 29 w 140"/>
                <a:gd name="T5" fmla="*/ 9 h 10"/>
                <a:gd name="T6" fmla="*/ 43 w 140"/>
                <a:gd name="T7" fmla="*/ 9 h 10"/>
                <a:gd name="T8" fmla="*/ 57 w 140"/>
                <a:gd name="T9" fmla="*/ 9 h 10"/>
                <a:gd name="T10" fmla="*/ 70 w 140"/>
                <a:gd name="T11" fmla="*/ 8 h 10"/>
                <a:gd name="T12" fmla="*/ 82 w 140"/>
                <a:gd name="T13" fmla="*/ 8 h 10"/>
                <a:gd name="T14" fmla="*/ 93 w 140"/>
                <a:gd name="T15" fmla="*/ 7 h 10"/>
                <a:gd name="T16" fmla="*/ 104 w 140"/>
                <a:gd name="T17" fmla="*/ 6 h 10"/>
                <a:gd name="T18" fmla="*/ 114 w 140"/>
                <a:gd name="T19" fmla="*/ 6 h 10"/>
                <a:gd name="T20" fmla="*/ 122 w 140"/>
                <a:gd name="T21" fmla="*/ 5 h 10"/>
                <a:gd name="T22" fmla="*/ 128 w 140"/>
                <a:gd name="T23" fmla="*/ 4 h 10"/>
                <a:gd name="T24" fmla="*/ 133 w 140"/>
                <a:gd name="T25" fmla="*/ 3 h 10"/>
                <a:gd name="T26" fmla="*/ 137 w 140"/>
                <a:gd name="T27" fmla="*/ 2 h 10"/>
                <a:gd name="T28" fmla="*/ 139 w 140"/>
                <a:gd name="T29" fmla="*/ 1 h 10"/>
                <a:gd name="T30" fmla="*/ 140 w 140"/>
                <a:gd name="T31" fmla="*/ 0 h 10"/>
                <a:gd name="T32" fmla="*/ 140 w 140"/>
                <a:gd name="T33" fmla="*/ 10 h 10"/>
                <a:gd name="T34" fmla="*/ 0 w 140"/>
                <a:gd name="T35" fmla="*/ 10 h 1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40" h="10">
                  <a:moveTo>
                    <a:pt x="0" y="10"/>
                  </a:moveTo>
                  <a:lnTo>
                    <a:pt x="14" y="10"/>
                  </a:lnTo>
                  <a:lnTo>
                    <a:pt x="29" y="9"/>
                  </a:lnTo>
                  <a:lnTo>
                    <a:pt x="43" y="9"/>
                  </a:lnTo>
                  <a:lnTo>
                    <a:pt x="57" y="9"/>
                  </a:lnTo>
                  <a:lnTo>
                    <a:pt x="70" y="8"/>
                  </a:lnTo>
                  <a:lnTo>
                    <a:pt x="82" y="8"/>
                  </a:lnTo>
                  <a:lnTo>
                    <a:pt x="93" y="7"/>
                  </a:lnTo>
                  <a:lnTo>
                    <a:pt x="104" y="6"/>
                  </a:lnTo>
                  <a:lnTo>
                    <a:pt x="114" y="6"/>
                  </a:lnTo>
                  <a:lnTo>
                    <a:pt x="122" y="5"/>
                  </a:lnTo>
                  <a:lnTo>
                    <a:pt x="128" y="4"/>
                  </a:lnTo>
                  <a:lnTo>
                    <a:pt x="133" y="3"/>
                  </a:lnTo>
                  <a:lnTo>
                    <a:pt x="137" y="2"/>
                  </a:lnTo>
                  <a:lnTo>
                    <a:pt x="139" y="1"/>
                  </a:lnTo>
                  <a:lnTo>
                    <a:pt x="140" y="0"/>
                  </a:lnTo>
                  <a:lnTo>
                    <a:pt x="140" y="10"/>
                  </a:lnTo>
                  <a:lnTo>
                    <a:pt x="0" y="1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98" name="Freeform 704">
              <a:extLst>
                <a:ext uri="{FF2B5EF4-FFF2-40B4-BE49-F238E27FC236}">
                  <a16:creationId xmlns:a16="http://schemas.microsoft.com/office/drawing/2014/main" id="{A4886A96-BAF7-C949-8BC1-232FD1124D9C}"/>
                </a:ext>
              </a:extLst>
            </p:cNvPr>
            <p:cNvSpPr>
              <a:spLocks/>
            </p:cNvSpPr>
            <p:nvPr/>
          </p:nvSpPr>
          <p:spPr bwMode="auto">
            <a:xfrm>
              <a:off x="3285" y="3598"/>
              <a:ext cx="140" cy="10"/>
            </a:xfrm>
            <a:custGeom>
              <a:avLst/>
              <a:gdLst>
                <a:gd name="T0" fmla="*/ 0 w 140"/>
                <a:gd name="T1" fmla="*/ 10 h 10"/>
                <a:gd name="T2" fmla="*/ 14 w 140"/>
                <a:gd name="T3" fmla="*/ 10 h 10"/>
                <a:gd name="T4" fmla="*/ 29 w 140"/>
                <a:gd name="T5" fmla="*/ 9 h 10"/>
                <a:gd name="T6" fmla="*/ 43 w 140"/>
                <a:gd name="T7" fmla="*/ 9 h 10"/>
                <a:gd name="T8" fmla="*/ 57 w 140"/>
                <a:gd name="T9" fmla="*/ 9 h 10"/>
                <a:gd name="T10" fmla="*/ 70 w 140"/>
                <a:gd name="T11" fmla="*/ 8 h 10"/>
                <a:gd name="T12" fmla="*/ 82 w 140"/>
                <a:gd name="T13" fmla="*/ 8 h 10"/>
                <a:gd name="T14" fmla="*/ 93 w 140"/>
                <a:gd name="T15" fmla="*/ 7 h 10"/>
                <a:gd name="T16" fmla="*/ 104 w 140"/>
                <a:gd name="T17" fmla="*/ 6 h 10"/>
                <a:gd name="T18" fmla="*/ 114 w 140"/>
                <a:gd name="T19" fmla="*/ 6 h 10"/>
                <a:gd name="T20" fmla="*/ 122 w 140"/>
                <a:gd name="T21" fmla="*/ 5 h 10"/>
                <a:gd name="T22" fmla="*/ 128 w 140"/>
                <a:gd name="T23" fmla="*/ 4 h 10"/>
                <a:gd name="T24" fmla="*/ 133 w 140"/>
                <a:gd name="T25" fmla="*/ 3 h 10"/>
                <a:gd name="T26" fmla="*/ 137 w 140"/>
                <a:gd name="T27" fmla="*/ 2 h 10"/>
                <a:gd name="T28" fmla="*/ 139 w 140"/>
                <a:gd name="T29" fmla="*/ 1 h 10"/>
                <a:gd name="T30" fmla="*/ 140 w 140"/>
                <a:gd name="T31" fmla="*/ 0 h 10"/>
                <a:gd name="T32" fmla="*/ 137 w 140"/>
                <a:gd name="T33" fmla="*/ 0 h 10"/>
                <a:gd name="T34" fmla="*/ 136 w 140"/>
                <a:gd name="T35" fmla="*/ 1 h 10"/>
                <a:gd name="T36" fmla="*/ 134 w 140"/>
                <a:gd name="T37" fmla="*/ 2 h 10"/>
                <a:gd name="T38" fmla="*/ 129 w 140"/>
                <a:gd name="T39" fmla="*/ 3 h 10"/>
                <a:gd name="T40" fmla="*/ 124 w 140"/>
                <a:gd name="T41" fmla="*/ 4 h 10"/>
                <a:gd name="T42" fmla="*/ 116 w 140"/>
                <a:gd name="T43" fmla="*/ 5 h 10"/>
                <a:gd name="T44" fmla="*/ 108 w 140"/>
                <a:gd name="T45" fmla="*/ 6 h 10"/>
                <a:gd name="T46" fmla="*/ 97 w 140"/>
                <a:gd name="T47" fmla="*/ 6 h 10"/>
                <a:gd name="T48" fmla="*/ 86 w 140"/>
                <a:gd name="T49" fmla="*/ 7 h 10"/>
                <a:gd name="T50" fmla="*/ 73 w 140"/>
                <a:gd name="T51" fmla="*/ 8 h 10"/>
                <a:gd name="T52" fmla="*/ 60 w 140"/>
                <a:gd name="T53" fmla="*/ 8 h 10"/>
                <a:gd name="T54" fmla="*/ 45 w 140"/>
                <a:gd name="T55" fmla="*/ 9 h 10"/>
                <a:gd name="T56" fmla="*/ 30 w 140"/>
                <a:gd name="T57" fmla="*/ 9 h 10"/>
                <a:gd name="T58" fmla="*/ 15 w 140"/>
                <a:gd name="T59" fmla="*/ 9 h 10"/>
                <a:gd name="T60" fmla="*/ 0 w 140"/>
                <a:gd name="T61" fmla="*/ 9 h 10"/>
                <a:gd name="T62" fmla="*/ 0 w 140"/>
                <a:gd name="T63" fmla="*/ 10 h 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0" h="10">
                  <a:moveTo>
                    <a:pt x="0" y="10"/>
                  </a:moveTo>
                  <a:lnTo>
                    <a:pt x="14" y="10"/>
                  </a:lnTo>
                  <a:lnTo>
                    <a:pt x="29" y="9"/>
                  </a:lnTo>
                  <a:lnTo>
                    <a:pt x="43" y="9"/>
                  </a:lnTo>
                  <a:lnTo>
                    <a:pt x="57" y="9"/>
                  </a:lnTo>
                  <a:lnTo>
                    <a:pt x="70" y="8"/>
                  </a:lnTo>
                  <a:lnTo>
                    <a:pt x="82" y="8"/>
                  </a:lnTo>
                  <a:lnTo>
                    <a:pt x="93" y="7"/>
                  </a:lnTo>
                  <a:lnTo>
                    <a:pt x="104" y="6"/>
                  </a:lnTo>
                  <a:lnTo>
                    <a:pt x="114" y="6"/>
                  </a:lnTo>
                  <a:lnTo>
                    <a:pt x="122" y="5"/>
                  </a:lnTo>
                  <a:lnTo>
                    <a:pt x="128" y="4"/>
                  </a:lnTo>
                  <a:lnTo>
                    <a:pt x="133" y="3"/>
                  </a:lnTo>
                  <a:lnTo>
                    <a:pt x="137" y="2"/>
                  </a:lnTo>
                  <a:lnTo>
                    <a:pt x="139" y="1"/>
                  </a:lnTo>
                  <a:lnTo>
                    <a:pt x="140" y="0"/>
                  </a:lnTo>
                  <a:lnTo>
                    <a:pt x="137" y="0"/>
                  </a:lnTo>
                  <a:lnTo>
                    <a:pt x="136" y="1"/>
                  </a:lnTo>
                  <a:lnTo>
                    <a:pt x="134" y="2"/>
                  </a:lnTo>
                  <a:lnTo>
                    <a:pt x="129" y="3"/>
                  </a:lnTo>
                  <a:lnTo>
                    <a:pt x="124" y="4"/>
                  </a:lnTo>
                  <a:lnTo>
                    <a:pt x="116" y="5"/>
                  </a:lnTo>
                  <a:lnTo>
                    <a:pt x="108" y="6"/>
                  </a:lnTo>
                  <a:lnTo>
                    <a:pt x="97" y="6"/>
                  </a:lnTo>
                  <a:lnTo>
                    <a:pt x="86" y="7"/>
                  </a:lnTo>
                  <a:lnTo>
                    <a:pt x="73" y="8"/>
                  </a:lnTo>
                  <a:lnTo>
                    <a:pt x="60" y="8"/>
                  </a:lnTo>
                  <a:lnTo>
                    <a:pt x="45" y="9"/>
                  </a:lnTo>
                  <a:lnTo>
                    <a:pt x="30" y="9"/>
                  </a:lnTo>
                  <a:lnTo>
                    <a:pt x="15" y="9"/>
                  </a:lnTo>
                  <a:lnTo>
                    <a:pt x="0" y="9"/>
                  </a:lnTo>
                  <a:lnTo>
                    <a:pt x="0" y="1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299" name="Freeform 705">
              <a:extLst>
                <a:ext uri="{FF2B5EF4-FFF2-40B4-BE49-F238E27FC236}">
                  <a16:creationId xmlns:a16="http://schemas.microsoft.com/office/drawing/2014/main" id="{D59D540B-74A5-B944-96D8-9EAD8C7F3A6C}"/>
                </a:ext>
              </a:extLst>
            </p:cNvPr>
            <p:cNvSpPr>
              <a:spLocks/>
            </p:cNvSpPr>
            <p:nvPr/>
          </p:nvSpPr>
          <p:spPr bwMode="auto">
            <a:xfrm>
              <a:off x="3285" y="3598"/>
              <a:ext cx="137" cy="9"/>
            </a:xfrm>
            <a:custGeom>
              <a:avLst/>
              <a:gdLst>
                <a:gd name="T0" fmla="*/ 0 w 137"/>
                <a:gd name="T1" fmla="*/ 9 h 9"/>
                <a:gd name="T2" fmla="*/ 15 w 137"/>
                <a:gd name="T3" fmla="*/ 9 h 9"/>
                <a:gd name="T4" fmla="*/ 30 w 137"/>
                <a:gd name="T5" fmla="*/ 9 h 9"/>
                <a:gd name="T6" fmla="*/ 45 w 137"/>
                <a:gd name="T7" fmla="*/ 9 h 9"/>
                <a:gd name="T8" fmla="*/ 60 w 137"/>
                <a:gd name="T9" fmla="*/ 8 h 9"/>
                <a:gd name="T10" fmla="*/ 73 w 137"/>
                <a:gd name="T11" fmla="*/ 8 h 9"/>
                <a:gd name="T12" fmla="*/ 86 w 137"/>
                <a:gd name="T13" fmla="*/ 7 h 9"/>
                <a:gd name="T14" fmla="*/ 97 w 137"/>
                <a:gd name="T15" fmla="*/ 6 h 9"/>
                <a:gd name="T16" fmla="*/ 108 w 137"/>
                <a:gd name="T17" fmla="*/ 6 h 9"/>
                <a:gd name="T18" fmla="*/ 116 w 137"/>
                <a:gd name="T19" fmla="*/ 5 h 9"/>
                <a:gd name="T20" fmla="*/ 124 w 137"/>
                <a:gd name="T21" fmla="*/ 4 h 9"/>
                <a:gd name="T22" fmla="*/ 129 w 137"/>
                <a:gd name="T23" fmla="*/ 3 h 9"/>
                <a:gd name="T24" fmla="*/ 134 w 137"/>
                <a:gd name="T25" fmla="*/ 2 h 9"/>
                <a:gd name="T26" fmla="*/ 136 w 137"/>
                <a:gd name="T27" fmla="*/ 1 h 9"/>
                <a:gd name="T28" fmla="*/ 137 w 137"/>
                <a:gd name="T29" fmla="*/ 0 h 9"/>
                <a:gd name="T30" fmla="*/ 135 w 137"/>
                <a:gd name="T31" fmla="*/ 0 h 9"/>
                <a:gd name="T32" fmla="*/ 134 w 137"/>
                <a:gd name="T33" fmla="*/ 1 h 9"/>
                <a:gd name="T34" fmla="*/ 131 w 137"/>
                <a:gd name="T35" fmla="*/ 2 h 9"/>
                <a:gd name="T36" fmla="*/ 128 w 137"/>
                <a:gd name="T37" fmla="*/ 3 h 9"/>
                <a:gd name="T38" fmla="*/ 122 w 137"/>
                <a:gd name="T39" fmla="*/ 4 h 9"/>
                <a:gd name="T40" fmla="*/ 115 w 137"/>
                <a:gd name="T41" fmla="*/ 5 h 9"/>
                <a:gd name="T42" fmla="*/ 106 w 137"/>
                <a:gd name="T43" fmla="*/ 6 h 9"/>
                <a:gd name="T44" fmla="*/ 95 w 137"/>
                <a:gd name="T45" fmla="*/ 6 h 9"/>
                <a:gd name="T46" fmla="*/ 84 w 137"/>
                <a:gd name="T47" fmla="*/ 7 h 9"/>
                <a:gd name="T48" fmla="*/ 72 w 137"/>
                <a:gd name="T49" fmla="*/ 8 h 9"/>
                <a:gd name="T50" fmla="*/ 58 w 137"/>
                <a:gd name="T51" fmla="*/ 8 h 9"/>
                <a:gd name="T52" fmla="*/ 44 w 137"/>
                <a:gd name="T53" fmla="*/ 9 h 9"/>
                <a:gd name="T54" fmla="*/ 30 w 137"/>
                <a:gd name="T55" fmla="*/ 9 h 9"/>
                <a:gd name="T56" fmla="*/ 15 w 137"/>
                <a:gd name="T57" fmla="*/ 9 h 9"/>
                <a:gd name="T58" fmla="*/ 0 w 137"/>
                <a:gd name="T59" fmla="*/ 9 h 9"/>
                <a:gd name="T60" fmla="*/ 0 w 137"/>
                <a:gd name="T61" fmla="*/ 9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7" h="9">
                  <a:moveTo>
                    <a:pt x="0" y="9"/>
                  </a:moveTo>
                  <a:lnTo>
                    <a:pt x="15" y="9"/>
                  </a:lnTo>
                  <a:lnTo>
                    <a:pt x="30" y="9"/>
                  </a:lnTo>
                  <a:lnTo>
                    <a:pt x="45" y="9"/>
                  </a:lnTo>
                  <a:lnTo>
                    <a:pt x="60" y="8"/>
                  </a:lnTo>
                  <a:lnTo>
                    <a:pt x="73" y="8"/>
                  </a:lnTo>
                  <a:lnTo>
                    <a:pt x="86" y="7"/>
                  </a:lnTo>
                  <a:lnTo>
                    <a:pt x="97" y="6"/>
                  </a:lnTo>
                  <a:lnTo>
                    <a:pt x="108" y="6"/>
                  </a:lnTo>
                  <a:lnTo>
                    <a:pt x="116" y="5"/>
                  </a:lnTo>
                  <a:lnTo>
                    <a:pt x="124" y="4"/>
                  </a:lnTo>
                  <a:lnTo>
                    <a:pt x="129" y="3"/>
                  </a:lnTo>
                  <a:lnTo>
                    <a:pt x="134" y="2"/>
                  </a:lnTo>
                  <a:lnTo>
                    <a:pt x="136" y="1"/>
                  </a:lnTo>
                  <a:lnTo>
                    <a:pt x="137" y="0"/>
                  </a:lnTo>
                  <a:lnTo>
                    <a:pt x="135" y="0"/>
                  </a:lnTo>
                  <a:lnTo>
                    <a:pt x="134" y="1"/>
                  </a:lnTo>
                  <a:lnTo>
                    <a:pt x="131" y="2"/>
                  </a:lnTo>
                  <a:lnTo>
                    <a:pt x="128" y="3"/>
                  </a:lnTo>
                  <a:lnTo>
                    <a:pt x="122" y="4"/>
                  </a:lnTo>
                  <a:lnTo>
                    <a:pt x="115" y="5"/>
                  </a:lnTo>
                  <a:lnTo>
                    <a:pt x="106" y="6"/>
                  </a:lnTo>
                  <a:lnTo>
                    <a:pt x="95" y="6"/>
                  </a:lnTo>
                  <a:lnTo>
                    <a:pt x="84" y="7"/>
                  </a:lnTo>
                  <a:lnTo>
                    <a:pt x="72" y="8"/>
                  </a:lnTo>
                  <a:lnTo>
                    <a:pt x="58" y="8"/>
                  </a:lnTo>
                  <a:lnTo>
                    <a:pt x="44" y="9"/>
                  </a:lnTo>
                  <a:lnTo>
                    <a:pt x="30" y="9"/>
                  </a:lnTo>
                  <a:lnTo>
                    <a:pt x="15" y="9"/>
                  </a:lnTo>
                  <a:lnTo>
                    <a:pt x="0" y="9"/>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00" name="Freeform 706">
              <a:extLst>
                <a:ext uri="{FF2B5EF4-FFF2-40B4-BE49-F238E27FC236}">
                  <a16:creationId xmlns:a16="http://schemas.microsoft.com/office/drawing/2014/main" id="{28E62454-E656-E349-84E3-0AF5B95FC52A}"/>
                </a:ext>
              </a:extLst>
            </p:cNvPr>
            <p:cNvSpPr>
              <a:spLocks/>
            </p:cNvSpPr>
            <p:nvPr/>
          </p:nvSpPr>
          <p:spPr bwMode="auto">
            <a:xfrm>
              <a:off x="3285" y="3598"/>
              <a:ext cx="135" cy="9"/>
            </a:xfrm>
            <a:custGeom>
              <a:avLst/>
              <a:gdLst>
                <a:gd name="T0" fmla="*/ 0 w 135"/>
                <a:gd name="T1" fmla="*/ 9 h 9"/>
                <a:gd name="T2" fmla="*/ 15 w 135"/>
                <a:gd name="T3" fmla="*/ 9 h 9"/>
                <a:gd name="T4" fmla="*/ 30 w 135"/>
                <a:gd name="T5" fmla="*/ 9 h 9"/>
                <a:gd name="T6" fmla="*/ 44 w 135"/>
                <a:gd name="T7" fmla="*/ 9 h 9"/>
                <a:gd name="T8" fmla="*/ 58 w 135"/>
                <a:gd name="T9" fmla="*/ 8 h 9"/>
                <a:gd name="T10" fmla="*/ 72 w 135"/>
                <a:gd name="T11" fmla="*/ 8 h 9"/>
                <a:gd name="T12" fmla="*/ 84 w 135"/>
                <a:gd name="T13" fmla="*/ 7 h 9"/>
                <a:gd name="T14" fmla="*/ 95 w 135"/>
                <a:gd name="T15" fmla="*/ 6 h 9"/>
                <a:gd name="T16" fmla="*/ 106 w 135"/>
                <a:gd name="T17" fmla="*/ 6 h 9"/>
                <a:gd name="T18" fmla="*/ 115 w 135"/>
                <a:gd name="T19" fmla="*/ 5 h 9"/>
                <a:gd name="T20" fmla="*/ 122 w 135"/>
                <a:gd name="T21" fmla="*/ 4 h 9"/>
                <a:gd name="T22" fmla="*/ 128 w 135"/>
                <a:gd name="T23" fmla="*/ 3 h 9"/>
                <a:gd name="T24" fmla="*/ 131 w 135"/>
                <a:gd name="T25" fmla="*/ 2 h 9"/>
                <a:gd name="T26" fmla="*/ 134 w 135"/>
                <a:gd name="T27" fmla="*/ 1 h 9"/>
                <a:gd name="T28" fmla="*/ 135 w 135"/>
                <a:gd name="T29" fmla="*/ 0 h 9"/>
                <a:gd name="T30" fmla="*/ 132 w 135"/>
                <a:gd name="T31" fmla="*/ 0 h 9"/>
                <a:gd name="T32" fmla="*/ 131 w 135"/>
                <a:gd name="T33" fmla="*/ 1 h 9"/>
                <a:gd name="T34" fmla="*/ 129 w 135"/>
                <a:gd name="T35" fmla="*/ 2 h 9"/>
                <a:gd name="T36" fmla="*/ 125 w 135"/>
                <a:gd name="T37" fmla="*/ 3 h 9"/>
                <a:gd name="T38" fmla="*/ 119 w 135"/>
                <a:gd name="T39" fmla="*/ 4 h 9"/>
                <a:gd name="T40" fmla="*/ 112 w 135"/>
                <a:gd name="T41" fmla="*/ 5 h 9"/>
                <a:gd name="T42" fmla="*/ 103 w 135"/>
                <a:gd name="T43" fmla="*/ 6 h 9"/>
                <a:gd name="T44" fmla="*/ 93 w 135"/>
                <a:gd name="T45" fmla="*/ 6 h 9"/>
                <a:gd name="T46" fmla="*/ 82 w 135"/>
                <a:gd name="T47" fmla="*/ 7 h 9"/>
                <a:gd name="T48" fmla="*/ 71 w 135"/>
                <a:gd name="T49" fmla="*/ 7 h 9"/>
                <a:gd name="T50" fmla="*/ 57 w 135"/>
                <a:gd name="T51" fmla="*/ 8 h 9"/>
                <a:gd name="T52" fmla="*/ 43 w 135"/>
                <a:gd name="T53" fmla="*/ 8 h 9"/>
                <a:gd name="T54" fmla="*/ 29 w 135"/>
                <a:gd name="T55" fmla="*/ 9 h 9"/>
                <a:gd name="T56" fmla="*/ 15 w 135"/>
                <a:gd name="T57" fmla="*/ 9 h 9"/>
                <a:gd name="T58" fmla="*/ 0 w 135"/>
                <a:gd name="T59" fmla="*/ 9 h 9"/>
                <a:gd name="T60" fmla="*/ 0 w 135"/>
                <a:gd name="T61" fmla="*/ 9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5" h="9">
                  <a:moveTo>
                    <a:pt x="0" y="9"/>
                  </a:moveTo>
                  <a:lnTo>
                    <a:pt x="15" y="9"/>
                  </a:lnTo>
                  <a:lnTo>
                    <a:pt x="30" y="9"/>
                  </a:lnTo>
                  <a:lnTo>
                    <a:pt x="44" y="9"/>
                  </a:lnTo>
                  <a:lnTo>
                    <a:pt x="58" y="8"/>
                  </a:lnTo>
                  <a:lnTo>
                    <a:pt x="72" y="8"/>
                  </a:lnTo>
                  <a:lnTo>
                    <a:pt x="84" y="7"/>
                  </a:lnTo>
                  <a:lnTo>
                    <a:pt x="95" y="6"/>
                  </a:lnTo>
                  <a:lnTo>
                    <a:pt x="106" y="6"/>
                  </a:lnTo>
                  <a:lnTo>
                    <a:pt x="115" y="5"/>
                  </a:lnTo>
                  <a:lnTo>
                    <a:pt x="122" y="4"/>
                  </a:lnTo>
                  <a:lnTo>
                    <a:pt x="128" y="3"/>
                  </a:lnTo>
                  <a:lnTo>
                    <a:pt x="131" y="2"/>
                  </a:lnTo>
                  <a:lnTo>
                    <a:pt x="134" y="1"/>
                  </a:lnTo>
                  <a:lnTo>
                    <a:pt x="135" y="0"/>
                  </a:lnTo>
                  <a:lnTo>
                    <a:pt x="132" y="0"/>
                  </a:lnTo>
                  <a:lnTo>
                    <a:pt x="131" y="1"/>
                  </a:lnTo>
                  <a:lnTo>
                    <a:pt x="129" y="2"/>
                  </a:lnTo>
                  <a:lnTo>
                    <a:pt x="125" y="3"/>
                  </a:lnTo>
                  <a:lnTo>
                    <a:pt x="119" y="4"/>
                  </a:lnTo>
                  <a:lnTo>
                    <a:pt x="112" y="5"/>
                  </a:lnTo>
                  <a:lnTo>
                    <a:pt x="103" y="6"/>
                  </a:lnTo>
                  <a:lnTo>
                    <a:pt x="93" y="6"/>
                  </a:lnTo>
                  <a:lnTo>
                    <a:pt x="82" y="7"/>
                  </a:lnTo>
                  <a:lnTo>
                    <a:pt x="71" y="7"/>
                  </a:lnTo>
                  <a:lnTo>
                    <a:pt x="57" y="8"/>
                  </a:lnTo>
                  <a:lnTo>
                    <a:pt x="43" y="8"/>
                  </a:lnTo>
                  <a:lnTo>
                    <a:pt x="29" y="9"/>
                  </a:lnTo>
                  <a:lnTo>
                    <a:pt x="15" y="9"/>
                  </a:lnTo>
                  <a:lnTo>
                    <a:pt x="0" y="9"/>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01" name="Freeform 707">
              <a:extLst>
                <a:ext uri="{FF2B5EF4-FFF2-40B4-BE49-F238E27FC236}">
                  <a16:creationId xmlns:a16="http://schemas.microsoft.com/office/drawing/2014/main" id="{A86BF08D-FD31-1946-92A6-6AED92BC6E4B}"/>
                </a:ext>
              </a:extLst>
            </p:cNvPr>
            <p:cNvSpPr>
              <a:spLocks/>
            </p:cNvSpPr>
            <p:nvPr/>
          </p:nvSpPr>
          <p:spPr bwMode="auto">
            <a:xfrm>
              <a:off x="3285" y="3598"/>
              <a:ext cx="132" cy="9"/>
            </a:xfrm>
            <a:custGeom>
              <a:avLst/>
              <a:gdLst>
                <a:gd name="T0" fmla="*/ 0 w 132"/>
                <a:gd name="T1" fmla="*/ 9 h 9"/>
                <a:gd name="T2" fmla="*/ 15 w 132"/>
                <a:gd name="T3" fmla="*/ 9 h 9"/>
                <a:gd name="T4" fmla="*/ 29 w 132"/>
                <a:gd name="T5" fmla="*/ 9 h 9"/>
                <a:gd name="T6" fmla="*/ 43 w 132"/>
                <a:gd name="T7" fmla="*/ 8 h 9"/>
                <a:gd name="T8" fmla="*/ 57 w 132"/>
                <a:gd name="T9" fmla="*/ 8 h 9"/>
                <a:gd name="T10" fmla="*/ 71 w 132"/>
                <a:gd name="T11" fmla="*/ 7 h 9"/>
                <a:gd name="T12" fmla="*/ 82 w 132"/>
                <a:gd name="T13" fmla="*/ 7 h 9"/>
                <a:gd name="T14" fmla="*/ 93 w 132"/>
                <a:gd name="T15" fmla="*/ 6 h 9"/>
                <a:gd name="T16" fmla="*/ 103 w 132"/>
                <a:gd name="T17" fmla="*/ 6 h 9"/>
                <a:gd name="T18" fmla="*/ 112 w 132"/>
                <a:gd name="T19" fmla="*/ 5 h 9"/>
                <a:gd name="T20" fmla="*/ 119 w 132"/>
                <a:gd name="T21" fmla="*/ 4 h 9"/>
                <a:gd name="T22" fmla="*/ 125 w 132"/>
                <a:gd name="T23" fmla="*/ 3 h 9"/>
                <a:gd name="T24" fmla="*/ 129 w 132"/>
                <a:gd name="T25" fmla="*/ 2 h 9"/>
                <a:gd name="T26" fmla="*/ 131 w 132"/>
                <a:gd name="T27" fmla="*/ 1 h 9"/>
                <a:gd name="T28" fmla="*/ 132 w 132"/>
                <a:gd name="T29" fmla="*/ 0 h 9"/>
                <a:gd name="T30" fmla="*/ 129 w 132"/>
                <a:gd name="T31" fmla="*/ 0 h 9"/>
                <a:gd name="T32" fmla="*/ 129 w 132"/>
                <a:gd name="T33" fmla="*/ 1 h 9"/>
                <a:gd name="T34" fmla="*/ 126 w 132"/>
                <a:gd name="T35" fmla="*/ 2 h 9"/>
                <a:gd name="T36" fmla="*/ 122 w 132"/>
                <a:gd name="T37" fmla="*/ 3 h 9"/>
                <a:gd name="T38" fmla="*/ 117 w 132"/>
                <a:gd name="T39" fmla="*/ 4 h 9"/>
                <a:gd name="T40" fmla="*/ 110 w 132"/>
                <a:gd name="T41" fmla="*/ 5 h 9"/>
                <a:gd name="T42" fmla="*/ 101 w 132"/>
                <a:gd name="T43" fmla="*/ 6 h 9"/>
                <a:gd name="T44" fmla="*/ 92 w 132"/>
                <a:gd name="T45" fmla="*/ 6 h 9"/>
                <a:gd name="T46" fmla="*/ 81 w 132"/>
                <a:gd name="T47" fmla="*/ 7 h 9"/>
                <a:gd name="T48" fmla="*/ 69 w 132"/>
                <a:gd name="T49" fmla="*/ 7 h 9"/>
                <a:gd name="T50" fmla="*/ 57 w 132"/>
                <a:gd name="T51" fmla="*/ 8 h 9"/>
                <a:gd name="T52" fmla="*/ 43 w 132"/>
                <a:gd name="T53" fmla="*/ 8 h 9"/>
                <a:gd name="T54" fmla="*/ 28 w 132"/>
                <a:gd name="T55" fmla="*/ 9 h 9"/>
                <a:gd name="T56" fmla="*/ 14 w 132"/>
                <a:gd name="T57" fmla="*/ 9 h 9"/>
                <a:gd name="T58" fmla="*/ 0 w 132"/>
                <a:gd name="T59" fmla="*/ 9 h 9"/>
                <a:gd name="T60" fmla="*/ 0 w 132"/>
                <a:gd name="T61" fmla="*/ 9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2" h="9">
                  <a:moveTo>
                    <a:pt x="0" y="9"/>
                  </a:moveTo>
                  <a:lnTo>
                    <a:pt x="15" y="9"/>
                  </a:lnTo>
                  <a:lnTo>
                    <a:pt x="29" y="9"/>
                  </a:lnTo>
                  <a:lnTo>
                    <a:pt x="43" y="8"/>
                  </a:lnTo>
                  <a:lnTo>
                    <a:pt x="57" y="8"/>
                  </a:lnTo>
                  <a:lnTo>
                    <a:pt x="71" y="7"/>
                  </a:lnTo>
                  <a:lnTo>
                    <a:pt x="82" y="7"/>
                  </a:lnTo>
                  <a:lnTo>
                    <a:pt x="93" y="6"/>
                  </a:lnTo>
                  <a:lnTo>
                    <a:pt x="103" y="6"/>
                  </a:lnTo>
                  <a:lnTo>
                    <a:pt x="112" y="5"/>
                  </a:lnTo>
                  <a:lnTo>
                    <a:pt x="119" y="4"/>
                  </a:lnTo>
                  <a:lnTo>
                    <a:pt x="125" y="3"/>
                  </a:lnTo>
                  <a:lnTo>
                    <a:pt x="129" y="2"/>
                  </a:lnTo>
                  <a:lnTo>
                    <a:pt x="131" y="1"/>
                  </a:lnTo>
                  <a:lnTo>
                    <a:pt x="132" y="0"/>
                  </a:lnTo>
                  <a:lnTo>
                    <a:pt x="129" y="0"/>
                  </a:lnTo>
                  <a:lnTo>
                    <a:pt x="129" y="1"/>
                  </a:lnTo>
                  <a:lnTo>
                    <a:pt x="126" y="2"/>
                  </a:lnTo>
                  <a:lnTo>
                    <a:pt x="122" y="3"/>
                  </a:lnTo>
                  <a:lnTo>
                    <a:pt x="117" y="4"/>
                  </a:lnTo>
                  <a:lnTo>
                    <a:pt x="110" y="5"/>
                  </a:lnTo>
                  <a:lnTo>
                    <a:pt x="101" y="6"/>
                  </a:lnTo>
                  <a:lnTo>
                    <a:pt x="92" y="6"/>
                  </a:lnTo>
                  <a:lnTo>
                    <a:pt x="81" y="7"/>
                  </a:lnTo>
                  <a:lnTo>
                    <a:pt x="69" y="7"/>
                  </a:lnTo>
                  <a:lnTo>
                    <a:pt x="57" y="8"/>
                  </a:lnTo>
                  <a:lnTo>
                    <a:pt x="43" y="8"/>
                  </a:lnTo>
                  <a:lnTo>
                    <a:pt x="28" y="9"/>
                  </a:lnTo>
                  <a:lnTo>
                    <a:pt x="14" y="9"/>
                  </a:lnTo>
                  <a:lnTo>
                    <a:pt x="0" y="9"/>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02" name="Freeform 708">
              <a:extLst>
                <a:ext uri="{FF2B5EF4-FFF2-40B4-BE49-F238E27FC236}">
                  <a16:creationId xmlns:a16="http://schemas.microsoft.com/office/drawing/2014/main" id="{CEFF6310-5188-A046-91E7-9651FD473EB8}"/>
                </a:ext>
              </a:extLst>
            </p:cNvPr>
            <p:cNvSpPr>
              <a:spLocks/>
            </p:cNvSpPr>
            <p:nvPr/>
          </p:nvSpPr>
          <p:spPr bwMode="auto">
            <a:xfrm>
              <a:off x="3285" y="3598"/>
              <a:ext cx="129" cy="9"/>
            </a:xfrm>
            <a:custGeom>
              <a:avLst/>
              <a:gdLst>
                <a:gd name="T0" fmla="*/ 0 w 129"/>
                <a:gd name="T1" fmla="*/ 9 h 9"/>
                <a:gd name="T2" fmla="*/ 14 w 129"/>
                <a:gd name="T3" fmla="*/ 9 h 9"/>
                <a:gd name="T4" fmla="*/ 28 w 129"/>
                <a:gd name="T5" fmla="*/ 9 h 9"/>
                <a:gd name="T6" fmla="*/ 43 w 129"/>
                <a:gd name="T7" fmla="*/ 8 h 9"/>
                <a:gd name="T8" fmla="*/ 57 w 129"/>
                <a:gd name="T9" fmla="*/ 8 h 9"/>
                <a:gd name="T10" fmla="*/ 69 w 129"/>
                <a:gd name="T11" fmla="*/ 7 h 9"/>
                <a:gd name="T12" fmla="*/ 81 w 129"/>
                <a:gd name="T13" fmla="*/ 7 h 9"/>
                <a:gd name="T14" fmla="*/ 92 w 129"/>
                <a:gd name="T15" fmla="*/ 6 h 9"/>
                <a:gd name="T16" fmla="*/ 101 w 129"/>
                <a:gd name="T17" fmla="*/ 6 h 9"/>
                <a:gd name="T18" fmla="*/ 110 w 129"/>
                <a:gd name="T19" fmla="*/ 5 h 9"/>
                <a:gd name="T20" fmla="*/ 117 w 129"/>
                <a:gd name="T21" fmla="*/ 4 h 9"/>
                <a:gd name="T22" fmla="*/ 122 w 129"/>
                <a:gd name="T23" fmla="*/ 3 h 9"/>
                <a:gd name="T24" fmla="*/ 126 w 129"/>
                <a:gd name="T25" fmla="*/ 2 h 9"/>
                <a:gd name="T26" fmla="*/ 129 w 129"/>
                <a:gd name="T27" fmla="*/ 1 h 9"/>
                <a:gd name="T28" fmla="*/ 129 w 129"/>
                <a:gd name="T29" fmla="*/ 0 h 9"/>
                <a:gd name="T30" fmla="*/ 127 w 129"/>
                <a:gd name="T31" fmla="*/ 0 h 9"/>
                <a:gd name="T32" fmla="*/ 126 w 129"/>
                <a:gd name="T33" fmla="*/ 1 h 9"/>
                <a:gd name="T34" fmla="*/ 123 w 129"/>
                <a:gd name="T35" fmla="*/ 2 h 9"/>
                <a:gd name="T36" fmla="*/ 120 w 129"/>
                <a:gd name="T37" fmla="*/ 3 h 9"/>
                <a:gd name="T38" fmla="*/ 115 w 129"/>
                <a:gd name="T39" fmla="*/ 4 h 9"/>
                <a:gd name="T40" fmla="*/ 108 w 129"/>
                <a:gd name="T41" fmla="*/ 5 h 9"/>
                <a:gd name="T42" fmla="*/ 100 w 129"/>
                <a:gd name="T43" fmla="*/ 6 h 9"/>
                <a:gd name="T44" fmla="*/ 90 w 129"/>
                <a:gd name="T45" fmla="*/ 6 h 9"/>
                <a:gd name="T46" fmla="*/ 79 w 129"/>
                <a:gd name="T47" fmla="*/ 6 h 9"/>
                <a:gd name="T48" fmla="*/ 68 w 129"/>
                <a:gd name="T49" fmla="*/ 7 h 9"/>
                <a:gd name="T50" fmla="*/ 55 w 129"/>
                <a:gd name="T51" fmla="*/ 8 h 9"/>
                <a:gd name="T52" fmla="*/ 42 w 129"/>
                <a:gd name="T53" fmla="*/ 8 h 9"/>
                <a:gd name="T54" fmla="*/ 28 w 129"/>
                <a:gd name="T55" fmla="*/ 8 h 9"/>
                <a:gd name="T56" fmla="*/ 14 w 129"/>
                <a:gd name="T57" fmla="*/ 9 h 9"/>
                <a:gd name="T58" fmla="*/ 0 w 129"/>
                <a:gd name="T59" fmla="*/ 9 h 9"/>
                <a:gd name="T60" fmla="*/ 0 w 129"/>
                <a:gd name="T61" fmla="*/ 9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29" h="9">
                  <a:moveTo>
                    <a:pt x="0" y="9"/>
                  </a:moveTo>
                  <a:lnTo>
                    <a:pt x="14" y="9"/>
                  </a:lnTo>
                  <a:lnTo>
                    <a:pt x="28" y="9"/>
                  </a:lnTo>
                  <a:lnTo>
                    <a:pt x="43" y="8"/>
                  </a:lnTo>
                  <a:lnTo>
                    <a:pt x="57" y="8"/>
                  </a:lnTo>
                  <a:lnTo>
                    <a:pt x="69" y="7"/>
                  </a:lnTo>
                  <a:lnTo>
                    <a:pt x="81" y="7"/>
                  </a:lnTo>
                  <a:lnTo>
                    <a:pt x="92" y="6"/>
                  </a:lnTo>
                  <a:lnTo>
                    <a:pt x="101" y="6"/>
                  </a:lnTo>
                  <a:lnTo>
                    <a:pt x="110" y="5"/>
                  </a:lnTo>
                  <a:lnTo>
                    <a:pt x="117" y="4"/>
                  </a:lnTo>
                  <a:lnTo>
                    <a:pt x="122" y="3"/>
                  </a:lnTo>
                  <a:lnTo>
                    <a:pt x="126" y="2"/>
                  </a:lnTo>
                  <a:lnTo>
                    <a:pt x="129" y="1"/>
                  </a:lnTo>
                  <a:lnTo>
                    <a:pt x="129" y="0"/>
                  </a:lnTo>
                  <a:lnTo>
                    <a:pt x="127" y="0"/>
                  </a:lnTo>
                  <a:lnTo>
                    <a:pt x="126" y="1"/>
                  </a:lnTo>
                  <a:lnTo>
                    <a:pt x="123" y="2"/>
                  </a:lnTo>
                  <a:lnTo>
                    <a:pt x="120" y="3"/>
                  </a:lnTo>
                  <a:lnTo>
                    <a:pt x="115" y="4"/>
                  </a:lnTo>
                  <a:lnTo>
                    <a:pt x="108" y="5"/>
                  </a:lnTo>
                  <a:lnTo>
                    <a:pt x="100" y="6"/>
                  </a:lnTo>
                  <a:lnTo>
                    <a:pt x="90" y="6"/>
                  </a:lnTo>
                  <a:lnTo>
                    <a:pt x="79" y="6"/>
                  </a:lnTo>
                  <a:lnTo>
                    <a:pt x="68" y="7"/>
                  </a:lnTo>
                  <a:lnTo>
                    <a:pt x="55" y="8"/>
                  </a:lnTo>
                  <a:lnTo>
                    <a:pt x="42" y="8"/>
                  </a:lnTo>
                  <a:lnTo>
                    <a:pt x="28" y="8"/>
                  </a:lnTo>
                  <a:lnTo>
                    <a:pt x="14" y="9"/>
                  </a:lnTo>
                  <a:lnTo>
                    <a:pt x="0" y="9"/>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03" name="Freeform 709">
              <a:extLst>
                <a:ext uri="{FF2B5EF4-FFF2-40B4-BE49-F238E27FC236}">
                  <a16:creationId xmlns:a16="http://schemas.microsoft.com/office/drawing/2014/main" id="{A18345AB-2625-8743-A476-05E2C2CAE462}"/>
                </a:ext>
              </a:extLst>
            </p:cNvPr>
            <p:cNvSpPr>
              <a:spLocks/>
            </p:cNvSpPr>
            <p:nvPr/>
          </p:nvSpPr>
          <p:spPr bwMode="auto">
            <a:xfrm>
              <a:off x="3285" y="3598"/>
              <a:ext cx="127" cy="9"/>
            </a:xfrm>
            <a:custGeom>
              <a:avLst/>
              <a:gdLst>
                <a:gd name="T0" fmla="*/ 0 w 127"/>
                <a:gd name="T1" fmla="*/ 9 h 9"/>
                <a:gd name="T2" fmla="*/ 14 w 127"/>
                <a:gd name="T3" fmla="*/ 9 h 9"/>
                <a:gd name="T4" fmla="*/ 28 w 127"/>
                <a:gd name="T5" fmla="*/ 8 h 9"/>
                <a:gd name="T6" fmla="*/ 42 w 127"/>
                <a:gd name="T7" fmla="*/ 8 h 9"/>
                <a:gd name="T8" fmla="*/ 55 w 127"/>
                <a:gd name="T9" fmla="*/ 8 h 9"/>
                <a:gd name="T10" fmla="*/ 68 w 127"/>
                <a:gd name="T11" fmla="*/ 7 h 9"/>
                <a:gd name="T12" fmla="*/ 79 w 127"/>
                <a:gd name="T13" fmla="*/ 6 h 9"/>
                <a:gd name="T14" fmla="*/ 90 w 127"/>
                <a:gd name="T15" fmla="*/ 6 h 9"/>
                <a:gd name="T16" fmla="*/ 100 w 127"/>
                <a:gd name="T17" fmla="*/ 6 h 9"/>
                <a:gd name="T18" fmla="*/ 108 w 127"/>
                <a:gd name="T19" fmla="*/ 5 h 9"/>
                <a:gd name="T20" fmla="*/ 115 w 127"/>
                <a:gd name="T21" fmla="*/ 4 h 9"/>
                <a:gd name="T22" fmla="*/ 120 w 127"/>
                <a:gd name="T23" fmla="*/ 3 h 9"/>
                <a:gd name="T24" fmla="*/ 123 w 127"/>
                <a:gd name="T25" fmla="*/ 2 h 9"/>
                <a:gd name="T26" fmla="*/ 126 w 127"/>
                <a:gd name="T27" fmla="*/ 1 h 9"/>
                <a:gd name="T28" fmla="*/ 127 w 127"/>
                <a:gd name="T29" fmla="*/ 0 h 9"/>
                <a:gd name="T30" fmla="*/ 124 w 127"/>
                <a:gd name="T31" fmla="*/ 0 h 9"/>
                <a:gd name="T32" fmla="*/ 123 w 127"/>
                <a:gd name="T33" fmla="*/ 1 h 9"/>
                <a:gd name="T34" fmla="*/ 122 w 127"/>
                <a:gd name="T35" fmla="*/ 2 h 9"/>
                <a:gd name="T36" fmla="*/ 117 w 127"/>
                <a:gd name="T37" fmla="*/ 3 h 9"/>
                <a:gd name="T38" fmla="*/ 112 w 127"/>
                <a:gd name="T39" fmla="*/ 4 h 9"/>
                <a:gd name="T40" fmla="*/ 105 w 127"/>
                <a:gd name="T41" fmla="*/ 5 h 9"/>
                <a:gd name="T42" fmla="*/ 97 w 127"/>
                <a:gd name="T43" fmla="*/ 6 h 9"/>
                <a:gd name="T44" fmla="*/ 88 w 127"/>
                <a:gd name="T45" fmla="*/ 6 h 9"/>
                <a:gd name="T46" fmla="*/ 78 w 127"/>
                <a:gd name="T47" fmla="*/ 6 h 9"/>
                <a:gd name="T48" fmla="*/ 66 w 127"/>
                <a:gd name="T49" fmla="*/ 7 h 9"/>
                <a:gd name="T50" fmla="*/ 54 w 127"/>
                <a:gd name="T51" fmla="*/ 7 h 9"/>
                <a:gd name="T52" fmla="*/ 41 w 127"/>
                <a:gd name="T53" fmla="*/ 8 h 9"/>
                <a:gd name="T54" fmla="*/ 28 w 127"/>
                <a:gd name="T55" fmla="*/ 8 h 9"/>
                <a:gd name="T56" fmla="*/ 14 w 127"/>
                <a:gd name="T57" fmla="*/ 8 h 9"/>
                <a:gd name="T58" fmla="*/ 0 w 127"/>
                <a:gd name="T59" fmla="*/ 8 h 9"/>
                <a:gd name="T60" fmla="*/ 0 w 127"/>
                <a:gd name="T61" fmla="*/ 9 h 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27" h="9">
                  <a:moveTo>
                    <a:pt x="0" y="9"/>
                  </a:moveTo>
                  <a:lnTo>
                    <a:pt x="14" y="9"/>
                  </a:lnTo>
                  <a:lnTo>
                    <a:pt x="28" y="8"/>
                  </a:lnTo>
                  <a:lnTo>
                    <a:pt x="42" y="8"/>
                  </a:lnTo>
                  <a:lnTo>
                    <a:pt x="55" y="8"/>
                  </a:lnTo>
                  <a:lnTo>
                    <a:pt x="68" y="7"/>
                  </a:lnTo>
                  <a:lnTo>
                    <a:pt x="79" y="6"/>
                  </a:lnTo>
                  <a:lnTo>
                    <a:pt x="90" y="6"/>
                  </a:lnTo>
                  <a:lnTo>
                    <a:pt x="100" y="6"/>
                  </a:lnTo>
                  <a:lnTo>
                    <a:pt x="108" y="5"/>
                  </a:lnTo>
                  <a:lnTo>
                    <a:pt x="115" y="4"/>
                  </a:lnTo>
                  <a:lnTo>
                    <a:pt x="120" y="3"/>
                  </a:lnTo>
                  <a:lnTo>
                    <a:pt x="123" y="2"/>
                  </a:lnTo>
                  <a:lnTo>
                    <a:pt x="126" y="1"/>
                  </a:lnTo>
                  <a:lnTo>
                    <a:pt x="127" y="0"/>
                  </a:lnTo>
                  <a:lnTo>
                    <a:pt x="124" y="0"/>
                  </a:lnTo>
                  <a:lnTo>
                    <a:pt x="123" y="1"/>
                  </a:lnTo>
                  <a:lnTo>
                    <a:pt x="122" y="2"/>
                  </a:lnTo>
                  <a:lnTo>
                    <a:pt x="117" y="3"/>
                  </a:lnTo>
                  <a:lnTo>
                    <a:pt x="112" y="4"/>
                  </a:lnTo>
                  <a:lnTo>
                    <a:pt x="105" y="5"/>
                  </a:lnTo>
                  <a:lnTo>
                    <a:pt x="97" y="6"/>
                  </a:lnTo>
                  <a:lnTo>
                    <a:pt x="88" y="6"/>
                  </a:lnTo>
                  <a:lnTo>
                    <a:pt x="78" y="6"/>
                  </a:lnTo>
                  <a:lnTo>
                    <a:pt x="66" y="7"/>
                  </a:lnTo>
                  <a:lnTo>
                    <a:pt x="54" y="7"/>
                  </a:lnTo>
                  <a:lnTo>
                    <a:pt x="41" y="8"/>
                  </a:lnTo>
                  <a:lnTo>
                    <a:pt x="28" y="8"/>
                  </a:lnTo>
                  <a:lnTo>
                    <a:pt x="14" y="8"/>
                  </a:lnTo>
                  <a:lnTo>
                    <a:pt x="0" y="8"/>
                  </a:lnTo>
                  <a:lnTo>
                    <a:pt x="0" y="9"/>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04" name="Freeform 710">
              <a:extLst>
                <a:ext uri="{FF2B5EF4-FFF2-40B4-BE49-F238E27FC236}">
                  <a16:creationId xmlns:a16="http://schemas.microsoft.com/office/drawing/2014/main" id="{A6679844-7F02-DE46-B0CC-1EADEA662CE0}"/>
                </a:ext>
              </a:extLst>
            </p:cNvPr>
            <p:cNvSpPr>
              <a:spLocks/>
            </p:cNvSpPr>
            <p:nvPr/>
          </p:nvSpPr>
          <p:spPr bwMode="auto">
            <a:xfrm>
              <a:off x="3285" y="3598"/>
              <a:ext cx="124" cy="8"/>
            </a:xfrm>
            <a:custGeom>
              <a:avLst/>
              <a:gdLst>
                <a:gd name="T0" fmla="*/ 0 w 124"/>
                <a:gd name="T1" fmla="*/ 8 h 8"/>
                <a:gd name="T2" fmla="*/ 14 w 124"/>
                <a:gd name="T3" fmla="*/ 8 h 8"/>
                <a:gd name="T4" fmla="*/ 28 w 124"/>
                <a:gd name="T5" fmla="*/ 8 h 8"/>
                <a:gd name="T6" fmla="*/ 41 w 124"/>
                <a:gd name="T7" fmla="*/ 8 h 8"/>
                <a:gd name="T8" fmla="*/ 54 w 124"/>
                <a:gd name="T9" fmla="*/ 7 h 8"/>
                <a:gd name="T10" fmla="*/ 66 w 124"/>
                <a:gd name="T11" fmla="*/ 7 h 8"/>
                <a:gd name="T12" fmla="*/ 78 w 124"/>
                <a:gd name="T13" fmla="*/ 6 h 8"/>
                <a:gd name="T14" fmla="*/ 88 w 124"/>
                <a:gd name="T15" fmla="*/ 6 h 8"/>
                <a:gd name="T16" fmla="*/ 97 w 124"/>
                <a:gd name="T17" fmla="*/ 6 h 8"/>
                <a:gd name="T18" fmla="*/ 105 w 124"/>
                <a:gd name="T19" fmla="*/ 5 h 8"/>
                <a:gd name="T20" fmla="*/ 112 w 124"/>
                <a:gd name="T21" fmla="*/ 4 h 8"/>
                <a:gd name="T22" fmla="*/ 117 w 124"/>
                <a:gd name="T23" fmla="*/ 3 h 8"/>
                <a:gd name="T24" fmla="*/ 122 w 124"/>
                <a:gd name="T25" fmla="*/ 2 h 8"/>
                <a:gd name="T26" fmla="*/ 123 w 124"/>
                <a:gd name="T27" fmla="*/ 1 h 8"/>
                <a:gd name="T28" fmla="*/ 124 w 124"/>
                <a:gd name="T29" fmla="*/ 0 h 8"/>
                <a:gd name="T30" fmla="*/ 122 w 124"/>
                <a:gd name="T31" fmla="*/ 0 h 8"/>
                <a:gd name="T32" fmla="*/ 121 w 124"/>
                <a:gd name="T33" fmla="*/ 1 h 8"/>
                <a:gd name="T34" fmla="*/ 119 w 124"/>
                <a:gd name="T35" fmla="*/ 2 h 8"/>
                <a:gd name="T36" fmla="*/ 115 w 124"/>
                <a:gd name="T37" fmla="*/ 3 h 8"/>
                <a:gd name="T38" fmla="*/ 109 w 124"/>
                <a:gd name="T39" fmla="*/ 4 h 8"/>
                <a:gd name="T40" fmla="*/ 103 w 124"/>
                <a:gd name="T41" fmla="*/ 5 h 8"/>
                <a:gd name="T42" fmla="*/ 95 w 124"/>
                <a:gd name="T43" fmla="*/ 6 h 8"/>
                <a:gd name="T44" fmla="*/ 86 w 124"/>
                <a:gd name="T45" fmla="*/ 6 h 8"/>
                <a:gd name="T46" fmla="*/ 76 w 124"/>
                <a:gd name="T47" fmla="*/ 6 h 8"/>
                <a:gd name="T48" fmla="*/ 64 w 124"/>
                <a:gd name="T49" fmla="*/ 7 h 8"/>
                <a:gd name="T50" fmla="*/ 53 w 124"/>
                <a:gd name="T51" fmla="*/ 7 h 8"/>
                <a:gd name="T52" fmla="*/ 40 w 124"/>
                <a:gd name="T53" fmla="*/ 8 h 8"/>
                <a:gd name="T54" fmla="*/ 27 w 124"/>
                <a:gd name="T55" fmla="*/ 8 h 8"/>
                <a:gd name="T56" fmla="*/ 14 w 124"/>
                <a:gd name="T57" fmla="*/ 8 h 8"/>
                <a:gd name="T58" fmla="*/ 0 w 124"/>
                <a:gd name="T59" fmla="*/ 8 h 8"/>
                <a:gd name="T60" fmla="*/ 0 w 124"/>
                <a:gd name="T61" fmla="*/ 8 h 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24" h="8">
                  <a:moveTo>
                    <a:pt x="0" y="8"/>
                  </a:moveTo>
                  <a:lnTo>
                    <a:pt x="14" y="8"/>
                  </a:lnTo>
                  <a:lnTo>
                    <a:pt x="28" y="8"/>
                  </a:lnTo>
                  <a:lnTo>
                    <a:pt x="41" y="8"/>
                  </a:lnTo>
                  <a:lnTo>
                    <a:pt x="54" y="7"/>
                  </a:lnTo>
                  <a:lnTo>
                    <a:pt x="66" y="7"/>
                  </a:lnTo>
                  <a:lnTo>
                    <a:pt x="78" y="6"/>
                  </a:lnTo>
                  <a:lnTo>
                    <a:pt x="88" y="6"/>
                  </a:lnTo>
                  <a:lnTo>
                    <a:pt x="97" y="6"/>
                  </a:lnTo>
                  <a:lnTo>
                    <a:pt x="105" y="5"/>
                  </a:lnTo>
                  <a:lnTo>
                    <a:pt x="112" y="4"/>
                  </a:lnTo>
                  <a:lnTo>
                    <a:pt x="117" y="3"/>
                  </a:lnTo>
                  <a:lnTo>
                    <a:pt x="122" y="2"/>
                  </a:lnTo>
                  <a:lnTo>
                    <a:pt x="123" y="1"/>
                  </a:lnTo>
                  <a:lnTo>
                    <a:pt x="124" y="0"/>
                  </a:lnTo>
                  <a:lnTo>
                    <a:pt x="122" y="0"/>
                  </a:lnTo>
                  <a:lnTo>
                    <a:pt x="121" y="1"/>
                  </a:lnTo>
                  <a:lnTo>
                    <a:pt x="119" y="2"/>
                  </a:lnTo>
                  <a:lnTo>
                    <a:pt x="115" y="3"/>
                  </a:lnTo>
                  <a:lnTo>
                    <a:pt x="109" y="4"/>
                  </a:lnTo>
                  <a:lnTo>
                    <a:pt x="103" y="5"/>
                  </a:lnTo>
                  <a:lnTo>
                    <a:pt x="95" y="6"/>
                  </a:lnTo>
                  <a:lnTo>
                    <a:pt x="86" y="6"/>
                  </a:lnTo>
                  <a:lnTo>
                    <a:pt x="76" y="6"/>
                  </a:lnTo>
                  <a:lnTo>
                    <a:pt x="64" y="7"/>
                  </a:lnTo>
                  <a:lnTo>
                    <a:pt x="53" y="7"/>
                  </a:lnTo>
                  <a:lnTo>
                    <a:pt x="40" y="8"/>
                  </a:lnTo>
                  <a:lnTo>
                    <a:pt x="27" y="8"/>
                  </a:lnTo>
                  <a:lnTo>
                    <a:pt x="14" y="8"/>
                  </a:lnTo>
                  <a:lnTo>
                    <a:pt x="0" y="8"/>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05" name="Freeform 711">
              <a:extLst>
                <a:ext uri="{FF2B5EF4-FFF2-40B4-BE49-F238E27FC236}">
                  <a16:creationId xmlns:a16="http://schemas.microsoft.com/office/drawing/2014/main" id="{BC700022-42C1-9B44-83EE-F2881638289B}"/>
                </a:ext>
              </a:extLst>
            </p:cNvPr>
            <p:cNvSpPr>
              <a:spLocks/>
            </p:cNvSpPr>
            <p:nvPr/>
          </p:nvSpPr>
          <p:spPr bwMode="auto">
            <a:xfrm>
              <a:off x="3285" y="3598"/>
              <a:ext cx="122" cy="8"/>
            </a:xfrm>
            <a:custGeom>
              <a:avLst/>
              <a:gdLst>
                <a:gd name="T0" fmla="*/ 0 w 122"/>
                <a:gd name="T1" fmla="*/ 8 h 8"/>
                <a:gd name="T2" fmla="*/ 14 w 122"/>
                <a:gd name="T3" fmla="*/ 8 h 8"/>
                <a:gd name="T4" fmla="*/ 27 w 122"/>
                <a:gd name="T5" fmla="*/ 8 h 8"/>
                <a:gd name="T6" fmla="*/ 40 w 122"/>
                <a:gd name="T7" fmla="*/ 8 h 8"/>
                <a:gd name="T8" fmla="*/ 53 w 122"/>
                <a:gd name="T9" fmla="*/ 7 h 8"/>
                <a:gd name="T10" fmla="*/ 64 w 122"/>
                <a:gd name="T11" fmla="*/ 7 h 8"/>
                <a:gd name="T12" fmla="*/ 76 w 122"/>
                <a:gd name="T13" fmla="*/ 6 h 8"/>
                <a:gd name="T14" fmla="*/ 86 w 122"/>
                <a:gd name="T15" fmla="*/ 6 h 8"/>
                <a:gd name="T16" fmla="*/ 95 w 122"/>
                <a:gd name="T17" fmla="*/ 6 h 8"/>
                <a:gd name="T18" fmla="*/ 103 w 122"/>
                <a:gd name="T19" fmla="*/ 5 h 8"/>
                <a:gd name="T20" fmla="*/ 109 w 122"/>
                <a:gd name="T21" fmla="*/ 4 h 8"/>
                <a:gd name="T22" fmla="*/ 115 w 122"/>
                <a:gd name="T23" fmla="*/ 3 h 8"/>
                <a:gd name="T24" fmla="*/ 119 w 122"/>
                <a:gd name="T25" fmla="*/ 2 h 8"/>
                <a:gd name="T26" fmla="*/ 121 w 122"/>
                <a:gd name="T27" fmla="*/ 1 h 8"/>
                <a:gd name="T28" fmla="*/ 122 w 122"/>
                <a:gd name="T29" fmla="*/ 0 h 8"/>
                <a:gd name="T30" fmla="*/ 119 w 122"/>
                <a:gd name="T31" fmla="*/ 0 h 8"/>
                <a:gd name="T32" fmla="*/ 118 w 122"/>
                <a:gd name="T33" fmla="*/ 1 h 8"/>
                <a:gd name="T34" fmla="*/ 115 w 122"/>
                <a:gd name="T35" fmla="*/ 2 h 8"/>
                <a:gd name="T36" fmla="*/ 111 w 122"/>
                <a:gd name="T37" fmla="*/ 3 h 8"/>
                <a:gd name="T38" fmla="*/ 106 w 122"/>
                <a:gd name="T39" fmla="*/ 4 h 8"/>
                <a:gd name="T40" fmla="*/ 98 w 122"/>
                <a:gd name="T41" fmla="*/ 5 h 8"/>
                <a:gd name="T42" fmla="*/ 89 w 122"/>
                <a:gd name="T43" fmla="*/ 6 h 8"/>
                <a:gd name="T44" fmla="*/ 79 w 122"/>
                <a:gd name="T45" fmla="*/ 6 h 8"/>
                <a:gd name="T46" fmla="*/ 68 w 122"/>
                <a:gd name="T47" fmla="*/ 6 h 8"/>
                <a:gd name="T48" fmla="*/ 56 w 122"/>
                <a:gd name="T49" fmla="*/ 7 h 8"/>
                <a:gd name="T50" fmla="*/ 43 w 122"/>
                <a:gd name="T51" fmla="*/ 7 h 8"/>
                <a:gd name="T52" fmla="*/ 28 w 122"/>
                <a:gd name="T53" fmla="*/ 8 h 8"/>
                <a:gd name="T54" fmla="*/ 14 w 122"/>
                <a:gd name="T55" fmla="*/ 8 h 8"/>
                <a:gd name="T56" fmla="*/ 0 w 122"/>
                <a:gd name="T57" fmla="*/ 8 h 8"/>
                <a:gd name="T58" fmla="*/ 0 w 122"/>
                <a:gd name="T59" fmla="*/ 8 h 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2" h="8">
                  <a:moveTo>
                    <a:pt x="0" y="8"/>
                  </a:moveTo>
                  <a:lnTo>
                    <a:pt x="14" y="8"/>
                  </a:lnTo>
                  <a:lnTo>
                    <a:pt x="27" y="8"/>
                  </a:lnTo>
                  <a:lnTo>
                    <a:pt x="40" y="8"/>
                  </a:lnTo>
                  <a:lnTo>
                    <a:pt x="53" y="7"/>
                  </a:lnTo>
                  <a:lnTo>
                    <a:pt x="64" y="7"/>
                  </a:lnTo>
                  <a:lnTo>
                    <a:pt x="76" y="6"/>
                  </a:lnTo>
                  <a:lnTo>
                    <a:pt x="86" y="6"/>
                  </a:lnTo>
                  <a:lnTo>
                    <a:pt x="95" y="6"/>
                  </a:lnTo>
                  <a:lnTo>
                    <a:pt x="103" y="5"/>
                  </a:lnTo>
                  <a:lnTo>
                    <a:pt x="109" y="4"/>
                  </a:lnTo>
                  <a:lnTo>
                    <a:pt x="115" y="3"/>
                  </a:lnTo>
                  <a:lnTo>
                    <a:pt x="119" y="2"/>
                  </a:lnTo>
                  <a:lnTo>
                    <a:pt x="121" y="1"/>
                  </a:lnTo>
                  <a:lnTo>
                    <a:pt x="122" y="0"/>
                  </a:lnTo>
                  <a:lnTo>
                    <a:pt x="119" y="0"/>
                  </a:lnTo>
                  <a:lnTo>
                    <a:pt x="118" y="1"/>
                  </a:lnTo>
                  <a:lnTo>
                    <a:pt x="115" y="2"/>
                  </a:lnTo>
                  <a:lnTo>
                    <a:pt x="111" y="3"/>
                  </a:lnTo>
                  <a:lnTo>
                    <a:pt x="106" y="4"/>
                  </a:lnTo>
                  <a:lnTo>
                    <a:pt x="98" y="5"/>
                  </a:lnTo>
                  <a:lnTo>
                    <a:pt x="89" y="6"/>
                  </a:lnTo>
                  <a:lnTo>
                    <a:pt x="79" y="6"/>
                  </a:lnTo>
                  <a:lnTo>
                    <a:pt x="68" y="6"/>
                  </a:lnTo>
                  <a:lnTo>
                    <a:pt x="56" y="7"/>
                  </a:lnTo>
                  <a:lnTo>
                    <a:pt x="43" y="7"/>
                  </a:lnTo>
                  <a:lnTo>
                    <a:pt x="28" y="8"/>
                  </a:lnTo>
                  <a:lnTo>
                    <a:pt x="14" y="8"/>
                  </a:lnTo>
                  <a:lnTo>
                    <a:pt x="0" y="8"/>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06" name="Freeform 712">
              <a:extLst>
                <a:ext uri="{FF2B5EF4-FFF2-40B4-BE49-F238E27FC236}">
                  <a16:creationId xmlns:a16="http://schemas.microsoft.com/office/drawing/2014/main" id="{3D812240-38E6-074E-848C-F1DD481EBB54}"/>
                </a:ext>
              </a:extLst>
            </p:cNvPr>
            <p:cNvSpPr>
              <a:spLocks/>
            </p:cNvSpPr>
            <p:nvPr/>
          </p:nvSpPr>
          <p:spPr bwMode="auto">
            <a:xfrm>
              <a:off x="3285" y="3598"/>
              <a:ext cx="119" cy="8"/>
            </a:xfrm>
            <a:custGeom>
              <a:avLst/>
              <a:gdLst>
                <a:gd name="T0" fmla="*/ 0 w 119"/>
                <a:gd name="T1" fmla="*/ 8 h 8"/>
                <a:gd name="T2" fmla="*/ 14 w 119"/>
                <a:gd name="T3" fmla="*/ 8 h 8"/>
                <a:gd name="T4" fmla="*/ 28 w 119"/>
                <a:gd name="T5" fmla="*/ 8 h 8"/>
                <a:gd name="T6" fmla="*/ 43 w 119"/>
                <a:gd name="T7" fmla="*/ 7 h 8"/>
                <a:gd name="T8" fmla="*/ 56 w 119"/>
                <a:gd name="T9" fmla="*/ 7 h 8"/>
                <a:gd name="T10" fmla="*/ 68 w 119"/>
                <a:gd name="T11" fmla="*/ 6 h 8"/>
                <a:gd name="T12" fmla="*/ 79 w 119"/>
                <a:gd name="T13" fmla="*/ 6 h 8"/>
                <a:gd name="T14" fmla="*/ 89 w 119"/>
                <a:gd name="T15" fmla="*/ 6 h 8"/>
                <a:gd name="T16" fmla="*/ 98 w 119"/>
                <a:gd name="T17" fmla="*/ 5 h 8"/>
                <a:gd name="T18" fmla="*/ 106 w 119"/>
                <a:gd name="T19" fmla="*/ 4 h 8"/>
                <a:gd name="T20" fmla="*/ 111 w 119"/>
                <a:gd name="T21" fmla="*/ 3 h 8"/>
                <a:gd name="T22" fmla="*/ 115 w 119"/>
                <a:gd name="T23" fmla="*/ 2 h 8"/>
                <a:gd name="T24" fmla="*/ 118 w 119"/>
                <a:gd name="T25" fmla="*/ 1 h 8"/>
                <a:gd name="T26" fmla="*/ 119 w 119"/>
                <a:gd name="T27" fmla="*/ 0 h 8"/>
                <a:gd name="T28" fmla="*/ 116 w 119"/>
                <a:gd name="T29" fmla="*/ 0 h 8"/>
                <a:gd name="T30" fmla="*/ 115 w 119"/>
                <a:gd name="T31" fmla="*/ 1 h 8"/>
                <a:gd name="T32" fmla="*/ 113 w 119"/>
                <a:gd name="T33" fmla="*/ 2 h 8"/>
                <a:gd name="T34" fmla="*/ 108 w 119"/>
                <a:gd name="T35" fmla="*/ 3 h 8"/>
                <a:gd name="T36" fmla="*/ 103 w 119"/>
                <a:gd name="T37" fmla="*/ 4 h 8"/>
                <a:gd name="T38" fmla="*/ 96 w 119"/>
                <a:gd name="T39" fmla="*/ 5 h 8"/>
                <a:gd name="T40" fmla="*/ 87 w 119"/>
                <a:gd name="T41" fmla="*/ 6 h 8"/>
                <a:gd name="T42" fmla="*/ 77 w 119"/>
                <a:gd name="T43" fmla="*/ 6 h 8"/>
                <a:gd name="T44" fmla="*/ 66 w 119"/>
                <a:gd name="T45" fmla="*/ 6 h 8"/>
                <a:gd name="T46" fmla="*/ 54 w 119"/>
                <a:gd name="T47" fmla="*/ 7 h 8"/>
                <a:gd name="T48" fmla="*/ 42 w 119"/>
                <a:gd name="T49" fmla="*/ 7 h 8"/>
                <a:gd name="T50" fmla="*/ 28 w 119"/>
                <a:gd name="T51" fmla="*/ 8 h 8"/>
                <a:gd name="T52" fmla="*/ 14 w 119"/>
                <a:gd name="T53" fmla="*/ 8 h 8"/>
                <a:gd name="T54" fmla="*/ 0 w 119"/>
                <a:gd name="T55" fmla="*/ 8 h 8"/>
                <a:gd name="T56" fmla="*/ 0 w 119"/>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9" h="8">
                  <a:moveTo>
                    <a:pt x="0" y="8"/>
                  </a:moveTo>
                  <a:lnTo>
                    <a:pt x="14" y="8"/>
                  </a:lnTo>
                  <a:lnTo>
                    <a:pt x="28" y="8"/>
                  </a:lnTo>
                  <a:lnTo>
                    <a:pt x="43" y="7"/>
                  </a:lnTo>
                  <a:lnTo>
                    <a:pt x="56" y="7"/>
                  </a:lnTo>
                  <a:lnTo>
                    <a:pt x="68" y="6"/>
                  </a:lnTo>
                  <a:lnTo>
                    <a:pt x="79" y="6"/>
                  </a:lnTo>
                  <a:lnTo>
                    <a:pt x="89" y="6"/>
                  </a:lnTo>
                  <a:lnTo>
                    <a:pt x="98" y="5"/>
                  </a:lnTo>
                  <a:lnTo>
                    <a:pt x="106" y="4"/>
                  </a:lnTo>
                  <a:lnTo>
                    <a:pt x="111" y="3"/>
                  </a:lnTo>
                  <a:lnTo>
                    <a:pt x="115" y="2"/>
                  </a:lnTo>
                  <a:lnTo>
                    <a:pt x="118" y="1"/>
                  </a:lnTo>
                  <a:lnTo>
                    <a:pt x="119" y="0"/>
                  </a:lnTo>
                  <a:lnTo>
                    <a:pt x="116" y="0"/>
                  </a:lnTo>
                  <a:lnTo>
                    <a:pt x="115" y="1"/>
                  </a:lnTo>
                  <a:lnTo>
                    <a:pt x="113" y="2"/>
                  </a:lnTo>
                  <a:lnTo>
                    <a:pt x="108" y="3"/>
                  </a:lnTo>
                  <a:lnTo>
                    <a:pt x="103" y="4"/>
                  </a:lnTo>
                  <a:lnTo>
                    <a:pt x="96" y="5"/>
                  </a:lnTo>
                  <a:lnTo>
                    <a:pt x="87" y="6"/>
                  </a:lnTo>
                  <a:lnTo>
                    <a:pt x="77" y="6"/>
                  </a:lnTo>
                  <a:lnTo>
                    <a:pt x="66" y="6"/>
                  </a:lnTo>
                  <a:lnTo>
                    <a:pt x="54" y="7"/>
                  </a:lnTo>
                  <a:lnTo>
                    <a:pt x="42" y="7"/>
                  </a:lnTo>
                  <a:lnTo>
                    <a:pt x="28" y="8"/>
                  </a:lnTo>
                  <a:lnTo>
                    <a:pt x="14" y="8"/>
                  </a:lnTo>
                  <a:lnTo>
                    <a:pt x="0" y="8"/>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07" name="Freeform 713">
              <a:extLst>
                <a:ext uri="{FF2B5EF4-FFF2-40B4-BE49-F238E27FC236}">
                  <a16:creationId xmlns:a16="http://schemas.microsoft.com/office/drawing/2014/main" id="{4CB50A6D-2140-814C-B270-721384315AC4}"/>
                </a:ext>
              </a:extLst>
            </p:cNvPr>
            <p:cNvSpPr>
              <a:spLocks/>
            </p:cNvSpPr>
            <p:nvPr/>
          </p:nvSpPr>
          <p:spPr bwMode="auto">
            <a:xfrm>
              <a:off x="3285" y="3598"/>
              <a:ext cx="116" cy="8"/>
            </a:xfrm>
            <a:custGeom>
              <a:avLst/>
              <a:gdLst>
                <a:gd name="T0" fmla="*/ 0 w 116"/>
                <a:gd name="T1" fmla="*/ 8 h 8"/>
                <a:gd name="T2" fmla="*/ 14 w 116"/>
                <a:gd name="T3" fmla="*/ 8 h 8"/>
                <a:gd name="T4" fmla="*/ 28 w 116"/>
                <a:gd name="T5" fmla="*/ 8 h 8"/>
                <a:gd name="T6" fmla="*/ 42 w 116"/>
                <a:gd name="T7" fmla="*/ 7 h 8"/>
                <a:gd name="T8" fmla="*/ 54 w 116"/>
                <a:gd name="T9" fmla="*/ 7 h 8"/>
                <a:gd name="T10" fmla="*/ 66 w 116"/>
                <a:gd name="T11" fmla="*/ 6 h 8"/>
                <a:gd name="T12" fmla="*/ 77 w 116"/>
                <a:gd name="T13" fmla="*/ 6 h 8"/>
                <a:gd name="T14" fmla="*/ 87 w 116"/>
                <a:gd name="T15" fmla="*/ 6 h 8"/>
                <a:gd name="T16" fmla="*/ 96 w 116"/>
                <a:gd name="T17" fmla="*/ 5 h 8"/>
                <a:gd name="T18" fmla="*/ 103 w 116"/>
                <a:gd name="T19" fmla="*/ 4 h 8"/>
                <a:gd name="T20" fmla="*/ 108 w 116"/>
                <a:gd name="T21" fmla="*/ 3 h 8"/>
                <a:gd name="T22" fmla="*/ 113 w 116"/>
                <a:gd name="T23" fmla="*/ 2 h 8"/>
                <a:gd name="T24" fmla="*/ 115 w 116"/>
                <a:gd name="T25" fmla="*/ 1 h 8"/>
                <a:gd name="T26" fmla="*/ 116 w 116"/>
                <a:gd name="T27" fmla="*/ 0 h 8"/>
                <a:gd name="T28" fmla="*/ 114 w 116"/>
                <a:gd name="T29" fmla="*/ 0 h 8"/>
                <a:gd name="T30" fmla="*/ 113 w 116"/>
                <a:gd name="T31" fmla="*/ 1 h 8"/>
                <a:gd name="T32" fmla="*/ 110 w 116"/>
                <a:gd name="T33" fmla="*/ 2 h 8"/>
                <a:gd name="T34" fmla="*/ 107 w 116"/>
                <a:gd name="T35" fmla="*/ 3 h 8"/>
                <a:gd name="T36" fmla="*/ 100 w 116"/>
                <a:gd name="T37" fmla="*/ 4 h 8"/>
                <a:gd name="T38" fmla="*/ 93 w 116"/>
                <a:gd name="T39" fmla="*/ 5 h 8"/>
                <a:gd name="T40" fmla="*/ 86 w 116"/>
                <a:gd name="T41" fmla="*/ 6 h 8"/>
                <a:gd name="T42" fmla="*/ 75 w 116"/>
                <a:gd name="T43" fmla="*/ 6 h 8"/>
                <a:gd name="T44" fmla="*/ 64 w 116"/>
                <a:gd name="T45" fmla="*/ 6 h 8"/>
                <a:gd name="T46" fmla="*/ 53 w 116"/>
                <a:gd name="T47" fmla="*/ 7 h 8"/>
                <a:gd name="T48" fmla="*/ 41 w 116"/>
                <a:gd name="T49" fmla="*/ 7 h 8"/>
                <a:gd name="T50" fmla="*/ 28 w 116"/>
                <a:gd name="T51" fmla="*/ 7 h 8"/>
                <a:gd name="T52" fmla="*/ 14 w 116"/>
                <a:gd name="T53" fmla="*/ 8 h 8"/>
                <a:gd name="T54" fmla="*/ 0 w 116"/>
                <a:gd name="T55" fmla="*/ 8 h 8"/>
                <a:gd name="T56" fmla="*/ 0 w 116"/>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8">
                  <a:moveTo>
                    <a:pt x="0" y="8"/>
                  </a:moveTo>
                  <a:lnTo>
                    <a:pt x="14" y="8"/>
                  </a:lnTo>
                  <a:lnTo>
                    <a:pt x="28" y="8"/>
                  </a:lnTo>
                  <a:lnTo>
                    <a:pt x="42" y="7"/>
                  </a:lnTo>
                  <a:lnTo>
                    <a:pt x="54" y="7"/>
                  </a:lnTo>
                  <a:lnTo>
                    <a:pt x="66" y="6"/>
                  </a:lnTo>
                  <a:lnTo>
                    <a:pt x="77" y="6"/>
                  </a:lnTo>
                  <a:lnTo>
                    <a:pt x="87" y="6"/>
                  </a:lnTo>
                  <a:lnTo>
                    <a:pt x="96" y="5"/>
                  </a:lnTo>
                  <a:lnTo>
                    <a:pt x="103" y="4"/>
                  </a:lnTo>
                  <a:lnTo>
                    <a:pt x="108" y="3"/>
                  </a:lnTo>
                  <a:lnTo>
                    <a:pt x="113" y="2"/>
                  </a:lnTo>
                  <a:lnTo>
                    <a:pt x="115" y="1"/>
                  </a:lnTo>
                  <a:lnTo>
                    <a:pt x="116" y="0"/>
                  </a:lnTo>
                  <a:lnTo>
                    <a:pt x="114" y="0"/>
                  </a:lnTo>
                  <a:lnTo>
                    <a:pt x="113" y="1"/>
                  </a:lnTo>
                  <a:lnTo>
                    <a:pt x="110" y="2"/>
                  </a:lnTo>
                  <a:lnTo>
                    <a:pt x="107" y="3"/>
                  </a:lnTo>
                  <a:lnTo>
                    <a:pt x="100" y="4"/>
                  </a:lnTo>
                  <a:lnTo>
                    <a:pt x="93" y="5"/>
                  </a:lnTo>
                  <a:lnTo>
                    <a:pt x="86" y="6"/>
                  </a:lnTo>
                  <a:lnTo>
                    <a:pt x="75" y="6"/>
                  </a:lnTo>
                  <a:lnTo>
                    <a:pt x="64" y="6"/>
                  </a:lnTo>
                  <a:lnTo>
                    <a:pt x="53" y="7"/>
                  </a:lnTo>
                  <a:lnTo>
                    <a:pt x="41" y="7"/>
                  </a:lnTo>
                  <a:lnTo>
                    <a:pt x="28" y="7"/>
                  </a:lnTo>
                  <a:lnTo>
                    <a:pt x="14" y="8"/>
                  </a:lnTo>
                  <a:lnTo>
                    <a:pt x="0" y="8"/>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08" name="Freeform 714">
              <a:extLst>
                <a:ext uri="{FF2B5EF4-FFF2-40B4-BE49-F238E27FC236}">
                  <a16:creationId xmlns:a16="http://schemas.microsoft.com/office/drawing/2014/main" id="{9956A150-91FF-7846-B162-9D682D73EF87}"/>
                </a:ext>
              </a:extLst>
            </p:cNvPr>
            <p:cNvSpPr>
              <a:spLocks/>
            </p:cNvSpPr>
            <p:nvPr/>
          </p:nvSpPr>
          <p:spPr bwMode="auto">
            <a:xfrm>
              <a:off x="3285" y="3598"/>
              <a:ext cx="114" cy="8"/>
            </a:xfrm>
            <a:custGeom>
              <a:avLst/>
              <a:gdLst>
                <a:gd name="T0" fmla="*/ 0 w 114"/>
                <a:gd name="T1" fmla="*/ 8 h 8"/>
                <a:gd name="T2" fmla="*/ 14 w 114"/>
                <a:gd name="T3" fmla="*/ 8 h 8"/>
                <a:gd name="T4" fmla="*/ 28 w 114"/>
                <a:gd name="T5" fmla="*/ 7 h 8"/>
                <a:gd name="T6" fmla="*/ 41 w 114"/>
                <a:gd name="T7" fmla="*/ 7 h 8"/>
                <a:gd name="T8" fmla="*/ 53 w 114"/>
                <a:gd name="T9" fmla="*/ 7 h 8"/>
                <a:gd name="T10" fmla="*/ 64 w 114"/>
                <a:gd name="T11" fmla="*/ 6 h 8"/>
                <a:gd name="T12" fmla="*/ 75 w 114"/>
                <a:gd name="T13" fmla="*/ 6 h 8"/>
                <a:gd name="T14" fmla="*/ 86 w 114"/>
                <a:gd name="T15" fmla="*/ 6 h 8"/>
                <a:gd name="T16" fmla="*/ 93 w 114"/>
                <a:gd name="T17" fmla="*/ 5 h 8"/>
                <a:gd name="T18" fmla="*/ 100 w 114"/>
                <a:gd name="T19" fmla="*/ 4 h 8"/>
                <a:gd name="T20" fmla="*/ 107 w 114"/>
                <a:gd name="T21" fmla="*/ 3 h 8"/>
                <a:gd name="T22" fmla="*/ 110 w 114"/>
                <a:gd name="T23" fmla="*/ 2 h 8"/>
                <a:gd name="T24" fmla="*/ 113 w 114"/>
                <a:gd name="T25" fmla="*/ 1 h 8"/>
                <a:gd name="T26" fmla="*/ 114 w 114"/>
                <a:gd name="T27" fmla="*/ 0 h 8"/>
                <a:gd name="T28" fmla="*/ 111 w 114"/>
                <a:gd name="T29" fmla="*/ 0 h 8"/>
                <a:gd name="T30" fmla="*/ 110 w 114"/>
                <a:gd name="T31" fmla="*/ 1 h 8"/>
                <a:gd name="T32" fmla="*/ 108 w 114"/>
                <a:gd name="T33" fmla="*/ 2 h 8"/>
                <a:gd name="T34" fmla="*/ 104 w 114"/>
                <a:gd name="T35" fmla="*/ 3 h 8"/>
                <a:gd name="T36" fmla="*/ 99 w 114"/>
                <a:gd name="T37" fmla="*/ 4 h 8"/>
                <a:gd name="T38" fmla="*/ 92 w 114"/>
                <a:gd name="T39" fmla="*/ 5 h 8"/>
                <a:gd name="T40" fmla="*/ 83 w 114"/>
                <a:gd name="T41" fmla="*/ 5 h 8"/>
                <a:gd name="T42" fmla="*/ 73 w 114"/>
                <a:gd name="T43" fmla="*/ 6 h 8"/>
                <a:gd name="T44" fmla="*/ 63 w 114"/>
                <a:gd name="T45" fmla="*/ 6 h 8"/>
                <a:gd name="T46" fmla="*/ 51 w 114"/>
                <a:gd name="T47" fmla="*/ 6 h 8"/>
                <a:gd name="T48" fmla="*/ 39 w 114"/>
                <a:gd name="T49" fmla="*/ 7 h 8"/>
                <a:gd name="T50" fmla="*/ 27 w 114"/>
                <a:gd name="T51" fmla="*/ 7 h 8"/>
                <a:gd name="T52" fmla="*/ 14 w 114"/>
                <a:gd name="T53" fmla="*/ 7 h 8"/>
                <a:gd name="T54" fmla="*/ 0 w 114"/>
                <a:gd name="T55" fmla="*/ 7 h 8"/>
                <a:gd name="T56" fmla="*/ 0 w 114"/>
                <a:gd name="T57" fmla="*/ 8 h 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4" h="8">
                  <a:moveTo>
                    <a:pt x="0" y="8"/>
                  </a:moveTo>
                  <a:lnTo>
                    <a:pt x="14" y="8"/>
                  </a:lnTo>
                  <a:lnTo>
                    <a:pt x="28" y="7"/>
                  </a:lnTo>
                  <a:lnTo>
                    <a:pt x="41" y="7"/>
                  </a:lnTo>
                  <a:lnTo>
                    <a:pt x="53" y="7"/>
                  </a:lnTo>
                  <a:lnTo>
                    <a:pt x="64" y="6"/>
                  </a:lnTo>
                  <a:lnTo>
                    <a:pt x="75" y="6"/>
                  </a:lnTo>
                  <a:lnTo>
                    <a:pt x="86" y="6"/>
                  </a:lnTo>
                  <a:lnTo>
                    <a:pt x="93" y="5"/>
                  </a:lnTo>
                  <a:lnTo>
                    <a:pt x="100" y="4"/>
                  </a:lnTo>
                  <a:lnTo>
                    <a:pt x="107" y="3"/>
                  </a:lnTo>
                  <a:lnTo>
                    <a:pt x="110" y="2"/>
                  </a:lnTo>
                  <a:lnTo>
                    <a:pt x="113" y="1"/>
                  </a:lnTo>
                  <a:lnTo>
                    <a:pt x="114" y="0"/>
                  </a:lnTo>
                  <a:lnTo>
                    <a:pt x="111" y="0"/>
                  </a:lnTo>
                  <a:lnTo>
                    <a:pt x="110" y="1"/>
                  </a:lnTo>
                  <a:lnTo>
                    <a:pt x="108" y="2"/>
                  </a:lnTo>
                  <a:lnTo>
                    <a:pt x="104" y="3"/>
                  </a:lnTo>
                  <a:lnTo>
                    <a:pt x="99" y="4"/>
                  </a:lnTo>
                  <a:lnTo>
                    <a:pt x="92" y="5"/>
                  </a:lnTo>
                  <a:lnTo>
                    <a:pt x="83" y="5"/>
                  </a:lnTo>
                  <a:lnTo>
                    <a:pt x="73" y="6"/>
                  </a:lnTo>
                  <a:lnTo>
                    <a:pt x="63" y="6"/>
                  </a:lnTo>
                  <a:lnTo>
                    <a:pt x="51" y="6"/>
                  </a:lnTo>
                  <a:lnTo>
                    <a:pt x="39" y="7"/>
                  </a:lnTo>
                  <a:lnTo>
                    <a:pt x="27" y="7"/>
                  </a:lnTo>
                  <a:lnTo>
                    <a:pt x="14" y="7"/>
                  </a:lnTo>
                  <a:lnTo>
                    <a:pt x="0" y="7"/>
                  </a:lnTo>
                  <a:lnTo>
                    <a:pt x="0" y="8"/>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09" name="Freeform 715">
              <a:extLst>
                <a:ext uri="{FF2B5EF4-FFF2-40B4-BE49-F238E27FC236}">
                  <a16:creationId xmlns:a16="http://schemas.microsoft.com/office/drawing/2014/main" id="{8E72EF8C-443E-6748-8357-FBBC7BEF180F}"/>
                </a:ext>
              </a:extLst>
            </p:cNvPr>
            <p:cNvSpPr>
              <a:spLocks/>
            </p:cNvSpPr>
            <p:nvPr/>
          </p:nvSpPr>
          <p:spPr bwMode="auto">
            <a:xfrm>
              <a:off x="3285" y="3598"/>
              <a:ext cx="111" cy="7"/>
            </a:xfrm>
            <a:custGeom>
              <a:avLst/>
              <a:gdLst>
                <a:gd name="T0" fmla="*/ 0 w 111"/>
                <a:gd name="T1" fmla="*/ 7 h 7"/>
                <a:gd name="T2" fmla="*/ 14 w 111"/>
                <a:gd name="T3" fmla="*/ 7 h 7"/>
                <a:gd name="T4" fmla="*/ 27 w 111"/>
                <a:gd name="T5" fmla="*/ 7 h 7"/>
                <a:gd name="T6" fmla="*/ 39 w 111"/>
                <a:gd name="T7" fmla="*/ 7 h 7"/>
                <a:gd name="T8" fmla="*/ 51 w 111"/>
                <a:gd name="T9" fmla="*/ 6 h 7"/>
                <a:gd name="T10" fmla="*/ 63 w 111"/>
                <a:gd name="T11" fmla="*/ 6 h 7"/>
                <a:gd name="T12" fmla="*/ 73 w 111"/>
                <a:gd name="T13" fmla="*/ 6 h 7"/>
                <a:gd name="T14" fmla="*/ 83 w 111"/>
                <a:gd name="T15" fmla="*/ 5 h 7"/>
                <a:gd name="T16" fmla="*/ 92 w 111"/>
                <a:gd name="T17" fmla="*/ 5 h 7"/>
                <a:gd name="T18" fmla="*/ 99 w 111"/>
                <a:gd name="T19" fmla="*/ 4 h 7"/>
                <a:gd name="T20" fmla="*/ 104 w 111"/>
                <a:gd name="T21" fmla="*/ 3 h 7"/>
                <a:gd name="T22" fmla="*/ 108 w 111"/>
                <a:gd name="T23" fmla="*/ 2 h 7"/>
                <a:gd name="T24" fmla="*/ 110 w 111"/>
                <a:gd name="T25" fmla="*/ 1 h 7"/>
                <a:gd name="T26" fmla="*/ 111 w 111"/>
                <a:gd name="T27" fmla="*/ 0 h 7"/>
                <a:gd name="T28" fmla="*/ 108 w 111"/>
                <a:gd name="T29" fmla="*/ 0 h 7"/>
                <a:gd name="T30" fmla="*/ 108 w 111"/>
                <a:gd name="T31" fmla="*/ 1 h 7"/>
                <a:gd name="T32" fmla="*/ 105 w 111"/>
                <a:gd name="T33" fmla="*/ 2 h 7"/>
                <a:gd name="T34" fmla="*/ 101 w 111"/>
                <a:gd name="T35" fmla="*/ 3 h 7"/>
                <a:gd name="T36" fmla="*/ 96 w 111"/>
                <a:gd name="T37" fmla="*/ 4 h 7"/>
                <a:gd name="T38" fmla="*/ 89 w 111"/>
                <a:gd name="T39" fmla="*/ 4 h 7"/>
                <a:gd name="T40" fmla="*/ 81 w 111"/>
                <a:gd name="T41" fmla="*/ 5 h 7"/>
                <a:gd name="T42" fmla="*/ 72 w 111"/>
                <a:gd name="T43" fmla="*/ 6 h 7"/>
                <a:gd name="T44" fmla="*/ 62 w 111"/>
                <a:gd name="T45" fmla="*/ 6 h 7"/>
                <a:gd name="T46" fmla="*/ 50 w 111"/>
                <a:gd name="T47" fmla="*/ 6 h 7"/>
                <a:gd name="T48" fmla="*/ 38 w 111"/>
                <a:gd name="T49" fmla="*/ 7 h 7"/>
                <a:gd name="T50" fmla="*/ 26 w 111"/>
                <a:gd name="T51" fmla="*/ 7 h 7"/>
                <a:gd name="T52" fmla="*/ 14 w 111"/>
                <a:gd name="T53" fmla="*/ 7 h 7"/>
                <a:gd name="T54" fmla="*/ 0 w 111"/>
                <a:gd name="T55" fmla="*/ 7 h 7"/>
                <a:gd name="T56" fmla="*/ 0 w 111"/>
                <a:gd name="T57" fmla="*/ 7 h 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1" h="7">
                  <a:moveTo>
                    <a:pt x="0" y="7"/>
                  </a:moveTo>
                  <a:lnTo>
                    <a:pt x="14" y="7"/>
                  </a:lnTo>
                  <a:lnTo>
                    <a:pt x="27" y="7"/>
                  </a:lnTo>
                  <a:lnTo>
                    <a:pt x="39" y="7"/>
                  </a:lnTo>
                  <a:lnTo>
                    <a:pt x="51" y="6"/>
                  </a:lnTo>
                  <a:lnTo>
                    <a:pt x="63" y="6"/>
                  </a:lnTo>
                  <a:lnTo>
                    <a:pt x="73" y="6"/>
                  </a:lnTo>
                  <a:lnTo>
                    <a:pt x="83" y="5"/>
                  </a:lnTo>
                  <a:lnTo>
                    <a:pt x="92" y="5"/>
                  </a:lnTo>
                  <a:lnTo>
                    <a:pt x="99" y="4"/>
                  </a:lnTo>
                  <a:lnTo>
                    <a:pt x="104" y="3"/>
                  </a:lnTo>
                  <a:lnTo>
                    <a:pt x="108" y="2"/>
                  </a:lnTo>
                  <a:lnTo>
                    <a:pt x="110" y="1"/>
                  </a:lnTo>
                  <a:lnTo>
                    <a:pt x="111" y="0"/>
                  </a:lnTo>
                  <a:lnTo>
                    <a:pt x="108" y="0"/>
                  </a:lnTo>
                  <a:lnTo>
                    <a:pt x="108" y="1"/>
                  </a:lnTo>
                  <a:lnTo>
                    <a:pt x="105" y="2"/>
                  </a:lnTo>
                  <a:lnTo>
                    <a:pt x="101" y="3"/>
                  </a:lnTo>
                  <a:lnTo>
                    <a:pt x="96" y="4"/>
                  </a:lnTo>
                  <a:lnTo>
                    <a:pt x="89" y="4"/>
                  </a:lnTo>
                  <a:lnTo>
                    <a:pt x="81" y="5"/>
                  </a:lnTo>
                  <a:lnTo>
                    <a:pt x="72" y="6"/>
                  </a:lnTo>
                  <a:lnTo>
                    <a:pt x="62" y="6"/>
                  </a:lnTo>
                  <a:lnTo>
                    <a:pt x="50" y="6"/>
                  </a:lnTo>
                  <a:lnTo>
                    <a:pt x="38" y="7"/>
                  </a:lnTo>
                  <a:lnTo>
                    <a:pt x="26" y="7"/>
                  </a:lnTo>
                  <a:lnTo>
                    <a:pt x="14" y="7"/>
                  </a:lnTo>
                  <a:lnTo>
                    <a:pt x="0" y="7"/>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10" name="Freeform 716">
              <a:extLst>
                <a:ext uri="{FF2B5EF4-FFF2-40B4-BE49-F238E27FC236}">
                  <a16:creationId xmlns:a16="http://schemas.microsoft.com/office/drawing/2014/main" id="{BA1F6222-8F23-1A44-B4A0-3F2535069850}"/>
                </a:ext>
              </a:extLst>
            </p:cNvPr>
            <p:cNvSpPr>
              <a:spLocks/>
            </p:cNvSpPr>
            <p:nvPr/>
          </p:nvSpPr>
          <p:spPr bwMode="auto">
            <a:xfrm>
              <a:off x="3285" y="3598"/>
              <a:ext cx="108" cy="7"/>
            </a:xfrm>
            <a:custGeom>
              <a:avLst/>
              <a:gdLst>
                <a:gd name="T0" fmla="*/ 0 w 108"/>
                <a:gd name="T1" fmla="*/ 7 h 7"/>
                <a:gd name="T2" fmla="*/ 14 w 108"/>
                <a:gd name="T3" fmla="*/ 7 h 7"/>
                <a:gd name="T4" fmla="*/ 26 w 108"/>
                <a:gd name="T5" fmla="*/ 7 h 7"/>
                <a:gd name="T6" fmla="*/ 38 w 108"/>
                <a:gd name="T7" fmla="*/ 7 h 7"/>
                <a:gd name="T8" fmla="*/ 50 w 108"/>
                <a:gd name="T9" fmla="*/ 6 h 7"/>
                <a:gd name="T10" fmla="*/ 62 w 108"/>
                <a:gd name="T11" fmla="*/ 6 h 7"/>
                <a:gd name="T12" fmla="*/ 72 w 108"/>
                <a:gd name="T13" fmla="*/ 6 h 7"/>
                <a:gd name="T14" fmla="*/ 81 w 108"/>
                <a:gd name="T15" fmla="*/ 5 h 7"/>
                <a:gd name="T16" fmla="*/ 89 w 108"/>
                <a:gd name="T17" fmla="*/ 4 h 7"/>
                <a:gd name="T18" fmla="*/ 96 w 108"/>
                <a:gd name="T19" fmla="*/ 4 h 7"/>
                <a:gd name="T20" fmla="*/ 101 w 108"/>
                <a:gd name="T21" fmla="*/ 3 h 7"/>
                <a:gd name="T22" fmla="*/ 105 w 108"/>
                <a:gd name="T23" fmla="*/ 2 h 7"/>
                <a:gd name="T24" fmla="*/ 108 w 108"/>
                <a:gd name="T25" fmla="*/ 1 h 7"/>
                <a:gd name="T26" fmla="*/ 108 w 108"/>
                <a:gd name="T27" fmla="*/ 0 h 7"/>
                <a:gd name="T28" fmla="*/ 106 w 108"/>
                <a:gd name="T29" fmla="*/ 0 h 7"/>
                <a:gd name="T30" fmla="*/ 105 w 108"/>
                <a:gd name="T31" fmla="*/ 1 h 7"/>
                <a:gd name="T32" fmla="*/ 103 w 108"/>
                <a:gd name="T33" fmla="*/ 2 h 7"/>
                <a:gd name="T34" fmla="*/ 99 w 108"/>
                <a:gd name="T35" fmla="*/ 3 h 7"/>
                <a:gd name="T36" fmla="*/ 93 w 108"/>
                <a:gd name="T37" fmla="*/ 3 h 7"/>
                <a:gd name="T38" fmla="*/ 87 w 108"/>
                <a:gd name="T39" fmla="*/ 4 h 7"/>
                <a:gd name="T40" fmla="*/ 79 w 108"/>
                <a:gd name="T41" fmla="*/ 5 h 7"/>
                <a:gd name="T42" fmla="*/ 70 w 108"/>
                <a:gd name="T43" fmla="*/ 6 h 7"/>
                <a:gd name="T44" fmla="*/ 60 w 108"/>
                <a:gd name="T45" fmla="*/ 6 h 7"/>
                <a:gd name="T46" fmla="*/ 50 w 108"/>
                <a:gd name="T47" fmla="*/ 6 h 7"/>
                <a:gd name="T48" fmla="*/ 37 w 108"/>
                <a:gd name="T49" fmla="*/ 6 h 7"/>
                <a:gd name="T50" fmla="*/ 25 w 108"/>
                <a:gd name="T51" fmla="*/ 7 h 7"/>
                <a:gd name="T52" fmla="*/ 13 w 108"/>
                <a:gd name="T53" fmla="*/ 7 h 7"/>
                <a:gd name="T54" fmla="*/ 0 w 108"/>
                <a:gd name="T55" fmla="*/ 7 h 7"/>
                <a:gd name="T56" fmla="*/ 0 w 108"/>
                <a:gd name="T57" fmla="*/ 7 h 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8" h="7">
                  <a:moveTo>
                    <a:pt x="0" y="7"/>
                  </a:moveTo>
                  <a:lnTo>
                    <a:pt x="14" y="7"/>
                  </a:lnTo>
                  <a:lnTo>
                    <a:pt x="26" y="7"/>
                  </a:lnTo>
                  <a:lnTo>
                    <a:pt x="38" y="7"/>
                  </a:lnTo>
                  <a:lnTo>
                    <a:pt x="50" y="6"/>
                  </a:lnTo>
                  <a:lnTo>
                    <a:pt x="62" y="6"/>
                  </a:lnTo>
                  <a:lnTo>
                    <a:pt x="72" y="6"/>
                  </a:lnTo>
                  <a:lnTo>
                    <a:pt x="81" y="5"/>
                  </a:lnTo>
                  <a:lnTo>
                    <a:pt x="89" y="4"/>
                  </a:lnTo>
                  <a:lnTo>
                    <a:pt x="96" y="4"/>
                  </a:lnTo>
                  <a:lnTo>
                    <a:pt x="101" y="3"/>
                  </a:lnTo>
                  <a:lnTo>
                    <a:pt x="105" y="2"/>
                  </a:lnTo>
                  <a:lnTo>
                    <a:pt x="108" y="1"/>
                  </a:lnTo>
                  <a:lnTo>
                    <a:pt x="108" y="0"/>
                  </a:lnTo>
                  <a:lnTo>
                    <a:pt x="106" y="0"/>
                  </a:lnTo>
                  <a:lnTo>
                    <a:pt x="105" y="1"/>
                  </a:lnTo>
                  <a:lnTo>
                    <a:pt x="103" y="2"/>
                  </a:lnTo>
                  <a:lnTo>
                    <a:pt x="99" y="3"/>
                  </a:lnTo>
                  <a:lnTo>
                    <a:pt x="93" y="3"/>
                  </a:lnTo>
                  <a:lnTo>
                    <a:pt x="87" y="4"/>
                  </a:lnTo>
                  <a:lnTo>
                    <a:pt x="79" y="5"/>
                  </a:lnTo>
                  <a:lnTo>
                    <a:pt x="70" y="6"/>
                  </a:lnTo>
                  <a:lnTo>
                    <a:pt x="60" y="6"/>
                  </a:lnTo>
                  <a:lnTo>
                    <a:pt x="50" y="6"/>
                  </a:lnTo>
                  <a:lnTo>
                    <a:pt x="37" y="6"/>
                  </a:lnTo>
                  <a:lnTo>
                    <a:pt x="25" y="7"/>
                  </a:lnTo>
                  <a:lnTo>
                    <a:pt x="13" y="7"/>
                  </a:lnTo>
                  <a:lnTo>
                    <a:pt x="0" y="7"/>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11" name="Freeform 717">
              <a:extLst>
                <a:ext uri="{FF2B5EF4-FFF2-40B4-BE49-F238E27FC236}">
                  <a16:creationId xmlns:a16="http://schemas.microsoft.com/office/drawing/2014/main" id="{A3B9EC9A-50D3-6741-8DC8-6F3271C94BDA}"/>
                </a:ext>
              </a:extLst>
            </p:cNvPr>
            <p:cNvSpPr>
              <a:spLocks/>
            </p:cNvSpPr>
            <p:nvPr/>
          </p:nvSpPr>
          <p:spPr bwMode="auto">
            <a:xfrm>
              <a:off x="3285" y="3598"/>
              <a:ext cx="106" cy="7"/>
            </a:xfrm>
            <a:custGeom>
              <a:avLst/>
              <a:gdLst>
                <a:gd name="T0" fmla="*/ 0 w 106"/>
                <a:gd name="T1" fmla="*/ 7 h 7"/>
                <a:gd name="T2" fmla="*/ 13 w 106"/>
                <a:gd name="T3" fmla="*/ 7 h 7"/>
                <a:gd name="T4" fmla="*/ 25 w 106"/>
                <a:gd name="T5" fmla="*/ 7 h 7"/>
                <a:gd name="T6" fmla="*/ 37 w 106"/>
                <a:gd name="T7" fmla="*/ 6 h 7"/>
                <a:gd name="T8" fmla="*/ 50 w 106"/>
                <a:gd name="T9" fmla="*/ 6 h 7"/>
                <a:gd name="T10" fmla="*/ 60 w 106"/>
                <a:gd name="T11" fmla="*/ 6 h 7"/>
                <a:gd name="T12" fmla="*/ 70 w 106"/>
                <a:gd name="T13" fmla="*/ 6 h 7"/>
                <a:gd name="T14" fmla="*/ 79 w 106"/>
                <a:gd name="T15" fmla="*/ 5 h 7"/>
                <a:gd name="T16" fmla="*/ 87 w 106"/>
                <a:gd name="T17" fmla="*/ 4 h 7"/>
                <a:gd name="T18" fmla="*/ 93 w 106"/>
                <a:gd name="T19" fmla="*/ 3 h 7"/>
                <a:gd name="T20" fmla="*/ 99 w 106"/>
                <a:gd name="T21" fmla="*/ 3 h 7"/>
                <a:gd name="T22" fmla="*/ 103 w 106"/>
                <a:gd name="T23" fmla="*/ 2 h 7"/>
                <a:gd name="T24" fmla="*/ 105 w 106"/>
                <a:gd name="T25" fmla="*/ 1 h 7"/>
                <a:gd name="T26" fmla="*/ 106 w 106"/>
                <a:gd name="T27" fmla="*/ 0 h 7"/>
                <a:gd name="T28" fmla="*/ 103 w 106"/>
                <a:gd name="T29" fmla="*/ 0 h 7"/>
                <a:gd name="T30" fmla="*/ 102 w 106"/>
                <a:gd name="T31" fmla="*/ 1 h 7"/>
                <a:gd name="T32" fmla="*/ 100 w 106"/>
                <a:gd name="T33" fmla="*/ 2 h 7"/>
                <a:gd name="T34" fmla="*/ 96 w 106"/>
                <a:gd name="T35" fmla="*/ 2 h 7"/>
                <a:gd name="T36" fmla="*/ 92 w 106"/>
                <a:gd name="T37" fmla="*/ 3 h 7"/>
                <a:gd name="T38" fmla="*/ 85 w 106"/>
                <a:gd name="T39" fmla="*/ 4 h 7"/>
                <a:gd name="T40" fmla="*/ 78 w 106"/>
                <a:gd name="T41" fmla="*/ 5 h 7"/>
                <a:gd name="T42" fmla="*/ 68 w 106"/>
                <a:gd name="T43" fmla="*/ 6 h 7"/>
                <a:gd name="T44" fmla="*/ 58 w 106"/>
                <a:gd name="T45" fmla="*/ 6 h 7"/>
                <a:gd name="T46" fmla="*/ 48 w 106"/>
                <a:gd name="T47" fmla="*/ 6 h 7"/>
                <a:gd name="T48" fmla="*/ 36 w 106"/>
                <a:gd name="T49" fmla="*/ 6 h 7"/>
                <a:gd name="T50" fmla="*/ 25 w 106"/>
                <a:gd name="T51" fmla="*/ 7 h 7"/>
                <a:gd name="T52" fmla="*/ 13 w 106"/>
                <a:gd name="T53" fmla="*/ 7 h 7"/>
                <a:gd name="T54" fmla="*/ 0 w 106"/>
                <a:gd name="T55" fmla="*/ 7 h 7"/>
                <a:gd name="T56" fmla="*/ 0 w 106"/>
                <a:gd name="T57" fmla="*/ 7 h 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6" h="7">
                  <a:moveTo>
                    <a:pt x="0" y="7"/>
                  </a:moveTo>
                  <a:lnTo>
                    <a:pt x="13" y="7"/>
                  </a:lnTo>
                  <a:lnTo>
                    <a:pt x="25" y="7"/>
                  </a:lnTo>
                  <a:lnTo>
                    <a:pt x="37" y="6"/>
                  </a:lnTo>
                  <a:lnTo>
                    <a:pt x="50" y="6"/>
                  </a:lnTo>
                  <a:lnTo>
                    <a:pt x="60" y="6"/>
                  </a:lnTo>
                  <a:lnTo>
                    <a:pt x="70" y="6"/>
                  </a:lnTo>
                  <a:lnTo>
                    <a:pt x="79" y="5"/>
                  </a:lnTo>
                  <a:lnTo>
                    <a:pt x="87" y="4"/>
                  </a:lnTo>
                  <a:lnTo>
                    <a:pt x="93" y="3"/>
                  </a:lnTo>
                  <a:lnTo>
                    <a:pt x="99" y="3"/>
                  </a:lnTo>
                  <a:lnTo>
                    <a:pt x="103" y="2"/>
                  </a:lnTo>
                  <a:lnTo>
                    <a:pt x="105" y="1"/>
                  </a:lnTo>
                  <a:lnTo>
                    <a:pt x="106" y="0"/>
                  </a:lnTo>
                  <a:lnTo>
                    <a:pt x="103" y="0"/>
                  </a:lnTo>
                  <a:lnTo>
                    <a:pt x="102" y="1"/>
                  </a:lnTo>
                  <a:lnTo>
                    <a:pt x="100" y="2"/>
                  </a:lnTo>
                  <a:lnTo>
                    <a:pt x="96" y="2"/>
                  </a:lnTo>
                  <a:lnTo>
                    <a:pt x="92" y="3"/>
                  </a:lnTo>
                  <a:lnTo>
                    <a:pt x="85" y="4"/>
                  </a:lnTo>
                  <a:lnTo>
                    <a:pt x="78" y="5"/>
                  </a:lnTo>
                  <a:lnTo>
                    <a:pt x="68" y="6"/>
                  </a:lnTo>
                  <a:lnTo>
                    <a:pt x="58" y="6"/>
                  </a:lnTo>
                  <a:lnTo>
                    <a:pt x="48" y="6"/>
                  </a:lnTo>
                  <a:lnTo>
                    <a:pt x="36" y="6"/>
                  </a:lnTo>
                  <a:lnTo>
                    <a:pt x="25" y="7"/>
                  </a:lnTo>
                  <a:lnTo>
                    <a:pt x="13" y="7"/>
                  </a:lnTo>
                  <a:lnTo>
                    <a:pt x="0" y="7"/>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12" name="Freeform 718">
              <a:extLst>
                <a:ext uri="{FF2B5EF4-FFF2-40B4-BE49-F238E27FC236}">
                  <a16:creationId xmlns:a16="http://schemas.microsoft.com/office/drawing/2014/main" id="{3EC6CE75-0AB9-4448-B22B-42A6B3B56A61}"/>
                </a:ext>
              </a:extLst>
            </p:cNvPr>
            <p:cNvSpPr>
              <a:spLocks/>
            </p:cNvSpPr>
            <p:nvPr/>
          </p:nvSpPr>
          <p:spPr bwMode="auto">
            <a:xfrm>
              <a:off x="3285" y="3598"/>
              <a:ext cx="103" cy="7"/>
            </a:xfrm>
            <a:custGeom>
              <a:avLst/>
              <a:gdLst>
                <a:gd name="T0" fmla="*/ 0 w 103"/>
                <a:gd name="T1" fmla="*/ 7 h 7"/>
                <a:gd name="T2" fmla="*/ 13 w 103"/>
                <a:gd name="T3" fmla="*/ 7 h 7"/>
                <a:gd name="T4" fmla="*/ 25 w 103"/>
                <a:gd name="T5" fmla="*/ 7 h 7"/>
                <a:gd name="T6" fmla="*/ 36 w 103"/>
                <a:gd name="T7" fmla="*/ 6 h 7"/>
                <a:gd name="T8" fmla="*/ 48 w 103"/>
                <a:gd name="T9" fmla="*/ 6 h 7"/>
                <a:gd name="T10" fmla="*/ 58 w 103"/>
                <a:gd name="T11" fmla="*/ 6 h 7"/>
                <a:gd name="T12" fmla="*/ 68 w 103"/>
                <a:gd name="T13" fmla="*/ 6 h 7"/>
                <a:gd name="T14" fmla="*/ 78 w 103"/>
                <a:gd name="T15" fmla="*/ 5 h 7"/>
                <a:gd name="T16" fmla="*/ 85 w 103"/>
                <a:gd name="T17" fmla="*/ 4 h 7"/>
                <a:gd name="T18" fmla="*/ 92 w 103"/>
                <a:gd name="T19" fmla="*/ 3 h 7"/>
                <a:gd name="T20" fmla="*/ 96 w 103"/>
                <a:gd name="T21" fmla="*/ 2 h 7"/>
                <a:gd name="T22" fmla="*/ 100 w 103"/>
                <a:gd name="T23" fmla="*/ 2 h 7"/>
                <a:gd name="T24" fmla="*/ 102 w 103"/>
                <a:gd name="T25" fmla="*/ 1 h 7"/>
                <a:gd name="T26" fmla="*/ 103 w 103"/>
                <a:gd name="T27" fmla="*/ 0 h 7"/>
                <a:gd name="T28" fmla="*/ 100 w 103"/>
                <a:gd name="T29" fmla="*/ 0 h 7"/>
                <a:gd name="T30" fmla="*/ 100 w 103"/>
                <a:gd name="T31" fmla="*/ 1 h 7"/>
                <a:gd name="T32" fmla="*/ 97 w 103"/>
                <a:gd name="T33" fmla="*/ 2 h 7"/>
                <a:gd name="T34" fmla="*/ 93 w 103"/>
                <a:gd name="T35" fmla="*/ 3 h 7"/>
                <a:gd name="T36" fmla="*/ 87 w 103"/>
                <a:gd name="T37" fmla="*/ 4 h 7"/>
                <a:gd name="T38" fmla="*/ 79 w 103"/>
                <a:gd name="T39" fmla="*/ 4 h 7"/>
                <a:gd name="T40" fmla="*/ 72 w 103"/>
                <a:gd name="T41" fmla="*/ 5 h 7"/>
                <a:gd name="T42" fmla="*/ 61 w 103"/>
                <a:gd name="T43" fmla="*/ 6 h 7"/>
                <a:gd name="T44" fmla="*/ 50 w 103"/>
                <a:gd name="T45" fmla="*/ 6 h 7"/>
                <a:gd name="T46" fmla="*/ 38 w 103"/>
                <a:gd name="T47" fmla="*/ 6 h 7"/>
                <a:gd name="T48" fmla="*/ 26 w 103"/>
                <a:gd name="T49" fmla="*/ 6 h 7"/>
                <a:gd name="T50" fmla="*/ 14 w 103"/>
                <a:gd name="T51" fmla="*/ 6 h 7"/>
                <a:gd name="T52" fmla="*/ 0 w 103"/>
                <a:gd name="T53" fmla="*/ 7 h 7"/>
                <a:gd name="T54" fmla="*/ 0 w 103"/>
                <a:gd name="T55" fmla="*/ 7 h 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03" h="7">
                  <a:moveTo>
                    <a:pt x="0" y="7"/>
                  </a:moveTo>
                  <a:lnTo>
                    <a:pt x="13" y="7"/>
                  </a:lnTo>
                  <a:lnTo>
                    <a:pt x="25" y="7"/>
                  </a:lnTo>
                  <a:lnTo>
                    <a:pt x="36" y="6"/>
                  </a:lnTo>
                  <a:lnTo>
                    <a:pt x="48" y="6"/>
                  </a:lnTo>
                  <a:lnTo>
                    <a:pt x="58" y="6"/>
                  </a:lnTo>
                  <a:lnTo>
                    <a:pt x="68" y="6"/>
                  </a:lnTo>
                  <a:lnTo>
                    <a:pt x="78" y="5"/>
                  </a:lnTo>
                  <a:lnTo>
                    <a:pt x="85" y="4"/>
                  </a:lnTo>
                  <a:lnTo>
                    <a:pt x="92" y="3"/>
                  </a:lnTo>
                  <a:lnTo>
                    <a:pt x="96" y="2"/>
                  </a:lnTo>
                  <a:lnTo>
                    <a:pt x="100" y="2"/>
                  </a:lnTo>
                  <a:lnTo>
                    <a:pt x="102" y="1"/>
                  </a:lnTo>
                  <a:lnTo>
                    <a:pt x="103" y="0"/>
                  </a:lnTo>
                  <a:lnTo>
                    <a:pt x="100" y="0"/>
                  </a:lnTo>
                  <a:lnTo>
                    <a:pt x="100" y="1"/>
                  </a:lnTo>
                  <a:lnTo>
                    <a:pt x="97" y="2"/>
                  </a:lnTo>
                  <a:lnTo>
                    <a:pt x="93" y="3"/>
                  </a:lnTo>
                  <a:lnTo>
                    <a:pt x="87" y="4"/>
                  </a:lnTo>
                  <a:lnTo>
                    <a:pt x="79" y="4"/>
                  </a:lnTo>
                  <a:lnTo>
                    <a:pt x="72" y="5"/>
                  </a:lnTo>
                  <a:lnTo>
                    <a:pt x="61" y="6"/>
                  </a:lnTo>
                  <a:lnTo>
                    <a:pt x="50" y="6"/>
                  </a:lnTo>
                  <a:lnTo>
                    <a:pt x="38" y="6"/>
                  </a:lnTo>
                  <a:lnTo>
                    <a:pt x="26" y="6"/>
                  </a:lnTo>
                  <a:lnTo>
                    <a:pt x="14" y="6"/>
                  </a:lnTo>
                  <a:lnTo>
                    <a:pt x="0" y="7"/>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13" name="Freeform 719">
              <a:extLst>
                <a:ext uri="{FF2B5EF4-FFF2-40B4-BE49-F238E27FC236}">
                  <a16:creationId xmlns:a16="http://schemas.microsoft.com/office/drawing/2014/main" id="{E444A02D-7980-DE42-BC73-9DBACC42C0F8}"/>
                </a:ext>
              </a:extLst>
            </p:cNvPr>
            <p:cNvSpPr>
              <a:spLocks/>
            </p:cNvSpPr>
            <p:nvPr/>
          </p:nvSpPr>
          <p:spPr bwMode="auto">
            <a:xfrm>
              <a:off x="3285" y="3598"/>
              <a:ext cx="100" cy="7"/>
            </a:xfrm>
            <a:custGeom>
              <a:avLst/>
              <a:gdLst>
                <a:gd name="T0" fmla="*/ 0 w 100"/>
                <a:gd name="T1" fmla="*/ 7 h 7"/>
                <a:gd name="T2" fmla="*/ 14 w 100"/>
                <a:gd name="T3" fmla="*/ 6 h 7"/>
                <a:gd name="T4" fmla="*/ 26 w 100"/>
                <a:gd name="T5" fmla="*/ 6 h 7"/>
                <a:gd name="T6" fmla="*/ 38 w 100"/>
                <a:gd name="T7" fmla="*/ 6 h 7"/>
                <a:gd name="T8" fmla="*/ 50 w 100"/>
                <a:gd name="T9" fmla="*/ 6 h 7"/>
                <a:gd name="T10" fmla="*/ 61 w 100"/>
                <a:gd name="T11" fmla="*/ 6 h 7"/>
                <a:gd name="T12" fmla="*/ 72 w 100"/>
                <a:gd name="T13" fmla="*/ 5 h 7"/>
                <a:gd name="T14" fmla="*/ 79 w 100"/>
                <a:gd name="T15" fmla="*/ 4 h 7"/>
                <a:gd name="T16" fmla="*/ 87 w 100"/>
                <a:gd name="T17" fmla="*/ 4 h 7"/>
                <a:gd name="T18" fmla="*/ 93 w 100"/>
                <a:gd name="T19" fmla="*/ 3 h 7"/>
                <a:gd name="T20" fmla="*/ 97 w 100"/>
                <a:gd name="T21" fmla="*/ 2 h 7"/>
                <a:gd name="T22" fmla="*/ 100 w 100"/>
                <a:gd name="T23" fmla="*/ 1 h 7"/>
                <a:gd name="T24" fmla="*/ 100 w 100"/>
                <a:gd name="T25" fmla="*/ 0 h 7"/>
                <a:gd name="T26" fmla="*/ 98 w 100"/>
                <a:gd name="T27" fmla="*/ 0 h 7"/>
                <a:gd name="T28" fmla="*/ 97 w 100"/>
                <a:gd name="T29" fmla="*/ 1 h 7"/>
                <a:gd name="T30" fmla="*/ 94 w 100"/>
                <a:gd name="T31" fmla="*/ 2 h 7"/>
                <a:gd name="T32" fmla="*/ 91 w 100"/>
                <a:gd name="T33" fmla="*/ 3 h 7"/>
                <a:gd name="T34" fmla="*/ 85 w 100"/>
                <a:gd name="T35" fmla="*/ 3 h 7"/>
                <a:gd name="T36" fmla="*/ 78 w 100"/>
                <a:gd name="T37" fmla="*/ 4 h 7"/>
                <a:gd name="T38" fmla="*/ 69 w 100"/>
                <a:gd name="T39" fmla="*/ 5 h 7"/>
                <a:gd name="T40" fmla="*/ 59 w 100"/>
                <a:gd name="T41" fmla="*/ 6 h 7"/>
                <a:gd name="T42" fmla="*/ 49 w 100"/>
                <a:gd name="T43" fmla="*/ 6 h 7"/>
                <a:gd name="T44" fmla="*/ 37 w 100"/>
                <a:gd name="T45" fmla="*/ 6 h 7"/>
                <a:gd name="T46" fmla="*/ 25 w 100"/>
                <a:gd name="T47" fmla="*/ 6 h 7"/>
                <a:gd name="T48" fmla="*/ 13 w 100"/>
                <a:gd name="T49" fmla="*/ 6 h 7"/>
                <a:gd name="T50" fmla="*/ 0 w 100"/>
                <a:gd name="T51" fmla="*/ 6 h 7"/>
                <a:gd name="T52" fmla="*/ 0 w 100"/>
                <a:gd name="T53" fmla="*/ 7 h 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00" h="7">
                  <a:moveTo>
                    <a:pt x="0" y="7"/>
                  </a:moveTo>
                  <a:lnTo>
                    <a:pt x="14" y="6"/>
                  </a:lnTo>
                  <a:lnTo>
                    <a:pt x="26" y="6"/>
                  </a:lnTo>
                  <a:lnTo>
                    <a:pt x="38" y="6"/>
                  </a:lnTo>
                  <a:lnTo>
                    <a:pt x="50" y="6"/>
                  </a:lnTo>
                  <a:lnTo>
                    <a:pt x="61" y="6"/>
                  </a:lnTo>
                  <a:lnTo>
                    <a:pt x="72" y="5"/>
                  </a:lnTo>
                  <a:lnTo>
                    <a:pt x="79" y="4"/>
                  </a:lnTo>
                  <a:lnTo>
                    <a:pt x="87" y="4"/>
                  </a:lnTo>
                  <a:lnTo>
                    <a:pt x="93" y="3"/>
                  </a:lnTo>
                  <a:lnTo>
                    <a:pt x="97" y="2"/>
                  </a:lnTo>
                  <a:lnTo>
                    <a:pt x="100" y="1"/>
                  </a:lnTo>
                  <a:lnTo>
                    <a:pt x="100" y="0"/>
                  </a:lnTo>
                  <a:lnTo>
                    <a:pt x="98" y="0"/>
                  </a:lnTo>
                  <a:lnTo>
                    <a:pt x="97" y="1"/>
                  </a:lnTo>
                  <a:lnTo>
                    <a:pt x="94" y="2"/>
                  </a:lnTo>
                  <a:lnTo>
                    <a:pt x="91" y="3"/>
                  </a:lnTo>
                  <a:lnTo>
                    <a:pt x="85" y="3"/>
                  </a:lnTo>
                  <a:lnTo>
                    <a:pt x="78" y="4"/>
                  </a:lnTo>
                  <a:lnTo>
                    <a:pt x="69" y="5"/>
                  </a:lnTo>
                  <a:lnTo>
                    <a:pt x="59" y="6"/>
                  </a:lnTo>
                  <a:lnTo>
                    <a:pt x="49" y="6"/>
                  </a:lnTo>
                  <a:lnTo>
                    <a:pt x="37" y="6"/>
                  </a:lnTo>
                  <a:lnTo>
                    <a:pt x="25" y="6"/>
                  </a:lnTo>
                  <a:lnTo>
                    <a:pt x="13" y="6"/>
                  </a:lnTo>
                  <a:lnTo>
                    <a:pt x="0" y="6"/>
                  </a:lnTo>
                  <a:lnTo>
                    <a:pt x="0" y="7"/>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14" name="Freeform 720">
              <a:extLst>
                <a:ext uri="{FF2B5EF4-FFF2-40B4-BE49-F238E27FC236}">
                  <a16:creationId xmlns:a16="http://schemas.microsoft.com/office/drawing/2014/main" id="{9E1AAF0E-A2C6-BF46-A189-455DA074FECB}"/>
                </a:ext>
              </a:extLst>
            </p:cNvPr>
            <p:cNvSpPr>
              <a:spLocks/>
            </p:cNvSpPr>
            <p:nvPr/>
          </p:nvSpPr>
          <p:spPr bwMode="auto">
            <a:xfrm>
              <a:off x="3285" y="3598"/>
              <a:ext cx="98" cy="6"/>
            </a:xfrm>
            <a:custGeom>
              <a:avLst/>
              <a:gdLst>
                <a:gd name="T0" fmla="*/ 0 w 98"/>
                <a:gd name="T1" fmla="*/ 6 h 6"/>
                <a:gd name="T2" fmla="*/ 13 w 98"/>
                <a:gd name="T3" fmla="*/ 6 h 6"/>
                <a:gd name="T4" fmla="*/ 25 w 98"/>
                <a:gd name="T5" fmla="*/ 6 h 6"/>
                <a:gd name="T6" fmla="*/ 37 w 98"/>
                <a:gd name="T7" fmla="*/ 6 h 6"/>
                <a:gd name="T8" fmla="*/ 49 w 98"/>
                <a:gd name="T9" fmla="*/ 6 h 6"/>
                <a:gd name="T10" fmla="*/ 59 w 98"/>
                <a:gd name="T11" fmla="*/ 6 h 6"/>
                <a:gd name="T12" fmla="*/ 69 w 98"/>
                <a:gd name="T13" fmla="*/ 5 h 6"/>
                <a:gd name="T14" fmla="*/ 78 w 98"/>
                <a:gd name="T15" fmla="*/ 4 h 6"/>
                <a:gd name="T16" fmla="*/ 85 w 98"/>
                <a:gd name="T17" fmla="*/ 3 h 6"/>
                <a:gd name="T18" fmla="*/ 91 w 98"/>
                <a:gd name="T19" fmla="*/ 3 h 6"/>
                <a:gd name="T20" fmla="*/ 94 w 98"/>
                <a:gd name="T21" fmla="*/ 2 h 6"/>
                <a:gd name="T22" fmla="*/ 97 w 98"/>
                <a:gd name="T23" fmla="*/ 1 h 6"/>
                <a:gd name="T24" fmla="*/ 98 w 98"/>
                <a:gd name="T25" fmla="*/ 0 h 6"/>
                <a:gd name="T26" fmla="*/ 95 w 98"/>
                <a:gd name="T27" fmla="*/ 0 h 6"/>
                <a:gd name="T28" fmla="*/ 94 w 98"/>
                <a:gd name="T29" fmla="*/ 1 h 6"/>
                <a:gd name="T30" fmla="*/ 92 w 98"/>
                <a:gd name="T31" fmla="*/ 2 h 6"/>
                <a:gd name="T32" fmla="*/ 88 w 98"/>
                <a:gd name="T33" fmla="*/ 2 h 6"/>
                <a:gd name="T34" fmla="*/ 82 w 98"/>
                <a:gd name="T35" fmla="*/ 3 h 6"/>
                <a:gd name="T36" fmla="*/ 76 w 98"/>
                <a:gd name="T37" fmla="*/ 4 h 6"/>
                <a:gd name="T38" fmla="*/ 67 w 98"/>
                <a:gd name="T39" fmla="*/ 5 h 6"/>
                <a:gd name="T40" fmla="*/ 58 w 98"/>
                <a:gd name="T41" fmla="*/ 6 h 6"/>
                <a:gd name="T42" fmla="*/ 48 w 98"/>
                <a:gd name="T43" fmla="*/ 6 h 6"/>
                <a:gd name="T44" fmla="*/ 36 w 98"/>
                <a:gd name="T45" fmla="*/ 6 h 6"/>
                <a:gd name="T46" fmla="*/ 25 w 98"/>
                <a:gd name="T47" fmla="*/ 6 h 6"/>
                <a:gd name="T48" fmla="*/ 13 w 98"/>
                <a:gd name="T49" fmla="*/ 6 h 6"/>
                <a:gd name="T50" fmla="*/ 0 w 98"/>
                <a:gd name="T51" fmla="*/ 6 h 6"/>
                <a:gd name="T52" fmla="*/ 0 w 98"/>
                <a:gd name="T53" fmla="*/ 6 h 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8" h="6">
                  <a:moveTo>
                    <a:pt x="0" y="6"/>
                  </a:moveTo>
                  <a:lnTo>
                    <a:pt x="13" y="6"/>
                  </a:lnTo>
                  <a:lnTo>
                    <a:pt x="25" y="6"/>
                  </a:lnTo>
                  <a:lnTo>
                    <a:pt x="37" y="6"/>
                  </a:lnTo>
                  <a:lnTo>
                    <a:pt x="49" y="6"/>
                  </a:lnTo>
                  <a:lnTo>
                    <a:pt x="59" y="6"/>
                  </a:lnTo>
                  <a:lnTo>
                    <a:pt x="69" y="5"/>
                  </a:lnTo>
                  <a:lnTo>
                    <a:pt x="78" y="4"/>
                  </a:lnTo>
                  <a:lnTo>
                    <a:pt x="85" y="3"/>
                  </a:lnTo>
                  <a:lnTo>
                    <a:pt x="91" y="3"/>
                  </a:lnTo>
                  <a:lnTo>
                    <a:pt x="94" y="2"/>
                  </a:lnTo>
                  <a:lnTo>
                    <a:pt x="97" y="1"/>
                  </a:lnTo>
                  <a:lnTo>
                    <a:pt x="98" y="0"/>
                  </a:lnTo>
                  <a:lnTo>
                    <a:pt x="95" y="0"/>
                  </a:lnTo>
                  <a:lnTo>
                    <a:pt x="94" y="1"/>
                  </a:lnTo>
                  <a:lnTo>
                    <a:pt x="92" y="2"/>
                  </a:lnTo>
                  <a:lnTo>
                    <a:pt x="88" y="2"/>
                  </a:lnTo>
                  <a:lnTo>
                    <a:pt x="82" y="3"/>
                  </a:lnTo>
                  <a:lnTo>
                    <a:pt x="76" y="4"/>
                  </a:lnTo>
                  <a:lnTo>
                    <a:pt x="67" y="5"/>
                  </a:lnTo>
                  <a:lnTo>
                    <a:pt x="58" y="6"/>
                  </a:lnTo>
                  <a:lnTo>
                    <a:pt x="48" y="6"/>
                  </a:lnTo>
                  <a:lnTo>
                    <a:pt x="36" y="6"/>
                  </a:lnTo>
                  <a:lnTo>
                    <a:pt x="25" y="6"/>
                  </a:lnTo>
                  <a:lnTo>
                    <a:pt x="13" y="6"/>
                  </a:lnTo>
                  <a:lnTo>
                    <a:pt x="0" y="6"/>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15" name="Freeform 721">
              <a:extLst>
                <a:ext uri="{FF2B5EF4-FFF2-40B4-BE49-F238E27FC236}">
                  <a16:creationId xmlns:a16="http://schemas.microsoft.com/office/drawing/2014/main" id="{90199A13-4476-8F43-8F58-3223FF154B4E}"/>
                </a:ext>
              </a:extLst>
            </p:cNvPr>
            <p:cNvSpPr>
              <a:spLocks/>
            </p:cNvSpPr>
            <p:nvPr/>
          </p:nvSpPr>
          <p:spPr bwMode="auto">
            <a:xfrm>
              <a:off x="3285" y="3598"/>
              <a:ext cx="95" cy="6"/>
            </a:xfrm>
            <a:custGeom>
              <a:avLst/>
              <a:gdLst>
                <a:gd name="T0" fmla="*/ 0 w 95"/>
                <a:gd name="T1" fmla="*/ 6 h 6"/>
                <a:gd name="T2" fmla="*/ 13 w 95"/>
                <a:gd name="T3" fmla="*/ 6 h 6"/>
                <a:gd name="T4" fmla="*/ 25 w 95"/>
                <a:gd name="T5" fmla="*/ 6 h 6"/>
                <a:gd name="T6" fmla="*/ 36 w 95"/>
                <a:gd name="T7" fmla="*/ 6 h 6"/>
                <a:gd name="T8" fmla="*/ 48 w 95"/>
                <a:gd name="T9" fmla="*/ 6 h 6"/>
                <a:gd name="T10" fmla="*/ 58 w 95"/>
                <a:gd name="T11" fmla="*/ 6 h 6"/>
                <a:gd name="T12" fmla="*/ 67 w 95"/>
                <a:gd name="T13" fmla="*/ 5 h 6"/>
                <a:gd name="T14" fmla="*/ 76 w 95"/>
                <a:gd name="T15" fmla="*/ 4 h 6"/>
                <a:gd name="T16" fmla="*/ 82 w 95"/>
                <a:gd name="T17" fmla="*/ 3 h 6"/>
                <a:gd name="T18" fmla="*/ 88 w 95"/>
                <a:gd name="T19" fmla="*/ 2 h 6"/>
                <a:gd name="T20" fmla="*/ 92 w 95"/>
                <a:gd name="T21" fmla="*/ 2 h 6"/>
                <a:gd name="T22" fmla="*/ 94 w 95"/>
                <a:gd name="T23" fmla="*/ 1 h 6"/>
                <a:gd name="T24" fmla="*/ 95 w 95"/>
                <a:gd name="T25" fmla="*/ 0 h 6"/>
                <a:gd name="T26" fmla="*/ 93 w 95"/>
                <a:gd name="T27" fmla="*/ 0 h 6"/>
                <a:gd name="T28" fmla="*/ 92 w 95"/>
                <a:gd name="T29" fmla="*/ 1 h 6"/>
                <a:gd name="T30" fmla="*/ 89 w 95"/>
                <a:gd name="T31" fmla="*/ 1 h 6"/>
                <a:gd name="T32" fmla="*/ 86 w 95"/>
                <a:gd name="T33" fmla="*/ 2 h 6"/>
                <a:gd name="T34" fmla="*/ 80 w 95"/>
                <a:gd name="T35" fmla="*/ 3 h 6"/>
                <a:gd name="T36" fmla="*/ 73 w 95"/>
                <a:gd name="T37" fmla="*/ 4 h 6"/>
                <a:gd name="T38" fmla="*/ 65 w 95"/>
                <a:gd name="T39" fmla="*/ 5 h 6"/>
                <a:gd name="T40" fmla="*/ 57 w 95"/>
                <a:gd name="T41" fmla="*/ 5 h 6"/>
                <a:gd name="T42" fmla="*/ 46 w 95"/>
                <a:gd name="T43" fmla="*/ 6 h 6"/>
                <a:gd name="T44" fmla="*/ 36 w 95"/>
                <a:gd name="T45" fmla="*/ 6 h 6"/>
                <a:gd name="T46" fmla="*/ 24 w 95"/>
                <a:gd name="T47" fmla="*/ 6 h 6"/>
                <a:gd name="T48" fmla="*/ 12 w 95"/>
                <a:gd name="T49" fmla="*/ 6 h 6"/>
                <a:gd name="T50" fmla="*/ 0 w 95"/>
                <a:gd name="T51" fmla="*/ 6 h 6"/>
                <a:gd name="T52" fmla="*/ 0 w 95"/>
                <a:gd name="T53" fmla="*/ 6 h 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5" h="6">
                  <a:moveTo>
                    <a:pt x="0" y="6"/>
                  </a:moveTo>
                  <a:lnTo>
                    <a:pt x="13" y="6"/>
                  </a:lnTo>
                  <a:lnTo>
                    <a:pt x="25" y="6"/>
                  </a:lnTo>
                  <a:lnTo>
                    <a:pt x="36" y="6"/>
                  </a:lnTo>
                  <a:lnTo>
                    <a:pt x="48" y="6"/>
                  </a:lnTo>
                  <a:lnTo>
                    <a:pt x="58" y="6"/>
                  </a:lnTo>
                  <a:lnTo>
                    <a:pt x="67" y="5"/>
                  </a:lnTo>
                  <a:lnTo>
                    <a:pt x="76" y="4"/>
                  </a:lnTo>
                  <a:lnTo>
                    <a:pt x="82" y="3"/>
                  </a:lnTo>
                  <a:lnTo>
                    <a:pt x="88" y="2"/>
                  </a:lnTo>
                  <a:lnTo>
                    <a:pt x="92" y="2"/>
                  </a:lnTo>
                  <a:lnTo>
                    <a:pt x="94" y="1"/>
                  </a:lnTo>
                  <a:lnTo>
                    <a:pt x="95" y="0"/>
                  </a:lnTo>
                  <a:lnTo>
                    <a:pt x="93" y="0"/>
                  </a:lnTo>
                  <a:lnTo>
                    <a:pt x="92" y="1"/>
                  </a:lnTo>
                  <a:lnTo>
                    <a:pt x="89" y="1"/>
                  </a:lnTo>
                  <a:lnTo>
                    <a:pt x="86" y="2"/>
                  </a:lnTo>
                  <a:lnTo>
                    <a:pt x="80" y="3"/>
                  </a:lnTo>
                  <a:lnTo>
                    <a:pt x="73" y="4"/>
                  </a:lnTo>
                  <a:lnTo>
                    <a:pt x="65" y="5"/>
                  </a:lnTo>
                  <a:lnTo>
                    <a:pt x="57" y="5"/>
                  </a:lnTo>
                  <a:lnTo>
                    <a:pt x="46" y="6"/>
                  </a:lnTo>
                  <a:lnTo>
                    <a:pt x="36" y="6"/>
                  </a:lnTo>
                  <a:lnTo>
                    <a:pt x="24" y="6"/>
                  </a:lnTo>
                  <a:lnTo>
                    <a:pt x="12" y="6"/>
                  </a:lnTo>
                  <a:lnTo>
                    <a:pt x="0" y="6"/>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16" name="Freeform 722">
              <a:extLst>
                <a:ext uri="{FF2B5EF4-FFF2-40B4-BE49-F238E27FC236}">
                  <a16:creationId xmlns:a16="http://schemas.microsoft.com/office/drawing/2014/main" id="{272B2FF1-732E-1943-A621-552DEEF42BDD}"/>
                </a:ext>
              </a:extLst>
            </p:cNvPr>
            <p:cNvSpPr>
              <a:spLocks/>
            </p:cNvSpPr>
            <p:nvPr/>
          </p:nvSpPr>
          <p:spPr bwMode="auto">
            <a:xfrm>
              <a:off x="3285" y="3598"/>
              <a:ext cx="93" cy="6"/>
            </a:xfrm>
            <a:custGeom>
              <a:avLst/>
              <a:gdLst>
                <a:gd name="T0" fmla="*/ 0 w 93"/>
                <a:gd name="T1" fmla="*/ 6 h 6"/>
                <a:gd name="T2" fmla="*/ 12 w 93"/>
                <a:gd name="T3" fmla="*/ 6 h 6"/>
                <a:gd name="T4" fmla="*/ 24 w 93"/>
                <a:gd name="T5" fmla="*/ 6 h 6"/>
                <a:gd name="T6" fmla="*/ 36 w 93"/>
                <a:gd name="T7" fmla="*/ 6 h 6"/>
                <a:gd name="T8" fmla="*/ 46 w 93"/>
                <a:gd name="T9" fmla="*/ 6 h 6"/>
                <a:gd name="T10" fmla="*/ 57 w 93"/>
                <a:gd name="T11" fmla="*/ 5 h 6"/>
                <a:gd name="T12" fmla="*/ 65 w 93"/>
                <a:gd name="T13" fmla="*/ 5 h 6"/>
                <a:gd name="T14" fmla="*/ 73 w 93"/>
                <a:gd name="T15" fmla="*/ 4 h 6"/>
                <a:gd name="T16" fmla="*/ 80 w 93"/>
                <a:gd name="T17" fmla="*/ 3 h 6"/>
                <a:gd name="T18" fmla="*/ 86 w 93"/>
                <a:gd name="T19" fmla="*/ 2 h 6"/>
                <a:gd name="T20" fmla="*/ 89 w 93"/>
                <a:gd name="T21" fmla="*/ 1 h 6"/>
                <a:gd name="T22" fmla="*/ 92 w 93"/>
                <a:gd name="T23" fmla="*/ 1 h 6"/>
                <a:gd name="T24" fmla="*/ 93 w 93"/>
                <a:gd name="T25" fmla="*/ 0 h 6"/>
                <a:gd name="T26" fmla="*/ 90 w 93"/>
                <a:gd name="T27" fmla="*/ 0 h 6"/>
                <a:gd name="T28" fmla="*/ 89 w 93"/>
                <a:gd name="T29" fmla="*/ 1 h 6"/>
                <a:gd name="T30" fmla="*/ 86 w 93"/>
                <a:gd name="T31" fmla="*/ 1 h 6"/>
                <a:gd name="T32" fmla="*/ 83 w 93"/>
                <a:gd name="T33" fmla="*/ 2 h 6"/>
                <a:gd name="T34" fmla="*/ 78 w 93"/>
                <a:gd name="T35" fmla="*/ 3 h 6"/>
                <a:gd name="T36" fmla="*/ 72 w 93"/>
                <a:gd name="T37" fmla="*/ 4 h 6"/>
                <a:gd name="T38" fmla="*/ 64 w 93"/>
                <a:gd name="T39" fmla="*/ 5 h 6"/>
                <a:gd name="T40" fmla="*/ 55 w 93"/>
                <a:gd name="T41" fmla="*/ 5 h 6"/>
                <a:gd name="T42" fmla="*/ 45 w 93"/>
                <a:gd name="T43" fmla="*/ 6 h 6"/>
                <a:gd name="T44" fmla="*/ 35 w 93"/>
                <a:gd name="T45" fmla="*/ 6 h 6"/>
                <a:gd name="T46" fmla="*/ 23 w 93"/>
                <a:gd name="T47" fmla="*/ 6 h 6"/>
                <a:gd name="T48" fmla="*/ 12 w 93"/>
                <a:gd name="T49" fmla="*/ 6 h 6"/>
                <a:gd name="T50" fmla="*/ 0 w 93"/>
                <a:gd name="T51" fmla="*/ 6 h 6"/>
                <a:gd name="T52" fmla="*/ 0 w 93"/>
                <a:gd name="T53" fmla="*/ 6 h 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3" h="6">
                  <a:moveTo>
                    <a:pt x="0" y="6"/>
                  </a:moveTo>
                  <a:lnTo>
                    <a:pt x="12" y="6"/>
                  </a:lnTo>
                  <a:lnTo>
                    <a:pt x="24" y="6"/>
                  </a:lnTo>
                  <a:lnTo>
                    <a:pt x="36" y="6"/>
                  </a:lnTo>
                  <a:lnTo>
                    <a:pt x="46" y="6"/>
                  </a:lnTo>
                  <a:lnTo>
                    <a:pt x="57" y="5"/>
                  </a:lnTo>
                  <a:lnTo>
                    <a:pt x="65" y="5"/>
                  </a:lnTo>
                  <a:lnTo>
                    <a:pt x="73" y="4"/>
                  </a:lnTo>
                  <a:lnTo>
                    <a:pt x="80" y="3"/>
                  </a:lnTo>
                  <a:lnTo>
                    <a:pt x="86" y="2"/>
                  </a:lnTo>
                  <a:lnTo>
                    <a:pt x="89" y="1"/>
                  </a:lnTo>
                  <a:lnTo>
                    <a:pt x="92" y="1"/>
                  </a:lnTo>
                  <a:lnTo>
                    <a:pt x="93" y="0"/>
                  </a:lnTo>
                  <a:lnTo>
                    <a:pt x="90" y="0"/>
                  </a:lnTo>
                  <a:lnTo>
                    <a:pt x="89" y="1"/>
                  </a:lnTo>
                  <a:lnTo>
                    <a:pt x="86" y="1"/>
                  </a:lnTo>
                  <a:lnTo>
                    <a:pt x="83" y="2"/>
                  </a:lnTo>
                  <a:lnTo>
                    <a:pt x="78" y="3"/>
                  </a:lnTo>
                  <a:lnTo>
                    <a:pt x="72" y="4"/>
                  </a:lnTo>
                  <a:lnTo>
                    <a:pt x="64" y="5"/>
                  </a:lnTo>
                  <a:lnTo>
                    <a:pt x="55" y="5"/>
                  </a:lnTo>
                  <a:lnTo>
                    <a:pt x="45" y="6"/>
                  </a:lnTo>
                  <a:lnTo>
                    <a:pt x="35" y="6"/>
                  </a:lnTo>
                  <a:lnTo>
                    <a:pt x="23" y="6"/>
                  </a:lnTo>
                  <a:lnTo>
                    <a:pt x="12" y="6"/>
                  </a:lnTo>
                  <a:lnTo>
                    <a:pt x="0" y="6"/>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17" name="Freeform 723">
              <a:extLst>
                <a:ext uri="{FF2B5EF4-FFF2-40B4-BE49-F238E27FC236}">
                  <a16:creationId xmlns:a16="http://schemas.microsoft.com/office/drawing/2014/main" id="{D8B4C8B4-C602-1344-A1E5-09B1AC6C1CA8}"/>
                </a:ext>
              </a:extLst>
            </p:cNvPr>
            <p:cNvSpPr>
              <a:spLocks/>
            </p:cNvSpPr>
            <p:nvPr/>
          </p:nvSpPr>
          <p:spPr bwMode="auto">
            <a:xfrm>
              <a:off x="3285" y="3598"/>
              <a:ext cx="90" cy="6"/>
            </a:xfrm>
            <a:custGeom>
              <a:avLst/>
              <a:gdLst>
                <a:gd name="T0" fmla="*/ 0 w 90"/>
                <a:gd name="T1" fmla="*/ 6 h 6"/>
                <a:gd name="T2" fmla="*/ 12 w 90"/>
                <a:gd name="T3" fmla="*/ 6 h 6"/>
                <a:gd name="T4" fmla="*/ 23 w 90"/>
                <a:gd name="T5" fmla="*/ 6 h 6"/>
                <a:gd name="T6" fmla="*/ 35 w 90"/>
                <a:gd name="T7" fmla="*/ 6 h 6"/>
                <a:gd name="T8" fmla="*/ 45 w 90"/>
                <a:gd name="T9" fmla="*/ 6 h 6"/>
                <a:gd name="T10" fmla="*/ 55 w 90"/>
                <a:gd name="T11" fmla="*/ 5 h 6"/>
                <a:gd name="T12" fmla="*/ 64 w 90"/>
                <a:gd name="T13" fmla="*/ 5 h 6"/>
                <a:gd name="T14" fmla="*/ 72 w 90"/>
                <a:gd name="T15" fmla="*/ 4 h 6"/>
                <a:gd name="T16" fmla="*/ 78 w 90"/>
                <a:gd name="T17" fmla="*/ 3 h 6"/>
                <a:gd name="T18" fmla="*/ 83 w 90"/>
                <a:gd name="T19" fmla="*/ 2 h 6"/>
                <a:gd name="T20" fmla="*/ 86 w 90"/>
                <a:gd name="T21" fmla="*/ 1 h 6"/>
                <a:gd name="T22" fmla="*/ 89 w 90"/>
                <a:gd name="T23" fmla="*/ 1 h 6"/>
                <a:gd name="T24" fmla="*/ 90 w 90"/>
                <a:gd name="T25" fmla="*/ 0 h 6"/>
                <a:gd name="T26" fmla="*/ 87 w 90"/>
                <a:gd name="T27" fmla="*/ 0 h 6"/>
                <a:gd name="T28" fmla="*/ 86 w 90"/>
                <a:gd name="T29" fmla="*/ 0 h 6"/>
                <a:gd name="T30" fmla="*/ 85 w 90"/>
                <a:gd name="T31" fmla="*/ 1 h 6"/>
                <a:gd name="T32" fmla="*/ 80 w 90"/>
                <a:gd name="T33" fmla="*/ 2 h 6"/>
                <a:gd name="T34" fmla="*/ 76 w 90"/>
                <a:gd name="T35" fmla="*/ 3 h 6"/>
                <a:gd name="T36" fmla="*/ 69 w 90"/>
                <a:gd name="T37" fmla="*/ 4 h 6"/>
                <a:gd name="T38" fmla="*/ 62 w 90"/>
                <a:gd name="T39" fmla="*/ 4 h 6"/>
                <a:gd name="T40" fmla="*/ 53 w 90"/>
                <a:gd name="T41" fmla="*/ 5 h 6"/>
                <a:gd name="T42" fmla="*/ 43 w 90"/>
                <a:gd name="T43" fmla="*/ 6 h 6"/>
                <a:gd name="T44" fmla="*/ 34 w 90"/>
                <a:gd name="T45" fmla="*/ 6 h 6"/>
                <a:gd name="T46" fmla="*/ 22 w 90"/>
                <a:gd name="T47" fmla="*/ 6 h 6"/>
                <a:gd name="T48" fmla="*/ 12 w 90"/>
                <a:gd name="T49" fmla="*/ 6 h 6"/>
                <a:gd name="T50" fmla="*/ 0 w 90"/>
                <a:gd name="T51" fmla="*/ 6 h 6"/>
                <a:gd name="T52" fmla="*/ 0 w 90"/>
                <a:gd name="T53" fmla="*/ 6 h 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90" h="6">
                  <a:moveTo>
                    <a:pt x="0" y="6"/>
                  </a:moveTo>
                  <a:lnTo>
                    <a:pt x="12" y="6"/>
                  </a:lnTo>
                  <a:lnTo>
                    <a:pt x="23" y="6"/>
                  </a:lnTo>
                  <a:lnTo>
                    <a:pt x="35" y="6"/>
                  </a:lnTo>
                  <a:lnTo>
                    <a:pt x="45" y="6"/>
                  </a:lnTo>
                  <a:lnTo>
                    <a:pt x="55" y="5"/>
                  </a:lnTo>
                  <a:lnTo>
                    <a:pt x="64" y="5"/>
                  </a:lnTo>
                  <a:lnTo>
                    <a:pt x="72" y="4"/>
                  </a:lnTo>
                  <a:lnTo>
                    <a:pt x="78" y="3"/>
                  </a:lnTo>
                  <a:lnTo>
                    <a:pt x="83" y="2"/>
                  </a:lnTo>
                  <a:lnTo>
                    <a:pt x="86" y="1"/>
                  </a:lnTo>
                  <a:lnTo>
                    <a:pt x="89" y="1"/>
                  </a:lnTo>
                  <a:lnTo>
                    <a:pt x="90" y="0"/>
                  </a:lnTo>
                  <a:lnTo>
                    <a:pt x="87" y="0"/>
                  </a:lnTo>
                  <a:lnTo>
                    <a:pt x="86" y="0"/>
                  </a:lnTo>
                  <a:lnTo>
                    <a:pt x="85" y="1"/>
                  </a:lnTo>
                  <a:lnTo>
                    <a:pt x="80" y="2"/>
                  </a:lnTo>
                  <a:lnTo>
                    <a:pt x="76" y="3"/>
                  </a:lnTo>
                  <a:lnTo>
                    <a:pt x="69" y="4"/>
                  </a:lnTo>
                  <a:lnTo>
                    <a:pt x="62" y="4"/>
                  </a:lnTo>
                  <a:lnTo>
                    <a:pt x="53" y="5"/>
                  </a:lnTo>
                  <a:lnTo>
                    <a:pt x="43" y="6"/>
                  </a:lnTo>
                  <a:lnTo>
                    <a:pt x="34" y="6"/>
                  </a:lnTo>
                  <a:lnTo>
                    <a:pt x="22" y="6"/>
                  </a:lnTo>
                  <a:lnTo>
                    <a:pt x="12" y="6"/>
                  </a:lnTo>
                  <a:lnTo>
                    <a:pt x="0" y="6"/>
                  </a:lnTo>
                  <a:close/>
                </a:path>
              </a:pathLst>
            </a:custGeom>
            <a:solidFill>
              <a:srgbClr val="9797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18" name="Freeform 724">
              <a:extLst>
                <a:ext uri="{FF2B5EF4-FFF2-40B4-BE49-F238E27FC236}">
                  <a16:creationId xmlns:a16="http://schemas.microsoft.com/office/drawing/2014/main" id="{36D867B0-E4EC-EC4C-87AC-80A7367029E7}"/>
                </a:ext>
              </a:extLst>
            </p:cNvPr>
            <p:cNvSpPr>
              <a:spLocks/>
            </p:cNvSpPr>
            <p:nvPr/>
          </p:nvSpPr>
          <p:spPr bwMode="auto">
            <a:xfrm>
              <a:off x="3285" y="3598"/>
              <a:ext cx="87" cy="6"/>
            </a:xfrm>
            <a:custGeom>
              <a:avLst/>
              <a:gdLst>
                <a:gd name="T0" fmla="*/ 0 w 87"/>
                <a:gd name="T1" fmla="*/ 6 h 6"/>
                <a:gd name="T2" fmla="*/ 12 w 87"/>
                <a:gd name="T3" fmla="*/ 6 h 6"/>
                <a:gd name="T4" fmla="*/ 22 w 87"/>
                <a:gd name="T5" fmla="*/ 6 h 6"/>
                <a:gd name="T6" fmla="*/ 34 w 87"/>
                <a:gd name="T7" fmla="*/ 6 h 6"/>
                <a:gd name="T8" fmla="*/ 43 w 87"/>
                <a:gd name="T9" fmla="*/ 6 h 6"/>
                <a:gd name="T10" fmla="*/ 53 w 87"/>
                <a:gd name="T11" fmla="*/ 5 h 6"/>
                <a:gd name="T12" fmla="*/ 62 w 87"/>
                <a:gd name="T13" fmla="*/ 4 h 6"/>
                <a:gd name="T14" fmla="*/ 69 w 87"/>
                <a:gd name="T15" fmla="*/ 4 h 6"/>
                <a:gd name="T16" fmla="*/ 76 w 87"/>
                <a:gd name="T17" fmla="*/ 3 h 6"/>
                <a:gd name="T18" fmla="*/ 80 w 87"/>
                <a:gd name="T19" fmla="*/ 2 h 6"/>
                <a:gd name="T20" fmla="*/ 85 w 87"/>
                <a:gd name="T21" fmla="*/ 1 h 6"/>
                <a:gd name="T22" fmla="*/ 86 w 87"/>
                <a:gd name="T23" fmla="*/ 0 h 6"/>
                <a:gd name="T24" fmla="*/ 87 w 87"/>
                <a:gd name="T25" fmla="*/ 0 h 6"/>
                <a:gd name="T26" fmla="*/ 85 w 87"/>
                <a:gd name="T27" fmla="*/ 0 h 6"/>
                <a:gd name="T28" fmla="*/ 84 w 87"/>
                <a:gd name="T29" fmla="*/ 1 h 6"/>
                <a:gd name="T30" fmla="*/ 81 w 87"/>
                <a:gd name="T31" fmla="*/ 1 h 6"/>
                <a:gd name="T32" fmla="*/ 77 w 87"/>
                <a:gd name="T33" fmla="*/ 2 h 6"/>
                <a:gd name="T34" fmla="*/ 72 w 87"/>
                <a:gd name="T35" fmla="*/ 3 h 6"/>
                <a:gd name="T36" fmla="*/ 64 w 87"/>
                <a:gd name="T37" fmla="*/ 4 h 6"/>
                <a:gd name="T38" fmla="*/ 56 w 87"/>
                <a:gd name="T39" fmla="*/ 5 h 6"/>
                <a:gd name="T40" fmla="*/ 46 w 87"/>
                <a:gd name="T41" fmla="*/ 5 h 6"/>
                <a:gd name="T42" fmla="*/ 36 w 87"/>
                <a:gd name="T43" fmla="*/ 6 h 6"/>
                <a:gd name="T44" fmla="*/ 24 w 87"/>
                <a:gd name="T45" fmla="*/ 6 h 6"/>
                <a:gd name="T46" fmla="*/ 12 w 87"/>
                <a:gd name="T47" fmla="*/ 6 h 6"/>
                <a:gd name="T48" fmla="*/ 0 w 87"/>
                <a:gd name="T49" fmla="*/ 6 h 6"/>
                <a:gd name="T50" fmla="*/ 0 w 87"/>
                <a:gd name="T51" fmla="*/ 6 h 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87" h="6">
                  <a:moveTo>
                    <a:pt x="0" y="6"/>
                  </a:moveTo>
                  <a:lnTo>
                    <a:pt x="12" y="6"/>
                  </a:lnTo>
                  <a:lnTo>
                    <a:pt x="22" y="6"/>
                  </a:lnTo>
                  <a:lnTo>
                    <a:pt x="34" y="6"/>
                  </a:lnTo>
                  <a:lnTo>
                    <a:pt x="43" y="6"/>
                  </a:lnTo>
                  <a:lnTo>
                    <a:pt x="53" y="5"/>
                  </a:lnTo>
                  <a:lnTo>
                    <a:pt x="62" y="4"/>
                  </a:lnTo>
                  <a:lnTo>
                    <a:pt x="69" y="4"/>
                  </a:lnTo>
                  <a:lnTo>
                    <a:pt x="76" y="3"/>
                  </a:lnTo>
                  <a:lnTo>
                    <a:pt x="80" y="2"/>
                  </a:lnTo>
                  <a:lnTo>
                    <a:pt x="85" y="1"/>
                  </a:lnTo>
                  <a:lnTo>
                    <a:pt x="86" y="0"/>
                  </a:lnTo>
                  <a:lnTo>
                    <a:pt x="87" y="0"/>
                  </a:lnTo>
                  <a:lnTo>
                    <a:pt x="85" y="0"/>
                  </a:lnTo>
                  <a:lnTo>
                    <a:pt x="84" y="1"/>
                  </a:lnTo>
                  <a:lnTo>
                    <a:pt x="81" y="1"/>
                  </a:lnTo>
                  <a:lnTo>
                    <a:pt x="77" y="2"/>
                  </a:lnTo>
                  <a:lnTo>
                    <a:pt x="72" y="3"/>
                  </a:lnTo>
                  <a:lnTo>
                    <a:pt x="64" y="4"/>
                  </a:lnTo>
                  <a:lnTo>
                    <a:pt x="56" y="5"/>
                  </a:lnTo>
                  <a:lnTo>
                    <a:pt x="46" y="5"/>
                  </a:lnTo>
                  <a:lnTo>
                    <a:pt x="36" y="6"/>
                  </a:lnTo>
                  <a:lnTo>
                    <a:pt x="24" y="6"/>
                  </a:lnTo>
                  <a:lnTo>
                    <a:pt x="12" y="6"/>
                  </a:lnTo>
                  <a:lnTo>
                    <a:pt x="0" y="6"/>
                  </a:lnTo>
                  <a:close/>
                </a:path>
              </a:pathLst>
            </a:custGeom>
            <a:solidFill>
              <a:srgbClr val="94949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19" name="Freeform 725">
              <a:extLst>
                <a:ext uri="{FF2B5EF4-FFF2-40B4-BE49-F238E27FC236}">
                  <a16:creationId xmlns:a16="http://schemas.microsoft.com/office/drawing/2014/main" id="{97DE34EB-1618-6840-B455-9C86AF44C0FA}"/>
                </a:ext>
              </a:extLst>
            </p:cNvPr>
            <p:cNvSpPr>
              <a:spLocks/>
            </p:cNvSpPr>
            <p:nvPr/>
          </p:nvSpPr>
          <p:spPr bwMode="auto">
            <a:xfrm>
              <a:off x="3285" y="3598"/>
              <a:ext cx="85" cy="6"/>
            </a:xfrm>
            <a:custGeom>
              <a:avLst/>
              <a:gdLst>
                <a:gd name="T0" fmla="*/ 0 w 85"/>
                <a:gd name="T1" fmla="*/ 6 h 6"/>
                <a:gd name="T2" fmla="*/ 12 w 85"/>
                <a:gd name="T3" fmla="*/ 6 h 6"/>
                <a:gd name="T4" fmla="*/ 24 w 85"/>
                <a:gd name="T5" fmla="*/ 6 h 6"/>
                <a:gd name="T6" fmla="*/ 36 w 85"/>
                <a:gd name="T7" fmla="*/ 6 h 6"/>
                <a:gd name="T8" fmla="*/ 46 w 85"/>
                <a:gd name="T9" fmla="*/ 5 h 6"/>
                <a:gd name="T10" fmla="*/ 56 w 85"/>
                <a:gd name="T11" fmla="*/ 5 h 6"/>
                <a:gd name="T12" fmla="*/ 64 w 85"/>
                <a:gd name="T13" fmla="*/ 4 h 6"/>
                <a:gd name="T14" fmla="*/ 72 w 85"/>
                <a:gd name="T15" fmla="*/ 3 h 6"/>
                <a:gd name="T16" fmla="*/ 77 w 85"/>
                <a:gd name="T17" fmla="*/ 2 h 6"/>
                <a:gd name="T18" fmla="*/ 81 w 85"/>
                <a:gd name="T19" fmla="*/ 1 h 6"/>
                <a:gd name="T20" fmla="*/ 84 w 85"/>
                <a:gd name="T21" fmla="*/ 1 h 6"/>
                <a:gd name="T22" fmla="*/ 85 w 85"/>
                <a:gd name="T23" fmla="*/ 0 h 6"/>
                <a:gd name="T24" fmla="*/ 82 w 85"/>
                <a:gd name="T25" fmla="*/ 0 h 6"/>
                <a:gd name="T26" fmla="*/ 81 w 85"/>
                <a:gd name="T27" fmla="*/ 1 h 6"/>
                <a:gd name="T28" fmla="*/ 79 w 85"/>
                <a:gd name="T29" fmla="*/ 1 h 6"/>
                <a:gd name="T30" fmla="*/ 75 w 85"/>
                <a:gd name="T31" fmla="*/ 2 h 6"/>
                <a:gd name="T32" fmla="*/ 69 w 85"/>
                <a:gd name="T33" fmla="*/ 3 h 6"/>
                <a:gd name="T34" fmla="*/ 62 w 85"/>
                <a:gd name="T35" fmla="*/ 4 h 6"/>
                <a:gd name="T36" fmla="*/ 54 w 85"/>
                <a:gd name="T37" fmla="*/ 4 h 6"/>
                <a:gd name="T38" fmla="*/ 44 w 85"/>
                <a:gd name="T39" fmla="*/ 5 h 6"/>
                <a:gd name="T40" fmla="*/ 34 w 85"/>
                <a:gd name="T41" fmla="*/ 5 h 6"/>
                <a:gd name="T42" fmla="*/ 23 w 85"/>
                <a:gd name="T43" fmla="*/ 6 h 6"/>
                <a:gd name="T44" fmla="*/ 12 w 85"/>
                <a:gd name="T45" fmla="*/ 6 h 6"/>
                <a:gd name="T46" fmla="*/ 0 w 85"/>
                <a:gd name="T47" fmla="*/ 6 h 6"/>
                <a:gd name="T48" fmla="*/ 0 w 85"/>
                <a:gd name="T49" fmla="*/ 6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85" h="6">
                  <a:moveTo>
                    <a:pt x="0" y="6"/>
                  </a:moveTo>
                  <a:lnTo>
                    <a:pt x="12" y="6"/>
                  </a:lnTo>
                  <a:lnTo>
                    <a:pt x="24" y="6"/>
                  </a:lnTo>
                  <a:lnTo>
                    <a:pt x="36" y="6"/>
                  </a:lnTo>
                  <a:lnTo>
                    <a:pt x="46" y="5"/>
                  </a:lnTo>
                  <a:lnTo>
                    <a:pt x="56" y="5"/>
                  </a:lnTo>
                  <a:lnTo>
                    <a:pt x="64" y="4"/>
                  </a:lnTo>
                  <a:lnTo>
                    <a:pt x="72" y="3"/>
                  </a:lnTo>
                  <a:lnTo>
                    <a:pt x="77" y="2"/>
                  </a:lnTo>
                  <a:lnTo>
                    <a:pt x="81" y="1"/>
                  </a:lnTo>
                  <a:lnTo>
                    <a:pt x="84" y="1"/>
                  </a:lnTo>
                  <a:lnTo>
                    <a:pt x="85" y="0"/>
                  </a:lnTo>
                  <a:lnTo>
                    <a:pt x="82" y="0"/>
                  </a:lnTo>
                  <a:lnTo>
                    <a:pt x="81" y="1"/>
                  </a:lnTo>
                  <a:lnTo>
                    <a:pt x="79" y="1"/>
                  </a:lnTo>
                  <a:lnTo>
                    <a:pt x="75" y="2"/>
                  </a:lnTo>
                  <a:lnTo>
                    <a:pt x="69" y="3"/>
                  </a:lnTo>
                  <a:lnTo>
                    <a:pt x="62" y="4"/>
                  </a:lnTo>
                  <a:lnTo>
                    <a:pt x="54" y="4"/>
                  </a:lnTo>
                  <a:lnTo>
                    <a:pt x="44" y="5"/>
                  </a:lnTo>
                  <a:lnTo>
                    <a:pt x="34" y="5"/>
                  </a:lnTo>
                  <a:lnTo>
                    <a:pt x="23" y="6"/>
                  </a:lnTo>
                  <a:lnTo>
                    <a:pt x="12" y="6"/>
                  </a:lnTo>
                  <a:lnTo>
                    <a:pt x="0" y="6"/>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20" name="Freeform 726">
              <a:extLst>
                <a:ext uri="{FF2B5EF4-FFF2-40B4-BE49-F238E27FC236}">
                  <a16:creationId xmlns:a16="http://schemas.microsoft.com/office/drawing/2014/main" id="{40A00985-A0A3-E748-8B2E-4B2E23B609A7}"/>
                </a:ext>
              </a:extLst>
            </p:cNvPr>
            <p:cNvSpPr>
              <a:spLocks/>
            </p:cNvSpPr>
            <p:nvPr/>
          </p:nvSpPr>
          <p:spPr bwMode="auto">
            <a:xfrm>
              <a:off x="3285" y="3598"/>
              <a:ext cx="82" cy="6"/>
            </a:xfrm>
            <a:custGeom>
              <a:avLst/>
              <a:gdLst>
                <a:gd name="T0" fmla="*/ 0 w 82"/>
                <a:gd name="T1" fmla="*/ 6 h 6"/>
                <a:gd name="T2" fmla="*/ 12 w 82"/>
                <a:gd name="T3" fmla="*/ 6 h 6"/>
                <a:gd name="T4" fmla="*/ 23 w 82"/>
                <a:gd name="T5" fmla="*/ 6 h 6"/>
                <a:gd name="T6" fmla="*/ 34 w 82"/>
                <a:gd name="T7" fmla="*/ 5 h 6"/>
                <a:gd name="T8" fmla="*/ 44 w 82"/>
                <a:gd name="T9" fmla="*/ 5 h 6"/>
                <a:gd name="T10" fmla="*/ 54 w 82"/>
                <a:gd name="T11" fmla="*/ 4 h 6"/>
                <a:gd name="T12" fmla="*/ 62 w 82"/>
                <a:gd name="T13" fmla="*/ 4 h 6"/>
                <a:gd name="T14" fmla="*/ 69 w 82"/>
                <a:gd name="T15" fmla="*/ 3 h 6"/>
                <a:gd name="T16" fmla="*/ 75 w 82"/>
                <a:gd name="T17" fmla="*/ 2 h 6"/>
                <a:gd name="T18" fmla="*/ 79 w 82"/>
                <a:gd name="T19" fmla="*/ 1 h 6"/>
                <a:gd name="T20" fmla="*/ 81 w 82"/>
                <a:gd name="T21" fmla="*/ 1 h 6"/>
                <a:gd name="T22" fmla="*/ 82 w 82"/>
                <a:gd name="T23" fmla="*/ 0 h 6"/>
                <a:gd name="T24" fmla="*/ 79 w 82"/>
                <a:gd name="T25" fmla="*/ 0 h 6"/>
                <a:gd name="T26" fmla="*/ 79 w 82"/>
                <a:gd name="T27" fmla="*/ 0 h 6"/>
                <a:gd name="T28" fmla="*/ 76 w 82"/>
                <a:gd name="T29" fmla="*/ 1 h 6"/>
                <a:gd name="T30" fmla="*/ 72 w 82"/>
                <a:gd name="T31" fmla="*/ 2 h 6"/>
                <a:gd name="T32" fmla="*/ 67 w 82"/>
                <a:gd name="T33" fmla="*/ 3 h 6"/>
                <a:gd name="T34" fmla="*/ 60 w 82"/>
                <a:gd name="T35" fmla="*/ 4 h 6"/>
                <a:gd name="T36" fmla="*/ 52 w 82"/>
                <a:gd name="T37" fmla="*/ 4 h 6"/>
                <a:gd name="T38" fmla="*/ 43 w 82"/>
                <a:gd name="T39" fmla="*/ 5 h 6"/>
                <a:gd name="T40" fmla="*/ 33 w 82"/>
                <a:gd name="T41" fmla="*/ 5 h 6"/>
                <a:gd name="T42" fmla="*/ 22 w 82"/>
                <a:gd name="T43" fmla="*/ 6 h 6"/>
                <a:gd name="T44" fmla="*/ 12 w 82"/>
                <a:gd name="T45" fmla="*/ 6 h 6"/>
                <a:gd name="T46" fmla="*/ 0 w 82"/>
                <a:gd name="T47" fmla="*/ 6 h 6"/>
                <a:gd name="T48" fmla="*/ 0 w 82"/>
                <a:gd name="T49" fmla="*/ 6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82" h="6">
                  <a:moveTo>
                    <a:pt x="0" y="6"/>
                  </a:moveTo>
                  <a:lnTo>
                    <a:pt x="12" y="6"/>
                  </a:lnTo>
                  <a:lnTo>
                    <a:pt x="23" y="6"/>
                  </a:lnTo>
                  <a:lnTo>
                    <a:pt x="34" y="5"/>
                  </a:lnTo>
                  <a:lnTo>
                    <a:pt x="44" y="5"/>
                  </a:lnTo>
                  <a:lnTo>
                    <a:pt x="54" y="4"/>
                  </a:lnTo>
                  <a:lnTo>
                    <a:pt x="62" y="4"/>
                  </a:lnTo>
                  <a:lnTo>
                    <a:pt x="69" y="3"/>
                  </a:lnTo>
                  <a:lnTo>
                    <a:pt x="75" y="2"/>
                  </a:lnTo>
                  <a:lnTo>
                    <a:pt x="79" y="1"/>
                  </a:lnTo>
                  <a:lnTo>
                    <a:pt x="81" y="1"/>
                  </a:lnTo>
                  <a:lnTo>
                    <a:pt x="82" y="0"/>
                  </a:lnTo>
                  <a:lnTo>
                    <a:pt x="79" y="0"/>
                  </a:lnTo>
                  <a:lnTo>
                    <a:pt x="76" y="1"/>
                  </a:lnTo>
                  <a:lnTo>
                    <a:pt x="72" y="2"/>
                  </a:lnTo>
                  <a:lnTo>
                    <a:pt x="67" y="3"/>
                  </a:lnTo>
                  <a:lnTo>
                    <a:pt x="60" y="4"/>
                  </a:lnTo>
                  <a:lnTo>
                    <a:pt x="52" y="4"/>
                  </a:lnTo>
                  <a:lnTo>
                    <a:pt x="43" y="5"/>
                  </a:lnTo>
                  <a:lnTo>
                    <a:pt x="33" y="5"/>
                  </a:lnTo>
                  <a:lnTo>
                    <a:pt x="22" y="6"/>
                  </a:lnTo>
                  <a:lnTo>
                    <a:pt x="12" y="6"/>
                  </a:lnTo>
                  <a:lnTo>
                    <a:pt x="0" y="6"/>
                  </a:lnTo>
                  <a:close/>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21" name="Freeform 727">
              <a:extLst>
                <a:ext uri="{FF2B5EF4-FFF2-40B4-BE49-F238E27FC236}">
                  <a16:creationId xmlns:a16="http://schemas.microsoft.com/office/drawing/2014/main" id="{73C78D99-F77E-394F-AC04-B44EBE2118DE}"/>
                </a:ext>
              </a:extLst>
            </p:cNvPr>
            <p:cNvSpPr>
              <a:spLocks/>
            </p:cNvSpPr>
            <p:nvPr/>
          </p:nvSpPr>
          <p:spPr bwMode="auto">
            <a:xfrm>
              <a:off x="3285" y="3598"/>
              <a:ext cx="79" cy="6"/>
            </a:xfrm>
            <a:custGeom>
              <a:avLst/>
              <a:gdLst>
                <a:gd name="T0" fmla="*/ 0 w 79"/>
                <a:gd name="T1" fmla="*/ 6 h 6"/>
                <a:gd name="T2" fmla="*/ 12 w 79"/>
                <a:gd name="T3" fmla="*/ 6 h 6"/>
                <a:gd name="T4" fmla="*/ 22 w 79"/>
                <a:gd name="T5" fmla="*/ 6 h 6"/>
                <a:gd name="T6" fmla="*/ 33 w 79"/>
                <a:gd name="T7" fmla="*/ 5 h 6"/>
                <a:gd name="T8" fmla="*/ 43 w 79"/>
                <a:gd name="T9" fmla="*/ 5 h 6"/>
                <a:gd name="T10" fmla="*/ 52 w 79"/>
                <a:gd name="T11" fmla="*/ 4 h 6"/>
                <a:gd name="T12" fmla="*/ 60 w 79"/>
                <a:gd name="T13" fmla="*/ 4 h 6"/>
                <a:gd name="T14" fmla="*/ 67 w 79"/>
                <a:gd name="T15" fmla="*/ 3 h 6"/>
                <a:gd name="T16" fmla="*/ 72 w 79"/>
                <a:gd name="T17" fmla="*/ 2 h 6"/>
                <a:gd name="T18" fmla="*/ 76 w 79"/>
                <a:gd name="T19" fmla="*/ 1 h 6"/>
                <a:gd name="T20" fmla="*/ 79 w 79"/>
                <a:gd name="T21" fmla="*/ 0 h 6"/>
                <a:gd name="T22" fmla="*/ 79 w 79"/>
                <a:gd name="T23" fmla="*/ 0 h 6"/>
                <a:gd name="T24" fmla="*/ 77 w 79"/>
                <a:gd name="T25" fmla="*/ 0 h 6"/>
                <a:gd name="T26" fmla="*/ 76 w 79"/>
                <a:gd name="T27" fmla="*/ 0 h 6"/>
                <a:gd name="T28" fmla="*/ 73 w 79"/>
                <a:gd name="T29" fmla="*/ 1 h 6"/>
                <a:gd name="T30" fmla="*/ 70 w 79"/>
                <a:gd name="T31" fmla="*/ 2 h 6"/>
                <a:gd name="T32" fmla="*/ 64 w 79"/>
                <a:gd name="T33" fmla="*/ 3 h 6"/>
                <a:gd name="T34" fmla="*/ 58 w 79"/>
                <a:gd name="T35" fmla="*/ 4 h 6"/>
                <a:gd name="T36" fmla="*/ 50 w 79"/>
                <a:gd name="T37" fmla="*/ 4 h 6"/>
                <a:gd name="T38" fmla="*/ 42 w 79"/>
                <a:gd name="T39" fmla="*/ 5 h 6"/>
                <a:gd name="T40" fmla="*/ 32 w 79"/>
                <a:gd name="T41" fmla="*/ 5 h 6"/>
                <a:gd name="T42" fmla="*/ 21 w 79"/>
                <a:gd name="T43" fmla="*/ 5 h 6"/>
                <a:gd name="T44" fmla="*/ 11 w 79"/>
                <a:gd name="T45" fmla="*/ 6 h 6"/>
                <a:gd name="T46" fmla="*/ 0 w 79"/>
                <a:gd name="T47" fmla="*/ 6 h 6"/>
                <a:gd name="T48" fmla="*/ 0 w 79"/>
                <a:gd name="T49" fmla="*/ 6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9" h="6">
                  <a:moveTo>
                    <a:pt x="0" y="6"/>
                  </a:moveTo>
                  <a:lnTo>
                    <a:pt x="12" y="6"/>
                  </a:lnTo>
                  <a:lnTo>
                    <a:pt x="22" y="6"/>
                  </a:lnTo>
                  <a:lnTo>
                    <a:pt x="33" y="5"/>
                  </a:lnTo>
                  <a:lnTo>
                    <a:pt x="43" y="5"/>
                  </a:lnTo>
                  <a:lnTo>
                    <a:pt x="52" y="4"/>
                  </a:lnTo>
                  <a:lnTo>
                    <a:pt x="60" y="4"/>
                  </a:lnTo>
                  <a:lnTo>
                    <a:pt x="67" y="3"/>
                  </a:lnTo>
                  <a:lnTo>
                    <a:pt x="72" y="2"/>
                  </a:lnTo>
                  <a:lnTo>
                    <a:pt x="76" y="1"/>
                  </a:lnTo>
                  <a:lnTo>
                    <a:pt x="79" y="0"/>
                  </a:lnTo>
                  <a:lnTo>
                    <a:pt x="77" y="0"/>
                  </a:lnTo>
                  <a:lnTo>
                    <a:pt x="76" y="0"/>
                  </a:lnTo>
                  <a:lnTo>
                    <a:pt x="73" y="1"/>
                  </a:lnTo>
                  <a:lnTo>
                    <a:pt x="70" y="2"/>
                  </a:lnTo>
                  <a:lnTo>
                    <a:pt x="64" y="3"/>
                  </a:lnTo>
                  <a:lnTo>
                    <a:pt x="58" y="4"/>
                  </a:lnTo>
                  <a:lnTo>
                    <a:pt x="50" y="4"/>
                  </a:lnTo>
                  <a:lnTo>
                    <a:pt x="42" y="5"/>
                  </a:lnTo>
                  <a:lnTo>
                    <a:pt x="32" y="5"/>
                  </a:lnTo>
                  <a:lnTo>
                    <a:pt x="21" y="5"/>
                  </a:lnTo>
                  <a:lnTo>
                    <a:pt x="11" y="6"/>
                  </a:lnTo>
                  <a:lnTo>
                    <a:pt x="0" y="6"/>
                  </a:lnTo>
                  <a:close/>
                </a:path>
              </a:pathLst>
            </a:custGeom>
            <a:solidFill>
              <a:srgbClr val="8B8B8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22" name="Freeform 728">
              <a:extLst>
                <a:ext uri="{FF2B5EF4-FFF2-40B4-BE49-F238E27FC236}">
                  <a16:creationId xmlns:a16="http://schemas.microsoft.com/office/drawing/2014/main" id="{A714732D-DA2D-204D-A032-A945C26B349B}"/>
                </a:ext>
              </a:extLst>
            </p:cNvPr>
            <p:cNvSpPr>
              <a:spLocks/>
            </p:cNvSpPr>
            <p:nvPr/>
          </p:nvSpPr>
          <p:spPr bwMode="auto">
            <a:xfrm>
              <a:off x="3285" y="3598"/>
              <a:ext cx="77" cy="6"/>
            </a:xfrm>
            <a:custGeom>
              <a:avLst/>
              <a:gdLst>
                <a:gd name="T0" fmla="*/ 0 w 77"/>
                <a:gd name="T1" fmla="*/ 6 h 6"/>
                <a:gd name="T2" fmla="*/ 11 w 77"/>
                <a:gd name="T3" fmla="*/ 6 h 6"/>
                <a:gd name="T4" fmla="*/ 21 w 77"/>
                <a:gd name="T5" fmla="*/ 5 h 6"/>
                <a:gd name="T6" fmla="*/ 32 w 77"/>
                <a:gd name="T7" fmla="*/ 5 h 6"/>
                <a:gd name="T8" fmla="*/ 42 w 77"/>
                <a:gd name="T9" fmla="*/ 5 h 6"/>
                <a:gd name="T10" fmla="*/ 50 w 77"/>
                <a:gd name="T11" fmla="*/ 4 h 6"/>
                <a:gd name="T12" fmla="*/ 58 w 77"/>
                <a:gd name="T13" fmla="*/ 4 h 6"/>
                <a:gd name="T14" fmla="*/ 64 w 77"/>
                <a:gd name="T15" fmla="*/ 3 h 6"/>
                <a:gd name="T16" fmla="*/ 70 w 77"/>
                <a:gd name="T17" fmla="*/ 2 h 6"/>
                <a:gd name="T18" fmla="*/ 73 w 77"/>
                <a:gd name="T19" fmla="*/ 1 h 6"/>
                <a:gd name="T20" fmla="*/ 76 w 77"/>
                <a:gd name="T21" fmla="*/ 0 h 6"/>
                <a:gd name="T22" fmla="*/ 77 w 77"/>
                <a:gd name="T23" fmla="*/ 0 h 6"/>
                <a:gd name="T24" fmla="*/ 74 w 77"/>
                <a:gd name="T25" fmla="*/ 0 h 6"/>
                <a:gd name="T26" fmla="*/ 73 w 77"/>
                <a:gd name="T27" fmla="*/ 0 h 6"/>
                <a:gd name="T28" fmla="*/ 72 w 77"/>
                <a:gd name="T29" fmla="*/ 1 h 6"/>
                <a:gd name="T30" fmla="*/ 67 w 77"/>
                <a:gd name="T31" fmla="*/ 2 h 6"/>
                <a:gd name="T32" fmla="*/ 63 w 77"/>
                <a:gd name="T33" fmla="*/ 3 h 6"/>
                <a:gd name="T34" fmla="*/ 56 w 77"/>
                <a:gd name="T35" fmla="*/ 3 h 6"/>
                <a:gd name="T36" fmla="*/ 49 w 77"/>
                <a:gd name="T37" fmla="*/ 4 h 6"/>
                <a:gd name="T38" fmla="*/ 40 w 77"/>
                <a:gd name="T39" fmla="*/ 5 h 6"/>
                <a:gd name="T40" fmla="*/ 31 w 77"/>
                <a:gd name="T41" fmla="*/ 5 h 6"/>
                <a:gd name="T42" fmla="*/ 21 w 77"/>
                <a:gd name="T43" fmla="*/ 5 h 6"/>
                <a:gd name="T44" fmla="*/ 11 w 77"/>
                <a:gd name="T45" fmla="*/ 5 h 6"/>
                <a:gd name="T46" fmla="*/ 0 w 77"/>
                <a:gd name="T47" fmla="*/ 5 h 6"/>
                <a:gd name="T48" fmla="*/ 0 w 77"/>
                <a:gd name="T49" fmla="*/ 6 h 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7" h="6">
                  <a:moveTo>
                    <a:pt x="0" y="6"/>
                  </a:moveTo>
                  <a:lnTo>
                    <a:pt x="11" y="6"/>
                  </a:lnTo>
                  <a:lnTo>
                    <a:pt x="21" y="5"/>
                  </a:lnTo>
                  <a:lnTo>
                    <a:pt x="32" y="5"/>
                  </a:lnTo>
                  <a:lnTo>
                    <a:pt x="42" y="5"/>
                  </a:lnTo>
                  <a:lnTo>
                    <a:pt x="50" y="4"/>
                  </a:lnTo>
                  <a:lnTo>
                    <a:pt x="58" y="4"/>
                  </a:lnTo>
                  <a:lnTo>
                    <a:pt x="64" y="3"/>
                  </a:lnTo>
                  <a:lnTo>
                    <a:pt x="70" y="2"/>
                  </a:lnTo>
                  <a:lnTo>
                    <a:pt x="73" y="1"/>
                  </a:lnTo>
                  <a:lnTo>
                    <a:pt x="76" y="0"/>
                  </a:lnTo>
                  <a:lnTo>
                    <a:pt x="77" y="0"/>
                  </a:lnTo>
                  <a:lnTo>
                    <a:pt x="74" y="0"/>
                  </a:lnTo>
                  <a:lnTo>
                    <a:pt x="73" y="0"/>
                  </a:lnTo>
                  <a:lnTo>
                    <a:pt x="72" y="1"/>
                  </a:lnTo>
                  <a:lnTo>
                    <a:pt x="67" y="2"/>
                  </a:lnTo>
                  <a:lnTo>
                    <a:pt x="63" y="3"/>
                  </a:lnTo>
                  <a:lnTo>
                    <a:pt x="56" y="3"/>
                  </a:lnTo>
                  <a:lnTo>
                    <a:pt x="49" y="4"/>
                  </a:lnTo>
                  <a:lnTo>
                    <a:pt x="40" y="5"/>
                  </a:lnTo>
                  <a:lnTo>
                    <a:pt x="31" y="5"/>
                  </a:lnTo>
                  <a:lnTo>
                    <a:pt x="21" y="5"/>
                  </a:lnTo>
                  <a:lnTo>
                    <a:pt x="11" y="5"/>
                  </a:lnTo>
                  <a:lnTo>
                    <a:pt x="0" y="5"/>
                  </a:lnTo>
                  <a:lnTo>
                    <a:pt x="0" y="6"/>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23" name="Freeform 729">
              <a:extLst>
                <a:ext uri="{FF2B5EF4-FFF2-40B4-BE49-F238E27FC236}">
                  <a16:creationId xmlns:a16="http://schemas.microsoft.com/office/drawing/2014/main" id="{8B36AFE0-243A-D84F-B91C-E8556C4205C9}"/>
                </a:ext>
              </a:extLst>
            </p:cNvPr>
            <p:cNvSpPr>
              <a:spLocks/>
            </p:cNvSpPr>
            <p:nvPr/>
          </p:nvSpPr>
          <p:spPr bwMode="auto">
            <a:xfrm>
              <a:off x="3285" y="3598"/>
              <a:ext cx="74" cy="5"/>
            </a:xfrm>
            <a:custGeom>
              <a:avLst/>
              <a:gdLst>
                <a:gd name="T0" fmla="*/ 0 w 74"/>
                <a:gd name="T1" fmla="*/ 5 h 5"/>
                <a:gd name="T2" fmla="*/ 11 w 74"/>
                <a:gd name="T3" fmla="*/ 5 h 5"/>
                <a:gd name="T4" fmla="*/ 21 w 74"/>
                <a:gd name="T5" fmla="*/ 5 h 5"/>
                <a:gd name="T6" fmla="*/ 31 w 74"/>
                <a:gd name="T7" fmla="*/ 5 h 5"/>
                <a:gd name="T8" fmla="*/ 40 w 74"/>
                <a:gd name="T9" fmla="*/ 5 h 5"/>
                <a:gd name="T10" fmla="*/ 49 w 74"/>
                <a:gd name="T11" fmla="*/ 4 h 5"/>
                <a:gd name="T12" fmla="*/ 56 w 74"/>
                <a:gd name="T13" fmla="*/ 3 h 5"/>
                <a:gd name="T14" fmla="*/ 63 w 74"/>
                <a:gd name="T15" fmla="*/ 3 h 5"/>
                <a:gd name="T16" fmla="*/ 67 w 74"/>
                <a:gd name="T17" fmla="*/ 2 h 5"/>
                <a:gd name="T18" fmla="*/ 72 w 74"/>
                <a:gd name="T19" fmla="*/ 1 h 5"/>
                <a:gd name="T20" fmla="*/ 73 w 74"/>
                <a:gd name="T21" fmla="*/ 0 h 5"/>
                <a:gd name="T22" fmla="*/ 74 w 74"/>
                <a:gd name="T23" fmla="*/ 0 h 5"/>
                <a:gd name="T24" fmla="*/ 72 w 74"/>
                <a:gd name="T25" fmla="*/ 0 h 5"/>
                <a:gd name="T26" fmla="*/ 71 w 74"/>
                <a:gd name="T27" fmla="*/ 0 h 5"/>
                <a:gd name="T28" fmla="*/ 69 w 74"/>
                <a:gd name="T29" fmla="*/ 1 h 5"/>
                <a:gd name="T30" fmla="*/ 65 w 74"/>
                <a:gd name="T31" fmla="*/ 2 h 5"/>
                <a:gd name="T32" fmla="*/ 60 w 74"/>
                <a:gd name="T33" fmla="*/ 3 h 5"/>
                <a:gd name="T34" fmla="*/ 54 w 74"/>
                <a:gd name="T35" fmla="*/ 3 h 5"/>
                <a:gd name="T36" fmla="*/ 47 w 74"/>
                <a:gd name="T37" fmla="*/ 4 h 5"/>
                <a:gd name="T38" fmla="*/ 39 w 74"/>
                <a:gd name="T39" fmla="*/ 4 h 5"/>
                <a:gd name="T40" fmla="*/ 29 w 74"/>
                <a:gd name="T41" fmla="*/ 5 h 5"/>
                <a:gd name="T42" fmla="*/ 21 w 74"/>
                <a:gd name="T43" fmla="*/ 5 h 5"/>
                <a:gd name="T44" fmla="*/ 10 w 74"/>
                <a:gd name="T45" fmla="*/ 5 h 5"/>
                <a:gd name="T46" fmla="*/ 0 w 74"/>
                <a:gd name="T47" fmla="*/ 5 h 5"/>
                <a:gd name="T48" fmla="*/ 0 w 74"/>
                <a:gd name="T49" fmla="*/ 5 h 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4" h="5">
                  <a:moveTo>
                    <a:pt x="0" y="5"/>
                  </a:moveTo>
                  <a:lnTo>
                    <a:pt x="11" y="5"/>
                  </a:lnTo>
                  <a:lnTo>
                    <a:pt x="21" y="5"/>
                  </a:lnTo>
                  <a:lnTo>
                    <a:pt x="31" y="5"/>
                  </a:lnTo>
                  <a:lnTo>
                    <a:pt x="40" y="5"/>
                  </a:lnTo>
                  <a:lnTo>
                    <a:pt x="49" y="4"/>
                  </a:lnTo>
                  <a:lnTo>
                    <a:pt x="56" y="3"/>
                  </a:lnTo>
                  <a:lnTo>
                    <a:pt x="63" y="3"/>
                  </a:lnTo>
                  <a:lnTo>
                    <a:pt x="67" y="2"/>
                  </a:lnTo>
                  <a:lnTo>
                    <a:pt x="72" y="1"/>
                  </a:lnTo>
                  <a:lnTo>
                    <a:pt x="73" y="0"/>
                  </a:lnTo>
                  <a:lnTo>
                    <a:pt x="74" y="0"/>
                  </a:lnTo>
                  <a:lnTo>
                    <a:pt x="72" y="0"/>
                  </a:lnTo>
                  <a:lnTo>
                    <a:pt x="71" y="0"/>
                  </a:lnTo>
                  <a:lnTo>
                    <a:pt x="69" y="1"/>
                  </a:lnTo>
                  <a:lnTo>
                    <a:pt x="65" y="2"/>
                  </a:lnTo>
                  <a:lnTo>
                    <a:pt x="60" y="3"/>
                  </a:lnTo>
                  <a:lnTo>
                    <a:pt x="54" y="3"/>
                  </a:lnTo>
                  <a:lnTo>
                    <a:pt x="47" y="4"/>
                  </a:lnTo>
                  <a:lnTo>
                    <a:pt x="39" y="4"/>
                  </a:lnTo>
                  <a:lnTo>
                    <a:pt x="29" y="5"/>
                  </a:lnTo>
                  <a:lnTo>
                    <a:pt x="21" y="5"/>
                  </a:lnTo>
                  <a:lnTo>
                    <a:pt x="10" y="5"/>
                  </a:lnTo>
                  <a:lnTo>
                    <a:pt x="0" y="5"/>
                  </a:lnTo>
                  <a:close/>
                </a:path>
              </a:pathLst>
            </a:custGeom>
            <a:solidFill>
              <a:srgbClr val="8585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24" name="Freeform 730">
              <a:extLst>
                <a:ext uri="{FF2B5EF4-FFF2-40B4-BE49-F238E27FC236}">
                  <a16:creationId xmlns:a16="http://schemas.microsoft.com/office/drawing/2014/main" id="{547497CC-B23E-2B4D-8DFE-1A0B89E7492B}"/>
                </a:ext>
              </a:extLst>
            </p:cNvPr>
            <p:cNvSpPr>
              <a:spLocks/>
            </p:cNvSpPr>
            <p:nvPr/>
          </p:nvSpPr>
          <p:spPr bwMode="auto">
            <a:xfrm>
              <a:off x="3285" y="3598"/>
              <a:ext cx="72" cy="5"/>
            </a:xfrm>
            <a:custGeom>
              <a:avLst/>
              <a:gdLst>
                <a:gd name="T0" fmla="*/ 0 w 72"/>
                <a:gd name="T1" fmla="*/ 5 h 5"/>
                <a:gd name="T2" fmla="*/ 10 w 72"/>
                <a:gd name="T3" fmla="*/ 5 h 5"/>
                <a:gd name="T4" fmla="*/ 21 w 72"/>
                <a:gd name="T5" fmla="*/ 5 h 5"/>
                <a:gd name="T6" fmla="*/ 29 w 72"/>
                <a:gd name="T7" fmla="*/ 5 h 5"/>
                <a:gd name="T8" fmla="*/ 39 w 72"/>
                <a:gd name="T9" fmla="*/ 4 h 5"/>
                <a:gd name="T10" fmla="*/ 47 w 72"/>
                <a:gd name="T11" fmla="*/ 4 h 5"/>
                <a:gd name="T12" fmla="*/ 54 w 72"/>
                <a:gd name="T13" fmla="*/ 3 h 5"/>
                <a:gd name="T14" fmla="*/ 60 w 72"/>
                <a:gd name="T15" fmla="*/ 3 h 5"/>
                <a:gd name="T16" fmla="*/ 65 w 72"/>
                <a:gd name="T17" fmla="*/ 2 h 5"/>
                <a:gd name="T18" fmla="*/ 69 w 72"/>
                <a:gd name="T19" fmla="*/ 1 h 5"/>
                <a:gd name="T20" fmla="*/ 71 w 72"/>
                <a:gd name="T21" fmla="*/ 0 h 5"/>
                <a:gd name="T22" fmla="*/ 72 w 72"/>
                <a:gd name="T23" fmla="*/ 0 h 5"/>
                <a:gd name="T24" fmla="*/ 69 w 72"/>
                <a:gd name="T25" fmla="*/ 0 h 5"/>
                <a:gd name="T26" fmla="*/ 68 w 72"/>
                <a:gd name="T27" fmla="*/ 0 h 5"/>
                <a:gd name="T28" fmla="*/ 65 w 72"/>
                <a:gd name="T29" fmla="*/ 1 h 5"/>
                <a:gd name="T30" fmla="*/ 61 w 72"/>
                <a:gd name="T31" fmla="*/ 2 h 5"/>
                <a:gd name="T32" fmla="*/ 56 w 72"/>
                <a:gd name="T33" fmla="*/ 3 h 5"/>
                <a:gd name="T34" fmla="*/ 49 w 72"/>
                <a:gd name="T35" fmla="*/ 3 h 5"/>
                <a:gd name="T36" fmla="*/ 41 w 72"/>
                <a:gd name="T37" fmla="*/ 4 h 5"/>
                <a:gd name="T38" fmla="*/ 31 w 72"/>
                <a:gd name="T39" fmla="*/ 4 h 5"/>
                <a:gd name="T40" fmla="*/ 21 w 72"/>
                <a:gd name="T41" fmla="*/ 5 h 5"/>
                <a:gd name="T42" fmla="*/ 11 w 72"/>
                <a:gd name="T43" fmla="*/ 5 h 5"/>
                <a:gd name="T44" fmla="*/ 0 w 72"/>
                <a:gd name="T45" fmla="*/ 5 h 5"/>
                <a:gd name="T46" fmla="*/ 0 w 72"/>
                <a:gd name="T47" fmla="*/ 5 h 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2" h="5">
                  <a:moveTo>
                    <a:pt x="0" y="5"/>
                  </a:moveTo>
                  <a:lnTo>
                    <a:pt x="10" y="5"/>
                  </a:lnTo>
                  <a:lnTo>
                    <a:pt x="21" y="5"/>
                  </a:lnTo>
                  <a:lnTo>
                    <a:pt x="29" y="5"/>
                  </a:lnTo>
                  <a:lnTo>
                    <a:pt x="39" y="4"/>
                  </a:lnTo>
                  <a:lnTo>
                    <a:pt x="47" y="4"/>
                  </a:lnTo>
                  <a:lnTo>
                    <a:pt x="54" y="3"/>
                  </a:lnTo>
                  <a:lnTo>
                    <a:pt x="60" y="3"/>
                  </a:lnTo>
                  <a:lnTo>
                    <a:pt x="65" y="2"/>
                  </a:lnTo>
                  <a:lnTo>
                    <a:pt x="69" y="1"/>
                  </a:lnTo>
                  <a:lnTo>
                    <a:pt x="71" y="0"/>
                  </a:lnTo>
                  <a:lnTo>
                    <a:pt x="72" y="0"/>
                  </a:lnTo>
                  <a:lnTo>
                    <a:pt x="69" y="0"/>
                  </a:lnTo>
                  <a:lnTo>
                    <a:pt x="68" y="0"/>
                  </a:lnTo>
                  <a:lnTo>
                    <a:pt x="65" y="1"/>
                  </a:lnTo>
                  <a:lnTo>
                    <a:pt x="61" y="2"/>
                  </a:lnTo>
                  <a:lnTo>
                    <a:pt x="56" y="3"/>
                  </a:lnTo>
                  <a:lnTo>
                    <a:pt x="49" y="3"/>
                  </a:lnTo>
                  <a:lnTo>
                    <a:pt x="41" y="4"/>
                  </a:lnTo>
                  <a:lnTo>
                    <a:pt x="31" y="4"/>
                  </a:lnTo>
                  <a:lnTo>
                    <a:pt x="21" y="5"/>
                  </a:lnTo>
                  <a:lnTo>
                    <a:pt x="11" y="5"/>
                  </a:lnTo>
                  <a:lnTo>
                    <a:pt x="0" y="5"/>
                  </a:lnTo>
                  <a:close/>
                </a:path>
              </a:pathLst>
            </a:custGeom>
            <a:solidFill>
              <a:srgbClr val="8282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25" name="Freeform 731">
              <a:extLst>
                <a:ext uri="{FF2B5EF4-FFF2-40B4-BE49-F238E27FC236}">
                  <a16:creationId xmlns:a16="http://schemas.microsoft.com/office/drawing/2014/main" id="{8BA5875F-D807-F94A-9003-018233B7EF4D}"/>
                </a:ext>
              </a:extLst>
            </p:cNvPr>
            <p:cNvSpPr>
              <a:spLocks/>
            </p:cNvSpPr>
            <p:nvPr/>
          </p:nvSpPr>
          <p:spPr bwMode="auto">
            <a:xfrm>
              <a:off x="3285" y="3598"/>
              <a:ext cx="69" cy="5"/>
            </a:xfrm>
            <a:custGeom>
              <a:avLst/>
              <a:gdLst>
                <a:gd name="T0" fmla="*/ 0 w 69"/>
                <a:gd name="T1" fmla="*/ 5 h 5"/>
                <a:gd name="T2" fmla="*/ 11 w 69"/>
                <a:gd name="T3" fmla="*/ 5 h 5"/>
                <a:gd name="T4" fmla="*/ 21 w 69"/>
                <a:gd name="T5" fmla="*/ 5 h 5"/>
                <a:gd name="T6" fmla="*/ 31 w 69"/>
                <a:gd name="T7" fmla="*/ 4 h 5"/>
                <a:gd name="T8" fmla="*/ 41 w 69"/>
                <a:gd name="T9" fmla="*/ 4 h 5"/>
                <a:gd name="T10" fmla="*/ 49 w 69"/>
                <a:gd name="T11" fmla="*/ 3 h 5"/>
                <a:gd name="T12" fmla="*/ 56 w 69"/>
                <a:gd name="T13" fmla="*/ 3 h 5"/>
                <a:gd name="T14" fmla="*/ 61 w 69"/>
                <a:gd name="T15" fmla="*/ 2 h 5"/>
                <a:gd name="T16" fmla="*/ 65 w 69"/>
                <a:gd name="T17" fmla="*/ 1 h 5"/>
                <a:gd name="T18" fmla="*/ 68 w 69"/>
                <a:gd name="T19" fmla="*/ 0 h 5"/>
                <a:gd name="T20" fmla="*/ 69 w 69"/>
                <a:gd name="T21" fmla="*/ 0 h 5"/>
                <a:gd name="T22" fmla="*/ 66 w 69"/>
                <a:gd name="T23" fmla="*/ 0 h 5"/>
                <a:gd name="T24" fmla="*/ 65 w 69"/>
                <a:gd name="T25" fmla="*/ 0 h 5"/>
                <a:gd name="T26" fmla="*/ 63 w 69"/>
                <a:gd name="T27" fmla="*/ 1 h 5"/>
                <a:gd name="T28" fmla="*/ 59 w 69"/>
                <a:gd name="T29" fmla="*/ 2 h 5"/>
                <a:gd name="T30" fmla="*/ 54 w 69"/>
                <a:gd name="T31" fmla="*/ 3 h 5"/>
                <a:gd name="T32" fmla="*/ 47 w 69"/>
                <a:gd name="T33" fmla="*/ 3 h 5"/>
                <a:gd name="T34" fmla="*/ 39 w 69"/>
                <a:gd name="T35" fmla="*/ 4 h 5"/>
                <a:gd name="T36" fmla="*/ 30 w 69"/>
                <a:gd name="T37" fmla="*/ 4 h 5"/>
                <a:gd name="T38" fmla="*/ 21 w 69"/>
                <a:gd name="T39" fmla="*/ 5 h 5"/>
                <a:gd name="T40" fmla="*/ 10 w 69"/>
                <a:gd name="T41" fmla="*/ 5 h 5"/>
                <a:gd name="T42" fmla="*/ 0 w 69"/>
                <a:gd name="T43" fmla="*/ 5 h 5"/>
                <a:gd name="T44" fmla="*/ 0 w 69"/>
                <a:gd name="T45" fmla="*/ 5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9" h="5">
                  <a:moveTo>
                    <a:pt x="0" y="5"/>
                  </a:moveTo>
                  <a:lnTo>
                    <a:pt x="11" y="5"/>
                  </a:lnTo>
                  <a:lnTo>
                    <a:pt x="21" y="5"/>
                  </a:lnTo>
                  <a:lnTo>
                    <a:pt x="31" y="4"/>
                  </a:lnTo>
                  <a:lnTo>
                    <a:pt x="41" y="4"/>
                  </a:lnTo>
                  <a:lnTo>
                    <a:pt x="49" y="3"/>
                  </a:lnTo>
                  <a:lnTo>
                    <a:pt x="56" y="3"/>
                  </a:lnTo>
                  <a:lnTo>
                    <a:pt x="61" y="2"/>
                  </a:lnTo>
                  <a:lnTo>
                    <a:pt x="65" y="1"/>
                  </a:lnTo>
                  <a:lnTo>
                    <a:pt x="68" y="0"/>
                  </a:lnTo>
                  <a:lnTo>
                    <a:pt x="69" y="0"/>
                  </a:lnTo>
                  <a:lnTo>
                    <a:pt x="66" y="0"/>
                  </a:lnTo>
                  <a:lnTo>
                    <a:pt x="65" y="0"/>
                  </a:lnTo>
                  <a:lnTo>
                    <a:pt x="63" y="1"/>
                  </a:lnTo>
                  <a:lnTo>
                    <a:pt x="59" y="2"/>
                  </a:lnTo>
                  <a:lnTo>
                    <a:pt x="54" y="3"/>
                  </a:lnTo>
                  <a:lnTo>
                    <a:pt x="47" y="3"/>
                  </a:lnTo>
                  <a:lnTo>
                    <a:pt x="39" y="4"/>
                  </a:lnTo>
                  <a:lnTo>
                    <a:pt x="30" y="4"/>
                  </a:lnTo>
                  <a:lnTo>
                    <a:pt x="21" y="5"/>
                  </a:lnTo>
                  <a:lnTo>
                    <a:pt x="10" y="5"/>
                  </a:lnTo>
                  <a:lnTo>
                    <a:pt x="0" y="5"/>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26" name="Freeform 732">
              <a:extLst>
                <a:ext uri="{FF2B5EF4-FFF2-40B4-BE49-F238E27FC236}">
                  <a16:creationId xmlns:a16="http://schemas.microsoft.com/office/drawing/2014/main" id="{CB122402-5B7A-624E-AD0F-B741ED31FCFF}"/>
                </a:ext>
              </a:extLst>
            </p:cNvPr>
            <p:cNvSpPr>
              <a:spLocks/>
            </p:cNvSpPr>
            <p:nvPr/>
          </p:nvSpPr>
          <p:spPr bwMode="auto">
            <a:xfrm>
              <a:off x="3285" y="3598"/>
              <a:ext cx="66" cy="5"/>
            </a:xfrm>
            <a:custGeom>
              <a:avLst/>
              <a:gdLst>
                <a:gd name="T0" fmla="*/ 0 w 66"/>
                <a:gd name="T1" fmla="*/ 5 h 5"/>
                <a:gd name="T2" fmla="*/ 10 w 66"/>
                <a:gd name="T3" fmla="*/ 5 h 5"/>
                <a:gd name="T4" fmla="*/ 21 w 66"/>
                <a:gd name="T5" fmla="*/ 5 h 5"/>
                <a:gd name="T6" fmla="*/ 30 w 66"/>
                <a:gd name="T7" fmla="*/ 4 h 5"/>
                <a:gd name="T8" fmla="*/ 39 w 66"/>
                <a:gd name="T9" fmla="*/ 4 h 5"/>
                <a:gd name="T10" fmla="*/ 47 w 66"/>
                <a:gd name="T11" fmla="*/ 3 h 5"/>
                <a:gd name="T12" fmla="*/ 54 w 66"/>
                <a:gd name="T13" fmla="*/ 3 h 5"/>
                <a:gd name="T14" fmla="*/ 59 w 66"/>
                <a:gd name="T15" fmla="*/ 2 h 5"/>
                <a:gd name="T16" fmla="*/ 63 w 66"/>
                <a:gd name="T17" fmla="*/ 1 h 5"/>
                <a:gd name="T18" fmla="*/ 65 w 66"/>
                <a:gd name="T19" fmla="*/ 0 h 5"/>
                <a:gd name="T20" fmla="*/ 66 w 66"/>
                <a:gd name="T21" fmla="*/ 0 h 5"/>
                <a:gd name="T22" fmla="*/ 64 w 66"/>
                <a:gd name="T23" fmla="*/ 0 h 5"/>
                <a:gd name="T24" fmla="*/ 63 w 66"/>
                <a:gd name="T25" fmla="*/ 0 h 5"/>
                <a:gd name="T26" fmla="*/ 60 w 66"/>
                <a:gd name="T27" fmla="*/ 1 h 5"/>
                <a:gd name="T28" fmla="*/ 57 w 66"/>
                <a:gd name="T29" fmla="*/ 2 h 5"/>
                <a:gd name="T30" fmla="*/ 51 w 66"/>
                <a:gd name="T31" fmla="*/ 3 h 5"/>
                <a:gd name="T32" fmla="*/ 45 w 66"/>
                <a:gd name="T33" fmla="*/ 3 h 5"/>
                <a:gd name="T34" fmla="*/ 37 w 66"/>
                <a:gd name="T35" fmla="*/ 4 h 5"/>
                <a:gd name="T36" fmla="*/ 28 w 66"/>
                <a:gd name="T37" fmla="*/ 4 h 5"/>
                <a:gd name="T38" fmla="*/ 20 w 66"/>
                <a:gd name="T39" fmla="*/ 4 h 5"/>
                <a:gd name="T40" fmla="*/ 10 w 66"/>
                <a:gd name="T41" fmla="*/ 5 h 5"/>
                <a:gd name="T42" fmla="*/ 0 w 66"/>
                <a:gd name="T43" fmla="*/ 5 h 5"/>
                <a:gd name="T44" fmla="*/ 0 w 66"/>
                <a:gd name="T45" fmla="*/ 5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6" h="5">
                  <a:moveTo>
                    <a:pt x="0" y="5"/>
                  </a:moveTo>
                  <a:lnTo>
                    <a:pt x="10" y="5"/>
                  </a:lnTo>
                  <a:lnTo>
                    <a:pt x="21" y="5"/>
                  </a:lnTo>
                  <a:lnTo>
                    <a:pt x="30" y="4"/>
                  </a:lnTo>
                  <a:lnTo>
                    <a:pt x="39" y="4"/>
                  </a:lnTo>
                  <a:lnTo>
                    <a:pt x="47" y="3"/>
                  </a:lnTo>
                  <a:lnTo>
                    <a:pt x="54" y="3"/>
                  </a:lnTo>
                  <a:lnTo>
                    <a:pt x="59" y="2"/>
                  </a:lnTo>
                  <a:lnTo>
                    <a:pt x="63" y="1"/>
                  </a:lnTo>
                  <a:lnTo>
                    <a:pt x="65" y="0"/>
                  </a:lnTo>
                  <a:lnTo>
                    <a:pt x="66" y="0"/>
                  </a:lnTo>
                  <a:lnTo>
                    <a:pt x="64" y="0"/>
                  </a:lnTo>
                  <a:lnTo>
                    <a:pt x="63" y="0"/>
                  </a:lnTo>
                  <a:lnTo>
                    <a:pt x="60" y="1"/>
                  </a:lnTo>
                  <a:lnTo>
                    <a:pt x="57" y="2"/>
                  </a:lnTo>
                  <a:lnTo>
                    <a:pt x="51" y="3"/>
                  </a:lnTo>
                  <a:lnTo>
                    <a:pt x="45" y="3"/>
                  </a:lnTo>
                  <a:lnTo>
                    <a:pt x="37" y="4"/>
                  </a:lnTo>
                  <a:lnTo>
                    <a:pt x="28" y="4"/>
                  </a:lnTo>
                  <a:lnTo>
                    <a:pt x="20" y="4"/>
                  </a:lnTo>
                  <a:lnTo>
                    <a:pt x="10" y="5"/>
                  </a:lnTo>
                  <a:lnTo>
                    <a:pt x="0" y="5"/>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27" name="Freeform 733">
              <a:extLst>
                <a:ext uri="{FF2B5EF4-FFF2-40B4-BE49-F238E27FC236}">
                  <a16:creationId xmlns:a16="http://schemas.microsoft.com/office/drawing/2014/main" id="{6923E3CE-A44E-5447-9B54-2EE116E5D277}"/>
                </a:ext>
              </a:extLst>
            </p:cNvPr>
            <p:cNvSpPr>
              <a:spLocks/>
            </p:cNvSpPr>
            <p:nvPr/>
          </p:nvSpPr>
          <p:spPr bwMode="auto">
            <a:xfrm>
              <a:off x="3285" y="3598"/>
              <a:ext cx="64" cy="5"/>
            </a:xfrm>
            <a:custGeom>
              <a:avLst/>
              <a:gdLst>
                <a:gd name="T0" fmla="*/ 0 w 64"/>
                <a:gd name="T1" fmla="*/ 5 h 5"/>
                <a:gd name="T2" fmla="*/ 10 w 64"/>
                <a:gd name="T3" fmla="*/ 5 h 5"/>
                <a:gd name="T4" fmla="*/ 20 w 64"/>
                <a:gd name="T5" fmla="*/ 4 h 5"/>
                <a:gd name="T6" fmla="*/ 28 w 64"/>
                <a:gd name="T7" fmla="*/ 4 h 5"/>
                <a:gd name="T8" fmla="*/ 37 w 64"/>
                <a:gd name="T9" fmla="*/ 4 h 5"/>
                <a:gd name="T10" fmla="*/ 45 w 64"/>
                <a:gd name="T11" fmla="*/ 3 h 5"/>
                <a:gd name="T12" fmla="*/ 51 w 64"/>
                <a:gd name="T13" fmla="*/ 3 h 5"/>
                <a:gd name="T14" fmla="*/ 57 w 64"/>
                <a:gd name="T15" fmla="*/ 2 h 5"/>
                <a:gd name="T16" fmla="*/ 60 w 64"/>
                <a:gd name="T17" fmla="*/ 1 h 5"/>
                <a:gd name="T18" fmla="*/ 63 w 64"/>
                <a:gd name="T19" fmla="*/ 0 h 5"/>
                <a:gd name="T20" fmla="*/ 64 w 64"/>
                <a:gd name="T21" fmla="*/ 0 h 5"/>
                <a:gd name="T22" fmla="*/ 61 w 64"/>
                <a:gd name="T23" fmla="*/ 0 h 5"/>
                <a:gd name="T24" fmla="*/ 60 w 64"/>
                <a:gd name="T25" fmla="*/ 0 h 5"/>
                <a:gd name="T26" fmla="*/ 57 w 64"/>
                <a:gd name="T27" fmla="*/ 1 h 5"/>
                <a:gd name="T28" fmla="*/ 54 w 64"/>
                <a:gd name="T29" fmla="*/ 2 h 5"/>
                <a:gd name="T30" fmla="*/ 50 w 64"/>
                <a:gd name="T31" fmla="*/ 2 h 5"/>
                <a:gd name="T32" fmla="*/ 43 w 64"/>
                <a:gd name="T33" fmla="*/ 3 h 5"/>
                <a:gd name="T34" fmla="*/ 36 w 64"/>
                <a:gd name="T35" fmla="*/ 3 h 5"/>
                <a:gd name="T36" fmla="*/ 28 w 64"/>
                <a:gd name="T37" fmla="*/ 4 h 5"/>
                <a:gd name="T38" fmla="*/ 19 w 64"/>
                <a:gd name="T39" fmla="*/ 4 h 5"/>
                <a:gd name="T40" fmla="*/ 10 w 64"/>
                <a:gd name="T41" fmla="*/ 4 h 5"/>
                <a:gd name="T42" fmla="*/ 0 w 64"/>
                <a:gd name="T43" fmla="*/ 4 h 5"/>
                <a:gd name="T44" fmla="*/ 0 w 64"/>
                <a:gd name="T45" fmla="*/ 5 h 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4" h="5">
                  <a:moveTo>
                    <a:pt x="0" y="5"/>
                  </a:moveTo>
                  <a:lnTo>
                    <a:pt x="10" y="5"/>
                  </a:lnTo>
                  <a:lnTo>
                    <a:pt x="20" y="4"/>
                  </a:lnTo>
                  <a:lnTo>
                    <a:pt x="28" y="4"/>
                  </a:lnTo>
                  <a:lnTo>
                    <a:pt x="37" y="4"/>
                  </a:lnTo>
                  <a:lnTo>
                    <a:pt x="45" y="3"/>
                  </a:lnTo>
                  <a:lnTo>
                    <a:pt x="51" y="3"/>
                  </a:lnTo>
                  <a:lnTo>
                    <a:pt x="57" y="2"/>
                  </a:lnTo>
                  <a:lnTo>
                    <a:pt x="60" y="1"/>
                  </a:lnTo>
                  <a:lnTo>
                    <a:pt x="63" y="0"/>
                  </a:lnTo>
                  <a:lnTo>
                    <a:pt x="64" y="0"/>
                  </a:lnTo>
                  <a:lnTo>
                    <a:pt x="61" y="0"/>
                  </a:lnTo>
                  <a:lnTo>
                    <a:pt x="60" y="0"/>
                  </a:lnTo>
                  <a:lnTo>
                    <a:pt x="57" y="1"/>
                  </a:lnTo>
                  <a:lnTo>
                    <a:pt x="54" y="2"/>
                  </a:lnTo>
                  <a:lnTo>
                    <a:pt x="50" y="2"/>
                  </a:lnTo>
                  <a:lnTo>
                    <a:pt x="43" y="3"/>
                  </a:lnTo>
                  <a:lnTo>
                    <a:pt x="36" y="3"/>
                  </a:lnTo>
                  <a:lnTo>
                    <a:pt x="28" y="4"/>
                  </a:lnTo>
                  <a:lnTo>
                    <a:pt x="19" y="4"/>
                  </a:lnTo>
                  <a:lnTo>
                    <a:pt x="10" y="4"/>
                  </a:lnTo>
                  <a:lnTo>
                    <a:pt x="0" y="4"/>
                  </a:lnTo>
                  <a:lnTo>
                    <a:pt x="0" y="5"/>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28" name="Freeform 734">
              <a:extLst>
                <a:ext uri="{FF2B5EF4-FFF2-40B4-BE49-F238E27FC236}">
                  <a16:creationId xmlns:a16="http://schemas.microsoft.com/office/drawing/2014/main" id="{3916EA5D-5592-C649-BCB6-82F7A834EEF4}"/>
                </a:ext>
              </a:extLst>
            </p:cNvPr>
            <p:cNvSpPr>
              <a:spLocks/>
            </p:cNvSpPr>
            <p:nvPr/>
          </p:nvSpPr>
          <p:spPr bwMode="auto">
            <a:xfrm>
              <a:off x="3285" y="3598"/>
              <a:ext cx="61" cy="4"/>
            </a:xfrm>
            <a:custGeom>
              <a:avLst/>
              <a:gdLst>
                <a:gd name="T0" fmla="*/ 0 w 61"/>
                <a:gd name="T1" fmla="*/ 4 h 4"/>
                <a:gd name="T2" fmla="*/ 10 w 61"/>
                <a:gd name="T3" fmla="*/ 4 h 4"/>
                <a:gd name="T4" fmla="*/ 19 w 61"/>
                <a:gd name="T5" fmla="*/ 4 h 4"/>
                <a:gd name="T6" fmla="*/ 28 w 61"/>
                <a:gd name="T7" fmla="*/ 4 h 4"/>
                <a:gd name="T8" fmla="*/ 36 w 61"/>
                <a:gd name="T9" fmla="*/ 3 h 4"/>
                <a:gd name="T10" fmla="*/ 43 w 61"/>
                <a:gd name="T11" fmla="*/ 3 h 4"/>
                <a:gd name="T12" fmla="*/ 50 w 61"/>
                <a:gd name="T13" fmla="*/ 2 h 4"/>
                <a:gd name="T14" fmla="*/ 54 w 61"/>
                <a:gd name="T15" fmla="*/ 2 h 4"/>
                <a:gd name="T16" fmla="*/ 57 w 61"/>
                <a:gd name="T17" fmla="*/ 1 h 4"/>
                <a:gd name="T18" fmla="*/ 60 w 61"/>
                <a:gd name="T19" fmla="*/ 0 h 4"/>
                <a:gd name="T20" fmla="*/ 61 w 61"/>
                <a:gd name="T21" fmla="*/ 0 h 4"/>
                <a:gd name="T22" fmla="*/ 58 w 61"/>
                <a:gd name="T23" fmla="*/ 0 h 4"/>
                <a:gd name="T24" fmla="*/ 57 w 61"/>
                <a:gd name="T25" fmla="*/ 0 h 4"/>
                <a:gd name="T26" fmla="*/ 56 w 61"/>
                <a:gd name="T27" fmla="*/ 1 h 4"/>
                <a:gd name="T28" fmla="*/ 52 w 61"/>
                <a:gd name="T29" fmla="*/ 2 h 4"/>
                <a:gd name="T30" fmla="*/ 47 w 61"/>
                <a:gd name="T31" fmla="*/ 2 h 4"/>
                <a:gd name="T32" fmla="*/ 41 w 61"/>
                <a:gd name="T33" fmla="*/ 3 h 4"/>
                <a:gd name="T34" fmla="*/ 35 w 61"/>
                <a:gd name="T35" fmla="*/ 3 h 4"/>
                <a:gd name="T36" fmla="*/ 27 w 61"/>
                <a:gd name="T37" fmla="*/ 4 h 4"/>
                <a:gd name="T38" fmla="*/ 18 w 61"/>
                <a:gd name="T39" fmla="*/ 4 h 4"/>
                <a:gd name="T40" fmla="*/ 9 w 61"/>
                <a:gd name="T41" fmla="*/ 4 h 4"/>
                <a:gd name="T42" fmla="*/ 0 w 61"/>
                <a:gd name="T43" fmla="*/ 4 h 4"/>
                <a:gd name="T44" fmla="*/ 0 w 61"/>
                <a:gd name="T45" fmla="*/ 4 h 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1" h="4">
                  <a:moveTo>
                    <a:pt x="0" y="4"/>
                  </a:moveTo>
                  <a:lnTo>
                    <a:pt x="10" y="4"/>
                  </a:lnTo>
                  <a:lnTo>
                    <a:pt x="19" y="4"/>
                  </a:lnTo>
                  <a:lnTo>
                    <a:pt x="28" y="4"/>
                  </a:lnTo>
                  <a:lnTo>
                    <a:pt x="36" y="3"/>
                  </a:lnTo>
                  <a:lnTo>
                    <a:pt x="43" y="3"/>
                  </a:lnTo>
                  <a:lnTo>
                    <a:pt x="50" y="2"/>
                  </a:lnTo>
                  <a:lnTo>
                    <a:pt x="54" y="2"/>
                  </a:lnTo>
                  <a:lnTo>
                    <a:pt x="57" y="1"/>
                  </a:lnTo>
                  <a:lnTo>
                    <a:pt x="60" y="0"/>
                  </a:lnTo>
                  <a:lnTo>
                    <a:pt x="61" y="0"/>
                  </a:lnTo>
                  <a:lnTo>
                    <a:pt x="58" y="0"/>
                  </a:lnTo>
                  <a:lnTo>
                    <a:pt x="57" y="0"/>
                  </a:lnTo>
                  <a:lnTo>
                    <a:pt x="56" y="1"/>
                  </a:lnTo>
                  <a:lnTo>
                    <a:pt x="52" y="2"/>
                  </a:lnTo>
                  <a:lnTo>
                    <a:pt x="47" y="2"/>
                  </a:lnTo>
                  <a:lnTo>
                    <a:pt x="41" y="3"/>
                  </a:lnTo>
                  <a:lnTo>
                    <a:pt x="35" y="3"/>
                  </a:lnTo>
                  <a:lnTo>
                    <a:pt x="27" y="4"/>
                  </a:lnTo>
                  <a:lnTo>
                    <a:pt x="18" y="4"/>
                  </a:lnTo>
                  <a:lnTo>
                    <a:pt x="9" y="4"/>
                  </a:lnTo>
                  <a:lnTo>
                    <a:pt x="0" y="4"/>
                  </a:lnTo>
                  <a:close/>
                </a:path>
              </a:pathLst>
            </a:custGeom>
            <a:solidFill>
              <a:srgbClr val="79797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29" name="Freeform 735">
              <a:extLst>
                <a:ext uri="{FF2B5EF4-FFF2-40B4-BE49-F238E27FC236}">
                  <a16:creationId xmlns:a16="http://schemas.microsoft.com/office/drawing/2014/main" id="{43157FEB-FF8E-7746-A824-3CDB3A3DEB0B}"/>
                </a:ext>
              </a:extLst>
            </p:cNvPr>
            <p:cNvSpPr>
              <a:spLocks/>
            </p:cNvSpPr>
            <p:nvPr/>
          </p:nvSpPr>
          <p:spPr bwMode="auto">
            <a:xfrm>
              <a:off x="3285" y="3598"/>
              <a:ext cx="58" cy="4"/>
            </a:xfrm>
            <a:custGeom>
              <a:avLst/>
              <a:gdLst>
                <a:gd name="T0" fmla="*/ 0 w 58"/>
                <a:gd name="T1" fmla="*/ 4 h 4"/>
                <a:gd name="T2" fmla="*/ 9 w 58"/>
                <a:gd name="T3" fmla="*/ 4 h 4"/>
                <a:gd name="T4" fmla="*/ 18 w 58"/>
                <a:gd name="T5" fmla="*/ 4 h 4"/>
                <a:gd name="T6" fmla="*/ 27 w 58"/>
                <a:gd name="T7" fmla="*/ 4 h 4"/>
                <a:gd name="T8" fmla="*/ 35 w 58"/>
                <a:gd name="T9" fmla="*/ 3 h 4"/>
                <a:gd name="T10" fmla="*/ 41 w 58"/>
                <a:gd name="T11" fmla="*/ 3 h 4"/>
                <a:gd name="T12" fmla="*/ 47 w 58"/>
                <a:gd name="T13" fmla="*/ 2 h 4"/>
                <a:gd name="T14" fmla="*/ 52 w 58"/>
                <a:gd name="T15" fmla="*/ 2 h 4"/>
                <a:gd name="T16" fmla="*/ 56 w 58"/>
                <a:gd name="T17" fmla="*/ 1 h 4"/>
                <a:gd name="T18" fmla="*/ 57 w 58"/>
                <a:gd name="T19" fmla="*/ 0 h 4"/>
                <a:gd name="T20" fmla="*/ 58 w 58"/>
                <a:gd name="T21" fmla="*/ 0 h 4"/>
                <a:gd name="T22" fmla="*/ 56 w 58"/>
                <a:gd name="T23" fmla="*/ 0 h 4"/>
                <a:gd name="T24" fmla="*/ 55 w 58"/>
                <a:gd name="T25" fmla="*/ 0 h 4"/>
                <a:gd name="T26" fmla="*/ 52 w 58"/>
                <a:gd name="T27" fmla="*/ 1 h 4"/>
                <a:gd name="T28" fmla="*/ 48 w 58"/>
                <a:gd name="T29" fmla="*/ 2 h 4"/>
                <a:gd name="T30" fmla="*/ 43 w 58"/>
                <a:gd name="T31" fmla="*/ 2 h 4"/>
                <a:gd name="T32" fmla="*/ 36 w 58"/>
                <a:gd name="T33" fmla="*/ 3 h 4"/>
                <a:gd name="T34" fmla="*/ 28 w 58"/>
                <a:gd name="T35" fmla="*/ 3 h 4"/>
                <a:gd name="T36" fmla="*/ 19 w 58"/>
                <a:gd name="T37" fmla="*/ 4 h 4"/>
                <a:gd name="T38" fmla="*/ 10 w 58"/>
                <a:gd name="T39" fmla="*/ 4 h 4"/>
                <a:gd name="T40" fmla="*/ 0 w 58"/>
                <a:gd name="T41" fmla="*/ 4 h 4"/>
                <a:gd name="T42" fmla="*/ 0 w 58"/>
                <a:gd name="T43" fmla="*/ 4 h 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8" h="4">
                  <a:moveTo>
                    <a:pt x="0" y="4"/>
                  </a:moveTo>
                  <a:lnTo>
                    <a:pt x="9" y="4"/>
                  </a:lnTo>
                  <a:lnTo>
                    <a:pt x="18" y="4"/>
                  </a:lnTo>
                  <a:lnTo>
                    <a:pt x="27" y="4"/>
                  </a:lnTo>
                  <a:lnTo>
                    <a:pt x="35" y="3"/>
                  </a:lnTo>
                  <a:lnTo>
                    <a:pt x="41" y="3"/>
                  </a:lnTo>
                  <a:lnTo>
                    <a:pt x="47" y="2"/>
                  </a:lnTo>
                  <a:lnTo>
                    <a:pt x="52" y="2"/>
                  </a:lnTo>
                  <a:lnTo>
                    <a:pt x="56" y="1"/>
                  </a:lnTo>
                  <a:lnTo>
                    <a:pt x="57" y="0"/>
                  </a:lnTo>
                  <a:lnTo>
                    <a:pt x="58" y="0"/>
                  </a:lnTo>
                  <a:lnTo>
                    <a:pt x="56" y="0"/>
                  </a:lnTo>
                  <a:lnTo>
                    <a:pt x="55" y="0"/>
                  </a:lnTo>
                  <a:lnTo>
                    <a:pt x="52" y="1"/>
                  </a:lnTo>
                  <a:lnTo>
                    <a:pt x="48" y="2"/>
                  </a:lnTo>
                  <a:lnTo>
                    <a:pt x="43" y="2"/>
                  </a:lnTo>
                  <a:lnTo>
                    <a:pt x="36" y="3"/>
                  </a:lnTo>
                  <a:lnTo>
                    <a:pt x="28" y="3"/>
                  </a:lnTo>
                  <a:lnTo>
                    <a:pt x="19" y="4"/>
                  </a:lnTo>
                  <a:lnTo>
                    <a:pt x="10" y="4"/>
                  </a:lnTo>
                  <a:lnTo>
                    <a:pt x="0" y="4"/>
                  </a:lnTo>
                  <a:close/>
                </a:path>
              </a:pathLst>
            </a:custGeom>
            <a:solidFill>
              <a:srgbClr val="7878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30" name="Freeform 736">
              <a:extLst>
                <a:ext uri="{FF2B5EF4-FFF2-40B4-BE49-F238E27FC236}">
                  <a16:creationId xmlns:a16="http://schemas.microsoft.com/office/drawing/2014/main" id="{A45E27B4-A2DE-074F-AC14-A7BD224ED370}"/>
                </a:ext>
              </a:extLst>
            </p:cNvPr>
            <p:cNvSpPr>
              <a:spLocks/>
            </p:cNvSpPr>
            <p:nvPr/>
          </p:nvSpPr>
          <p:spPr bwMode="auto">
            <a:xfrm>
              <a:off x="3285" y="3598"/>
              <a:ext cx="56" cy="4"/>
            </a:xfrm>
            <a:custGeom>
              <a:avLst/>
              <a:gdLst>
                <a:gd name="T0" fmla="*/ 0 w 56"/>
                <a:gd name="T1" fmla="*/ 4 h 4"/>
                <a:gd name="T2" fmla="*/ 10 w 56"/>
                <a:gd name="T3" fmla="*/ 4 h 4"/>
                <a:gd name="T4" fmla="*/ 19 w 56"/>
                <a:gd name="T5" fmla="*/ 4 h 4"/>
                <a:gd name="T6" fmla="*/ 28 w 56"/>
                <a:gd name="T7" fmla="*/ 3 h 4"/>
                <a:gd name="T8" fmla="*/ 36 w 56"/>
                <a:gd name="T9" fmla="*/ 3 h 4"/>
                <a:gd name="T10" fmla="*/ 43 w 56"/>
                <a:gd name="T11" fmla="*/ 2 h 4"/>
                <a:gd name="T12" fmla="*/ 48 w 56"/>
                <a:gd name="T13" fmla="*/ 2 h 4"/>
                <a:gd name="T14" fmla="*/ 52 w 56"/>
                <a:gd name="T15" fmla="*/ 1 h 4"/>
                <a:gd name="T16" fmla="*/ 55 w 56"/>
                <a:gd name="T17" fmla="*/ 0 h 4"/>
                <a:gd name="T18" fmla="*/ 56 w 56"/>
                <a:gd name="T19" fmla="*/ 0 h 4"/>
                <a:gd name="T20" fmla="*/ 53 w 56"/>
                <a:gd name="T21" fmla="*/ 0 h 4"/>
                <a:gd name="T22" fmla="*/ 52 w 56"/>
                <a:gd name="T23" fmla="*/ 0 h 4"/>
                <a:gd name="T24" fmla="*/ 50 w 56"/>
                <a:gd name="T25" fmla="*/ 1 h 4"/>
                <a:gd name="T26" fmla="*/ 46 w 56"/>
                <a:gd name="T27" fmla="*/ 2 h 4"/>
                <a:gd name="T28" fmla="*/ 41 w 56"/>
                <a:gd name="T29" fmla="*/ 2 h 4"/>
                <a:gd name="T30" fmla="*/ 34 w 56"/>
                <a:gd name="T31" fmla="*/ 3 h 4"/>
                <a:gd name="T32" fmla="*/ 27 w 56"/>
                <a:gd name="T33" fmla="*/ 3 h 4"/>
                <a:gd name="T34" fmla="*/ 18 w 56"/>
                <a:gd name="T35" fmla="*/ 4 h 4"/>
                <a:gd name="T36" fmla="*/ 9 w 56"/>
                <a:gd name="T37" fmla="*/ 4 h 4"/>
                <a:gd name="T38" fmla="*/ 0 w 56"/>
                <a:gd name="T39" fmla="*/ 4 h 4"/>
                <a:gd name="T40" fmla="*/ 0 w 56"/>
                <a:gd name="T41" fmla="*/ 4 h 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6" h="4">
                  <a:moveTo>
                    <a:pt x="0" y="4"/>
                  </a:moveTo>
                  <a:lnTo>
                    <a:pt x="10" y="4"/>
                  </a:lnTo>
                  <a:lnTo>
                    <a:pt x="19" y="4"/>
                  </a:lnTo>
                  <a:lnTo>
                    <a:pt x="28" y="3"/>
                  </a:lnTo>
                  <a:lnTo>
                    <a:pt x="36" y="3"/>
                  </a:lnTo>
                  <a:lnTo>
                    <a:pt x="43" y="2"/>
                  </a:lnTo>
                  <a:lnTo>
                    <a:pt x="48" y="2"/>
                  </a:lnTo>
                  <a:lnTo>
                    <a:pt x="52" y="1"/>
                  </a:lnTo>
                  <a:lnTo>
                    <a:pt x="55" y="0"/>
                  </a:lnTo>
                  <a:lnTo>
                    <a:pt x="56" y="0"/>
                  </a:lnTo>
                  <a:lnTo>
                    <a:pt x="53" y="0"/>
                  </a:lnTo>
                  <a:lnTo>
                    <a:pt x="52" y="0"/>
                  </a:lnTo>
                  <a:lnTo>
                    <a:pt x="50" y="1"/>
                  </a:lnTo>
                  <a:lnTo>
                    <a:pt x="46" y="2"/>
                  </a:lnTo>
                  <a:lnTo>
                    <a:pt x="41" y="2"/>
                  </a:lnTo>
                  <a:lnTo>
                    <a:pt x="34" y="3"/>
                  </a:lnTo>
                  <a:lnTo>
                    <a:pt x="27" y="3"/>
                  </a:lnTo>
                  <a:lnTo>
                    <a:pt x="18" y="4"/>
                  </a:lnTo>
                  <a:lnTo>
                    <a:pt x="9" y="4"/>
                  </a:lnTo>
                  <a:lnTo>
                    <a:pt x="0" y="4"/>
                  </a:lnTo>
                  <a:close/>
                </a:path>
              </a:pathLst>
            </a:custGeom>
            <a:solidFill>
              <a:srgbClr val="7676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31" name="Freeform 737">
              <a:extLst>
                <a:ext uri="{FF2B5EF4-FFF2-40B4-BE49-F238E27FC236}">
                  <a16:creationId xmlns:a16="http://schemas.microsoft.com/office/drawing/2014/main" id="{B88269B9-3CBD-0A47-9462-E8EA7D96FD97}"/>
                </a:ext>
              </a:extLst>
            </p:cNvPr>
            <p:cNvSpPr>
              <a:spLocks/>
            </p:cNvSpPr>
            <p:nvPr/>
          </p:nvSpPr>
          <p:spPr bwMode="auto">
            <a:xfrm>
              <a:off x="3285" y="3598"/>
              <a:ext cx="53" cy="4"/>
            </a:xfrm>
            <a:custGeom>
              <a:avLst/>
              <a:gdLst>
                <a:gd name="T0" fmla="*/ 0 w 53"/>
                <a:gd name="T1" fmla="*/ 4 h 4"/>
                <a:gd name="T2" fmla="*/ 9 w 53"/>
                <a:gd name="T3" fmla="*/ 4 h 4"/>
                <a:gd name="T4" fmla="*/ 18 w 53"/>
                <a:gd name="T5" fmla="*/ 4 h 4"/>
                <a:gd name="T6" fmla="*/ 27 w 53"/>
                <a:gd name="T7" fmla="*/ 3 h 4"/>
                <a:gd name="T8" fmla="*/ 34 w 53"/>
                <a:gd name="T9" fmla="*/ 3 h 4"/>
                <a:gd name="T10" fmla="*/ 41 w 53"/>
                <a:gd name="T11" fmla="*/ 2 h 4"/>
                <a:gd name="T12" fmla="*/ 46 w 53"/>
                <a:gd name="T13" fmla="*/ 2 h 4"/>
                <a:gd name="T14" fmla="*/ 50 w 53"/>
                <a:gd name="T15" fmla="*/ 1 h 4"/>
                <a:gd name="T16" fmla="*/ 52 w 53"/>
                <a:gd name="T17" fmla="*/ 0 h 4"/>
                <a:gd name="T18" fmla="*/ 53 w 53"/>
                <a:gd name="T19" fmla="*/ 0 h 4"/>
                <a:gd name="T20" fmla="*/ 50 w 53"/>
                <a:gd name="T21" fmla="*/ 0 h 4"/>
                <a:gd name="T22" fmla="*/ 50 w 53"/>
                <a:gd name="T23" fmla="*/ 0 h 4"/>
                <a:gd name="T24" fmla="*/ 47 w 53"/>
                <a:gd name="T25" fmla="*/ 1 h 4"/>
                <a:gd name="T26" fmla="*/ 43 w 53"/>
                <a:gd name="T27" fmla="*/ 2 h 4"/>
                <a:gd name="T28" fmla="*/ 38 w 53"/>
                <a:gd name="T29" fmla="*/ 2 h 4"/>
                <a:gd name="T30" fmla="*/ 32 w 53"/>
                <a:gd name="T31" fmla="*/ 3 h 4"/>
                <a:gd name="T32" fmla="*/ 25 w 53"/>
                <a:gd name="T33" fmla="*/ 3 h 4"/>
                <a:gd name="T34" fmla="*/ 17 w 53"/>
                <a:gd name="T35" fmla="*/ 3 h 4"/>
                <a:gd name="T36" fmla="*/ 9 w 53"/>
                <a:gd name="T37" fmla="*/ 4 h 4"/>
                <a:gd name="T38" fmla="*/ 0 w 53"/>
                <a:gd name="T39" fmla="*/ 4 h 4"/>
                <a:gd name="T40" fmla="*/ 0 w 53"/>
                <a:gd name="T41" fmla="*/ 4 h 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3" h="4">
                  <a:moveTo>
                    <a:pt x="0" y="4"/>
                  </a:moveTo>
                  <a:lnTo>
                    <a:pt x="9" y="4"/>
                  </a:lnTo>
                  <a:lnTo>
                    <a:pt x="18" y="4"/>
                  </a:lnTo>
                  <a:lnTo>
                    <a:pt x="27" y="3"/>
                  </a:lnTo>
                  <a:lnTo>
                    <a:pt x="34" y="3"/>
                  </a:lnTo>
                  <a:lnTo>
                    <a:pt x="41" y="2"/>
                  </a:lnTo>
                  <a:lnTo>
                    <a:pt x="46" y="2"/>
                  </a:lnTo>
                  <a:lnTo>
                    <a:pt x="50" y="1"/>
                  </a:lnTo>
                  <a:lnTo>
                    <a:pt x="52" y="0"/>
                  </a:lnTo>
                  <a:lnTo>
                    <a:pt x="53" y="0"/>
                  </a:lnTo>
                  <a:lnTo>
                    <a:pt x="50" y="0"/>
                  </a:lnTo>
                  <a:lnTo>
                    <a:pt x="47" y="1"/>
                  </a:lnTo>
                  <a:lnTo>
                    <a:pt x="43" y="2"/>
                  </a:lnTo>
                  <a:lnTo>
                    <a:pt x="38" y="2"/>
                  </a:lnTo>
                  <a:lnTo>
                    <a:pt x="32" y="3"/>
                  </a:lnTo>
                  <a:lnTo>
                    <a:pt x="25" y="3"/>
                  </a:lnTo>
                  <a:lnTo>
                    <a:pt x="17" y="3"/>
                  </a:lnTo>
                  <a:lnTo>
                    <a:pt x="9" y="4"/>
                  </a:lnTo>
                  <a:lnTo>
                    <a:pt x="0" y="4"/>
                  </a:lnTo>
                  <a:close/>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32" name="Freeform 738">
              <a:extLst>
                <a:ext uri="{FF2B5EF4-FFF2-40B4-BE49-F238E27FC236}">
                  <a16:creationId xmlns:a16="http://schemas.microsoft.com/office/drawing/2014/main" id="{19CBC800-2505-AC43-BF2D-6D06FE2F6F60}"/>
                </a:ext>
              </a:extLst>
            </p:cNvPr>
            <p:cNvSpPr>
              <a:spLocks/>
            </p:cNvSpPr>
            <p:nvPr/>
          </p:nvSpPr>
          <p:spPr bwMode="auto">
            <a:xfrm>
              <a:off x="3285" y="3598"/>
              <a:ext cx="50" cy="4"/>
            </a:xfrm>
            <a:custGeom>
              <a:avLst/>
              <a:gdLst>
                <a:gd name="T0" fmla="*/ 0 w 50"/>
                <a:gd name="T1" fmla="*/ 4 h 4"/>
                <a:gd name="T2" fmla="*/ 9 w 50"/>
                <a:gd name="T3" fmla="*/ 4 h 4"/>
                <a:gd name="T4" fmla="*/ 17 w 50"/>
                <a:gd name="T5" fmla="*/ 3 h 4"/>
                <a:gd name="T6" fmla="*/ 25 w 50"/>
                <a:gd name="T7" fmla="*/ 3 h 4"/>
                <a:gd name="T8" fmla="*/ 32 w 50"/>
                <a:gd name="T9" fmla="*/ 3 h 4"/>
                <a:gd name="T10" fmla="*/ 38 w 50"/>
                <a:gd name="T11" fmla="*/ 2 h 4"/>
                <a:gd name="T12" fmla="*/ 43 w 50"/>
                <a:gd name="T13" fmla="*/ 2 h 4"/>
                <a:gd name="T14" fmla="*/ 47 w 50"/>
                <a:gd name="T15" fmla="*/ 1 h 4"/>
                <a:gd name="T16" fmla="*/ 50 w 50"/>
                <a:gd name="T17" fmla="*/ 0 h 4"/>
                <a:gd name="T18" fmla="*/ 50 w 50"/>
                <a:gd name="T19" fmla="*/ 0 h 4"/>
                <a:gd name="T20" fmla="*/ 48 w 50"/>
                <a:gd name="T21" fmla="*/ 0 h 4"/>
                <a:gd name="T22" fmla="*/ 47 w 50"/>
                <a:gd name="T23" fmla="*/ 0 h 4"/>
                <a:gd name="T24" fmla="*/ 45 w 50"/>
                <a:gd name="T25" fmla="*/ 1 h 4"/>
                <a:gd name="T26" fmla="*/ 42 w 50"/>
                <a:gd name="T27" fmla="*/ 1 h 4"/>
                <a:gd name="T28" fmla="*/ 36 w 50"/>
                <a:gd name="T29" fmla="*/ 2 h 4"/>
                <a:gd name="T30" fmla="*/ 30 w 50"/>
                <a:gd name="T31" fmla="*/ 2 h 4"/>
                <a:gd name="T32" fmla="*/ 24 w 50"/>
                <a:gd name="T33" fmla="*/ 3 h 4"/>
                <a:gd name="T34" fmla="*/ 16 w 50"/>
                <a:gd name="T35" fmla="*/ 3 h 4"/>
                <a:gd name="T36" fmla="*/ 8 w 50"/>
                <a:gd name="T37" fmla="*/ 3 h 4"/>
                <a:gd name="T38" fmla="*/ 0 w 50"/>
                <a:gd name="T39" fmla="*/ 3 h 4"/>
                <a:gd name="T40" fmla="*/ 0 w 50"/>
                <a:gd name="T41" fmla="*/ 4 h 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0" h="4">
                  <a:moveTo>
                    <a:pt x="0" y="4"/>
                  </a:moveTo>
                  <a:lnTo>
                    <a:pt x="9" y="4"/>
                  </a:lnTo>
                  <a:lnTo>
                    <a:pt x="17" y="3"/>
                  </a:lnTo>
                  <a:lnTo>
                    <a:pt x="25" y="3"/>
                  </a:lnTo>
                  <a:lnTo>
                    <a:pt x="32" y="3"/>
                  </a:lnTo>
                  <a:lnTo>
                    <a:pt x="38" y="2"/>
                  </a:lnTo>
                  <a:lnTo>
                    <a:pt x="43" y="2"/>
                  </a:lnTo>
                  <a:lnTo>
                    <a:pt x="47" y="1"/>
                  </a:lnTo>
                  <a:lnTo>
                    <a:pt x="50" y="0"/>
                  </a:lnTo>
                  <a:lnTo>
                    <a:pt x="48" y="0"/>
                  </a:lnTo>
                  <a:lnTo>
                    <a:pt x="47" y="0"/>
                  </a:lnTo>
                  <a:lnTo>
                    <a:pt x="45" y="1"/>
                  </a:lnTo>
                  <a:lnTo>
                    <a:pt x="42" y="1"/>
                  </a:lnTo>
                  <a:lnTo>
                    <a:pt x="36" y="2"/>
                  </a:lnTo>
                  <a:lnTo>
                    <a:pt x="30" y="2"/>
                  </a:lnTo>
                  <a:lnTo>
                    <a:pt x="24" y="3"/>
                  </a:lnTo>
                  <a:lnTo>
                    <a:pt x="16" y="3"/>
                  </a:lnTo>
                  <a:lnTo>
                    <a:pt x="8" y="3"/>
                  </a:lnTo>
                  <a:lnTo>
                    <a:pt x="0" y="3"/>
                  </a:lnTo>
                  <a:lnTo>
                    <a:pt x="0" y="4"/>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33" name="Freeform 739">
              <a:extLst>
                <a:ext uri="{FF2B5EF4-FFF2-40B4-BE49-F238E27FC236}">
                  <a16:creationId xmlns:a16="http://schemas.microsoft.com/office/drawing/2014/main" id="{19EFC2FE-072D-B34E-8113-0703AC41EAEE}"/>
                </a:ext>
              </a:extLst>
            </p:cNvPr>
            <p:cNvSpPr>
              <a:spLocks/>
            </p:cNvSpPr>
            <p:nvPr/>
          </p:nvSpPr>
          <p:spPr bwMode="auto">
            <a:xfrm>
              <a:off x="3285" y="3598"/>
              <a:ext cx="48" cy="3"/>
            </a:xfrm>
            <a:custGeom>
              <a:avLst/>
              <a:gdLst>
                <a:gd name="T0" fmla="*/ 0 w 48"/>
                <a:gd name="T1" fmla="*/ 3 h 3"/>
                <a:gd name="T2" fmla="*/ 8 w 48"/>
                <a:gd name="T3" fmla="*/ 3 h 3"/>
                <a:gd name="T4" fmla="*/ 16 w 48"/>
                <a:gd name="T5" fmla="*/ 3 h 3"/>
                <a:gd name="T6" fmla="*/ 24 w 48"/>
                <a:gd name="T7" fmla="*/ 3 h 3"/>
                <a:gd name="T8" fmla="*/ 30 w 48"/>
                <a:gd name="T9" fmla="*/ 2 h 3"/>
                <a:gd name="T10" fmla="*/ 36 w 48"/>
                <a:gd name="T11" fmla="*/ 2 h 3"/>
                <a:gd name="T12" fmla="*/ 42 w 48"/>
                <a:gd name="T13" fmla="*/ 1 h 3"/>
                <a:gd name="T14" fmla="*/ 45 w 48"/>
                <a:gd name="T15" fmla="*/ 1 h 3"/>
                <a:gd name="T16" fmla="*/ 47 w 48"/>
                <a:gd name="T17" fmla="*/ 0 h 3"/>
                <a:gd name="T18" fmla="*/ 48 w 48"/>
                <a:gd name="T19" fmla="*/ 0 h 3"/>
                <a:gd name="T20" fmla="*/ 45 w 48"/>
                <a:gd name="T21" fmla="*/ 0 h 3"/>
                <a:gd name="T22" fmla="*/ 44 w 48"/>
                <a:gd name="T23" fmla="*/ 0 h 3"/>
                <a:gd name="T24" fmla="*/ 42 w 48"/>
                <a:gd name="T25" fmla="*/ 1 h 3"/>
                <a:gd name="T26" fmla="*/ 37 w 48"/>
                <a:gd name="T27" fmla="*/ 2 h 3"/>
                <a:gd name="T28" fmla="*/ 32 w 48"/>
                <a:gd name="T29" fmla="*/ 2 h 3"/>
                <a:gd name="T30" fmla="*/ 25 w 48"/>
                <a:gd name="T31" fmla="*/ 3 h 3"/>
                <a:gd name="T32" fmla="*/ 17 w 48"/>
                <a:gd name="T33" fmla="*/ 3 h 3"/>
                <a:gd name="T34" fmla="*/ 9 w 48"/>
                <a:gd name="T35" fmla="*/ 3 h 3"/>
                <a:gd name="T36" fmla="*/ 0 w 48"/>
                <a:gd name="T37" fmla="*/ 3 h 3"/>
                <a:gd name="T38" fmla="*/ 0 w 48"/>
                <a:gd name="T39" fmla="*/ 3 h 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8" h="3">
                  <a:moveTo>
                    <a:pt x="0" y="3"/>
                  </a:moveTo>
                  <a:lnTo>
                    <a:pt x="8" y="3"/>
                  </a:lnTo>
                  <a:lnTo>
                    <a:pt x="16" y="3"/>
                  </a:lnTo>
                  <a:lnTo>
                    <a:pt x="24" y="3"/>
                  </a:lnTo>
                  <a:lnTo>
                    <a:pt x="30" y="2"/>
                  </a:lnTo>
                  <a:lnTo>
                    <a:pt x="36" y="2"/>
                  </a:lnTo>
                  <a:lnTo>
                    <a:pt x="42" y="1"/>
                  </a:lnTo>
                  <a:lnTo>
                    <a:pt x="45" y="1"/>
                  </a:lnTo>
                  <a:lnTo>
                    <a:pt x="47" y="0"/>
                  </a:lnTo>
                  <a:lnTo>
                    <a:pt x="48" y="0"/>
                  </a:lnTo>
                  <a:lnTo>
                    <a:pt x="45" y="0"/>
                  </a:lnTo>
                  <a:lnTo>
                    <a:pt x="44" y="0"/>
                  </a:lnTo>
                  <a:lnTo>
                    <a:pt x="42" y="1"/>
                  </a:lnTo>
                  <a:lnTo>
                    <a:pt x="37" y="2"/>
                  </a:lnTo>
                  <a:lnTo>
                    <a:pt x="32" y="2"/>
                  </a:lnTo>
                  <a:lnTo>
                    <a:pt x="25" y="3"/>
                  </a:lnTo>
                  <a:lnTo>
                    <a:pt x="17" y="3"/>
                  </a:lnTo>
                  <a:lnTo>
                    <a:pt x="9" y="3"/>
                  </a:lnTo>
                  <a:lnTo>
                    <a:pt x="0" y="3"/>
                  </a:lnTo>
                  <a:close/>
                </a:path>
              </a:pathLst>
            </a:custGeom>
            <a:solidFill>
              <a:srgbClr val="71717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34" name="Freeform 740">
              <a:extLst>
                <a:ext uri="{FF2B5EF4-FFF2-40B4-BE49-F238E27FC236}">
                  <a16:creationId xmlns:a16="http://schemas.microsoft.com/office/drawing/2014/main" id="{B8D58862-8D20-D343-BE1D-2006257415B9}"/>
                </a:ext>
              </a:extLst>
            </p:cNvPr>
            <p:cNvSpPr>
              <a:spLocks/>
            </p:cNvSpPr>
            <p:nvPr/>
          </p:nvSpPr>
          <p:spPr bwMode="auto">
            <a:xfrm>
              <a:off x="3285" y="3598"/>
              <a:ext cx="45" cy="3"/>
            </a:xfrm>
            <a:custGeom>
              <a:avLst/>
              <a:gdLst>
                <a:gd name="T0" fmla="*/ 0 w 45"/>
                <a:gd name="T1" fmla="*/ 3 h 3"/>
                <a:gd name="T2" fmla="*/ 9 w 45"/>
                <a:gd name="T3" fmla="*/ 3 h 3"/>
                <a:gd name="T4" fmla="*/ 17 w 45"/>
                <a:gd name="T5" fmla="*/ 3 h 3"/>
                <a:gd name="T6" fmla="*/ 25 w 45"/>
                <a:gd name="T7" fmla="*/ 3 h 3"/>
                <a:gd name="T8" fmla="*/ 32 w 45"/>
                <a:gd name="T9" fmla="*/ 2 h 3"/>
                <a:gd name="T10" fmla="*/ 37 w 45"/>
                <a:gd name="T11" fmla="*/ 2 h 3"/>
                <a:gd name="T12" fmla="*/ 42 w 45"/>
                <a:gd name="T13" fmla="*/ 1 h 3"/>
                <a:gd name="T14" fmla="*/ 44 w 45"/>
                <a:gd name="T15" fmla="*/ 0 h 3"/>
                <a:gd name="T16" fmla="*/ 45 w 45"/>
                <a:gd name="T17" fmla="*/ 0 h 3"/>
                <a:gd name="T18" fmla="*/ 43 w 45"/>
                <a:gd name="T19" fmla="*/ 0 h 3"/>
                <a:gd name="T20" fmla="*/ 42 w 45"/>
                <a:gd name="T21" fmla="*/ 0 h 3"/>
                <a:gd name="T22" fmla="*/ 39 w 45"/>
                <a:gd name="T23" fmla="*/ 1 h 3"/>
                <a:gd name="T24" fmla="*/ 36 w 45"/>
                <a:gd name="T25" fmla="*/ 1 h 3"/>
                <a:gd name="T26" fmla="*/ 30 w 45"/>
                <a:gd name="T27" fmla="*/ 2 h 3"/>
                <a:gd name="T28" fmla="*/ 23 w 45"/>
                <a:gd name="T29" fmla="*/ 2 h 3"/>
                <a:gd name="T30" fmla="*/ 16 w 45"/>
                <a:gd name="T31" fmla="*/ 3 h 3"/>
                <a:gd name="T32" fmla="*/ 8 w 45"/>
                <a:gd name="T33" fmla="*/ 3 h 3"/>
                <a:gd name="T34" fmla="*/ 0 w 45"/>
                <a:gd name="T35" fmla="*/ 3 h 3"/>
                <a:gd name="T36" fmla="*/ 0 w 45"/>
                <a:gd name="T37" fmla="*/ 3 h 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5" h="3">
                  <a:moveTo>
                    <a:pt x="0" y="3"/>
                  </a:moveTo>
                  <a:lnTo>
                    <a:pt x="9" y="3"/>
                  </a:lnTo>
                  <a:lnTo>
                    <a:pt x="17" y="3"/>
                  </a:lnTo>
                  <a:lnTo>
                    <a:pt x="25" y="3"/>
                  </a:lnTo>
                  <a:lnTo>
                    <a:pt x="32" y="2"/>
                  </a:lnTo>
                  <a:lnTo>
                    <a:pt x="37" y="2"/>
                  </a:lnTo>
                  <a:lnTo>
                    <a:pt x="42" y="1"/>
                  </a:lnTo>
                  <a:lnTo>
                    <a:pt x="44" y="0"/>
                  </a:lnTo>
                  <a:lnTo>
                    <a:pt x="45" y="0"/>
                  </a:lnTo>
                  <a:lnTo>
                    <a:pt x="43" y="0"/>
                  </a:lnTo>
                  <a:lnTo>
                    <a:pt x="42" y="0"/>
                  </a:lnTo>
                  <a:lnTo>
                    <a:pt x="39" y="1"/>
                  </a:lnTo>
                  <a:lnTo>
                    <a:pt x="36" y="1"/>
                  </a:lnTo>
                  <a:lnTo>
                    <a:pt x="30" y="2"/>
                  </a:lnTo>
                  <a:lnTo>
                    <a:pt x="23" y="2"/>
                  </a:lnTo>
                  <a:lnTo>
                    <a:pt x="16" y="3"/>
                  </a:lnTo>
                  <a:lnTo>
                    <a:pt x="8" y="3"/>
                  </a:lnTo>
                  <a:lnTo>
                    <a:pt x="0" y="3"/>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35" name="Freeform 741">
              <a:extLst>
                <a:ext uri="{FF2B5EF4-FFF2-40B4-BE49-F238E27FC236}">
                  <a16:creationId xmlns:a16="http://schemas.microsoft.com/office/drawing/2014/main" id="{3DCCF538-73BC-0246-BCE2-5C9C727C86E8}"/>
                </a:ext>
              </a:extLst>
            </p:cNvPr>
            <p:cNvSpPr>
              <a:spLocks/>
            </p:cNvSpPr>
            <p:nvPr/>
          </p:nvSpPr>
          <p:spPr bwMode="auto">
            <a:xfrm>
              <a:off x="3285" y="3598"/>
              <a:ext cx="43" cy="3"/>
            </a:xfrm>
            <a:custGeom>
              <a:avLst/>
              <a:gdLst>
                <a:gd name="T0" fmla="*/ 0 w 43"/>
                <a:gd name="T1" fmla="*/ 3 h 3"/>
                <a:gd name="T2" fmla="*/ 8 w 43"/>
                <a:gd name="T3" fmla="*/ 3 h 3"/>
                <a:gd name="T4" fmla="*/ 16 w 43"/>
                <a:gd name="T5" fmla="*/ 3 h 3"/>
                <a:gd name="T6" fmla="*/ 23 w 43"/>
                <a:gd name="T7" fmla="*/ 2 h 3"/>
                <a:gd name="T8" fmla="*/ 30 w 43"/>
                <a:gd name="T9" fmla="*/ 2 h 3"/>
                <a:gd name="T10" fmla="*/ 36 w 43"/>
                <a:gd name="T11" fmla="*/ 1 h 3"/>
                <a:gd name="T12" fmla="*/ 39 w 43"/>
                <a:gd name="T13" fmla="*/ 1 h 3"/>
                <a:gd name="T14" fmla="*/ 42 w 43"/>
                <a:gd name="T15" fmla="*/ 0 h 3"/>
                <a:gd name="T16" fmla="*/ 43 w 43"/>
                <a:gd name="T17" fmla="*/ 0 h 3"/>
                <a:gd name="T18" fmla="*/ 40 w 43"/>
                <a:gd name="T19" fmla="*/ 0 h 3"/>
                <a:gd name="T20" fmla="*/ 39 w 43"/>
                <a:gd name="T21" fmla="*/ 0 h 3"/>
                <a:gd name="T22" fmla="*/ 36 w 43"/>
                <a:gd name="T23" fmla="*/ 1 h 3"/>
                <a:gd name="T24" fmla="*/ 33 w 43"/>
                <a:gd name="T25" fmla="*/ 1 h 3"/>
                <a:gd name="T26" fmla="*/ 28 w 43"/>
                <a:gd name="T27" fmla="*/ 2 h 3"/>
                <a:gd name="T28" fmla="*/ 22 w 43"/>
                <a:gd name="T29" fmla="*/ 2 h 3"/>
                <a:gd name="T30" fmla="*/ 15 w 43"/>
                <a:gd name="T31" fmla="*/ 2 h 3"/>
                <a:gd name="T32" fmla="*/ 7 w 43"/>
                <a:gd name="T33" fmla="*/ 3 h 3"/>
                <a:gd name="T34" fmla="*/ 0 w 43"/>
                <a:gd name="T35" fmla="*/ 3 h 3"/>
                <a:gd name="T36" fmla="*/ 0 w 43"/>
                <a:gd name="T37" fmla="*/ 3 h 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3" h="3">
                  <a:moveTo>
                    <a:pt x="0" y="3"/>
                  </a:moveTo>
                  <a:lnTo>
                    <a:pt x="8" y="3"/>
                  </a:lnTo>
                  <a:lnTo>
                    <a:pt x="16" y="3"/>
                  </a:lnTo>
                  <a:lnTo>
                    <a:pt x="23" y="2"/>
                  </a:lnTo>
                  <a:lnTo>
                    <a:pt x="30" y="2"/>
                  </a:lnTo>
                  <a:lnTo>
                    <a:pt x="36" y="1"/>
                  </a:lnTo>
                  <a:lnTo>
                    <a:pt x="39" y="1"/>
                  </a:lnTo>
                  <a:lnTo>
                    <a:pt x="42" y="0"/>
                  </a:lnTo>
                  <a:lnTo>
                    <a:pt x="43" y="0"/>
                  </a:lnTo>
                  <a:lnTo>
                    <a:pt x="40" y="0"/>
                  </a:lnTo>
                  <a:lnTo>
                    <a:pt x="39" y="0"/>
                  </a:lnTo>
                  <a:lnTo>
                    <a:pt x="36" y="1"/>
                  </a:lnTo>
                  <a:lnTo>
                    <a:pt x="33" y="1"/>
                  </a:lnTo>
                  <a:lnTo>
                    <a:pt x="28" y="2"/>
                  </a:lnTo>
                  <a:lnTo>
                    <a:pt x="22" y="2"/>
                  </a:lnTo>
                  <a:lnTo>
                    <a:pt x="15" y="2"/>
                  </a:lnTo>
                  <a:lnTo>
                    <a:pt x="7" y="3"/>
                  </a:lnTo>
                  <a:lnTo>
                    <a:pt x="0" y="3"/>
                  </a:lnTo>
                  <a:close/>
                </a:path>
              </a:pathLst>
            </a:custGeom>
            <a:solidFill>
              <a:srgbClr val="6F6F6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36" name="Freeform 742">
              <a:extLst>
                <a:ext uri="{FF2B5EF4-FFF2-40B4-BE49-F238E27FC236}">
                  <a16:creationId xmlns:a16="http://schemas.microsoft.com/office/drawing/2014/main" id="{A785AFBA-70FD-7245-B316-285BE8031C7A}"/>
                </a:ext>
              </a:extLst>
            </p:cNvPr>
            <p:cNvSpPr>
              <a:spLocks/>
            </p:cNvSpPr>
            <p:nvPr/>
          </p:nvSpPr>
          <p:spPr bwMode="auto">
            <a:xfrm>
              <a:off x="3285" y="3598"/>
              <a:ext cx="40" cy="3"/>
            </a:xfrm>
            <a:custGeom>
              <a:avLst/>
              <a:gdLst>
                <a:gd name="T0" fmla="*/ 0 w 40"/>
                <a:gd name="T1" fmla="*/ 3 h 3"/>
                <a:gd name="T2" fmla="*/ 7 w 40"/>
                <a:gd name="T3" fmla="*/ 3 h 3"/>
                <a:gd name="T4" fmla="*/ 15 w 40"/>
                <a:gd name="T5" fmla="*/ 2 h 3"/>
                <a:gd name="T6" fmla="*/ 22 w 40"/>
                <a:gd name="T7" fmla="*/ 2 h 3"/>
                <a:gd name="T8" fmla="*/ 28 w 40"/>
                <a:gd name="T9" fmla="*/ 2 h 3"/>
                <a:gd name="T10" fmla="*/ 33 w 40"/>
                <a:gd name="T11" fmla="*/ 1 h 3"/>
                <a:gd name="T12" fmla="*/ 36 w 40"/>
                <a:gd name="T13" fmla="*/ 1 h 3"/>
                <a:gd name="T14" fmla="*/ 39 w 40"/>
                <a:gd name="T15" fmla="*/ 0 h 3"/>
                <a:gd name="T16" fmla="*/ 40 w 40"/>
                <a:gd name="T17" fmla="*/ 0 h 3"/>
                <a:gd name="T18" fmla="*/ 37 w 40"/>
                <a:gd name="T19" fmla="*/ 0 h 3"/>
                <a:gd name="T20" fmla="*/ 36 w 40"/>
                <a:gd name="T21" fmla="*/ 0 h 3"/>
                <a:gd name="T22" fmla="*/ 35 w 40"/>
                <a:gd name="T23" fmla="*/ 1 h 3"/>
                <a:gd name="T24" fmla="*/ 31 w 40"/>
                <a:gd name="T25" fmla="*/ 1 h 3"/>
                <a:gd name="T26" fmla="*/ 26 w 40"/>
                <a:gd name="T27" fmla="*/ 2 h 3"/>
                <a:gd name="T28" fmla="*/ 21 w 40"/>
                <a:gd name="T29" fmla="*/ 2 h 3"/>
                <a:gd name="T30" fmla="*/ 14 w 40"/>
                <a:gd name="T31" fmla="*/ 2 h 3"/>
                <a:gd name="T32" fmla="*/ 7 w 40"/>
                <a:gd name="T33" fmla="*/ 2 h 3"/>
                <a:gd name="T34" fmla="*/ 0 w 40"/>
                <a:gd name="T35" fmla="*/ 3 h 3"/>
                <a:gd name="T36" fmla="*/ 0 w 40"/>
                <a:gd name="T37" fmla="*/ 3 h 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0" h="3">
                  <a:moveTo>
                    <a:pt x="0" y="3"/>
                  </a:moveTo>
                  <a:lnTo>
                    <a:pt x="7" y="3"/>
                  </a:lnTo>
                  <a:lnTo>
                    <a:pt x="15" y="2"/>
                  </a:lnTo>
                  <a:lnTo>
                    <a:pt x="22" y="2"/>
                  </a:lnTo>
                  <a:lnTo>
                    <a:pt x="28" y="2"/>
                  </a:lnTo>
                  <a:lnTo>
                    <a:pt x="33" y="1"/>
                  </a:lnTo>
                  <a:lnTo>
                    <a:pt x="36" y="1"/>
                  </a:lnTo>
                  <a:lnTo>
                    <a:pt x="39" y="0"/>
                  </a:lnTo>
                  <a:lnTo>
                    <a:pt x="40" y="0"/>
                  </a:lnTo>
                  <a:lnTo>
                    <a:pt x="37" y="0"/>
                  </a:lnTo>
                  <a:lnTo>
                    <a:pt x="36" y="0"/>
                  </a:lnTo>
                  <a:lnTo>
                    <a:pt x="35" y="1"/>
                  </a:lnTo>
                  <a:lnTo>
                    <a:pt x="31" y="1"/>
                  </a:lnTo>
                  <a:lnTo>
                    <a:pt x="26" y="2"/>
                  </a:lnTo>
                  <a:lnTo>
                    <a:pt x="21" y="2"/>
                  </a:lnTo>
                  <a:lnTo>
                    <a:pt x="14" y="2"/>
                  </a:lnTo>
                  <a:lnTo>
                    <a:pt x="7" y="2"/>
                  </a:lnTo>
                  <a:lnTo>
                    <a:pt x="0" y="3"/>
                  </a:lnTo>
                  <a:close/>
                </a:path>
              </a:pathLst>
            </a:custGeom>
            <a:solidFill>
              <a:srgbClr val="6D6D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37" name="Freeform 743">
              <a:extLst>
                <a:ext uri="{FF2B5EF4-FFF2-40B4-BE49-F238E27FC236}">
                  <a16:creationId xmlns:a16="http://schemas.microsoft.com/office/drawing/2014/main" id="{0CE79C19-606A-044A-8BF2-CAC215F41746}"/>
                </a:ext>
              </a:extLst>
            </p:cNvPr>
            <p:cNvSpPr>
              <a:spLocks/>
            </p:cNvSpPr>
            <p:nvPr/>
          </p:nvSpPr>
          <p:spPr bwMode="auto">
            <a:xfrm>
              <a:off x="3285" y="3598"/>
              <a:ext cx="37" cy="3"/>
            </a:xfrm>
            <a:custGeom>
              <a:avLst/>
              <a:gdLst>
                <a:gd name="T0" fmla="*/ 0 w 37"/>
                <a:gd name="T1" fmla="*/ 3 h 3"/>
                <a:gd name="T2" fmla="*/ 7 w 37"/>
                <a:gd name="T3" fmla="*/ 2 h 3"/>
                <a:gd name="T4" fmla="*/ 14 w 37"/>
                <a:gd name="T5" fmla="*/ 2 h 3"/>
                <a:gd name="T6" fmla="*/ 21 w 37"/>
                <a:gd name="T7" fmla="*/ 2 h 3"/>
                <a:gd name="T8" fmla="*/ 26 w 37"/>
                <a:gd name="T9" fmla="*/ 2 h 3"/>
                <a:gd name="T10" fmla="*/ 31 w 37"/>
                <a:gd name="T11" fmla="*/ 1 h 3"/>
                <a:gd name="T12" fmla="*/ 35 w 37"/>
                <a:gd name="T13" fmla="*/ 1 h 3"/>
                <a:gd name="T14" fmla="*/ 36 w 37"/>
                <a:gd name="T15" fmla="*/ 0 h 3"/>
                <a:gd name="T16" fmla="*/ 37 w 37"/>
                <a:gd name="T17" fmla="*/ 0 h 3"/>
                <a:gd name="T18" fmla="*/ 35 w 37"/>
                <a:gd name="T19" fmla="*/ 0 h 3"/>
                <a:gd name="T20" fmla="*/ 34 w 37"/>
                <a:gd name="T21" fmla="*/ 0 h 3"/>
                <a:gd name="T22" fmla="*/ 31 w 37"/>
                <a:gd name="T23" fmla="*/ 1 h 3"/>
                <a:gd name="T24" fmla="*/ 27 w 37"/>
                <a:gd name="T25" fmla="*/ 1 h 3"/>
                <a:gd name="T26" fmla="*/ 21 w 37"/>
                <a:gd name="T27" fmla="*/ 2 h 3"/>
                <a:gd name="T28" fmla="*/ 15 w 37"/>
                <a:gd name="T29" fmla="*/ 2 h 3"/>
                <a:gd name="T30" fmla="*/ 7 w 37"/>
                <a:gd name="T31" fmla="*/ 2 h 3"/>
                <a:gd name="T32" fmla="*/ 0 w 37"/>
                <a:gd name="T33" fmla="*/ 2 h 3"/>
                <a:gd name="T34" fmla="*/ 0 w 37"/>
                <a:gd name="T35" fmla="*/ 3 h 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7" h="3">
                  <a:moveTo>
                    <a:pt x="0" y="3"/>
                  </a:moveTo>
                  <a:lnTo>
                    <a:pt x="7" y="2"/>
                  </a:lnTo>
                  <a:lnTo>
                    <a:pt x="14" y="2"/>
                  </a:lnTo>
                  <a:lnTo>
                    <a:pt x="21" y="2"/>
                  </a:lnTo>
                  <a:lnTo>
                    <a:pt x="26" y="2"/>
                  </a:lnTo>
                  <a:lnTo>
                    <a:pt x="31" y="1"/>
                  </a:lnTo>
                  <a:lnTo>
                    <a:pt x="35" y="1"/>
                  </a:lnTo>
                  <a:lnTo>
                    <a:pt x="36" y="0"/>
                  </a:lnTo>
                  <a:lnTo>
                    <a:pt x="37" y="0"/>
                  </a:lnTo>
                  <a:lnTo>
                    <a:pt x="35" y="0"/>
                  </a:lnTo>
                  <a:lnTo>
                    <a:pt x="34" y="0"/>
                  </a:lnTo>
                  <a:lnTo>
                    <a:pt x="31" y="1"/>
                  </a:lnTo>
                  <a:lnTo>
                    <a:pt x="27" y="1"/>
                  </a:lnTo>
                  <a:lnTo>
                    <a:pt x="21" y="2"/>
                  </a:lnTo>
                  <a:lnTo>
                    <a:pt x="15" y="2"/>
                  </a:lnTo>
                  <a:lnTo>
                    <a:pt x="7" y="2"/>
                  </a:lnTo>
                  <a:lnTo>
                    <a:pt x="0" y="2"/>
                  </a:lnTo>
                  <a:lnTo>
                    <a:pt x="0" y="3"/>
                  </a:lnTo>
                  <a:close/>
                </a:path>
              </a:pathLst>
            </a:custGeom>
            <a:solidFill>
              <a:srgbClr val="6C6C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38" name="Freeform 744">
              <a:extLst>
                <a:ext uri="{FF2B5EF4-FFF2-40B4-BE49-F238E27FC236}">
                  <a16:creationId xmlns:a16="http://schemas.microsoft.com/office/drawing/2014/main" id="{A121D59C-7B02-A54E-9D5D-6E367C5DC5A3}"/>
                </a:ext>
              </a:extLst>
            </p:cNvPr>
            <p:cNvSpPr>
              <a:spLocks/>
            </p:cNvSpPr>
            <p:nvPr/>
          </p:nvSpPr>
          <p:spPr bwMode="auto">
            <a:xfrm>
              <a:off x="3285" y="3598"/>
              <a:ext cx="35" cy="2"/>
            </a:xfrm>
            <a:custGeom>
              <a:avLst/>
              <a:gdLst>
                <a:gd name="T0" fmla="*/ 0 w 35"/>
                <a:gd name="T1" fmla="*/ 2 h 2"/>
                <a:gd name="T2" fmla="*/ 7 w 35"/>
                <a:gd name="T3" fmla="*/ 2 h 2"/>
                <a:gd name="T4" fmla="*/ 15 w 35"/>
                <a:gd name="T5" fmla="*/ 2 h 2"/>
                <a:gd name="T6" fmla="*/ 21 w 35"/>
                <a:gd name="T7" fmla="*/ 2 h 2"/>
                <a:gd name="T8" fmla="*/ 27 w 35"/>
                <a:gd name="T9" fmla="*/ 1 h 2"/>
                <a:gd name="T10" fmla="*/ 31 w 35"/>
                <a:gd name="T11" fmla="*/ 1 h 2"/>
                <a:gd name="T12" fmla="*/ 34 w 35"/>
                <a:gd name="T13" fmla="*/ 0 h 2"/>
                <a:gd name="T14" fmla="*/ 35 w 35"/>
                <a:gd name="T15" fmla="*/ 0 h 2"/>
                <a:gd name="T16" fmla="*/ 32 w 35"/>
                <a:gd name="T17" fmla="*/ 0 h 2"/>
                <a:gd name="T18" fmla="*/ 31 w 35"/>
                <a:gd name="T19" fmla="*/ 0 h 2"/>
                <a:gd name="T20" fmla="*/ 28 w 35"/>
                <a:gd name="T21" fmla="*/ 1 h 2"/>
                <a:gd name="T22" fmla="*/ 25 w 35"/>
                <a:gd name="T23" fmla="*/ 1 h 2"/>
                <a:gd name="T24" fmla="*/ 20 w 35"/>
                <a:gd name="T25" fmla="*/ 2 h 2"/>
                <a:gd name="T26" fmla="*/ 14 w 35"/>
                <a:gd name="T27" fmla="*/ 2 h 2"/>
                <a:gd name="T28" fmla="*/ 7 w 35"/>
                <a:gd name="T29" fmla="*/ 2 h 2"/>
                <a:gd name="T30" fmla="*/ 0 w 35"/>
                <a:gd name="T31" fmla="*/ 2 h 2"/>
                <a:gd name="T32" fmla="*/ 0 w 35"/>
                <a:gd name="T33" fmla="*/ 2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5" h="2">
                  <a:moveTo>
                    <a:pt x="0" y="2"/>
                  </a:moveTo>
                  <a:lnTo>
                    <a:pt x="7" y="2"/>
                  </a:lnTo>
                  <a:lnTo>
                    <a:pt x="15" y="2"/>
                  </a:lnTo>
                  <a:lnTo>
                    <a:pt x="21" y="2"/>
                  </a:lnTo>
                  <a:lnTo>
                    <a:pt x="27" y="1"/>
                  </a:lnTo>
                  <a:lnTo>
                    <a:pt x="31" y="1"/>
                  </a:lnTo>
                  <a:lnTo>
                    <a:pt x="34" y="0"/>
                  </a:lnTo>
                  <a:lnTo>
                    <a:pt x="35" y="0"/>
                  </a:lnTo>
                  <a:lnTo>
                    <a:pt x="32" y="0"/>
                  </a:lnTo>
                  <a:lnTo>
                    <a:pt x="31" y="0"/>
                  </a:lnTo>
                  <a:lnTo>
                    <a:pt x="28" y="1"/>
                  </a:lnTo>
                  <a:lnTo>
                    <a:pt x="25" y="1"/>
                  </a:lnTo>
                  <a:lnTo>
                    <a:pt x="20" y="2"/>
                  </a:lnTo>
                  <a:lnTo>
                    <a:pt x="14" y="2"/>
                  </a:lnTo>
                  <a:lnTo>
                    <a:pt x="7" y="2"/>
                  </a:lnTo>
                  <a:lnTo>
                    <a:pt x="0" y="2"/>
                  </a:lnTo>
                  <a:close/>
                </a:path>
              </a:pathLst>
            </a:custGeom>
            <a:solidFill>
              <a:srgbClr val="6B6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39" name="Freeform 745">
              <a:extLst>
                <a:ext uri="{FF2B5EF4-FFF2-40B4-BE49-F238E27FC236}">
                  <a16:creationId xmlns:a16="http://schemas.microsoft.com/office/drawing/2014/main" id="{B111F8CC-143A-D44D-B8E3-341BCB562A0A}"/>
                </a:ext>
              </a:extLst>
            </p:cNvPr>
            <p:cNvSpPr>
              <a:spLocks/>
            </p:cNvSpPr>
            <p:nvPr/>
          </p:nvSpPr>
          <p:spPr bwMode="auto">
            <a:xfrm>
              <a:off x="3285" y="3598"/>
              <a:ext cx="32" cy="2"/>
            </a:xfrm>
            <a:custGeom>
              <a:avLst/>
              <a:gdLst>
                <a:gd name="T0" fmla="*/ 0 w 32"/>
                <a:gd name="T1" fmla="*/ 2 h 2"/>
                <a:gd name="T2" fmla="*/ 7 w 32"/>
                <a:gd name="T3" fmla="*/ 2 h 2"/>
                <a:gd name="T4" fmla="*/ 14 w 32"/>
                <a:gd name="T5" fmla="*/ 2 h 2"/>
                <a:gd name="T6" fmla="*/ 20 w 32"/>
                <a:gd name="T7" fmla="*/ 2 h 2"/>
                <a:gd name="T8" fmla="*/ 25 w 32"/>
                <a:gd name="T9" fmla="*/ 1 h 2"/>
                <a:gd name="T10" fmla="*/ 28 w 32"/>
                <a:gd name="T11" fmla="*/ 1 h 2"/>
                <a:gd name="T12" fmla="*/ 31 w 32"/>
                <a:gd name="T13" fmla="*/ 0 h 2"/>
                <a:gd name="T14" fmla="*/ 32 w 32"/>
                <a:gd name="T15" fmla="*/ 0 h 2"/>
                <a:gd name="T16" fmla="*/ 29 w 32"/>
                <a:gd name="T17" fmla="*/ 0 h 2"/>
                <a:gd name="T18" fmla="*/ 28 w 32"/>
                <a:gd name="T19" fmla="*/ 0 h 2"/>
                <a:gd name="T20" fmla="*/ 26 w 32"/>
                <a:gd name="T21" fmla="*/ 1 h 2"/>
                <a:gd name="T22" fmla="*/ 23 w 32"/>
                <a:gd name="T23" fmla="*/ 1 h 2"/>
                <a:gd name="T24" fmla="*/ 18 w 32"/>
                <a:gd name="T25" fmla="*/ 1 h 2"/>
                <a:gd name="T26" fmla="*/ 13 w 32"/>
                <a:gd name="T27" fmla="*/ 2 h 2"/>
                <a:gd name="T28" fmla="*/ 7 w 32"/>
                <a:gd name="T29" fmla="*/ 2 h 2"/>
                <a:gd name="T30" fmla="*/ 0 w 32"/>
                <a:gd name="T31" fmla="*/ 2 h 2"/>
                <a:gd name="T32" fmla="*/ 0 w 32"/>
                <a:gd name="T33" fmla="*/ 2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2" h="2">
                  <a:moveTo>
                    <a:pt x="0" y="2"/>
                  </a:moveTo>
                  <a:lnTo>
                    <a:pt x="7" y="2"/>
                  </a:lnTo>
                  <a:lnTo>
                    <a:pt x="14" y="2"/>
                  </a:lnTo>
                  <a:lnTo>
                    <a:pt x="20" y="2"/>
                  </a:lnTo>
                  <a:lnTo>
                    <a:pt x="25" y="1"/>
                  </a:lnTo>
                  <a:lnTo>
                    <a:pt x="28" y="1"/>
                  </a:lnTo>
                  <a:lnTo>
                    <a:pt x="31" y="0"/>
                  </a:lnTo>
                  <a:lnTo>
                    <a:pt x="32" y="0"/>
                  </a:lnTo>
                  <a:lnTo>
                    <a:pt x="29" y="0"/>
                  </a:lnTo>
                  <a:lnTo>
                    <a:pt x="28" y="0"/>
                  </a:lnTo>
                  <a:lnTo>
                    <a:pt x="26" y="1"/>
                  </a:lnTo>
                  <a:lnTo>
                    <a:pt x="23" y="1"/>
                  </a:lnTo>
                  <a:lnTo>
                    <a:pt x="18" y="1"/>
                  </a:lnTo>
                  <a:lnTo>
                    <a:pt x="13" y="2"/>
                  </a:lnTo>
                  <a:lnTo>
                    <a:pt x="7" y="2"/>
                  </a:lnTo>
                  <a:lnTo>
                    <a:pt x="0" y="2"/>
                  </a:lnTo>
                  <a:close/>
                </a:path>
              </a:pathLst>
            </a:custGeom>
            <a:solidFill>
              <a:srgbClr val="6A6A6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40" name="Freeform 746">
              <a:extLst>
                <a:ext uri="{FF2B5EF4-FFF2-40B4-BE49-F238E27FC236}">
                  <a16:creationId xmlns:a16="http://schemas.microsoft.com/office/drawing/2014/main" id="{175070D3-7F97-DB48-9F40-48618800526B}"/>
                </a:ext>
              </a:extLst>
            </p:cNvPr>
            <p:cNvSpPr>
              <a:spLocks/>
            </p:cNvSpPr>
            <p:nvPr/>
          </p:nvSpPr>
          <p:spPr bwMode="auto">
            <a:xfrm>
              <a:off x="3285" y="3598"/>
              <a:ext cx="29" cy="2"/>
            </a:xfrm>
            <a:custGeom>
              <a:avLst/>
              <a:gdLst>
                <a:gd name="T0" fmla="*/ 0 w 29"/>
                <a:gd name="T1" fmla="*/ 2 h 2"/>
                <a:gd name="T2" fmla="*/ 7 w 29"/>
                <a:gd name="T3" fmla="*/ 2 h 2"/>
                <a:gd name="T4" fmla="*/ 13 w 29"/>
                <a:gd name="T5" fmla="*/ 2 h 2"/>
                <a:gd name="T6" fmla="*/ 18 w 29"/>
                <a:gd name="T7" fmla="*/ 1 h 2"/>
                <a:gd name="T8" fmla="*/ 23 w 29"/>
                <a:gd name="T9" fmla="*/ 1 h 2"/>
                <a:gd name="T10" fmla="*/ 26 w 29"/>
                <a:gd name="T11" fmla="*/ 1 h 2"/>
                <a:gd name="T12" fmla="*/ 28 w 29"/>
                <a:gd name="T13" fmla="*/ 0 h 2"/>
                <a:gd name="T14" fmla="*/ 29 w 29"/>
                <a:gd name="T15" fmla="*/ 0 h 2"/>
                <a:gd name="T16" fmla="*/ 27 w 29"/>
                <a:gd name="T17" fmla="*/ 0 h 2"/>
                <a:gd name="T18" fmla="*/ 26 w 29"/>
                <a:gd name="T19" fmla="*/ 0 h 2"/>
                <a:gd name="T20" fmla="*/ 24 w 29"/>
                <a:gd name="T21" fmla="*/ 0 h 2"/>
                <a:gd name="T22" fmla="*/ 21 w 29"/>
                <a:gd name="T23" fmla="*/ 1 h 2"/>
                <a:gd name="T24" fmla="*/ 16 w 29"/>
                <a:gd name="T25" fmla="*/ 1 h 2"/>
                <a:gd name="T26" fmla="*/ 12 w 29"/>
                <a:gd name="T27" fmla="*/ 1 h 2"/>
                <a:gd name="T28" fmla="*/ 6 w 29"/>
                <a:gd name="T29" fmla="*/ 2 h 2"/>
                <a:gd name="T30" fmla="*/ 0 w 29"/>
                <a:gd name="T31" fmla="*/ 2 h 2"/>
                <a:gd name="T32" fmla="*/ 0 w 29"/>
                <a:gd name="T33" fmla="*/ 2 h 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9" h="2">
                  <a:moveTo>
                    <a:pt x="0" y="2"/>
                  </a:moveTo>
                  <a:lnTo>
                    <a:pt x="7" y="2"/>
                  </a:lnTo>
                  <a:lnTo>
                    <a:pt x="13" y="2"/>
                  </a:lnTo>
                  <a:lnTo>
                    <a:pt x="18" y="1"/>
                  </a:lnTo>
                  <a:lnTo>
                    <a:pt x="23" y="1"/>
                  </a:lnTo>
                  <a:lnTo>
                    <a:pt x="26" y="1"/>
                  </a:lnTo>
                  <a:lnTo>
                    <a:pt x="28" y="0"/>
                  </a:lnTo>
                  <a:lnTo>
                    <a:pt x="29" y="0"/>
                  </a:lnTo>
                  <a:lnTo>
                    <a:pt x="27" y="0"/>
                  </a:lnTo>
                  <a:lnTo>
                    <a:pt x="26" y="0"/>
                  </a:lnTo>
                  <a:lnTo>
                    <a:pt x="24" y="0"/>
                  </a:lnTo>
                  <a:lnTo>
                    <a:pt x="21" y="1"/>
                  </a:lnTo>
                  <a:lnTo>
                    <a:pt x="16" y="1"/>
                  </a:lnTo>
                  <a:lnTo>
                    <a:pt x="12" y="1"/>
                  </a:lnTo>
                  <a:lnTo>
                    <a:pt x="6" y="2"/>
                  </a:lnTo>
                  <a:lnTo>
                    <a:pt x="0" y="2"/>
                  </a:lnTo>
                  <a:close/>
                </a:path>
              </a:pathLst>
            </a:custGeom>
            <a:solidFill>
              <a:srgbClr val="69696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41" name="Freeform 747">
              <a:extLst>
                <a:ext uri="{FF2B5EF4-FFF2-40B4-BE49-F238E27FC236}">
                  <a16:creationId xmlns:a16="http://schemas.microsoft.com/office/drawing/2014/main" id="{CFE0B638-9943-BA4D-812F-A25BF606D339}"/>
                </a:ext>
              </a:extLst>
            </p:cNvPr>
            <p:cNvSpPr>
              <a:spLocks/>
            </p:cNvSpPr>
            <p:nvPr/>
          </p:nvSpPr>
          <p:spPr bwMode="auto">
            <a:xfrm>
              <a:off x="3285" y="3598"/>
              <a:ext cx="27" cy="2"/>
            </a:xfrm>
            <a:custGeom>
              <a:avLst/>
              <a:gdLst>
                <a:gd name="T0" fmla="*/ 0 w 27"/>
                <a:gd name="T1" fmla="*/ 2 h 2"/>
                <a:gd name="T2" fmla="*/ 6 w 27"/>
                <a:gd name="T3" fmla="*/ 2 h 2"/>
                <a:gd name="T4" fmla="*/ 12 w 27"/>
                <a:gd name="T5" fmla="*/ 1 h 2"/>
                <a:gd name="T6" fmla="*/ 16 w 27"/>
                <a:gd name="T7" fmla="*/ 1 h 2"/>
                <a:gd name="T8" fmla="*/ 21 w 27"/>
                <a:gd name="T9" fmla="*/ 1 h 2"/>
                <a:gd name="T10" fmla="*/ 24 w 27"/>
                <a:gd name="T11" fmla="*/ 0 h 2"/>
                <a:gd name="T12" fmla="*/ 26 w 27"/>
                <a:gd name="T13" fmla="*/ 0 h 2"/>
                <a:gd name="T14" fmla="*/ 27 w 27"/>
                <a:gd name="T15" fmla="*/ 0 h 2"/>
                <a:gd name="T16" fmla="*/ 24 w 27"/>
                <a:gd name="T17" fmla="*/ 0 h 2"/>
                <a:gd name="T18" fmla="*/ 23 w 27"/>
                <a:gd name="T19" fmla="*/ 0 h 2"/>
                <a:gd name="T20" fmla="*/ 21 w 27"/>
                <a:gd name="T21" fmla="*/ 1 h 2"/>
                <a:gd name="T22" fmla="*/ 17 w 27"/>
                <a:gd name="T23" fmla="*/ 1 h 2"/>
                <a:gd name="T24" fmla="*/ 12 w 27"/>
                <a:gd name="T25" fmla="*/ 1 h 2"/>
                <a:gd name="T26" fmla="*/ 7 w 27"/>
                <a:gd name="T27" fmla="*/ 1 h 2"/>
                <a:gd name="T28" fmla="*/ 0 w 27"/>
                <a:gd name="T29" fmla="*/ 1 h 2"/>
                <a:gd name="T30" fmla="*/ 0 w 27"/>
                <a:gd name="T31" fmla="*/ 2 h 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7" h="2">
                  <a:moveTo>
                    <a:pt x="0" y="2"/>
                  </a:moveTo>
                  <a:lnTo>
                    <a:pt x="6" y="2"/>
                  </a:lnTo>
                  <a:lnTo>
                    <a:pt x="12" y="1"/>
                  </a:lnTo>
                  <a:lnTo>
                    <a:pt x="16" y="1"/>
                  </a:lnTo>
                  <a:lnTo>
                    <a:pt x="21" y="1"/>
                  </a:lnTo>
                  <a:lnTo>
                    <a:pt x="24" y="0"/>
                  </a:lnTo>
                  <a:lnTo>
                    <a:pt x="26" y="0"/>
                  </a:lnTo>
                  <a:lnTo>
                    <a:pt x="27" y="0"/>
                  </a:lnTo>
                  <a:lnTo>
                    <a:pt x="24" y="0"/>
                  </a:lnTo>
                  <a:lnTo>
                    <a:pt x="23" y="0"/>
                  </a:lnTo>
                  <a:lnTo>
                    <a:pt x="21" y="1"/>
                  </a:lnTo>
                  <a:lnTo>
                    <a:pt x="17" y="1"/>
                  </a:lnTo>
                  <a:lnTo>
                    <a:pt x="12" y="1"/>
                  </a:lnTo>
                  <a:lnTo>
                    <a:pt x="7" y="1"/>
                  </a:lnTo>
                  <a:lnTo>
                    <a:pt x="0" y="1"/>
                  </a:lnTo>
                  <a:lnTo>
                    <a:pt x="0" y="2"/>
                  </a:lnTo>
                  <a:close/>
                </a:path>
              </a:pathLst>
            </a:custGeom>
            <a:solidFill>
              <a:srgbClr val="6868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42" name="Freeform 748">
              <a:extLst>
                <a:ext uri="{FF2B5EF4-FFF2-40B4-BE49-F238E27FC236}">
                  <a16:creationId xmlns:a16="http://schemas.microsoft.com/office/drawing/2014/main" id="{101A5209-728C-0F45-913A-F09F77C038BF}"/>
                </a:ext>
              </a:extLst>
            </p:cNvPr>
            <p:cNvSpPr>
              <a:spLocks/>
            </p:cNvSpPr>
            <p:nvPr/>
          </p:nvSpPr>
          <p:spPr bwMode="auto">
            <a:xfrm>
              <a:off x="3285" y="3598"/>
              <a:ext cx="24" cy="1"/>
            </a:xfrm>
            <a:custGeom>
              <a:avLst/>
              <a:gdLst>
                <a:gd name="T0" fmla="*/ 0 w 24"/>
                <a:gd name="T1" fmla="*/ 1 h 1"/>
                <a:gd name="T2" fmla="*/ 7 w 24"/>
                <a:gd name="T3" fmla="*/ 1 h 1"/>
                <a:gd name="T4" fmla="*/ 12 w 24"/>
                <a:gd name="T5" fmla="*/ 1 h 1"/>
                <a:gd name="T6" fmla="*/ 17 w 24"/>
                <a:gd name="T7" fmla="*/ 1 h 1"/>
                <a:gd name="T8" fmla="*/ 21 w 24"/>
                <a:gd name="T9" fmla="*/ 1 h 1"/>
                <a:gd name="T10" fmla="*/ 23 w 24"/>
                <a:gd name="T11" fmla="*/ 0 h 1"/>
                <a:gd name="T12" fmla="*/ 24 w 24"/>
                <a:gd name="T13" fmla="*/ 0 h 1"/>
                <a:gd name="T14" fmla="*/ 21 w 24"/>
                <a:gd name="T15" fmla="*/ 0 h 1"/>
                <a:gd name="T16" fmla="*/ 21 w 24"/>
                <a:gd name="T17" fmla="*/ 0 h 1"/>
                <a:gd name="T18" fmla="*/ 19 w 24"/>
                <a:gd name="T19" fmla="*/ 0 h 1"/>
                <a:gd name="T20" fmla="*/ 15 w 24"/>
                <a:gd name="T21" fmla="*/ 1 h 1"/>
                <a:gd name="T22" fmla="*/ 11 w 24"/>
                <a:gd name="T23" fmla="*/ 1 h 1"/>
                <a:gd name="T24" fmla="*/ 6 w 24"/>
                <a:gd name="T25" fmla="*/ 1 h 1"/>
                <a:gd name="T26" fmla="*/ 0 w 24"/>
                <a:gd name="T27" fmla="*/ 1 h 1"/>
                <a:gd name="T28" fmla="*/ 0 w 24"/>
                <a:gd name="T29" fmla="*/ 1 h 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4" h="1">
                  <a:moveTo>
                    <a:pt x="0" y="1"/>
                  </a:moveTo>
                  <a:lnTo>
                    <a:pt x="7" y="1"/>
                  </a:lnTo>
                  <a:lnTo>
                    <a:pt x="12" y="1"/>
                  </a:lnTo>
                  <a:lnTo>
                    <a:pt x="17" y="1"/>
                  </a:lnTo>
                  <a:lnTo>
                    <a:pt x="21" y="1"/>
                  </a:lnTo>
                  <a:lnTo>
                    <a:pt x="23" y="0"/>
                  </a:lnTo>
                  <a:lnTo>
                    <a:pt x="24" y="0"/>
                  </a:lnTo>
                  <a:lnTo>
                    <a:pt x="21" y="0"/>
                  </a:lnTo>
                  <a:lnTo>
                    <a:pt x="19" y="0"/>
                  </a:lnTo>
                  <a:lnTo>
                    <a:pt x="15" y="1"/>
                  </a:lnTo>
                  <a:lnTo>
                    <a:pt x="11" y="1"/>
                  </a:lnTo>
                  <a:lnTo>
                    <a:pt x="6" y="1"/>
                  </a:lnTo>
                  <a:lnTo>
                    <a:pt x="0" y="1"/>
                  </a:lnTo>
                  <a:close/>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43" name="Freeform 749">
              <a:extLst>
                <a:ext uri="{FF2B5EF4-FFF2-40B4-BE49-F238E27FC236}">
                  <a16:creationId xmlns:a16="http://schemas.microsoft.com/office/drawing/2014/main" id="{DE792D8A-CA7E-B74E-8B42-AB00D00A3E87}"/>
                </a:ext>
              </a:extLst>
            </p:cNvPr>
            <p:cNvSpPr>
              <a:spLocks/>
            </p:cNvSpPr>
            <p:nvPr/>
          </p:nvSpPr>
          <p:spPr bwMode="auto">
            <a:xfrm>
              <a:off x="3285" y="3598"/>
              <a:ext cx="21" cy="1"/>
            </a:xfrm>
            <a:custGeom>
              <a:avLst/>
              <a:gdLst>
                <a:gd name="T0" fmla="*/ 0 w 21"/>
                <a:gd name="T1" fmla="*/ 1 h 1"/>
                <a:gd name="T2" fmla="*/ 6 w 21"/>
                <a:gd name="T3" fmla="*/ 1 h 1"/>
                <a:gd name="T4" fmla="*/ 11 w 21"/>
                <a:gd name="T5" fmla="*/ 1 h 1"/>
                <a:gd name="T6" fmla="*/ 15 w 21"/>
                <a:gd name="T7" fmla="*/ 1 h 1"/>
                <a:gd name="T8" fmla="*/ 19 w 21"/>
                <a:gd name="T9" fmla="*/ 0 h 1"/>
                <a:gd name="T10" fmla="*/ 21 w 21"/>
                <a:gd name="T11" fmla="*/ 0 h 1"/>
                <a:gd name="T12" fmla="*/ 21 w 21"/>
                <a:gd name="T13" fmla="*/ 0 h 1"/>
                <a:gd name="T14" fmla="*/ 19 w 21"/>
                <a:gd name="T15" fmla="*/ 0 h 1"/>
                <a:gd name="T16" fmla="*/ 18 w 21"/>
                <a:gd name="T17" fmla="*/ 0 h 1"/>
                <a:gd name="T18" fmla="*/ 16 w 21"/>
                <a:gd name="T19" fmla="*/ 0 h 1"/>
                <a:gd name="T20" fmla="*/ 14 w 21"/>
                <a:gd name="T21" fmla="*/ 1 h 1"/>
                <a:gd name="T22" fmla="*/ 9 w 21"/>
                <a:gd name="T23" fmla="*/ 1 h 1"/>
                <a:gd name="T24" fmla="*/ 5 w 21"/>
                <a:gd name="T25" fmla="*/ 1 h 1"/>
                <a:gd name="T26" fmla="*/ 0 w 21"/>
                <a:gd name="T27" fmla="*/ 1 h 1"/>
                <a:gd name="T28" fmla="*/ 0 w 21"/>
                <a:gd name="T29" fmla="*/ 1 h 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1" h="1">
                  <a:moveTo>
                    <a:pt x="0" y="1"/>
                  </a:moveTo>
                  <a:lnTo>
                    <a:pt x="6" y="1"/>
                  </a:lnTo>
                  <a:lnTo>
                    <a:pt x="11" y="1"/>
                  </a:lnTo>
                  <a:lnTo>
                    <a:pt x="15" y="1"/>
                  </a:lnTo>
                  <a:lnTo>
                    <a:pt x="19" y="0"/>
                  </a:lnTo>
                  <a:lnTo>
                    <a:pt x="21" y="0"/>
                  </a:lnTo>
                  <a:lnTo>
                    <a:pt x="19" y="0"/>
                  </a:lnTo>
                  <a:lnTo>
                    <a:pt x="18" y="0"/>
                  </a:lnTo>
                  <a:lnTo>
                    <a:pt x="16" y="0"/>
                  </a:lnTo>
                  <a:lnTo>
                    <a:pt x="14" y="1"/>
                  </a:lnTo>
                  <a:lnTo>
                    <a:pt x="9" y="1"/>
                  </a:lnTo>
                  <a:lnTo>
                    <a:pt x="5" y="1"/>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44" name="Freeform 750">
              <a:extLst>
                <a:ext uri="{FF2B5EF4-FFF2-40B4-BE49-F238E27FC236}">
                  <a16:creationId xmlns:a16="http://schemas.microsoft.com/office/drawing/2014/main" id="{2E8B0C25-D81C-1C4E-A41D-1382FDE7BC3B}"/>
                </a:ext>
              </a:extLst>
            </p:cNvPr>
            <p:cNvSpPr>
              <a:spLocks/>
            </p:cNvSpPr>
            <p:nvPr/>
          </p:nvSpPr>
          <p:spPr bwMode="auto">
            <a:xfrm>
              <a:off x="3285" y="3598"/>
              <a:ext cx="19" cy="1"/>
            </a:xfrm>
            <a:custGeom>
              <a:avLst/>
              <a:gdLst>
                <a:gd name="T0" fmla="*/ 0 w 19"/>
                <a:gd name="T1" fmla="*/ 1 h 1"/>
                <a:gd name="T2" fmla="*/ 5 w 19"/>
                <a:gd name="T3" fmla="*/ 1 h 1"/>
                <a:gd name="T4" fmla="*/ 9 w 19"/>
                <a:gd name="T5" fmla="*/ 1 h 1"/>
                <a:gd name="T6" fmla="*/ 14 w 19"/>
                <a:gd name="T7" fmla="*/ 1 h 1"/>
                <a:gd name="T8" fmla="*/ 16 w 19"/>
                <a:gd name="T9" fmla="*/ 0 h 1"/>
                <a:gd name="T10" fmla="*/ 18 w 19"/>
                <a:gd name="T11" fmla="*/ 0 h 1"/>
                <a:gd name="T12" fmla="*/ 19 w 19"/>
                <a:gd name="T13" fmla="*/ 0 h 1"/>
                <a:gd name="T14" fmla="*/ 16 w 19"/>
                <a:gd name="T15" fmla="*/ 0 h 1"/>
                <a:gd name="T16" fmla="*/ 15 w 19"/>
                <a:gd name="T17" fmla="*/ 0 h 1"/>
                <a:gd name="T18" fmla="*/ 13 w 19"/>
                <a:gd name="T19" fmla="*/ 0 h 1"/>
                <a:gd name="T20" fmla="*/ 9 w 19"/>
                <a:gd name="T21" fmla="*/ 1 h 1"/>
                <a:gd name="T22" fmla="*/ 5 w 19"/>
                <a:gd name="T23" fmla="*/ 1 h 1"/>
                <a:gd name="T24" fmla="*/ 0 w 19"/>
                <a:gd name="T25" fmla="*/ 1 h 1"/>
                <a:gd name="T26" fmla="*/ 0 w 19"/>
                <a:gd name="T27" fmla="*/ 1 h 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 h="1">
                  <a:moveTo>
                    <a:pt x="0" y="1"/>
                  </a:moveTo>
                  <a:lnTo>
                    <a:pt x="5" y="1"/>
                  </a:lnTo>
                  <a:lnTo>
                    <a:pt x="9" y="1"/>
                  </a:lnTo>
                  <a:lnTo>
                    <a:pt x="14" y="1"/>
                  </a:lnTo>
                  <a:lnTo>
                    <a:pt x="16" y="0"/>
                  </a:lnTo>
                  <a:lnTo>
                    <a:pt x="18" y="0"/>
                  </a:lnTo>
                  <a:lnTo>
                    <a:pt x="19" y="0"/>
                  </a:lnTo>
                  <a:lnTo>
                    <a:pt x="16" y="0"/>
                  </a:lnTo>
                  <a:lnTo>
                    <a:pt x="15" y="0"/>
                  </a:lnTo>
                  <a:lnTo>
                    <a:pt x="13" y="0"/>
                  </a:lnTo>
                  <a:lnTo>
                    <a:pt x="9" y="1"/>
                  </a:lnTo>
                  <a:lnTo>
                    <a:pt x="5" y="1"/>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45" name="Freeform 751">
              <a:extLst>
                <a:ext uri="{FF2B5EF4-FFF2-40B4-BE49-F238E27FC236}">
                  <a16:creationId xmlns:a16="http://schemas.microsoft.com/office/drawing/2014/main" id="{D95AD212-44CC-0542-B154-49BBB51E4E88}"/>
                </a:ext>
              </a:extLst>
            </p:cNvPr>
            <p:cNvSpPr>
              <a:spLocks/>
            </p:cNvSpPr>
            <p:nvPr/>
          </p:nvSpPr>
          <p:spPr bwMode="auto">
            <a:xfrm>
              <a:off x="3285" y="3598"/>
              <a:ext cx="16" cy="1"/>
            </a:xfrm>
            <a:custGeom>
              <a:avLst/>
              <a:gdLst>
                <a:gd name="T0" fmla="*/ 0 w 16"/>
                <a:gd name="T1" fmla="*/ 1 h 1"/>
                <a:gd name="T2" fmla="*/ 5 w 16"/>
                <a:gd name="T3" fmla="*/ 1 h 1"/>
                <a:gd name="T4" fmla="*/ 9 w 16"/>
                <a:gd name="T5" fmla="*/ 1 h 1"/>
                <a:gd name="T6" fmla="*/ 13 w 16"/>
                <a:gd name="T7" fmla="*/ 0 h 1"/>
                <a:gd name="T8" fmla="*/ 15 w 16"/>
                <a:gd name="T9" fmla="*/ 0 h 1"/>
                <a:gd name="T10" fmla="*/ 16 w 16"/>
                <a:gd name="T11" fmla="*/ 0 h 1"/>
                <a:gd name="T12" fmla="*/ 14 w 16"/>
                <a:gd name="T13" fmla="*/ 0 h 1"/>
                <a:gd name="T14" fmla="*/ 13 w 16"/>
                <a:gd name="T15" fmla="*/ 0 h 1"/>
                <a:gd name="T16" fmla="*/ 11 w 16"/>
                <a:gd name="T17" fmla="*/ 0 h 1"/>
                <a:gd name="T18" fmla="*/ 8 w 16"/>
                <a:gd name="T19" fmla="*/ 0 h 1"/>
                <a:gd name="T20" fmla="*/ 4 w 16"/>
                <a:gd name="T21" fmla="*/ 1 h 1"/>
                <a:gd name="T22" fmla="*/ 0 w 16"/>
                <a:gd name="T23" fmla="*/ 1 h 1"/>
                <a:gd name="T24" fmla="*/ 0 w 16"/>
                <a:gd name="T25" fmla="*/ 1 h 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1">
                  <a:moveTo>
                    <a:pt x="0" y="1"/>
                  </a:moveTo>
                  <a:lnTo>
                    <a:pt x="5" y="1"/>
                  </a:lnTo>
                  <a:lnTo>
                    <a:pt x="9" y="1"/>
                  </a:lnTo>
                  <a:lnTo>
                    <a:pt x="13" y="0"/>
                  </a:lnTo>
                  <a:lnTo>
                    <a:pt x="15" y="0"/>
                  </a:lnTo>
                  <a:lnTo>
                    <a:pt x="16" y="0"/>
                  </a:lnTo>
                  <a:lnTo>
                    <a:pt x="14" y="0"/>
                  </a:lnTo>
                  <a:lnTo>
                    <a:pt x="13" y="0"/>
                  </a:lnTo>
                  <a:lnTo>
                    <a:pt x="11" y="0"/>
                  </a:lnTo>
                  <a:lnTo>
                    <a:pt x="8" y="0"/>
                  </a:lnTo>
                  <a:lnTo>
                    <a:pt x="4" y="1"/>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46" name="Freeform 752">
              <a:extLst>
                <a:ext uri="{FF2B5EF4-FFF2-40B4-BE49-F238E27FC236}">
                  <a16:creationId xmlns:a16="http://schemas.microsoft.com/office/drawing/2014/main" id="{FD1E422A-EBB4-A748-91C1-A199A1B08BD3}"/>
                </a:ext>
              </a:extLst>
            </p:cNvPr>
            <p:cNvSpPr>
              <a:spLocks/>
            </p:cNvSpPr>
            <p:nvPr/>
          </p:nvSpPr>
          <p:spPr bwMode="auto">
            <a:xfrm>
              <a:off x="3285" y="3598"/>
              <a:ext cx="14" cy="1"/>
            </a:xfrm>
            <a:custGeom>
              <a:avLst/>
              <a:gdLst>
                <a:gd name="T0" fmla="*/ 0 w 14"/>
                <a:gd name="T1" fmla="*/ 1 h 1"/>
                <a:gd name="T2" fmla="*/ 4 w 14"/>
                <a:gd name="T3" fmla="*/ 1 h 1"/>
                <a:gd name="T4" fmla="*/ 8 w 14"/>
                <a:gd name="T5" fmla="*/ 0 h 1"/>
                <a:gd name="T6" fmla="*/ 11 w 14"/>
                <a:gd name="T7" fmla="*/ 0 h 1"/>
                <a:gd name="T8" fmla="*/ 13 w 14"/>
                <a:gd name="T9" fmla="*/ 0 h 1"/>
                <a:gd name="T10" fmla="*/ 14 w 14"/>
                <a:gd name="T11" fmla="*/ 0 h 1"/>
                <a:gd name="T12" fmla="*/ 11 w 14"/>
                <a:gd name="T13" fmla="*/ 0 h 1"/>
                <a:gd name="T14" fmla="*/ 10 w 14"/>
                <a:gd name="T15" fmla="*/ 0 h 1"/>
                <a:gd name="T16" fmla="*/ 7 w 14"/>
                <a:gd name="T17" fmla="*/ 0 h 1"/>
                <a:gd name="T18" fmla="*/ 4 w 14"/>
                <a:gd name="T19" fmla="*/ 0 h 1"/>
                <a:gd name="T20" fmla="*/ 0 w 14"/>
                <a:gd name="T21" fmla="*/ 0 h 1"/>
                <a:gd name="T22" fmla="*/ 0 w 14"/>
                <a:gd name="T23" fmla="*/ 1 h 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4" h="1">
                  <a:moveTo>
                    <a:pt x="0" y="1"/>
                  </a:moveTo>
                  <a:lnTo>
                    <a:pt x="4" y="1"/>
                  </a:lnTo>
                  <a:lnTo>
                    <a:pt x="8" y="0"/>
                  </a:lnTo>
                  <a:lnTo>
                    <a:pt x="11" y="0"/>
                  </a:lnTo>
                  <a:lnTo>
                    <a:pt x="13" y="0"/>
                  </a:lnTo>
                  <a:lnTo>
                    <a:pt x="14" y="0"/>
                  </a:lnTo>
                  <a:lnTo>
                    <a:pt x="11" y="0"/>
                  </a:lnTo>
                  <a:lnTo>
                    <a:pt x="10" y="0"/>
                  </a:lnTo>
                  <a:lnTo>
                    <a:pt x="7" y="0"/>
                  </a:lnTo>
                  <a:lnTo>
                    <a:pt x="4" y="0"/>
                  </a:lnTo>
                  <a:lnTo>
                    <a:pt x="0" y="0"/>
                  </a:lnTo>
                  <a:lnTo>
                    <a:pt x="0"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47" name="Freeform 753">
              <a:extLst>
                <a:ext uri="{FF2B5EF4-FFF2-40B4-BE49-F238E27FC236}">
                  <a16:creationId xmlns:a16="http://schemas.microsoft.com/office/drawing/2014/main" id="{22E0DF8F-EAE4-E440-9F99-32F667B10E40}"/>
                </a:ext>
              </a:extLst>
            </p:cNvPr>
            <p:cNvSpPr>
              <a:spLocks/>
            </p:cNvSpPr>
            <p:nvPr/>
          </p:nvSpPr>
          <p:spPr bwMode="auto">
            <a:xfrm>
              <a:off x="3285" y="3598"/>
              <a:ext cx="11" cy="1"/>
            </a:xfrm>
            <a:custGeom>
              <a:avLst/>
              <a:gdLst>
                <a:gd name="T0" fmla="*/ 0 w 11"/>
                <a:gd name="T1" fmla="*/ 0 h 1"/>
                <a:gd name="T2" fmla="*/ 4 w 11"/>
                <a:gd name="T3" fmla="*/ 0 h 1"/>
                <a:gd name="T4" fmla="*/ 7 w 11"/>
                <a:gd name="T5" fmla="*/ 0 h 1"/>
                <a:gd name="T6" fmla="*/ 10 w 11"/>
                <a:gd name="T7" fmla="*/ 0 h 1"/>
                <a:gd name="T8" fmla="*/ 11 w 11"/>
                <a:gd name="T9" fmla="*/ 0 h 1"/>
                <a:gd name="T10" fmla="*/ 8 w 11"/>
                <a:gd name="T11" fmla="*/ 0 h 1"/>
                <a:gd name="T12" fmla="*/ 7 w 11"/>
                <a:gd name="T13" fmla="*/ 0 h 1"/>
                <a:gd name="T14" fmla="*/ 6 w 11"/>
                <a:gd name="T15" fmla="*/ 0 h 1"/>
                <a:gd name="T16" fmla="*/ 3 w 11"/>
                <a:gd name="T17" fmla="*/ 0 h 1"/>
                <a:gd name="T18" fmla="*/ 0 w 11"/>
                <a:gd name="T19" fmla="*/ 0 h 1"/>
                <a:gd name="T20" fmla="*/ 0 w 11"/>
                <a:gd name="T21" fmla="*/ 0 h 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 h="1">
                  <a:moveTo>
                    <a:pt x="0" y="0"/>
                  </a:moveTo>
                  <a:lnTo>
                    <a:pt x="4" y="0"/>
                  </a:lnTo>
                  <a:lnTo>
                    <a:pt x="7" y="0"/>
                  </a:lnTo>
                  <a:lnTo>
                    <a:pt x="10" y="0"/>
                  </a:lnTo>
                  <a:lnTo>
                    <a:pt x="11" y="0"/>
                  </a:lnTo>
                  <a:lnTo>
                    <a:pt x="8" y="0"/>
                  </a:lnTo>
                  <a:lnTo>
                    <a:pt x="7" y="0"/>
                  </a:lnTo>
                  <a:lnTo>
                    <a:pt x="6" y="0"/>
                  </a:lnTo>
                  <a:lnTo>
                    <a:pt x="3"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48" name="Freeform 754">
              <a:extLst>
                <a:ext uri="{FF2B5EF4-FFF2-40B4-BE49-F238E27FC236}">
                  <a16:creationId xmlns:a16="http://schemas.microsoft.com/office/drawing/2014/main" id="{BD9D49EA-7B79-0D47-9BC3-EC5A6C03B1C8}"/>
                </a:ext>
              </a:extLst>
            </p:cNvPr>
            <p:cNvSpPr>
              <a:spLocks/>
            </p:cNvSpPr>
            <p:nvPr/>
          </p:nvSpPr>
          <p:spPr bwMode="auto">
            <a:xfrm>
              <a:off x="3285" y="3598"/>
              <a:ext cx="8" cy="1"/>
            </a:xfrm>
            <a:custGeom>
              <a:avLst/>
              <a:gdLst>
                <a:gd name="T0" fmla="*/ 0 w 8"/>
                <a:gd name="T1" fmla="*/ 0 h 1"/>
                <a:gd name="T2" fmla="*/ 3 w 8"/>
                <a:gd name="T3" fmla="*/ 0 h 1"/>
                <a:gd name="T4" fmla="*/ 6 w 8"/>
                <a:gd name="T5" fmla="*/ 0 h 1"/>
                <a:gd name="T6" fmla="*/ 7 w 8"/>
                <a:gd name="T7" fmla="*/ 0 h 1"/>
                <a:gd name="T8" fmla="*/ 8 w 8"/>
                <a:gd name="T9" fmla="*/ 0 h 1"/>
                <a:gd name="T10" fmla="*/ 6 w 8"/>
                <a:gd name="T11" fmla="*/ 0 h 1"/>
                <a:gd name="T12" fmla="*/ 5 w 8"/>
                <a:gd name="T13" fmla="*/ 0 h 1"/>
                <a:gd name="T14" fmla="*/ 3 w 8"/>
                <a:gd name="T15" fmla="*/ 0 h 1"/>
                <a:gd name="T16" fmla="*/ 0 w 8"/>
                <a:gd name="T17" fmla="*/ 0 h 1"/>
                <a:gd name="T18" fmla="*/ 0 w 8"/>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1">
                  <a:moveTo>
                    <a:pt x="0" y="0"/>
                  </a:moveTo>
                  <a:lnTo>
                    <a:pt x="3" y="0"/>
                  </a:lnTo>
                  <a:lnTo>
                    <a:pt x="6" y="0"/>
                  </a:lnTo>
                  <a:lnTo>
                    <a:pt x="7" y="0"/>
                  </a:lnTo>
                  <a:lnTo>
                    <a:pt x="8" y="0"/>
                  </a:lnTo>
                  <a:lnTo>
                    <a:pt x="6" y="0"/>
                  </a:lnTo>
                  <a:lnTo>
                    <a:pt x="5" y="0"/>
                  </a:lnTo>
                  <a:lnTo>
                    <a:pt x="3"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49" name="Freeform 755">
              <a:extLst>
                <a:ext uri="{FF2B5EF4-FFF2-40B4-BE49-F238E27FC236}">
                  <a16:creationId xmlns:a16="http://schemas.microsoft.com/office/drawing/2014/main" id="{1B34B65A-F935-6E42-84E5-D88F9AFC4B34}"/>
                </a:ext>
              </a:extLst>
            </p:cNvPr>
            <p:cNvSpPr>
              <a:spLocks/>
            </p:cNvSpPr>
            <p:nvPr/>
          </p:nvSpPr>
          <p:spPr bwMode="auto">
            <a:xfrm>
              <a:off x="3285" y="3598"/>
              <a:ext cx="6" cy="1"/>
            </a:xfrm>
            <a:custGeom>
              <a:avLst/>
              <a:gdLst>
                <a:gd name="T0" fmla="*/ 0 w 6"/>
                <a:gd name="T1" fmla="*/ 0 h 1"/>
                <a:gd name="T2" fmla="*/ 3 w 6"/>
                <a:gd name="T3" fmla="*/ 0 h 1"/>
                <a:gd name="T4" fmla="*/ 5 w 6"/>
                <a:gd name="T5" fmla="*/ 0 h 1"/>
                <a:gd name="T6" fmla="*/ 6 w 6"/>
                <a:gd name="T7" fmla="*/ 0 h 1"/>
                <a:gd name="T8" fmla="*/ 3 w 6"/>
                <a:gd name="T9" fmla="*/ 0 h 1"/>
                <a:gd name="T10" fmla="*/ 2 w 6"/>
                <a:gd name="T11" fmla="*/ 0 h 1"/>
                <a:gd name="T12" fmla="*/ 0 w 6"/>
                <a:gd name="T13" fmla="*/ 0 h 1"/>
                <a:gd name="T14" fmla="*/ 0 w 6"/>
                <a:gd name="T15" fmla="*/ 0 h 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 h="1">
                  <a:moveTo>
                    <a:pt x="0" y="0"/>
                  </a:moveTo>
                  <a:lnTo>
                    <a:pt x="3" y="0"/>
                  </a:lnTo>
                  <a:lnTo>
                    <a:pt x="5" y="0"/>
                  </a:lnTo>
                  <a:lnTo>
                    <a:pt x="6" y="0"/>
                  </a:lnTo>
                  <a:lnTo>
                    <a:pt x="3" y="0"/>
                  </a:lnTo>
                  <a:lnTo>
                    <a:pt x="2"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50" name="Freeform 756">
              <a:extLst>
                <a:ext uri="{FF2B5EF4-FFF2-40B4-BE49-F238E27FC236}">
                  <a16:creationId xmlns:a16="http://schemas.microsoft.com/office/drawing/2014/main" id="{4C3D3739-C0D4-1344-8F3E-F5CE9C1087E5}"/>
                </a:ext>
              </a:extLst>
            </p:cNvPr>
            <p:cNvSpPr>
              <a:spLocks/>
            </p:cNvSpPr>
            <p:nvPr/>
          </p:nvSpPr>
          <p:spPr bwMode="auto">
            <a:xfrm>
              <a:off x="3285" y="3598"/>
              <a:ext cx="3" cy="1"/>
            </a:xfrm>
            <a:custGeom>
              <a:avLst/>
              <a:gdLst>
                <a:gd name="T0" fmla="*/ 0 w 3"/>
                <a:gd name="T1" fmla="*/ 0 h 1"/>
                <a:gd name="T2" fmla="*/ 2 w 3"/>
                <a:gd name="T3" fmla="*/ 0 h 1"/>
                <a:gd name="T4" fmla="*/ 3 w 3"/>
                <a:gd name="T5" fmla="*/ 0 h 1"/>
                <a:gd name="T6" fmla="*/ 0 w 3"/>
                <a:gd name="T7" fmla="*/ 0 h 1"/>
                <a:gd name="T8" fmla="*/ 0 w 3"/>
                <a:gd name="T9" fmla="*/ 0 h 1"/>
                <a:gd name="T10" fmla="*/ 0 w 3"/>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 h="1">
                  <a:moveTo>
                    <a:pt x="0" y="0"/>
                  </a:moveTo>
                  <a:lnTo>
                    <a:pt x="2" y="0"/>
                  </a:lnTo>
                  <a:lnTo>
                    <a:pt x="3"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51" name="Rectangle 757">
              <a:extLst>
                <a:ext uri="{FF2B5EF4-FFF2-40B4-BE49-F238E27FC236}">
                  <a16:creationId xmlns:a16="http://schemas.microsoft.com/office/drawing/2014/main" id="{97BA9ED2-B1A1-164B-A25F-4279171CF19B}"/>
                </a:ext>
              </a:extLst>
            </p:cNvPr>
            <p:cNvSpPr>
              <a:spLocks noChangeArrowheads="1"/>
            </p:cNvSpPr>
            <p:nvPr/>
          </p:nvSpPr>
          <p:spPr bwMode="auto">
            <a:xfrm>
              <a:off x="3285" y="3598"/>
              <a:ext cx="1" cy="1"/>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352" name="Freeform 758">
              <a:extLst>
                <a:ext uri="{FF2B5EF4-FFF2-40B4-BE49-F238E27FC236}">
                  <a16:creationId xmlns:a16="http://schemas.microsoft.com/office/drawing/2014/main" id="{852A3EFC-8219-E94D-91A0-00CD8949C12D}"/>
                </a:ext>
              </a:extLst>
            </p:cNvPr>
            <p:cNvSpPr>
              <a:spLocks/>
            </p:cNvSpPr>
            <p:nvPr/>
          </p:nvSpPr>
          <p:spPr bwMode="auto">
            <a:xfrm>
              <a:off x="3464" y="3578"/>
              <a:ext cx="31" cy="116"/>
            </a:xfrm>
            <a:custGeom>
              <a:avLst/>
              <a:gdLst>
                <a:gd name="T0" fmla="*/ 0 w 31"/>
                <a:gd name="T1" fmla="*/ 32 h 116"/>
                <a:gd name="T2" fmla="*/ 31 w 31"/>
                <a:gd name="T3" fmla="*/ 0 h 116"/>
                <a:gd name="T4" fmla="*/ 31 w 31"/>
                <a:gd name="T5" fmla="*/ 86 h 116"/>
                <a:gd name="T6" fmla="*/ 0 w 31"/>
                <a:gd name="T7" fmla="*/ 116 h 116"/>
                <a:gd name="T8" fmla="*/ 0 w 31"/>
                <a:gd name="T9" fmla="*/ 32 h 1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116">
                  <a:moveTo>
                    <a:pt x="0" y="32"/>
                  </a:moveTo>
                  <a:lnTo>
                    <a:pt x="31" y="0"/>
                  </a:lnTo>
                  <a:lnTo>
                    <a:pt x="31" y="86"/>
                  </a:lnTo>
                  <a:lnTo>
                    <a:pt x="0" y="116"/>
                  </a:lnTo>
                  <a:lnTo>
                    <a:pt x="0" y="3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53" name="Rectangle 759">
              <a:extLst>
                <a:ext uri="{FF2B5EF4-FFF2-40B4-BE49-F238E27FC236}">
                  <a16:creationId xmlns:a16="http://schemas.microsoft.com/office/drawing/2014/main" id="{0E4D71FE-C38F-3341-9382-3D7869995806}"/>
                </a:ext>
              </a:extLst>
            </p:cNvPr>
            <p:cNvSpPr>
              <a:spLocks noChangeArrowheads="1"/>
            </p:cNvSpPr>
            <p:nvPr/>
          </p:nvSpPr>
          <p:spPr bwMode="auto">
            <a:xfrm>
              <a:off x="3215" y="3610"/>
              <a:ext cx="249" cy="6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354" name="Rectangle 760">
              <a:extLst>
                <a:ext uri="{FF2B5EF4-FFF2-40B4-BE49-F238E27FC236}">
                  <a16:creationId xmlns:a16="http://schemas.microsoft.com/office/drawing/2014/main" id="{A5BB73DC-5AD5-A649-AA19-C572DE03756F}"/>
                </a:ext>
              </a:extLst>
            </p:cNvPr>
            <p:cNvSpPr>
              <a:spLocks noChangeArrowheads="1"/>
            </p:cNvSpPr>
            <p:nvPr/>
          </p:nvSpPr>
          <p:spPr bwMode="auto">
            <a:xfrm>
              <a:off x="3215" y="3610"/>
              <a:ext cx="249" cy="67"/>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355" name="Freeform 761">
              <a:extLst>
                <a:ext uri="{FF2B5EF4-FFF2-40B4-BE49-F238E27FC236}">
                  <a16:creationId xmlns:a16="http://schemas.microsoft.com/office/drawing/2014/main" id="{9A1DA2F0-C1C6-ED43-834F-B1AF774090B5}"/>
                </a:ext>
              </a:extLst>
            </p:cNvPr>
            <p:cNvSpPr>
              <a:spLocks/>
            </p:cNvSpPr>
            <p:nvPr/>
          </p:nvSpPr>
          <p:spPr bwMode="auto">
            <a:xfrm>
              <a:off x="3293" y="3610"/>
              <a:ext cx="4" cy="67"/>
            </a:xfrm>
            <a:custGeom>
              <a:avLst/>
              <a:gdLst>
                <a:gd name="T0" fmla="*/ 4 w 4"/>
                <a:gd name="T1" fmla="*/ 0 h 67"/>
                <a:gd name="T2" fmla="*/ 1 w 4"/>
                <a:gd name="T3" fmla="*/ 16 h 67"/>
                <a:gd name="T4" fmla="*/ 0 w 4"/>
                <a:gd name="T5" fmla="*/ 34 h 67"/>
                <a:gd name="T6" fmla="*/ 1 w 4"/>
                <a:gd name="T7" fmla="*/ 50 h 67"/>
                <a:gd name="T8" fmla="*/ 4 w 4"/>
                <a:gd name="T9" fmla="*/ 67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67">
                  <a:moveTo>
                    <a:pt x="4" y="0"/>
                  </a:moveTo>
                  <a:lnTo>
                    <a:pt x="1" y="16"/>
                  </a:lnTo>
                  <a:lnTo>
                    <a:pt x="0" y="34"/>
                  </a:lnTo>
                  <a:lnTo>
                    <a:pt x="1" y="50"/>
                  </a:lnTo>
                  <a:lnTo>
                    <a:pt x="4" y="67"/>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56" name="Rectangle 762">
              <a:extLst>
                <a:ext uri="{FF2B5EF4-FFF2-40B4-BE49-F238E27FC236}">
                  <a16:creationId xmlns:a16="http://schemas.microsoft.com/office/drawing/2014/main" id="{BBC3AECC-9843-B84E-B37B-0F815D1754DF}"/>
                </a:ext>
              </a:extLst>
            </p:cNvPr>
            <p:cNvSpPr>
              <a:spLocks noChangeArrowheads="1"/>
            </p:cNvSpPr>
            <p:nvPr/>
          </p:nvSpPr>
          <p:spPr bwMode="auto">
            <a:xfrm>
              <a:off x="3215" y="3677"/>
              <a:ext cx="249" cy="17"/>
            </a:xfrm>
            <a:prstGeom prst="rect">
              <a:avLst/>
            </a:prstGeom>
            <a:solidFill>
              <a:srgbClr val="9A9A9A"/>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357" name="Rectangle 763">
              <a:extLst>
                <a:ext uri="{FF2B5EF4-FFF2-40B4-BE49-F238E27FC236}">
                  <a16:creationId xmlns:a16="http://schemas.microsoft.com/office/drawing/2014/main" id="{CDF9F699-4742-AF48-80AD-D7CD4A9ED31C}"/>
                </a:ext>
              </a:extLst>
            </p:cNvPr>
            <p:cNvSpPr>
              <a:spLocks noChangeArrowheads="1"/>
            </p:cNvSpPr>
            <p:nvPr/>
          </p:nvSpPr>
          <p:spPr bwMode="auto">
            <a:xfrm>
              <a:off x="3407" y="3631"/>
              <a:ext cx="9" cy="3"/>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358" name="Freeform 764">
              <a:extLst>
                <a:ext uri="{FF2B5EF4-FFF2-40B4-BE49-F238E27FC236}">
                  <a16:creationId xmlns:a16="http://schemas.microsoft.com/office/drawing/2014/main" id="{FC55C226-A952-2243-8A01-98FDFAE386AF}"/>
                </a:ext>
              </a:extLst>
            </p:cNvPr>
            <p:cNvSpPr>
              <a:spLocks noEditPoints="1"/>
            </p:cNvSpPr>
            <p:nvPr/>
          </p:nvSpPr>
          <p:spPr bwMode="auto">
            <a:xfrm>
              <a:off x="3305" y="3625"/>
              <a:ext cx="40" cy="4"/>
            </a:xfrm>
            <a:custGeom>
              <a:avLst/>
              <a:gdLst>
                <a:gd name="T0" fmla="*/ 0 w 40"/>
                <a:gd name="T1" fmla="*/ 4 h 4"/>
                <a:gd name="T2" fmla="*/ 11 w 40"/>
                <a:gd name="T3" fmla="*/ 4 h 4"/>
                <a:gd name="T4" fmla="*/ 11 w 40"/>
                <a:gd name="T5" fmla="*/ 0 h 4"/>
                <a:gd name="T6" fmla="*/ 0 w 40"/>
                <a:gd name="T7" fmla="*/ 0 h 4"/>
                <a:gd name="T8" fmla="*/ 0 w 40"/>
                <a:gd name="T9" fmla="*/ 4 h 4"/>
                <a:gd name="T10" fmla="*/ 17 w 40"/>
                <a:gd name="T11" fmla="*/ 4 h 4"/>
                <a:gd name="T12" fmla="*/ 23 w 40"/>
                <a:gd name="T13" fmla="*/ 4 h 4"/>
                <a:gd name="T14" fmla="*/ 23 w 40"/>
                <a:gd name="T15" fmla="*/ 0 h 4"/>
                <a:gd name="T16" fmla="*/ 17 w 40"/>
                <a:gd name="T17" fmla="*/ 0 h 4"/>
                <a:gd name="T18" fmla="*/ 17 w 40"/>
                <a:gd name="T19" fmla="*/ 4 h 4"/>
                <a:gd name="T20" fmla="*/ 29 w 40"/>
                <a:gd name="T21" fmla="*/ 4 h 4"/>
                <a:gd name="T22" fmla="*/ 40 w 40"/>
                <a:gd name="T23" fmla="*/ 4 h 4"/>
                <a:gd name="T24" fmla="*/ 40 w 40"/>
                <a:gd name="T25" fmla="*/ 0 h 4"/>
                <a:gd name="T26" fmla="*/ 29 w 40"/>
                <a:gd name="T27" fmla="*/ 0 h 4"/>
                <a:gd name="T28" fmla="*/ 29 w 40"/>
                <a:gd name="T29" fmla="*/ 4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0" h="4">
                  <a:moveTo>
                    <a:pt x="0" y="4"/>
                  </a:moveTo>
                  <a:lnTo>
                    <a:pt x="11" y="4"/>
                  </a:lnTo>
                  <a:lnTo>
                    <a:pt x="11" y="0"/>
                  </a:lnTo>
                  <a:lnTo>
                    <a:pt x="0" y="0"/>
                  </a:lnTo>
                  <a:lnTo>
                    <a:pt x="0" y="4"/>
                  </a:lnTo>
                  <a:close/>
                  <a:moveTo>
                    <a:pt x="17" y="4"/>
                  </a:moveTo>
                  <a:lnTo>
                    <a:pt x="23" y="4"/>
                  </a:lnTo>
                  <a:lnTo>
                    <a:pt x="23" y="0"/>
                  </a:lnTo>
                  <a:lnTo>
                    <a:pt x="17" y="0"/>
                  </a:lnTo>
                  <a:lnTo>
                    <a:pt x="17" y="4"/>
                  </a:lnTo>
                  <a:close/>
                  <a:moveTo>
                    <a:pt x="29" y="4"/>
                  </a:moveTo>
                  <a:lnTo>
                    <a:pt x="40" y="4"/>
                  </a:lnTo>
                  <a:lnTo>
                    <a:pt x="40" y="0"/>
                  </a:lnTo>
                  <a:lnTo>
                    <a:pt x="29" y="0"/>
                  </a:lnTo>
                  <a:lnTo>
                    <a:pt x="29" y="4"/>
                  </a:lnTo>
                  <a:close/>
                </a:path>
              </a:pathLst>
            </a:custGeom>
            <a:solidFill>
              <a:srgbClr val="C0C0C0"/>
            </a:solidFill>
            <a:ln w="1588">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59" name="Freeform 765">
              <a:extLst>
                <a:ext uri="{FF2B5EF4-FFF2-40B4-BE49-F238E27FC236}">
                  <a16:creationId xmlns:a16="http://schemas.microsoft.com/office/drawing/2014/main" id="{D3B9EC95-FA58-9342-BE90-DE62B76A8770}"/>
                </a:ext>
              </a:extLst>
            </p:cNvPr>
            <p:cNvSpPr>
              <a:spLocks noEditPoints="1"/>
            </p:cNvSpPr>
            <p:nvPr/>
          </p:nvSpPr>
          <p:spPr bwMode="auto">
            <a:xfrm>
              <a:off x="3223" y="3617"/>
              <a:ext cx="179" cy="26"/>
            </a:xfrm>
            <a:custGeom>
              <a:avLst/>
              <a:gdLst>
                <a:gd name="T0" fmla="*/ 0 w 179"/>
                <a:gd name="T1" fmla="*/ 26 h 26"/>
                <a:gd name="T2" fmla="*/ 23 w 179"/>
                <a:gd name="T3" fmla="*/ 26 h 26"/>
                <a:gd name="T4" fmla="*/ 23 w 179"/>
                <a:gd name="T5" fmla="*/ 0 h 26"/>
                <a:gd name="T6" fmla="*/ 0 w 179"/>
                <a:gd name="T7" fmla="*/ 0 h 26"/>
                <a:gd name="T8" fmla="*/ 0 w 179"/>
                <a:gd name="T9" fmla="*/ 26 h 26"/>
                <a:gd name="T10" fmla="*/ 159 w 179"/>
                <a:gd name="T11" fmla="*/ 19 h 26"/>
                <a:gd name="T12" fmla="*/ 179 w 179"/>
                <a:gd name="T13" fmla="*/ 19 h 26"/>
                <a:gd name="T14" fmla="*/ 179 w 179"/>
                <a:gd name="T15" fmla="*/ 6 h 26"/>
                <a:gd name="T16" fmla="*/ 159 w 179"/>
                <a:gd name="T17" fmla="*/ 6 h 26"/>
                <a:gd name="T18" fmla="*/ 159 w 179"/>
                <a:gd name="T19" fmla="*/ 19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26">
                  <a:moveTo>
                    <a:pt x="0" y="26"/>
                  </a:moveTo>
                  <a:lnTo>
                    <a:pt x="23" y="26"/>
                  </a:lnTo>
                  <a:lnTo>
                    <a:pt x="23" y="0"/>
                  </a:lnTo>
                  <a:lnTo>
                    <a:pt x="0" y="0"/>
                  </a:lnTo>
                  <a:lnTo>
                    <a:pt x="0" y="26"/>
                  </a:lnTo>
                  <a:close/>
                  <a:moveTo>
                    <a:pt x="159" y="19"/>
                  </a:moveTo>
                  <a:lnTo>
                    <a:pt x="179" y="19"/>
                  </a:lnTo>
                  <a:lnTo>
                    <a:pt x="179" y="6"/>
                  </a:lnTo>
                  <a:lnTo>
                    <a:pt x="159" y="6"/>
                  </a:lnTo>
                  <a:lnTo>
                    <a:pt x="159" y="19"/>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60" name="Freeform 766">
              <a:extLst>
                <a:ext uri="{FF2B5EF4-FFF2-40B4-BE49-F238E27FC236}">
                  <a16:creationId xmlns:a16="http://schemas.microsoft.com/office/drawing/2014/main" id="{2A5358EA-59A1-CA46-A7D4-997E842CEA01}"/>
                </a:ext>
              </a:extLst>
            </p:cNvPr>
            <p:cNvSpPr>
              <a:spLocks noEditPoints="1"/>
            </p:cNvSpPr>
            <p:nvPr/>
          </p:nvSpPr>
          <p:spPr bwMode="auto">
            <a:xfrm>
              <a:off x="3217" y="3613"/>
              <a:ext cx="245" cy="77"/>
            </a:xfrm>
            <a:custGeom>
              <a:avLst/>
              <a:gdLst>
                <a:gd name="T0" fmla="*/ 85 w 245"/>
                <a:gd name="T1" fmla="*/ 61 h 77"/>
                <a:gd name="T2" fmla="*/ 244 w 245"/>
                <a:gd name="T3" fmla="*/ 61 h 77"/>
                <a:gd name="T4" fmla="*/ 244 w 245"/>
                <a:gd name="T5" fmla="*/ 0 h 77"/>
                <a:gd name="T6" fmla="*/ 85 w 245"/>
                <a:gd name="T7" fmla="*/ 0 h 77"/>
                <a:gd name="T8" fmla="*/ 82 w 245"/>
                <a:gd name="T9" fmla="*/ 15 h 77"/>
                <a:gd name="T10" fmla="*/ 81 w 245"/>
                <a:gd name="T11" fmla="*/ 31 h 77"/>
                <a:gd name="T12" fmla="*/ 82 w 245"/>
                <a:gd name="T13" fmla="*/ 46 h 77"/>
                <a:gd name="T14" fmla="*/ 85 w 245"/>
                <a:gd name="T15" fmla="*/ 61 h 77"/>
                <a:gd name="T16" fmla="*/ 144 w 245"/>
                <a:gd name="T17" fmla="*/ 53 h 77"/>
                <a:gd name="T18" fmla="*/ 235 w 245"/>
                <a:gd name="T19" fmla="*/ 53 h 77"/>
                <a:gd name="T20" fmla="*/ 235 w 245"/>
                <a:gd name="T21" fmla="*/ 8 h 77"/>
                <a:gd name="T22" fmla="*/ 144 w 245"/>
                <a:gd name="T23" fmla="*/ 8 h 77"/>
                <a:gd name="T24" fmla="*/ 144 w 245"/>
                <a:gd name="T25" fmla="*/ 53 h 77"/>
                <a:gd name="T26" fmla="*/ 222 w 245"/>
                <a:gd name="T27" fmla="*/ 77 h 77"/>
                <a:gd name="T28" fmla="*/ 241 w 245"/>
                <a:gd name="T29" fmla="*/ 77 h 77"/>
                <a:gd name="T30" fmla="*/ 244 w 245"/>
                <a:gd name="T31" fmla="*/ 76 h 77"/>
                <a:gd name="T32" fmla="*/ 245 w 245"/>
                <a:gd name="T33" fmla="*/ 73 h 77"/>
                <a:gd name="T34" fmla="*/ 244 w 245"/>
                <a:gd name="T35" fmla="*/ 70 h 77"/>
                <a:gd name="T36" fmla="*/ 241 w 245"/>
                <a:gd name="T37" fmla="*/ 69 h 77"/>
                <a:gd name="T38" fmla="*/ 222 w 245"/>
                <a:gd name="T39" fmla="*/ 69 h 77"/>
                <a:gd name="T40" fmla="*/ 222 w 245"/>
                <a:gd name="T41" fmla="*/ 77 h 77"/>
                <a:gd name="T42" fmla="*/ 24 w 245"/>
                <a:gd name="T43" fmla="*/ 77 h 77"/>
                <a:gd name="T44" fmla="*/ 4 w 245"/>
                <a:gd name="T45" fmla="*/ 77 h 77"/>
                <a:gd name="T46" fmla="*/ 1 w 245"/>
                <a:gd name="T47" fmla="*/ 76 h 77"/>
                <a:gd name="T48" fmla="*/ 0 w 245"/>
                <a:gd name="T49" fmla="*/ 73 h 77"/>
                <a:gd name="T50" fmla="*/ 1 w 245"/>
                <a:gd name="T51" fmla="*/ 70 h 77"/>
                <a:gd name="T52" fmla="*/ 4 w 245"/>
                <a:gd name="T53" fmla="*/ 69 h 77"/>
                <a:gd name="T54" fmla="*/ 24 w 245"/>
                <a:gd name="T55" fmla="*/ 69 h 77"/>
                <a:gd name="T56" fmla="*/ 24 w 245"/>
                <a:gd name="T57" fmla="*/ 77 h 77"/>
                <a:gd name="T58" fmla="*/ 88 w 245"/>
                <a:gd name="T59" fmla="*/ 16 h 77"/>
                <a:gd name="T60" fmla="*/ 128 w 245"/>
                <a:gd name="T61" fmla="*/ 16 h 77"/>
                <a:gd name="T62" fmla="*/ 128 w 245"/>
                <a:gd name="T63" fmla="*/ 12 h 77"/>
                <a:gd name="T64" fmla="*/ 88 w 245"/>
                <a:gd name="T65" fmla="*/ 12 h 77"/>
                <a:gd name="T66" fmla="*/ 88 w 245"/>
                <a:gd name="T67" fmla="*/ 16 h 7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45" h="77">
                  <a:moveTo>
                    <a:pt x="85" y="61"/>
                  </a:moveTo>
                  <a:lnTo>
                    <a:pt x="244" y="61"/>
                  </a:lnTo>
                  <a:lnTo>
                    <a:pt x="244" y="0"/>
                  </a:lnTo>
                  <a:lnTo>
                    <a:pt x="85" y="0"/>
                  </a:lnTo>
                  <a:lnTo>
                    <a:pt x="82" y="15"/>
                  </a:lnTo>
                  <a:lnTo>
                    <a:pt x="81" y="31"/>
                  </a:lnTo>
                  <a:lnTo>
                    <a:pt x="82" y="46"/>
                  </a:lnTo>
                  <a:lnTo>
                    <a:pt x="85" y="61"/>
                  </a:lnTo>
                  <a:close/>
                  <a:moveTo>
                    <a:pt x="144" y="53"/>
                  </a:moveTo>
                  <a:lnTo>
                    <a:pt x="235" y="53"/>
                  </a:lnTo>
                  <a:lnTo>
                    <a:pt x="235" y="8"/>
                  </a:lnTo>
                  <a:lnTo>
                    <a:pt x="144" y="8"/>
                  </a:lnTo>
                  <a:lnTo>
                    <a:pt x="144" y="53"/>
                  </a:lnTo>
                  <a:close/>
                  <a:moveTo>
                    <a:pt x="222" y="77"/>
                  </a:moveTo>
                  <a:lnTo>
                    <a:pt x="241" y="77"/>
                  </a:lnTo>
                  <a:lnTo>
                    <a:pt x="244" y="76"/>
                  </a:lnTo>
                  <a:lnTo>
                    <a:pt x="245" y="73"/>
                  </a:lnTo>
                  <a:lnTo>
                    <a:pt x="244" y="70"/>
                  </a:lnTo>
                  <a:lnTo>
                    <a:pt x="241" y="69"/>
                  </a:lnTo>
                  <a:lnTo>
                    <a:pt x="222" y="69"/>
                  </a:lnTo>
                  <a:lnTo>
                    <a:pt x="222" y="77"/>
                  </a:lnTo>
                  <a:close/>
                  <a:moveTo>
                    <a:pt x="24" y="77"/>
                  </a:moveTo>
                  <a:lnTo>
                    <a:pt x="4" y="77"/>
                  </a:lnTo>
                  <a:lnTo>
                    <a:pt x="1" y="76"/>
                  </a:lnTo>
                  <a:lnTo>
                    <a:pt x="0" y="73"/>
                  </a:lnTo>
                  <a:lnTo>
                    <a:pt x="1" y="70"/>
                  </a:lnTo>
                  <a:lnTo>
                    <a:pt x="4" y="69"/>
                  </a:lnTo>
                  <a:lnTo>
                    <a:pt x="24" y="69"/>
                  </a:lnTo>
                  <a:lnTo>
                    <a:pt x="24" y="77"/>
                  </a:lnTo>
                  <a:close/>
                  <a:moveTo>
                    <a:pt x="88" y="16"/>
                  </a:moveTo>
                  <a:lnTo>
                    <a:pt x="128" y="16"/>
                  </a:lnTo>
                  <a:lnTo>
                    <a:pt x="128" y="12"/>
                  </a:lnTo>
                  <a:lnTo>
                    <a:pt x="88" y="12"/>
                  </a:lnTo>
                  <a:lnTo>
                    <a:pt x="88" y="1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61" name="Freeform 767">
              <a:extLst>
                <a:ext uri="{FF2B5EF4-FFF2-40B4-BE49-F238E27FC236}">
                  <a16:creationId xmlns:a16="http://schemas.microsoft.com/office/drawing/2014/main" id="{3DADF21F-2C43-6D4F-A8C4-48CC9224F6F6}"/>
                </a:ext>
              </a:extLst>
            </p:cNvPr>
            <p:cNvSpPr>
              <a:spLocks/>
            </p:cNvSpPr>
            <p:nvPr/>
          </p:nvSpPr>
          <p:spPr bwMode="auto">
            <a:xfrm>
              <a:off x="3298" y="3613"/>
              <a:ext cx="163" cy="61"/>
            </a:xfrm>
            <a:custGeom>
              <a:avLst/>
              <a:gdLst>
                <a:gd name="T0" fmla="*/ 4 w 163"/>
                <a:gd name="T1" fmla="*/ 61 h 61"/>
                <a:gd name="T2" fmla="*/ 163 w 163"/>
                <a:gd name="T3" fmla="*/ 61 h 61"/>
                <a:gd name="T4" fmla="*/ 163 w 163"/>
                <a:gd name="T5" fmla="*/ 0 h 61"/>
                <a:gd name="T6" fmla="*/ 4 w 163"/>
                <a:gd name="T7" fmla="*/ 0 h 61"/>
                <a:gd name="T8" fmla="*/ 1 w 163"/>
                <a:gd name="T9" fmla="*/ 15 h 61"/>
                <a:gd name="T10" fmla="*/ 0 w 163"/>
                <a:gd name="T11" fmla="*/ 31 h 61"/>
                <a:gd name="T12" fmla="*/ 1 w 163"/>
                <a:gd name="T13" fmla="*/ 46 h 61"/>
                <a:gd name="T14" fmla="*/ 4 w 163"/>
                <a:gd name="T15" fmla="*/ 61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3" h="61">
                  <a:moveTo>
                    <a:pt x="4" y="61"/>
                  </a:moveTo>
                  <a:lnTo>
                    <a:pt x="163" y="61"/>
                  </a:lnTo>
                  <a:lnTo>
                    <a:pt x="163" y="0"/>
                  </a:lnTo>
                  <a:lnTo>
                    <a:pt x="4" y="0"/>
                  </a:lnTo>
                  <a:lnTo>
                    <a:pt x="1" y="15"/>
                  </a:lnTo>
                  <a:lnTo>
                    <a:pt x="0" y="31"/>
                  </a:lnTo>
                  <a:lnTo>
                    <a:pt x="1" y="46"/>
                  </a:lnTo>
                  <a:lnTo>
                    <a:pt x="4" y="61"/>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62" name="Line 768">
              <a:extLst>
                <a:ext uri="{FF2B5EF4-FFF2-40B4-BE49-F238E27FC236}">
                  <a16:creationId xmlns:a16="http://schemas.microsoft.com/office/drawing/2014/main" id="{4CE7C74F-3479-0B48-A481-BD83AA0DCCB0}"/>
                </a:ext>
              </a:extLst>
            </p:cNvPr>
            <p:cNvSpPr>
              <a:spLocks noChangeShapeType="1"/>
            </p:cNvSpPr>
            <p:nvPr/>
          </p:nvSpPr>
          <p:spPr bwMode="auto">
            <a:xfrm>
              <a:off x="3348" y="3613"/>
              <a:ext cx="1" cy="6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63" name="Line 769">
              <a:extLst>
                <a:ext uri="{FF2B5EF4-FFF2-40B4-BE49-F238E27FC236}">
                  <a16:creationId xmlns:a16="http://schemas.microsoft.com/office/drawing/2014/main" id="{952379E6-96B0-004D-8669-3E55E24E30D3}"/>
                </a:ext>
              </a:extLst>
            </p:cNvPr>
            <p:cNvSpPr>
              <a:spLocks noChangeShapeType="1"/>
            </p:cNvSpPr>
            <p:nvPr/>
          </p:nvSpPr>
          <p:spPr bwMode="auto">
            <a:xfrm flipH="1">
              <a:off x="3299" y="3633"/>
              <a:ext cx="49"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64" name="Line 770">
              <a:extLst>
                <a:ext uri="{FF2B5EF4-FFF2-40B4-BE49-F238E27FC236}">
                  <a16:creationId xmlns:a16="http://schemas.microsoft.com/office/drawing/2014/main" id="{E814324D-8F8B-874A-8D36-5B1D6DE5D8EF}"/>
                </a:ext>
              </a:extLst>
            </p:cNvPr>
            <p:cNvSpPr>
              <a:spLocks noChangeShapeType="1"/>
            </p:cNvSpPr>
            <p:nvPr/>
          </p:nvSpPr>
          <p:spPr bwMode="auto">
            <a:xfrm flipH="1">
              <a:off x="3299" y="3654"/>
              <a:ext cx="49"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65" name="Rectangle 771">
              <a:extLst>
                <a:ext uri="{FF2B5EF4-FFF2-40B4-BE49-F238E27FC236}">
                  <a16:creationId xmlns:a16="http://schemas.microsoft.com/office/drawing/2014/main" id="{7F717FDB-F022-3548-9E27-F7D9CBE7A807}"/>
                </a:ext>
              </a:extLst>
            </p:cNvPr>
            <p:cNvSpPr>
              <a:spLocks noChangeArrowheads="1"/>
            </p:cNvSpPr>
            <p:nvPr/>
          </p:nvSpPr>
          <p:spPr bwMode="auto">
            <a:xfrm>
              <a:off x="3361" y="3621"/>
              <a:ext cx="91" cy="45"/>
            </a:xfrm>
            <a:prstGeom prst="rect">
              <a:avLst/>
            </a:prstGeom>
            <a:noFill/>
            <a:ln w="158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366" name="Line 772">
              <a:extLst>
                <a:ext uri="{FF2B5EF4-FFF2-40B4-BE49-F238E27FC236}">
                  <a16:creationId xmlns:a16="http://schemas.microsoft.com/office/drawing/2014/main" id="{BEBE0D13-BDD7-124E-8F44-1A71E44E0315}"/>
                </a:ext>
              </a:extLst>
            </p:cNvPr>
            <p:cNvSpPr>
              <a:spLocks noChangeShapeType="1"/>
            </p:cNvSpPr>
            <p:nvPr/>
          </p:nvSpPr>
          <p:spPr bwMode="auto">
            <a:xfrm>
              <a:off x="3423" y="3621"/>
              <a:ext cx="1" cy="17"/>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67" name="Line 773">
              <a:extLst>
                <a:ext uri="{FF2B5EF4-FFF2-40B4-BE49-F238E27FC236}">
                  <a16:creationId xmlns:a16="http://schemas.microsoft.com/office/drawing/2014/main" id="{72BA1372-9BC8-7242-984F-CD4DDEFA98CD}"/>
                </a:ext>
              </a:extLst>
            </p:cNvPr>
            <p:cNvSpPr>
              <a:spLocks noChangeShapeType="1"/>
            </p:cNvSpPr>
            <p:nvPr/>
          </p:nvSpPr>
          <p:spPr bwMode="auto">
            <a:xfrm>
              <a:off x="3361" y="3638"/>
              <a:ext cx="91" cy="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68" name="Freeform 774">
              <a:extLst>
                <a:ext uri="{FF2B5EF4-FFF2-40B4-BE49-F238E27FC236}">
                  <a16:creationId xmlns:a16="http://schemas.microsoft.com/office/drawing/2014/main" id="{8F97ABF7-B8B7-464F-A84E-0995D668B96B}"/>
                </a:ext>
              </a:extLst>
            </p:cNvPr>
            <p:cNvSpPr>
              <a:spLocks/>
            </p:cNvSpPr>
            <p:nvPr/>
          </p:nvSpPr>
          <p:spPr bwMode="auto">
            <a:xfrm>
              <a:off x="3439" y="3682"/>
              <a:ext cx="23" cy="8"/>
            </a:xfrm>
            <a:custGeom>
              <a:avLst/>
              <a:gdLst>
                <a:gd name="T0" fmla="*/ 0 w 23"/>
                <a:gd name="T1" fmla="*/ 8 h 8"/>
                <a:gd name="T2" fmla="*/ 19 w 23"/>
                <a:gd name="T3" fmla="*/ 8 h 8"/>
                <a:gd name="T4" fmla="*/ 22 w 23"/>
                <a:gd name="T5" fmla="*/ 7 h 8"/>
                <a:gd name="T6" fmla="*/ 23 w 23"/>
                <a:gd name="T7" fmla="*/ 4 h 8"/>
                <a:gd name="T8" fmla="*/ 22 w 23"/>
                <a:gd name="T9" fmla="*/ 1 h 8"/>
                <a:gd name="T10" fmla="*/ 19 w 23"/>
                <a:gd name="T11" fmla="*/ 0 h 8"/>
                <a:gd name="T12" fmla="*/ 0 w 23"/>
                <a:gd name="T13" fmla="*/ 0 h 8"/>
                <a:gd name="T14" fmla="*/ 0 w 23"/>
                <a:gd name="T15" fmla="*/ 8 h 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 h="8">
                  <a:moveTo>
                    <a:pt x="0" y="8"/>
                  </a:moveTo>
                  <a:lnTo>
                    <a:pt x="19" y="8"/>
                  </a:lnTo>
                  <a:lnTo>
                    <a:pt x="22" y="7"/>
                  </a:lnTo>
                  <a:lnTo>
                    <a:pt x="23" y="4"/>
                  </a:lnTo>
                  <a:lnTo>
                    <a:pt x="22" y="1"/>
                  </a:lnTo>
                  <a:lnTo>
                    <a:pt x="19" y="0"/>
                  </a:lnTo>
                  <a:lnTo>
                    <a:pt x="0" y="0"/>
                  </a:lnTo>
                  <a:lnTo>
                    <a:pt x="0" y="8"/>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69" name="Freeform 775">
              <a:extLst>
                <a:ext uri="{FF2B5EF4-FFF2-40B4-BE49-F238E27FC236}">
                  <a16:creationId xmlns:a16="http://schemas.microsoft.com/office/drawing/2014/main" id="{B4BE7DA9-568B-EB41-ACC2-55CC28E45866}"/>
                </a:ext>
              </a:extLst>
            </p:cNvPr>
            <p:cNvSpPr>
              <a:spLocks/>
            </p:cNvSpPr>
            <p:nvPr/>
          </p:nvSpPr>
          <p:spPr bwMode="auto">
            <a:xfrm>
              <a:off x="3217" y="3682"/>
              <a:ext cx="24" cy="8"/>
            </a:xfrm>
            <a:custGeom>
              <a:avLst/>
              <a:gdLst>
                <a:gd name="T0" fmla="*/ 24 w 24"/>
                <a:gd name="T1" fmla="*/ 8 h 8"/>
                <a:gd name="T2" fmla="*/ 4 w 24"/>
                <a:gd name="T3" fmla="*/ 8 h 8"/>
                <a:gd name="T4" fmla="*/ 1 w 24"/>
                <a:gd name="T5" fmla="*/ 7 h 8"/>
                <a:gd name="T6" fmla="*/ 0 w 24"/>
                <a:gd name="T7" fmla="*/ 4 h 8"/>
                <a:gd name="T8" fmla="*/ 1 w 24"/>
                <a:gd name="T9" fmla="*/ 1 h 8"/>
                <a:gd name="T10" fmla="*/ 4 w 24"/>
                <a:gd name="T11" fmla="*/ 0 h 8"/>
                <a:gd name="T12" fmla="*/ 24 w 24"/>
                <a:gd name="T13" fmla="*/ 0 h 8"/>
                <a:gd name="T14" fmla="*/ 24 w 24"/>
                <a:gd name="T15" fmla="*/ 8 h 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8">
                  <a:moveTo>
                    <a:pt x="24" y="8"/>
                  </a:moveTo>
                  <a:lnTo>
                    <a:pt x="4" y="8"/>
                  </a:lnTo>
                  <a:lnTo>
                    <a:pt x="1" y="7"/>
                  </a:lnTo>
                  <a:lnTo>
                    <a:pt x="0" y="4"/>
                  </a:lnTo>
                  <a:lnTo>
                    <a:pt x="1" y="1"/>
                  </a:lnTo>
                  <a:lnTo>
                    <a:pt x="4" y="0"/>
                  </a:lnTo>
                  <a:lnTo>
                    <a:pt x="24" y="0"/>
                  </a:lnTo>
                  <a:lnTo>
                    <a:pt x="24" y="8"/>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70" name="Rectangle 776">
              <a:extLst>
                <a:ext uri="{FF2B5EF4-FFF2-40B4-BE49-F238E27FC236}">
                  <a16:creationId xmlns:a16="http://schemas.microsoft.com/office/drawing/2014/main" id="{2270912C-4437-5749-9B1F-5D11FC090DEE}"/>
                </a:ext>
              </a:extLst>
            </p:cNvPr>
            <p:cNvSpPr>
              <a:spLocks noChangeArrowheads="1"/>
            </p:cNvSpPr>
            <p:nvPr/>
          </p:nvSpPr>
          <p:spPr bwMode="auto">
            <a:xfrm>
              <a:off x="3305" y="3625"/>
              <a:ext cx="40" cy="4"/>
            </a:xfrm>
            <a:prstGeom prst="rect">
              <a:avLst/>
            </a:prstGeom>
            <a:noFill/>
            <a:ln w="158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371" name="Line 777">
              <a:extLst>
                <a:ext uri="{FF2B5EF4-FFF2-40B4-BE49-F238E27FC236}">
                  <a16:creationId xmlns:a16="http://schemas.microsoft.com/office/drawing/2014/main" id="{87392BA8-0C50-284D-AB15-F6C3F0184391}"/>
                </a:ext>
              </a:extLst>
            </p:cNvPr>
            <p:cNvSpPr>
              <a:spLocks noChangeShapeType="1"/>
            </p:cNvSpPr>
            <p:nvPr/>
          </p:nvSpPr>
          <p:spPr bwMode="auto">
            <a:xfrm flipV="1">
              <a:off x="3305" y="3610"/>
              <a:ext cx="1" cy="3"/>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72" name="Line 778">
              <a:extLst>
                <a:ext uri="{FF2B5EF4-FFF2-40B4-BE49-F238E27FC236}">
                  <a16:creationId xmlns:a16="http://schemas.microsoft.com/office/drawing/2014/main" id="{2972A559-CE3E-9041-AC39-7CA71284D914}"/>
                </a:ext>
              </a:extLst>
            </p:cNvPr>
            <p:cNvSpPr>
              <a:spLocks noChangeShapeType="1"/>
            </p:cNvSpPr>
            <p:nvPr/>
          </p:nvSpPr>
          <p:spPr bwMode="auto">
            <a:xfrm flipV="1">
              <a:off x="3305" y="3674"/>
              <a:ext cx="1" cy="3"/>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73" name="Line 779">
              <a:extLst>
                <a:ext uri="{FF2B5EF4-FFF2-40B4-BE49-F238E27FC236}">
                  <a16:creationId xmlns:a16="http://schemas.microsoft.com/office/drawing/2014/main" id="{95C64394-6AE7-5442-95B1-AD5341296C45}"/>
                </a:ext>
              </a:extLst>
            </p:cNvPr>
            <p:cNvSpPr>
              <a:spLocks noChangeShapeType="1"/>
            </p:cNvSpPr>
            <p:nvPr/>
          </p:nvSpPr>
          <p:spPr bwMode="auto">
            <a:xfrm>
              <a:off x="3306" y="3644"/>
              <a:ext cx="4" cy="1"/>
            </a:xfrm>
            <a:prstGeom prst="line">
              <a:avLst/>
            </a:prstGeom>
            <a:noFill/>
            <a:ln w="3175">
              <a:solidFill>
                <a:srgbClr val="00FF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74" name="Line 780">
              <a:extLst>
                <a:ext uri="{FF2B5EF4-FFF2-40B4-BE49-F238E27FC236}">
                  <a16:creationId xmlns:a16="http://schemas.microsoft.com/office/drawing/2014/main" id="{80C93978-85FE-944E-9D91-EA1721E281E1}"/>
                </a:ext>
              </a:extLst>
            </p:cNvPr>
            <p:cNvSpPr>
              <a:spLocks noChangeShapeType="1"/>
            </p:cNvSpPr>
            <p:nvPr/>
          </p:nvSpPr>
          <p:spPr bwMode="auto">
            <a:xfrm>
              <a:off x="3306" y="3627"/>
              <a:ext cx="4" cy="1"/>
            </a:xfrm>
            <a:prstGeom prst="line">
              <a:avLst/>
            </a:prstGeom>
            <a:noFill/>
            <a:ln w="3175">
              <a:solidFill>
                <a:srgbClr val="00FF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75" name="Line 781">
              <a:extLst>
                <a:ext uri="{FF2B5EF4-FFF2-40B4-BE49-F238E27FC236}">
                  <a16:creationId xmlns:a16="http://schemas.microsoft.com/office/drawing/2014/main" id="{24283F76-BF9B-8B43-8EC5-027CB411F8D3}"/>
                </a:ext>
              </a:extLst>
            </p:cNvPr>
            <p:cNvSpPr>
              <a:spLocks noChangeShapeType="1"/>
            </p:cNvSpPr>
            <p:nvPr/>
          </p:nvSpPr>
          <p:spPr bwMode="auto">
            <a:xfrm>
              <a:off x="3335" y="3627"/>
              <a:ext cx="4" cy="1"/>
            </a:xfrm>
            <a:prstGeom prst="line">
              <a:avLst/>
            </a:prstGeom>
            <a:noFill/>
            <a:ln w="3175">
              <a:solidFill>
                <a:srgbClr val="00FF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76" name="Line 782">
              <a:extLst>
                <a:ext uri="{FF2B5EF4-FFF2-40B4-BE49-F238E27FC236}">
                  <a16:creationId xmlns:a16="http://schemas.microsoft.com/office/drawing/2014/main" id="{EC623E78-3FC0-F641-9EB1-523342569FDF}"/>
                </a:ext>
              </a:extLst>
            </p:cNvPr>
            <p:cNvSpPr>
              <a:spLocks noChangeShapeType="1"/>
            </p:cNvSpPr>
            <p:nvPr/>
          </p:nvSpPr>
          <p:spPr bwMode="auto">
            <a:xfrm>
              <a:off x="3372" y="3633"/>
              <a:ext cx="5" cy="1"/>
            </a:xfrm>
            <a:prstGeom prst="line">
              <a:avLst/>
            </a:prstGeom>
            <a:noFill/>
            <a:ln w="3175">
              <a:solidFill>
                <a:srgbClr val="00FF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77" name="Freeform 783">
              <a:extLst>
                <a:ext uri="{FF2B5EF4-FFF2-40B4-BE49-F238E27FC236}">
                  <a16:creationId xmlns:a16="http://schemas.microsoft.com/office/drawing/2014/main" id="{B95E5008-CF9F-7A4E-94F2-FD8957EDC7EA}"/>
                </a:ext>
              </a:extLst>
            </p:cNvPr>
            <p:cNvSpPr>
              <a:spLocks/>
            </p:cNvSpPr>
            <p:nvPr/>
          </p:nvSpPr>
          <p:spPr bwMode="auto">
            <a:xfrm>
              <a:off x="3433" y="3416"/>
              <a:ext cx="31" cy="182"/>
            </a:xfrm>
            <a:custGeom>
              <a:avLst/>
              <a:gdLst>
                <a:gd name="T0" fmla="*/ 0 w 31"/>
                <a:gd name="T1" fmla="*/ 182 h 182"/>
                <a:gd name="T2" fmla="*/ 24 w 31"/>
                <a:gd name="T3" fmla="*/ 159 h 182"/>
                <a:gd name="T4" fmla="*/ 24 w 31"/>
                <a:gd name="T5" fmla="*/ 116 h 182"/>
                <a:gd name="T6" fmla="*/ 31 w 31"/>
                <a:gd name="T7" fmla="*/ 94 h 182"/>
                <a:gd name="T8" fmla="*/ 31 w 31"/>
                <a:gd name="T9" fmla="*/ 0 h 182"/>
                <a:gd name="T10" fmla="*/ 0 w 31"/>
                <a:gd name="T11" fmla="*/ 32 h 182"/>
                <a:gd name="T12" fmla="*/ 0 w 31"/>
                <a:gd name="T13" fmla="*/ 182 h 18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 h="182">
                  <a:moveTo>
                    <a:pt x="0" y="182"/>
                  </a:moveTo>
                  <a:lnTo>
                    <a:pt x="24" y="159"/>
                  </a:lnTo>
                  <a:lnTo>
                    <a:pt x="24" y="116"/>
                  </a:lnTo>
                  <a:lnTo>
                    <a:pt x="31" y="94"/>
                  </a:lnTo>
                  <a:lnTo>
                    <a:pt x="31" y="0"/>
                  </a:lnTo>
                  <a:lnTo>
                    <a:pt x="0" y="32"/>
                  </a:lnTo>
                  <a:lnTo>
                    <a:pt x="0" y="18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78" name="Freeform 784">
              <a:extLst>
                <a:ext uri="{FF2B5EF4-FFF2-40B4-BE49-F238E27FC236}">
                  <a16:creationId xmlns:a16="http://schemas.microsoft.com/office/drawing/2014/main" id="{593A8BE7-EA78-E147-9A2C-1374D0D49072}"/>
                </a:ext>
              </a:extLst>
            </p:cNvPr>
            <p:cNvSpPr>
              <a:spLocks/>
            </p:cNvSpPr>
            <p:nvPr/>
          </p:nvSpPr>
          <p:spPr bwMode="auto">
            <a:xfrm>
              <a:off x="3246" y="3416"/>
              <a:ext cx="218" cy="32"/>
            </a:xfrm>
            <a:custGeom>
              <a:avLst/>
              <a:gdLst>
                <a:gd name="T0" fmla="*/ 218 w 218"/>
                <a:gd name="T1" fmla="*/ 0 h 32"/>
                <a:gd name="T2" fmla="*/ 31 w 218"/>
                <a:gd name="T3" fmla="*/ 0 h 32"/>
                <a:gd name="T4" fmla="*/ 0 w 218"/>
                <a:gd name="T5" fmla="*/ 32 h 32"/>
                <a:gd name="T6" fmla="*/ 187 w 218"/>
                <a:gd name="T7" fmla="*/ 32 h 32"/>
                <a:gd name="T8" fmla="*/ 218 w 218"/>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8" h="32">
                  <a:moveTo>
                    <a:pt x="218" y="0"/>
                  </a:moveTo>
                  <a:lnTo>
                    <a:pt x="31" y="0"/>
                  </a:lnTo>
                  <a:lnTo>
                    <a:pt x="0" y="32"/>
                  </a:lnTo>
                  <a:lnTo>
                    <a:pt x="187" y="32"/>
                  </a:lnTo>
                  <a:lnTo>
                    <a:pt x="218"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79" name="Rectangle 785">
              <a:extLst>
                <a:ext uri="{FF2B5EF4-FFF2-40B4-BE49-F238E27FC236}">
                  <a16:creationId xmlns:a16="http://schemas.microsoft.com/office/drawing/2014/main" id="{D23632F3-EB36-9741-9207-D3AF05B8D921}"/>
                </a:ext>
              </a:extLst>
            </p:cNvPr>
            <p:cNvSpPr>
              <a:spLocks noChangeArrowheads="1"/>
            </p:cNvSpPr>
            <p:nvPr/>
          </p:nvSpPr>
          <p:spPr bwMode="auto">
            <a:xfrm>
              <a:off x="3246" y="3448"/>
              <a:ext cx="187" cy="150"/>
            </a:xfrm>
            <a:prstGeom prst="rect">
              <a:avLst/>
            </a:prstGeom>
            <a:solidFill>
              <a:srgbClr val="C0C0C0"/>
            </a:solidFill>
            <a:ln w="3175">
              <a:solidFill>
                <a:srgbClr val="000000"/>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380" name="Rectangle 786">
              <a:extLst>
                <a:ext uri="{FF2B5EF4-FFF2-40B4-BE49-F238E27FC236}">
                  <a16:creationId xmlns:a16="http://schemas.microsoft.com/office/drawing/2014/main" id="{4A9F90F6-332E-B74E-B014-19F766E96AE6}"/>
                </a:ext>
              </a:extLst>
            </p:cNvPr>
            <p:cNvSpPr>
              <a:spLocks noChangeArrowheads="1"/>
            </p:cNvSpPr>
            <p:nvPr/>
          </p:nvSpPr>
          <p:spPr bwMode="auto">
            <a:xfrm>
              <a:off x="3414" y="3579"/>
              <a:ext cx="9" cy="5"/>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381" name="Freeform 787">
              <a:extLst>
                <a:ext uri="{FF2B5EF4-FFF2-40B4-BE49-F238E27FC236}">
                  <a16:creationId xmlns:a16="http://schemas.microsoft.com/office/drawing/2014/main" id="{230C474A-CB94-6D42-94EC-D18B3CC6D8FE}"/>
                </a:ext>
              </a:extLst>
            </p:cNvPr>
            <p:cNvSpPr>
              <a:spLocks noEditPoints="1"/>
            </p:cNvSpPr>
            <p:nvPr/>
          </p:nvSpPr>
          <p:spPr bwMode="auto">
            <a:xfrm>
              <a:off x="3273" y="3470"/>
              <a:ext cx="133" cy="94"/>
            </a:xfrm>
            <a:custGeom>
              <a:avLst/>
              <a:gdLst>
                <a:gd name="T0" fmla="*/ 0 w 133"/>
                <a:gd name="T1" fmla="*/ 0 h 94"/>
                <a:gd name="T2" fmla="*/ 133 w 133"/>
                <a:gd name="T3" fmla="*/ 0 h 94"/>
                <a:gd name="T4" fmla="*/ 133 w 133"/>
                <a:gd name="T5" fmla="*/ 94 h 94"/>
                <a:gd name="T6" fmla="*/ 0 w 133"/>
                <a:gd name="T7" fmla="*/ 94 h 94"/>
                <a:gd name="T8" fmla="*/ 0 w 133"/>
                <a:gd name="T9" fmla="*/ 0 h 94"/>
                <a:gd name="T10" fmla="*/ 0 w 133"/>
                <a:gd name="T11" fmla="*/ 0 h 94"/>
                <a:gd name="T12" fmla="*/ 131 w 133"/>
                <a:gd name="T13" fmla="*/ 0 h 94"/>
                <a:gd name="T14" fmla="*/ 131 w 133"/>
                <a:gd name="T15" fmla="*/ 92 h 94"/>
                <a:gd name="T16" fmla="*/ 0 w 133"/>
                <a:gd name="T17" fmla="*/ 92 h 94"/>
                <a:gd name="T18" fmla="*/ 0 w 133"/>
                <a:gd name="T19" fmla="*/ 0 h 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3" h="94">
                  <a:moveTo>
                    <a:pt x="0" y="0"/>
                  </a:moveTo>
                  <a:lnTo>
                    <a:pt x="133" y="0"/>
                  </a:lnTo>
                  <a:lnTo>
                    <a:pt x="133" y="94"/>
                  </a:lnTo>
                  <a:lnTo>
                    <a:pt x="0" y="94"/>
                  </a:lnTo>
                  <a:lnTo>
                    <a:pt x="0" y="0"/>
                  </a:lnTo>
                  <a:close/>
                  <a:moveTo>
                    <a:pt x="0" y="0"/>
                  </a:moveTo>
                  <a:lnTo>
                    <a:pt x="131" y="0"/>
                  </a:lnTo>
                  <a:lnTo>
                    <a:pt x="131" y="92"/>
                  </a:lnTo>
                  <a:lnTo>
                    <a:pt x="0" y="92"/>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82" name="Freeform 788">
              <a:extLst>
                <a:ext uri="{FF2B5EF4-FFF2-40B4-BE49-F238E27FC236}">
                  <a16:creationId xmlns:a16="http://schemas.microsoft.com/office/drawing/2014/main" id="{E2B4E111-6FBE-7F4B-AE3E-D19BE48146BB}"/>
                </a:ext>
              </a:extLst>
            </p:cNvPr>
            <p:cNvSpPr>
              <a:spLocks noEditPoints="1"/>
            </p:cNvSpPr>
            <p:nvPr/>
          </p:nvSpPr>
          <p:spPr bwMode="auto">
            <a:xfrm>
              <a:off x="3273" y="3470"/>
              <a:ext cx="131" cy="92"/>
            </a:xfrm>
            <a:custGeom>
              <a:avLst/>
              <a:gdLst>
                <a:gd name="T0" fmla="*/ 0 w 131"/>
                <a:gd name="T1" fmla="*/ 0 h 92"/>
                <a:gd name="T2" fmla="*/ 131 w 131"/>
                <a:gd name="T3" fmla="*/ 0 h 92"/>
                <a:gd name="T4" fmla="*/ 131 w 131"/>
                <a:gd name="T5" fmla="*/ 92 h 92"/>
                <a:gd name="T6" fmla="*/ 0 w 131"/>
                <a:gd name="T7" fmla="*/ 92 h 92"/>
                <a:gd name="T8" fmla="*/ 0 w 131"/>
                <a:gd name="T9" fmla="*/ 0 h 92"/>
                <a:gd name="T10" fmla="*/ 0 w 131"/>
                <a:gd name="T11" fmla="*/ 0 h 92"/>
                <a:gd name="T12" fmla="*/ 129 w 131"/>
                <a:gd name="T13" fmla="*/ 0 h 92"/>
                <a:gd name="T14" fmla="*/ 129 w 131"/>
                <a:gd name="T15" fmla="*/ 91 h 92"/>
                <a:gd name="T16" fmla="*/ 0 w 131"/>
                <a:gd name="T17" fmla="*/ 91 h 92"/>
                <a:gd name="T18" fmla="*/ 0 w 131"/>
                <a:gd name="T19" fmla="*/ 0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1" h="92">
                  <a:moveTo>
                    <a:pt x="0" y="0"/>
                  </a:moveTo>
                  <a:lnTo>
                    <a:pt x="131" y="0"/>
                  </a:lnTo>
                  <a:lnTo>
                    <a:pt x="131" y="92"/>
                  </a:lnTo>
                  <a:lnTo>
                    <a:pt x="0" y="92"/>
                  </a:lnTo>
                  <a:lnTo>
                    <a:pt x="0" y="0"/>
                  </a:lnTo>
                  <a:close/>
                  <a:moveTo>
                    <a:pt x="0" y="0"/>
                  </a:moveTo>
                  <a:lnTo>
                    <a:pt x="129" y="0"/>
                  </a:lnTo>
                  <a:lnTo>
                    <a:pt x="129" y="91"/>
                  </a:lnTo>
                  <a:lnTo>
                    <a:pt x="0" y="91"/>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83" name="Freeform 789">
              <a:extLst>
                <a:ext uri="{FF2B5EF4-FFF2-40B4-BE49-F238E27FC236}">
                  <a16:creationId xmlns:a16="http://schemas.microsoft.com/office/drawing/2014/main" id="{35B2455C-6A04-264E-B3A4-66C9BD3EEE82}"/>
                </a:ext>
              </a:extLst>
            </p:cNvPr>
            <p:cNvSpPr>
              <a:spLocks noEditPoints="1"/>
            </p:cNvSpPr>
            <p:nvPr/>
          </p:nvSpPr>
          <p:spPr bwMode="auto">
            <a:xfrm>
              <a:off x="3273" y="3470"/>
              <a:ext cx="129" cy="91"/>
            </a:xfrm>
            <a:custGeom>
              <a:avLst/>
              <a:gdLst>
                <a:gd name="T0" fmla="*/ 0 w 129"/>
                <a:gd name="T1" fmla="*/ 0 h 91"/>
                <a:gd name="T2" fmla="*/ 129 w 129"/>
                <a:gd name="T3" fmla="*/ 0 h 91"/>
                <a:gd name="T4" fmla="*/ 129 w 129"/>
                <a:gd name="T5" fmla="*/ 91 h 91"/>
                <a:gd name="T6" fmla="*/ 0 w 129"/>
                <a:gd name="T7" fmla="*/ 91 h 91"/>
                <a:gd name="T8" fmla="*/ 0 w 129"/>
                <a:gd name="T9" fmla="*/ 0 h 91"/>
                <a:gd name="T10" fmla="*/ 0 w 129"/>
                <a:gd name="T11" fmla="*/ 0 h 91"/>
                <a:gd name="T12" fmla="*/ 127 w 129"/>
                <a:gd name="T13" fmla="*/ 0 h 91"/>
                <a:gd name="T14" fmla="*/ 127 w 129"/>
                <a:gd name="T15" fmla="*/ 89 h 91"/>
                <a:gd name="T16" fmla="*/ 0 w 129"/>
                <a:gd name="T17" fmla="*/ 89 h 91"/>
                <a:gd name="T18" fmla="*/ 0 w 129"/>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1">
                  <a:moveTo>
                    <a:pt x="0" y="0"/>
                  </a:moveTo>
                  <a:lnTo>
                    <a:pt x="129" y="0"/>
                  </a:lnTo>
                  <a:lnTo>
                    <a:pt x="129" y="91"/>
                  </a:lnTo>
                  <a:lnTo>
                    <a:pt x="0" y="91"/>
                  </a:lnTo>
                  <a:lnTo>
                    <a:pt x="0" y="0"/>
                  </a:lnTo>
                  <a:close/>
                  <a:moveTo>
                    <a:pt x="0" y="0"/>
                  </a:moveTo>
                  <a:lnTo>
                    <a:pt x="127" y="0"/>
                  </a:lnTo>
                  <a:lnTo>
                    <a:pt x="127" y="89"/>
                  </a:lnTo>
                  <a:lnTo>
                    <a:pt x="0" y="89"/>
                  </a:lnTo>
                  <a:lnTo>
                    <a:pt x="0" y="0"/>
                  </a:lnTo>
                  <a:close/>
                </a:path>
              </a:pathLst>
            </a:custGeom>
            <a:solidFill>
              <a:srgbClr val="8D8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84" name="Freeform 790">
              <a:extLst>
                <a:ext uri="{FF2B5EF4-FFF2-40B4-BE49-F238E27FC236}">
                  <a16:creationId xmlns:a16="http://schemas.microsoft.com/office/drawing/2014/main" id="{23191F52-A53F-FF49-9825-94BFDF9E1381}"/>
                </a:ext>
              </a:extLst>
            </p:cNvPr>
            <p:cNvSpPr>
              <a:spLocks noEditPoints="1"/>
            </p:cNvSpPr>
            <p:nvPr/>
          </p:nvSpPr>
          <p:spPr bwMode="auto">
            <a:xfrm>
              <a:off x="3273" y="3470"/>
              <a:ext cx="127" cy="89"/>
            </a:xfrm>
            <a:custGeom>
              <a:avLst/>
              <a:gdLst>
                <a:gd name="T0" fmla="*/ 0 w 127"/>
                <a:gd name="T1" fmla="*/ 0 h 89"/>
                <a:gd name="T2" fmla="*/ 127 w 127"/>
                <a:gd name="T3" fmla="*/ 0 h 89"/>
                <a:gd name="T4" fmla="*/ 127 w 127"/>
                <a:gd name="T5" fmla="*/ 89 h 89"/>
                <a:gd name="T6" fmla="*/ 0 w 127"/>
                <a:gd name="T7" fmla="*/ 89 h 89"/>
                <a:gd name="T8" fmla="*/ 0 w 127"/>
                <a:gd name="T9" fmla="*/ 0 h 89"/>
                <a:gd name="T10" fmla="*/ 0 w 127"/>
                <a:gd name="T11" fmla="*/ 0 h 89"/>
                <a:gd name="T12" fmla="*/ 126 w 127"/>
                <a:gd name="T13" fmla="*/ 0 h 89"/>
                <a:gd name="T14" fmla="*/ 126 w 127"/>
                <a:gd name="T15" fmla="*/ 88 h 89"/>
                <a:gd name="T16" fmla="*/ 0 w 127"/>
                <a:gd name="T17" fmla="*/ 88 h 89"/>
                <a:gd name="T18" fmla="*/ 0 w 127"/>
                <a:gd name="T19" fmla="*/ 0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89">
                  <a:moveTo>
                    <a:pt x="0" y="0"/>
                  </a:moveTo>
                  <a:lnTo>
                    <a:pt x="127" y="0"/>
                  </a:lnTo>
                  <a:lnTo>
                    <a:pt x="127" y="89"/>
                  </a:lnTo>
                  <a:lnTo>
                    <a:pt x="0" y="89"/>
                  </a:lnTo>
                  <a:lnTo>
                    <a:pt x="0" y="0"/>
                  </a:lnTo>
                  <a:close/>
                  <a:moveTo>
                    <a:pt x="0" y="0"/>
                  </a:moveTo>
                  <a:lnTo>
                    <a:pt x="126" y="0"/>
                  </a:lnTo>
                  <a:lnTo>
                    <a:pt x="126" y="88"/>
                  </a:lnTo>
                  <a:lnTo>
                    <a:pt x="0" y="88"/>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85" name="Freeform 791">
              <a:extLst>
                <a:ext uri="{FF2B5EF4-FFF2-40B4-BE49-F238E27FC236}">
                  <a16:creationId xmlns:a16="http://schemas.microsoft.com/office/drawing/2014/main" id="{C6FA95F6-3414-DC45-8312-071F3C7FADA9}"/>
                </a:ext>
              </a:extLst>
            </p:cNvPr>
            <p:cNvSpPr>
              <a:spLocks noEditPoints="1"/>
            </p:cNvSpPr>
            <p:nvPr/>
          </p:nvSpPr>
          <p:spPr bwMode="auto">
            <a:xfrm>
              <a:off x="3273" y="3470"/>
              <a:ext cx="126" cy="88"/>
            </a:xfrm>
            <a:custGeom>
              <a:avLst/>
              <a:gdLst>
                <a:gd name="T0" fmla="*/ 0 w 126"/>
                <a:gd name="T1" fmla="*/ 0 h 88"/>
                <a:gd name="T2" fmla="*/ 126 w 126"/>
                <a:gd name="T3" fmla="*/ 0 h 88"/>
                <a:gd name="T4" fmla="*/ 126 w 126"/>
                <a:gd name="T5" fmla="*/ 88 h 88"/>
                <a:gd name="T6" fmla="*/ 0 w 126"/>
                <a:gd name="T7" fmla="*/ 88 h 88"/>
                <a:gd name="T8" fmla="*/ 0 w 126"/>
                <a:gd name="T9" fmla="*/ 0 h 88"/>
                <a:gd name="T10" fmla="*/ 0 w 126"/>
                <a:gd name="T11" fmla="*/ 0 h 88"/>
                <a:gd name="T12" fmla="*/ 124 w 126"/>
                <a:gd name="T13" fmla="*/ 0 h 88"/>
                <a:gd name="T14" fmla="*/ 124 w 126"/>
                <a:gd name="T15" fmla="*/ 87 h 88"/>
                <a:gd name="T16" fmla="*/ 0 w 126"/>
                <a:gd name="T17" fmla="*/ 87 h 88"/>
                <a:gd name="T18" fmla="*/ 0 w 126"/>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6" h="88">
                  <a:moveTo>
                    <a:pt x="0" y="0"/>
                  </a:moveTo>
                  <a:lnTo>
                    <a:pt x="126" y="0"/>
                  </a:lnTo>
                  <a:lnTo>
                    <a:pt x="126" y="88"/>
                  </a:lnTo>
                  <a:lnTo>
                    <a:pt x="0" y="88"/>
                  </a:lnTo>
                  <a:lnTo>
                    <a:pt x="0" y="0"/>
                  </a:lnTo>
                  <a:close/>
                  <a:moveTo>
                    <a:pt x="0" y="0"/>
                  </a:moveTo>
                  <a:lnTo>
                    <a:pt x="124" y="0"/>
                  </a:lnTo>
                  <a:lnTo>
                    <a:pt x="124" y="87"/>
                  </a:lnTo>
                  <a:lnTo>
                    <a:pt x="0" y="87"/>
                  </a:lnTo>
                  <a:lnTo>
                    <a:pt x="0" y="0"/>
                  </a:lnTo>
                  <a:close/>
                </a:path>
              </a:pathLst>
            </a:custGeom>
            <a:solidFill>
              <a:srgbClr val="90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86" name="Freeform 792">
              <a:extLst>
                <a:ext uri="{FF2B5EF4-FFF2-40B4-BE49-F238E27FC236}">
                  <a16:creationId xmlns:a16="http://schemas.microsoft.com/office/drawing/2014/main" id="{FA4741AA-16DC-F943-8031-916896218D01}"/>
                </a:ext>
              </a:extLst>
            </p:cNvPr>
            <p:cNvSpPr>
              <a:spLocks noEditPoints="1"/>
            </p:cNvSpPr>
            <p:nvPr/>
          </p:nvSpPr>
          <p:spPr bwMode="auto">
            <a:xfrm>
              <a:off x="3273" y="3470"/>
              <a:ext cx="124" cy="87"/>
            </a:xfrm>
            <a:custGeom>
              <a:avLst/>
              <a:gdLst>
                <a:gd name="T0" fmla="*/ 0 w 124"/>
                <a:gd name="T1" fmla="*/ 0 h 87"/>
                <a:gd name="T2" fmla="*/ 124 w 124"/>
                <a:gd name="T3" fmla="*/ 0 h 87"/>
                <a:gd name="T4" fmla="*/ 124 w 124"/>
                <a:gd name="T5" fmla="*/ 87 h 87"/>
                <a:gd name="T6" fmla="*/ 0 w 124"/>
                <a:gd name="T7" fmla="*/ 87 h 87"/>
                <a:gd name="T8" fmla="*/ 0 w 124"/>
                <a:gd name="T9" fmla="*/ 0 h 87"/>
                <a:gd name="T10" fmla="*/ 0 w 124"/>
                <a:gd name="T11" fmla="*/ 0 h 87"/>
                <a:gd name="T12" fmla="*/ 122 w 124"/>
                <a:gd name="T13" fmla="*/ 0 h 87"/>
                <a:gd name="T14" fmla="*/ 122 w 124"/>
                <a:gd name="T15" fmla="*/ 86 h 87"/>
                <a:gd name="T16" fmla="*/ 0 w 124"/>
                <a:gd name="T17" fmla="*/ 86 h 87"/>
                <a:gd name="T18" fmla="*/ 0 w 124"/>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7">
                  <a:moveTo>
                    <a:pt x="0" y="0"/>
                  </a:moveTo>
                  <a:lnTo>
                    <a:pt x="124" y="0"/>
                  </a:lnTo>
                  <a:lnTo>
                    <a:pt x="124" y="87"/>
                  </a:lnTo>
                  <a:lnTo>
                    <a:pt x="0" y="87"/>
                  </a:lnTo>
                  <a:lnTo>
                    <a:pt x="0" y="0"/>
                  </a:lnTo>
                  <a:close/>
                  <a:moveTo>
                    <a:pt x="0" y="0"/>
                  </a:moveTo>
                  <a:lnTo>
                    <a:pt x="122" y="0"/>
                  </a:lnTo>
                  <a:lnTo>
                    <a:pt x="122" y="86"/>
                  </a:lnTo>
                  <a:lnTo>
                    <a:pt x="0" y="86"/>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87" name="Freeform 793">
              <a:extLst>
                <a:ext uri="{FF2B5EF4-FFF2-40B4-BE49-F238E27FC236}">
                  <a16:creationId xmlns:a16="http://schemas.microsoft.com/office/drawing/2014/main" id="{C1861F10-6531-F746-BB3E-361C910A45D3}"/>
                </a:ext>
              </a:extLst>
            </p:cNvPr>
            <p:cNvSpPr>
              <a:spLocks noEditPoints="1"/>
            </p:cNvSpPr>
            <p:nvPr/>
          </p:nvSpPr>
          <p:spPr bwMode="auto">
            <a:xfrm>
              <a:off x="3273" y="3470"/>
              <a:ext cx="122" cy="86"/>
            </a:xfrm>
            <a:custGeom>
              <a:avLst/>
              <a:gdLst>
                <a:gd name="T0" fmla="*/ 0 w 122"/>
                <a:gd name="T1" fmla="*/ 0 h 86"/>
                <a:gd name="T2" fmla="*/ 122 w 122"/>
                <a:gd name="T3" fmla="*/ 0 h 86"/>
                <a:gd name="T4" fmla="*/ 122 w 122"/>
                <a:gd name="T5" fmla="*/ 86 h 86"/>
                <a:gd name="T6" fmla="*/ 0 w 122"/>
                <a:gd name="T7" fmla="*/ 86 h 86"/>
                <a:gd name="T8" fmla="*/ 0 w 122"/>
                <a:gd name="T9" fmla="*/ 0 h 86"/>
                <a:gd name="T10" fmla="*/ 0 w 122"/>
                <a:gd name="T11" fmla="*/ 0 h 86"/>
                <a:gd name="T12" fmla="*/ 120 w 122"/>
                <a:gd name="T13" fmla="*/ 0 h 86"/>
                <a:gd name="T14" fmla="*/ 120 w 122"/>
                <a:gd name="T15" fmla="*/ 85 h 86"/>
                <a:gd name="T16" fmla="*/ 0 w 122"/>
                <a:gd name="T17" fmla="*/ 85 h 86"/>
                <a:gd name="T18" fmla="*/ 0 w 122"/>
                <a:gd name="T19" fmla="*/ 0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2" h="86">
                  <a:moveTo>
                    <a:pt x="0" y="0"/>
                  </a:moveTo>
                  <a:lnTo>
                    <a:pt x="122" y="0"/>
                  </a:lnTo>
                  <a:lnTo>
                    <a:pt x="122" y="86"/>
                  </a:lnTo>
                  <a:lnTo>
                    <a:pt x="0" y="86"/>
                  </a:lnTo>
                  <a:lnTo>
                    <a:pt x="0" y="0"/>
                  </a:lnTo>
                  <a:close/>
                  <a:moveTo>
                    <a:pt x="0" y="0"/>
                  </a:moveTo>
                  <a:lnTo>
                    <a:pt x="120" y="0"/>
                  </a:lnTo>
                  <a:lnTo>
                    <a:pt x="120" y="85"/>
                  </a:lnTo>
                  <a:lnTo>
                    <a:pt x="0" y="85"/>
                  </a:lnTo>
                  <a:lnTo>
                    <a:pt x="0" y="0"/>
                  </a:lnTo>
                  <a:close/>
                </a:path>
              </a:pathLst>
            </a:custGeom>
            <a:solidFill>
              <a:srgbClr val="939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88" name="Freeform 794">
              <a:extLst>
                <a:ext uri="{FF2B5EF4-FFF2-40B4-BE49-F238E27FC236}">
                  <a16:creationId xmlns:a16="http://schemas.microsoft.com/office/drawing/2014/main" id="{5C92EAA9-6E93-7741-B3C7-89E497C24BE9}"/>
                </a:ext>
              </a:extLst>
            </p:cNvPr>
            <p:cNvSpPr>
              <a:spLocks noEditPoints="1"/>
            </p:cNvSpPr>
            <p:nvPr/>
          </p:nvSpPr>
          <p:spPr bwMode="auto">
            <a:xfrm>
              <a:off x="3273" y="3470"/>
              <a:ext cx="120" cy="85"/>
            </a:xfrm>
            <a:custGeom>
              <a:avLst/>
              <a:gdLst>
                <a:gd name="T0" fmla="*/ 0 w 120"/>
                <a:gd name="T1" fmla="*/ 0 h 85"/>
                <a:gd name="T2" fmla="*/ 120 w 120"/>
                <a:gd name="T3" fmla="*/ 0 h 85"/>
                <a:gd name="T4" fmla="*/ 120 w 120"/>
                <a:gd name="T5" fmla="*/ 85 h 85"/>
                <a:gd name="T6" fmla="*/ 0 w 120"/>
                <a:gd name="T7" fmla="*/ 85 h 85"/>
                <a:gd name="T8" fmla="*/ 0 w 120"/>
                <a:gd name="T9" fmla="*/ 0 h 85"/>
                <a:gd name="T10" fmla="*/ 0 w 120"/>
                <a:gd name="T11" fmla="*/ 0 h 85"/>
                <a:gd name="T12" fmla="*/ 119 w 120"/>
                <a:gd name="T13" fmla="*/ 0 h 85"/>
                <a:gd name="T14" fmla="*/ 119 w 120"/>
                <a:gd name="T15" fmla="*/ 83 h 85"/>
                <a:gd name="T16" fmla="*/ 0 w 120"/>
                <a:gd name="T17" fmla="*/ 83 h 85"/>
                <a:gd name="T18" fmla="*/ 0 w 120"/>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0" h="85">
                  <a:moveTo>
                    <a:pt x="0" y="0"/>
                  </a:moveTo>
                  <a:lnTo>
                    <a:pt x="120" y="0"/>
                  </a:lnTo>
                  <a:lnTo>
                    <a:pt x="120" y="85"/>
                  </a:lnTo>
                  <a:lnTo>
                    <a:pt x="0" y="85"/>
                  </a:lnTo>
                  <a:lnTo>
                    <a:pt x="0" y="0"/>
                  </a:lnTo>
                  <a:close/>
                  <a:moveTo>
                    <a:pt x="0" y="0"/>
                  </a:moveTo>
                  <a:lnTo>
                    <a:pt x="119" y="0"/>
                  </a:lnTo>
                  <a:lnTo>
                    <a:pt x="119" y="83"/>
                  </a:lnTo>
                  <a:lnTo>
                    <a:pt x="0" y="83"/>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89" name="Freeform 795">
              <a:extLst>
                <a:ext uri="{FF2B5EF4-FFF2-40B4-BE49-F238E27FC236}">
                  <a16:creationId xmlns:a16="http://schemas.microsoft.com/office/drawing/2014/main" id="{478D957E-F7F6-3F47-8E18-3E3406D0AA05}"/>
                </a:ext>
              </a:extLst>
            </p:cNvPr>
            <p:cNvSpPr>
              <a:spLocks noEditPoints="1"/>
            </p:cNvSpPr>
            <p:nvPr/>
          </p:nvSpPr>
          <p:spPr bwMode="auto">
            <a:xfrm>
              <a:off x="3273" y="3470"/>
              <a:ext cx="119" cy="83"/>
            </a:xfrm>
            <a:custGeom>
              <a:avLst/>
              <a:gdLst>
                <a:gd name="T0" fmla="*/ 0 w 119"/>
                <a:gd name="T1" fmla="*/ 0 h 83"/>
                <a:gd name="T2" fmla="*/ 119 w 119"/>
                <a:gd name="T3" fmla="*/ 0 h 83"/>
                <a:gd name="T4" fmla="*/ 119 w 119"/>
                <a:gd name="T5" fmla="*/ 83 h 83"/>
                <a:gd name="T6" fmla="*/ 0 w 119"/>
                <a:gd name="T7" fmla="*/ 83 h 83"/>
                <a:gd name="T8" fmla="*/ 0 w 119"/>
                <a:gd name="T9" fmla="*/ 0 h 83"/>
                <a:gd name="T10" fmla="*/ 0 w 119"/>
                <a:gd name="T11" fmla="*/ 0 h 83"/>
                <a:gd name="T12" fmla="*/ 117 w 119"/>
                <a:gd name="T13" fmla="*/ 0 h 83"/>
                <a:gd name="T14" fmla="*/ 117 w 119"/>
                <a:gd name="T15" fmla="*/ 82 h 83"/>
                <a:gd name="T16" fmla="*/ 0 w 119"/>
                <a:gd name="T17" fmla="*/ 82 h 83"/>
                <a:gd name="T18" fmla="*/ 0 w 119"/>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3">
                  <a:moveTo>
                    <a:pt x="0" y="0"/>
                  </a:moveTo>
                  <a:lnTo>
                    <a:pt x="119" y="0"/>
                  </a:lnTo>
                  <a:lnTo>
                    <a:pt x="119" y="83"/>
                  </a:lnTo>
                  <a:lnTo>
                    <a:pt x="0" y="83"/>
                  </a:lnTo>
                  <a:lnTo>
                    <a:pt x="0" y="0"/>
                  </a:lnTo>
                  <a:close/>
                  <a:moveTo>
                    <a:pt x="0" y="0"/>
                  </a:moveTo>
                  <a:lnTo>
                    <a:pt x="117" y="0"/>
                  </a:lnTo>
                  <a:lnTo>
                    <a:pt x="117" y="82"/>
                  </a:lnTo>
                  <a:lnTo>
                    <a:pt x="0" y="82"/>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90" name="Freeform 796">
              <a:extLst>
                <a:ext uri="{FF2B5EF4-FFF2-40B4-BE49-F238E27FC236}">
                  <a16:creationId xmlns:a16="http://schemas.microsoft.com/office/drawing/2014/main" id="{D1F82AB7-90DD-C348-9EBE-62DF2FB0EC2B}"/>
                </a:ext>
              </a:extLst>
            </p:cNvPr>
            <p:cNvSpPr>
              <a:spLocks noEditPoints="1"/>
            </p:cNvSpPr>
            <p:nvPr/>
          </p:nvSpPr>
          <p:spPr bwMode="auto">
            <a:xfrm>
              <a:off x="3273" y="3470"/>
              <a:ext cx="117" cy="82"/>
            </a:xfrm>
            <a:custGeom>
              <a:avLst/>
              <a:gdLst>
                <a:gd name="T0" fmla="*/ 0 w 117"/>
                <a:gd name="T1" fmla="*/ 0 h 82"/>
                <a:gd name="T2" fmla="*/ 117 w 117"/>
                <a:gd name="T3" fmla="*/ 0 h 82"/>
                <a:gd name="T4" fmla="*/ 117 w 117"/>
                <a:gd name="T5" fmla="*/ 82 h 82"/>
                <a:gd name="T6" fmla="*/ 0 w 117"/>
                <a:gd name="T7" fmla="*/ 82 h 82"/>
                <a:gd name="T8" fmla="*/ 0 w 117"/>
                <a:gd name="T9" fmla="*/ 0 h 82"/>
                <a:gd name="T10" fmla="*/ 0 w 117"/>
                <a:gd name="T11" fmla="*/ 0 h 82"/>
                <a:gd name="T12" fmla="*/ 115 w 117"/>
                <a:gd name="T13" fmla="*/ 0 h 82"/>
                <a:gd name="T14" fmla="*/ 115 w 117"/>
                <a:gd name="T15" fmla="*/ 81 h 82"/>
                <a:gd name="T16" fmla="*/ 0 w 117"/>
                <a:gd name="T17" fmla="*/ 81 h 82"/>
                <a:gd name="T18" fmla="*/ 0 w 117"/>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2">
                  <a:moveTo>
                    <a:pt x="0" y="0"/>
                  </a:moveTo>
                  <a:lnTo>
                    <a:pt x="117" y="0"/>
                  </a:lnTo>
                  <a:lnTo>
                    <a:pt x="117" y="82"/>
                  </a:lnTo>
                  <a:lnTo>
                    <a:pt x="0" y="82"/>
                  </a:lnTo>
                  <a:lnTo>
                    <a:pt x="0" y="0"/>
                  </a:lnTo>
                  <a:close/>
                  <a:moveTo>
                    <a:pt x="0" y="0"/>
                  </a:moveTo>
                  <a:lnTo>
                    <a:pt x="115" y="0"/>
                  </a:lnTo>
                  <a:lnTo>
                    <a:pt x="115" y="81"/>
                  </a:lnTo>
                  <a:lnTo>
                    <a:pt x="0" y="81"/>
                  </a:lnTo>
                  <a:lnTo>
                    <a:pt x="0"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91" name="Freeform 797">
              <a:extLst>
                <a:ext uri="{FF2B5EF4-FFF2-40B4-BE49-F238E27FC236}">
                  <a16:creationId xmlns:a16="http://schemas.microsoft.com/office/drawing/2014/main" id="{A926C63E-B7C0-D946-A23F-B85FE9B9138F}"/>
                </a:ext>
              </a:extLst>
            </p:cNvPr>
            <p:cNvSpPr>
              <a:spLocks noEditPoints="1"/>
            </p:cNvSpPr>
            <p:nvPr/>
          </p:nvSpPr>
          <p:spPr bwMode="auto">
            <a:xfrm>
              <a:off x="3273" y="3470"/>
              <a:ext cx="115" cy="81"/>
            </a:xfrm>
            <a:custGeom>
              <a:avLst/>
              <a:gdLst>
                <a:gd name="T0" fmla="*/ 0 w 115"/>
                <a:gd name="T1" fmla="*/ 0 h 81"/>
                <a:gd name="T2" fmla="*/ 115 w 115"/>
                <a:gd name="T3" fmla="*/ 0 h 81"/>
                <a:gd name="T4" fmla="*/ 115 w 115"/>
                <a:gd name="T5" fmla="*/ 81 h 81"/>
                <a:gd name="T6" fmla="*/ 0 w 115"/>
                <a:gd name="T7" fmla="*/ 81 h 81"/>
                <a:gd name="T8" fmla="*/ 0 w 115"/>
                <a:gd name="T9" fmla="*/ 0 h 81"/>
                <a:gd name="T10" fmla="*/ 0 w 115"/>
                <a:gd name="T11" fmla="*/ 0 h 81"/>
                <a:gd name="T12" fmla="*/ 113 w 115"/>
                <a:gd name="T13" fmla="*/ 0 h 81"/>
                <a:gd name="T14" fmla="*/ 113 w 115"/>
                <a:gd name="T15" fmla="*/ 80 h 81"/>
                <a:gd name="T16" fmla="*/ 0 w 115"/>
                <a:gd name="T17" fmla="*/ 80 h 81"/>
                <a:gd name="T18" fmla="*/ 0 w 115"/>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1">
                  <a:moveTo>
                    <a:pt x="0" y="0"/>
                  </a:moveTo>
                  <a:lnTo>
                    <a:pt x="115" y="0"/>
                  </a:lnTo>
                  <a:lnTo>
                    <a:pt x="115" y="81"/>
                  </a:lnTo>
                  <a:lnTo>
                    <a:pt x="0" y="81"/>
                  </a:lnTo>
                  <a:lnTo>
                    <a:pt x="0" y="0"/>
                  </a:lnTo>
                  <a:close/>
                  <a:moveTo>
                    <a:pt x="0" y="0"/>
                  </a:moveTo>
                  <a:lnTo>
                    <a:pt x="113" y="0"/>
                  </a:lnTo>
                  <a:lnTo>
                    <a:pt x="113" y="80"/>
                  </a:lnTo>
                  <a:lnTo>
                    <a:pt x="0" y="80"/>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92" name="Freeform 798">
              <a:extLst>
                <a:ext uri="{FF2B5EF4-FFF2-40B4-BE49-F238E27FC236}">
                  <a16:creationId xmlns:a16="http://schemas.microsoft.com/office/drawing/2014/main" id="{AE895C55-3FA9-6A42-B6F5-9AD80A8FD947}"/>
                </a:ext>
              </a:extLst>
            </p:cNvPr>
            <p:cNvSpPr>
              <a:spLocks noEditPoints="1"/>
            </p:cNvSpPr>
            <p:nvPr/>
          </p:nvSpPr>
          <p:spPr bwMode="auto">
            <a:xfrm>
              <a:off x="3273" y="3470"/>
              <a:ext cx="113" cy="80"/>
            </a:xfrm>
            <a:custGeom>
              <a:avLst/>
              <a:gdLst>
                <a:gd name="T0" fmla="*/ 0 w 113"/>
                <a:gd name="T1" fmla="*/ 0 h 80"/>
                <a:gd name="T2" fmla="*/ 113 w 113"/>
                <a:gd name="T3" fmla="*/ 0 h 80"/>
                <a:gd name="T4" fmla="*/ 113 w 113"/>
                <a:gd name="T5" fmla="*/ 80 h 80"/>
                <a:gd name="T6" fmla="*/ 0 w 113"/>
                <a:gd name="T7" fmla="*/ 80 h 80"/>
                <a:gd name="T8" fmla="*/ 0 w 113"/>
                <a:gd name="T9" fmla="*/ 0 h 80"/>
                <a:gd name="T10" fmla="*/ 0 w 113"/>
                <a:gd name="T11" fmla="*/ 0 h 80"/>
                <a:gd name="T12" fmla="*/ 112 w 113"/>
                <a:gd name="T13" fmla="*/ 0 h 80"/>
                <a:gd name="T14" fmla="*/ 112 w 113"/>
                <a:gd name="T15" fmla="*/ 79 h 80"/>
                <a:gd name="T16" fmla="*/ 0 w 113"/>
                <a:gd name="T17" fmla="*/ 79 h 80"/>
                <a:gd name="T18" fmla="*/ 0 w 113"/>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0">
                  <a:moveTo>
                    <a:pt x="0" y="0"/>
                  </a:moveTo>
                  <a:lnTo>
                    <a:pt x="113" y="0"/>
                  </a:lnTo>
                  <a:lnTo>
                    <a:pt x="113" y="80"/>
                  </a:lnTo>
                  <a:lnTo>
                    <a:pt x="0" y="80"/>
                  </a:lnTo>
                  <a:lnTo>
                    <a:pt x="0" y="0"/>
                  </a:lnTo>
                  <a:close/>
                  <a:moveTo>
                    <a:pt x="0" y="0"/>
                  </a:moveTo>
                  <a:lnTo>
                    <a:pt x="112" y="0"/>
                  </a:lnTo>
                  <a:lnTo>
                    <a:pt x="112" y="79"/>
                  </a:lnTo>
                  <a:lnTo>
                    <a:pt x="0" y="79"/>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93" name="Freeform 799">
              <a:extLst>
                <a:ext uri="{FF2B5EF4-FFF2-40B4-BE49-F238E27FC236}">
                  <a16:creationId xmlns:a16="http://schemas.microsoft.com/office/drawing/2014/main" id="{3021D74B-DF56-5B48-AE7C-21EFC3CE161D}"/>
                </a:ext>
              </a:extLst>
            </p:cNvPr>
            <p:cNvSpPr>
              <a:spLocks noEditPoints="1"/>
            </p:cNvSpPr>
            <p:nvPr/>
          </p:nvSpPr>
          <p:spPr bwMode="auto">
            <a:xfrm>
              <a:off x="3273" y="3470"/>
              <a:ext cx="112" cy="79"/>
            </a:xfrm>
            <a:custGeom>
              <a:avLst/>
              <a:gdLst>
                <a:gd name="T0" fmla="*/ 0 w 112"/>
                <a:gd name="T1" fmla="*/ 0 h 79"/>
                <a:gd name="T2" fmla="*/ 112 w 112"/>
                <a:gd name="T3" fmla="*/ 0 h 79"/>
                <a:gd name="T4" fmla="*/ 112 w 112"/>
                <a:gd name="T5" fmla="*/ 79 h 79"/>
                <a:gd name="T6" fmla="*/ 0 w 112"/>
                <a:gd name="T7" fmla="*/ 79 h 79"/>
                <a:gd name="T8" fmla="*/ 0 w 112"/>
                <a:gd name="T9" fmla="*/ 0 h 79"/>
                <a:gd name="T10" fmla="*/ 0 w 112"/>
                <a:gd name="T11" fmla="*/ 0 h 79"/>
                <a:gd name="T12" fmla="*/ 110 w 112"/>
                <a:gd name="T13" fmla="*/ 0 h 79"/>
                <a:gd name="T14" fmla="*/ 110 w 112"/>
                <a:gd name="T15" fmla="*/ 77 h 79"/>
                <a:gd name="T16" fmla="*/ 0 w 112"/>
                <a:gd name="T17" fmla="*/ 77 h 79"/>
                <a:gd name="T18" fmla="*/ 0 w 112"/>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79">
                  <a:moveTo>
                    <a:pt x="0" y="0"/>
                  </a:moveTo>
                  <a:lnTo>
                    <a:pt x="112" y="0"/>
                  </a:lnTo>
                  <a:lnTo>
                    <a:pt x="112" y="79"/>
                  </a:lnTo>
                  <a:lnTo>
                    <a:pt x="0" y="79"/>
                  </a:lnTo>
                  <a:lnTo>
                    <a:pt x="0" y="0"/>
                  </a:lnTo>
                  <a:close/>
                  <a:moveTo>
                    <a:pt x="0" y="0"/>
                  </a:moveTo>
                  <a:lnTo>
                    <a:pt x="110" y="0"/>
                  </a:lnTo>
                  <a:lnTo>
                    <a:pt x="110" y="77"/>
                  </a:lnTo>
                  <a:lnTo>
                    <a:pt x="0" y="77"/>
                  </a:lnTo>
                  <a:lnTo>
                    <a:pt x="0" y="0"/>
                  </a:lnTo>
                  <a:close/>
                </a:path>
              </a:pathLst>
            </a:custGeom>
            <a:solidFill>
              <a:srgbClr val="9E9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94" name="Freeform 800">
              <a:extLst>
                <a:ext uri="{FF2B5EF4-FFF2-40B4-BE49-F238E27FC236}">
                  <a16:creationId xmlns:a16="http://schemas.microsoft.com/office/drawing/2014/main" id="{5CCBC868-E1F5-6A41-9B37-D4B4FF8271CD}"/>
                </a:ext>
              </a:extLst>
            </p:cNvPr>
            <p:cNvSpPr>
              <a:spLocks noEditPoints="1"/>
            </p:cNvSpPr>
            <p:nvPr/>
          </p:nvSpPr>
          <p:spPr bwMode="auto">
            <a:xfrm>
              <a:off x="3273" y="3470"/>
              <a:ext cx="110" cy="77"/>
            </a:xfrm>
            <a:custGeom>
              <a:avLst/>
              <a:gdLst>
                <a:gd name="T0" fmla="*/ 0 w 110"/>
                <a:gd name="T1" fmla="*/ 0 h 77"/>
                <a:gd name="T2" fmla="*/ 110 w 110"/>
                <a:gd name="T3" fmla="*/ 0 h 77"/>
                <a:gd name="T4" fmla="*/ 110 w 110"/>
                <a:gd name="T5" fmla="*/ 77 h 77"/>
                <a:gd name="T6" fmla="*/ 0 w 110"/>
                <a:gd name="T7" fmla="*/ 77 h 77"/>
                <a:gd name="T8" fmla="*/ 0 w 110"/>
                <a:gd name="T9" fmla="*/ 0 h 77"/>
                <a:gd name="T10" fmla="*/ 0 w 110"/>
                <a:gd name="T11" fmla="*/ 0 h 77"/>
                <a:gd name="T12" fmla="*/ 108 w 110"/>
                <a:gd name="T13" fmla="*/ 0 h 77"/>
                <a:gd name="T14" fmla="*/ 108 w 110"/>
                <a:gd name="T15" fmla="*/ 76 h 77"/>
                <a:gd name="T16" fmla="*/ 0 w 110"/>
                <a:gd name="T17" fmla="*/ 76 h 77"/>
                <a:gd name="T18" fmla="*/ 0 w 110"/>
                <a:gd name="T19" fmla="*/ 0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7">
                  <a:moveTo>
                    <a:pt x="0" y="0"/>
                  </a:moveTo>
                  <a:lnTo>
                    <a:pt x="110" y="0"/>
                  </a:lnTo>
                  <a:lnTo>
                    <a:pt x="110" y="77"/>
                  </a:lnTo>
                  <a:lnTo>
                    <a:pt x="0" y="77"/>
                  </a:lnTo>
                  <a:lnTo>
                    <a:pt x="0" y="0"/>
                  </a:lnTo>
                  <a:close/>
                  <a:moveTo>
                    <a:pt x="0" y="0"/>
                  </a:moveTo>
                  <a:lnTo>
                    <a:pt x="108" y="0"/>
                  </a:lnTo>
                  <a:lnTo>
                    <a:pt x="108" y="76"/>
                  </a:lnTo>
                  <a:lnTo>
                    <a:pt x="0" y="76"/>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95" name="Freeform 801">
              <a:extLst>
                <a:ext uri="{FF2B5EF4-FFF2-40B4-BE49-F238E27FC236}">
                  <a16:creationId xmlns:a16="http://schemas.microsoft.com/office/drawing/2014/main" id="{BAF72DCF-F04D-9C44-8641-6275AEEF5469}"/>
                </a:ext>
              </a:extLst>
            </p:cNvPr>
            <p:cNvSpPr>
              <a:spLocks noEditPoints="1"/>
            </p:cNvSpPr>
            <p:nvPr/>
          </p:nvSpPr>
          <p:spPr bwMode="auto">
            <a:xfrm>
              <a:off x="3273" y="3470"/>
              <a:ext cx="108" cy="76"/>
            </a:xfrm>
            <a:custGeom>
              <a:avLst/>
              <a:gdLst>
                <a:gd name="T0" fmla="*/ 0 w 108"/>
                <a:gd name="T1" fmla="*/ 0 h 76"/>
                <a:gd name="T2" fmla="*/ 108 w 108"/>
                <a:gd name="T3" fmla="*/ 0 h 76"/>
                <a:gd name="T4" fmla="*/ 108 w 108"/>
                <a:gd name="T5" fmla="*/ 76 h 76"/>
                <a:gd name="T6" fmla="*/ 0 w 108"/>
                <a:gd name="T7" fmla="*/ 76 h 76"/>
                <a:gd name="T8" fmla="*/ 0 w 108"/>
                <a:gd name="T9" fmla="*/ 0 h 76"/>
                <a:gd name="T10" fmla="*/ 0 w 108"/>
                <a:gd name="T11" fmla="*/ 0 h 76"/>
                <a:gd name="T12" fmla="*/ 106 w 108"/>
                <a:gd name="T13" fmla="*/ 0 h 76"/>
                <a:gd name="T14" fmla="*/ 106 w 108"/>
                <a:gd name="T15" fmla="*/ 74 h 76"/>
                <a:gd name="T16" fmla="*/ 0 w 108"/>
                <a:gd name="T17" fmla="*/ 74 h 76"/>
                <a:gd name="T18" fmla="*/ 0 w 108"/>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6">
                  <a:moveTo>
                    <a:pt x="0" y="0"/>
                  </a:moveTo>
                  <a:lnTo>
                    <a:pt x="108" y="0"/>
                  </a:lnTo>
                  <a:lnTo>
                    <a:pt x="108" y="76"/>
                  </a:lnTo>
                  <a:lnTo>
                    <a:pt x="0" y="76"/>
                  </a:lnTo>
                  <a:lnTo>
                    <a:pt x="0" y="0"/>
                  </a:lnTo>
                  <a:close/>
                  <a:moveTo>
                    <a:pt x="0" y="0"/>
                  </a:moveTo>
                  <a:lnTo>
                    <a:pt x="106" y="0"/>
                  </a:lnTo>
                  <a:lnTo>
                    <a:pt x="106" y="74"/>
                  </a:lnTo>
                  <a:lnTo>
                    <a:pt x="0" y="74"/>
                  </a:lnTo>
                  <a:lnTo>
                    <a:pt x="0" y="0"/>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96" name="Freeform 802">
              <a:extLst>
                <a:ext uri="{FF2B5EF4-FFF2-40B4-BE49-F238E27FC236}">
                  <a16:creationId xmlns:a16="http://schemas.microsoft.com/office/drawing/2014/main" id="{7C2089CB-0B6F-E646-B1B4-23CACAEC77F2}"/>
                </a:ext>
              </a:extLst>
            </p:cNvPr>
            <p:cNvSpPr>
              <a:spLocks noEditPoints="1"/>
            </p:cNvSpPr>
            <p:nvPr/>
          </p:nvSpPr>
          <p:spPr bwMode="auto">
            <a:xfrm>
              <a:off x="3273" y="3470"/>
              <a:ext cx="106" cy="74"/>
            </a:xfrm>
            <a:custGeom>
              <a:avLst/>
              <a:gdLst>
                <a:gd name="T0" fmla="*/ 0 w 106"/>
                <a:gd name="T1" fmla="*/ 0 h 74"/>
                <a:gd name="T2" fmla="*/ 106 w 106"/>
                <a:gd name="T3" fmla="*/ 0 h 74"/>
                <a:gd name="T4" fmla="*/ 106 w 106"/>
                <a:gd name="T5" fmla="*/ 74 h 74"/>
                <a:gd name="T6" fmla="*/ 0 w 106"/>
                <a:gd name="T7" fmla="*/ 74 h 74"/>
                <a:gd name="T8" fmla="*/ 0 w 106"/>
                <a:gd name="T9" fmla="*/ 0 h 74"/>
                <a:gd name="T10" fmla="*/ 0 w 106"/>
                <a:gd name="T11" fmla="*/ 0 h 74"/>
                <a:gd name="T12" fmla="*/ 105 w 106"/>
                <a:gd name="T13" fmla="*/ 0 h 74"/>
                <a:gd name="T14" fmla="*/ 105 w 106"/>
                <a:gd name="T15" fmla="*/ 73 h 74"/>
                <a:gd name="T16" fmla="*/ 0 w 106"/>
                <a:gd name="T17" fmla="*/ 73 h 74"/>
                <a:gd name="T18" fmla="*/ 0 w 106"/>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6" h="74">
                  <a:moveTo>
                    <a:pt x="0" y="0"/>
                  </a:moveTo>
                  <a:lnTo>
                    <a:pt x="106" y="0"/>
                  </a:lnTo>
                  <a:lnTo>
                    <a:pt x="106" y="74"/>
                  </a:lnTo>
                  <a:lnTo>
                    <a:pt x="0" y="74"/>
                  </a:lnTo>
                  <a:lnTo>
                    <a:pt x="0" y="0"/>
                  </a:lnTo>
                  <a:close/>
                  <a:moveTo>
                    <a:pt x="0" y="0"/>
                  </a:moveTo>
                  <a:lnTo>
                    <a:pt x="105" y="0"/>
                  </a:lnTo>
                  <a:lnTo>
                    <a:pt x="105" y="73"/>
                  </a:lnTo>
                  <a:lnTo>
                    <a:pt x="0" y="73"/>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97" name="Freeform 803">
              <a:extLst>
                <a:ext uri="{FF2B5EF4-FFF2-40B4-BE49-F238E27FC236}">
                  <a16:creationId xmlns:a16="http://schemas.microsoft.com/office/drawing/2014/main" id="{191789BE-955E-834C-A17F-A87F5DFDC6CE}"/>
                </a:ext>
              </a:extLst>
            </p:cNvPr>
            <p:cNvSpPr>
              <a:spLocks noEditPoints="1"/>
            </p:cNvSpPr>
            <p:nvPr/>
          </p:nvSpPr>
          <p:spPr bwMode="auto">
            <a:xfrm>
              <a:off x="3273" y="3470"/>
              <a:ext cx="105" cy="73"/>
            </a:xfrm>
            <a:custGeom>
              <a:avLst/>
              <a:gdLst>
                <a:gd name="T0" fmla="*/ 0 w 105"/>
                <a:gd name="T1" fmla="*/ 0 h 73"/>
                <a:gd name="T2" fmla="*/ 105 w 105"/>
                <a:gd name="T3" fmla="*/ 0 h 73"/>
                <a:gd name="T4" fmla="*/ 105 w 105"/>
                <a:gd name="T5" fmla="*/ 73 h 73"/>
                <a:gd name="T6" fmla="*/ 0 w 105"/>
                <a:gd name="T7" fmla="*/ 73 h 73"/>
                <a:gd name="T8" fmla="*/ 0 w 105"/>
                <a:gd name="T9" fmla="*/ 0 h 73"/>
                <a:gd name="T10" fmla="*/ 0 w 105"/>
                <a:gd name="T11" fmla="*/ 0 h 73"/>
                <a:gd name="T12" fmla="*/ 103 w 105"/>
                <a:gd name="T13" fmla="*/ 0 h 73"/>
                <a:gd name="T14" fmla="*/ 103 w 105"/>
                <a:gd name="T15" fmla="*/ 73 h 73"/>
                <a:gd name="T16" fmla="*/ 0 w 105"/>
                <a:gd name="T17" fmla="*/ 73 h 73"/>
                <a:gd name="T18" fmla="*/ 0 w 105"/>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3">
                  <a:moveTo>
                    <a:pt x="0" y="0"/>
                  </a:moveTo>
                  <a:lnTo>
                    <a:pt x="105" y="0"/>
                  </a:lnTo>
                  <a:lnTo>
                    <a:pt x="105" y="73"/>
                  </a:lnTo>
                  <a:lnTo>
                    <a:pt x="0" y="73"/>
                  </a:lnTo>
                  <a:lnTo>
                    <a:pt x="0" y="0"/>
                  </a:lnTo>
                  <a:close/>
                  <a:moveTo>
                    <a:pt x="0" y="0"/>
                  </a:moveTo>
                  <a:lnTo>
                    <a:pt x="103" y="0"/>
                  </a:lnTo>
                  <a:lnTo>
                    <a:pt x="103" y="73"/>
                  </a:lnTo>
                  <a:lnTo>
                    <a:pt x="0" y="73"/>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98" name="Freeform 804">
              <a:extLst>
                <a:ext uri="{FF2B5EF4-FFF2-40B4-BE49-F238E27FC236}">
                  <a16:creationId xmlns:a16="http://schemas.microsoft.com/office/drawing/2014/main" id="{AC373ACF-7B0E-EC45-ADE8-DB265F131510}"/>
                </a:ext>
              </a:extLst>
            </p:cNvPr>
            <p:cNvSpPr>
              <a:spLocks noEditPoints="1"/>
            </p:cNvSpPr>
            <p:nvPr/>
          </p:nvSpPr>
          <p:spPr bwMode="auto">
            <a:xfrm>
              <a:off x="3273" y="3470"/>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1 w 103"/>
                <a:gd name="T13" fmla="*/ 0 h 73"/>
                <a:gd name="T14" fmla="*/ 101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1" y="0"/>
                  </a:lnTo>
                  <a:lnTo>
                    <a:pt x="101" y="71"/>
                  </a:lnTo>
                  <a:lnTo>
                    <a:pt x="0" y="71"/>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399" name="Freeform 805">
              <a:extLst>
                <a:ext uri="{FF2B5EF4-FFF2-40B4-BE49-F238E27FC236}">
                  <a16:creationId xmlns:a16="http://schemas.microsoft.com/office/drawing/2014/main" id="{3E53AA12-8414-104F-BB06-45E304230D95}"/>
                </a:ext>
              </a:extLst>
            </p:cNvPr>
            <p:cNvSpPr>
              <a:spLocks noEditPoints="1"/>
            </p:cNvSpPr>
            <p:nvPr/>
          </p:nvSpPr>
          <p:spPr bwMode="auto">
            <a:xfrm>
              <a:off x="3273" y="3470"/>
              <a:ext cx="101" cy="71"/>
            </a:xfrm>
            <a:custGeom>
              <a:avLst/>
              <a:gdLst>
                <a:gd name="T0" fmla="*/ 0 w 101"/>
                <a:gd name="T1" fmla="*/ 0 h 71"/>
                <a:gd name="T2" fmla="*/ 101 w 101"/>
                <a:gd name="T3" fmla="*/ 0 h 71"/>
                <a:gd name="T4" fmla="*/ 101 w 101"/>
                <a:gd name="T5" fmla="*/ 71 h 71"/>
                <a:gd name="T6" fmla="*/ 0 w 101"/>
                <a:gd name="T7" fmla="*/ 71 h 71"/>
                <a:gd name="T8" fmla="*/ 0 w 101"/>
                <a:gd name="T9" fmla="*/ 0 h 71"/>
                <a:gd name="T10" fmla="*/ 0 w 101"/>
                <a:gd name="T11" fmla="*/ 0 h 71"/>
                <a:gd name="T12" fmla="*/ 99 w 101"/>
                <a:gd name="T13" fmla="*/ 0 h 71"/>
                <a:gd name="T14" fmla="*/ 99 w 101"/>
                <a:gd name="T15" fmla="*/ 70 h 71"/>
                <a:gd name="T16" fmla="*/ 0 w 101"/>
                <a:gd name="T17" fmla="*/ 70 h 71"/>
                <a:gd name="T18" fmla="*/ 0 w 101"/>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1" h="71">
                  <a:moveTo>
                    <a:pt x="0" y="0"/>
                  </a:moveTo>
                  <a:lnTo>
                    <a:pt x="101" y="0"/>
                  </a:lnTo>
                  <a:lnTo>
                    <a:pt x="101" y="71"/>
                  </a:lnTo>
                  <a:lnTo>
                    <a:pt x="0" y="71"/>
                  </a:lnTo>
                  <a:lnTo>
                    <a:pt x="0" y="0"/>
                  </a:lnTo>
                  <a:close/>
                  <a:moveTo>
                    <a:pt x="0" y="0"/>
                  </a:moveTo>
                  <a:lnTo>
                    <a:pt x="99" y="0"/>
                  </a:lnTo>
                  <a:lnTo>
                    <a:pt x="99" y="70"/>
                  </a:lnTo>
                  <a:lnTo>
                    <a:pt x="0" y="70"/>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00" name="Freeform 806">
              <a:extLst>
                <a:ext uri="{FF2B5EF4-FFF2-40B4-BE49-F238E27FC236}">
                  <a16:creationId xmlns:a16="http://schemas.microsoft.com/office/drawing/2014/main" id="{82F28DA2-C4BF-CC44-831E-3EFCF4EC907C}"/>
                </a:ext>
              </a:extLst>
            </p:cNvPr>
            <p:cNvSpPr>
              <a:spLocks noEditPoints="1"/>
            </p:cNvSpPr>
            <p:nvPr/>
          </p:nvSpPr>
          <p:spPr bwMode="auto">
            <a:xfrm>
              <a:off x="3273" y="3470"/>
              <a:ext cx="99" cy="70"/>
            </a:xfrm>
            <a:custGeom>
              <a:avLst/>
              <a:gdLst>
                <a:gd name="T0" fmla="*/ 0 w 99"/>
                <a:gd name="T1" fmla="*/ 0 h 70"/>
                <a:gd name="T2" fmla="*/ 99 w 99"/>
                <a:gd name="T3" fmla="*/ 0 h 70"/>
                <a:gd name="T4" fmla="*/ 99 w 99"/>
                <a:gd name="T5" fmla="*/ 70 h 70"/>
                <a:gd name="T6" fmla="*/ 0 w 99"/>
                <a:gd name="T7" fmla="*/ 70 h 70"/>
                <a:gd name="T8" fmla="*/ 0 w 99"/>
                <a:gd name="T9" fmla="*/ 0 h 70"/>
                <a:gd name="T10" fmla="*/ 0 w 99"/>
                <a:gd name="T11" fmla="*/ 0 h 70"/>
                <a:gd name="T12" fmla="*/ 98 w 99"/>
                <a:gd name="T13" fmla="*/ 0 h 70"/>
                <a:gd name="T14" fmla="*/ 98 w 99"/>
                <a:gd name="T15" fmla="*/ 68 h 70"/>
                <a:gd name="T16" fmla="*/ 0 w 99"/>
                <a:gd name="T17" fmla="*/ 68 h 70"/>
                <a:gd name="T18" fmla="*/ 0 w 99"/>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9" h="70">
                  <a:moveTo>
                    <a:pt x="0" y="0"/>
                  </a:moveTo>
                  <a:lnTo>
                    <a:pt x="99" y="0"/>
                  </a:lnTo>
                  <a:lnTo>
                    <a:pt x="99" y="70"/>
                  </a:lnTo>
                  <a:lnTo>
                    <a:pt x="0" y="70"/>
                  </a:lnTo>
                  <a:lnTo>
                    <a:pt x="0" y="0"/>
                  </a:lnTo>
                  <a:close/>
                  <a:moveTo>
                    <a:pt x="0" y="0"/>
                  </a:moveTo>
                  <a:lnTo>
                    <a:pt x="98" y="0"/>
                  </a:lnTo>
                  <a:lnTo>
                    <a:pt x="98" y="68"/>
                  </a:lnTo>
                  <a:lnTo>
                    <a:pt x="0" y="68"/>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01" name="Freeform 807">
              <a:extLst>
                <a:ext uri="{FF2B5EF4-FFF2-40B4-BE49-F238E27FC236}">
                  <a16:creationId xmlns:a16="http://schemas.microsoft.com/office/drawing/2014/main" id="{98AA6ED7-44FC-F942-933E-5E3951CDE274}"/>
                </a:ext>
              </a:extLst>
            </p:cNvPr>
            <p:cNvSpPr>
              <a:spLocks noEditPoints="1"/>
            </p:cNvSpPr>
            <p:nvPr/>
          </p:nvSpPr>
          <p:spPr bwMode="auto">
            <a:xfrm>
              <a:off x="3273" y="3470"/>
              <a:ext cx="98" cy="68"/>
            </a:xfrm>
            <a:custGeom>
              <a:avLst/>
              <a:gdLst>
                <a:gd name="T0" fmla="*/ 0 w 98"/>
                <a:gd name="T1" fmla="*/ 0 h 68"/>
                <a:gd name="T2" fmla="*/ 98 w 98"/>
                <a:gd name="T3" fmla="*/ 0 h 68"/>
                <a:gd name="T4" fmla="*/ 98 w 98"/>
                <a:gd name="T5" fmla="*/ 68 h 68"/>
                <a:gd name="T6" fmla="*/ 0 w 98"/>
                <a:gd name="T7" fmla="*/ 68 h 68"/>
                <a:gd name="T8" fmla="*/ 0 w 98"/>
                <a:gd name="T9" fmla="*/ 0 h 68"/>
                <a:gd name="T10" fmla="*/ 0 w 98"/>
                <a:gd name="T11" fmla="*/ 0 h 68"/>
                <a:gd name="T12" fmla="*/ 96 w 98"/>
                <a:gd name="T13" fmla="*/ 0 h 68"/>
                <a:gd name="T14" fmla="*/ 96 w 98"/>
                <a:gd name="T15" fmla="*/ 67 h 68"/>
                <a:gd name="T16" fmla="*/ 0 w 98"/>
                <a:gd name="T17" fmla="*/ 67 h 68"/>
                <a:gd name="T18" fmla="*/ 0 w 98"/>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68">
                  <a:moveTo>
                    <a:pt x="0" y="0"/>
                  </a:moveTo>
                  <a:lnTo>
                    <a:pt x="98" y="0"/>
                  </a:lnTo>
                  <a:lnTo>
                    <a:pt x="98" y="68"/>
                  </a:lnTo>
                  <a:lnTo>
                    <a:pt x="0" y="68"/>
                  </a:lnTo>
                  <a:lnTo>
                    <a:pt x="0" y="0"/>
                  </a:lnTo>
                  <a:close/>
                  <a:moveTo>
                    <a:pt x="0" y="0"/>
                  </a:moveTo>
                  <a:lnTo>
                    <a:pt x="96" y="0"/>
                  </a:lnTo>
                  <a:lnTo>
                    <a:pt x="96" y="67"/>
                  </a:lnTo>
                  <a:lnTo>
                    <a:pt x="0" y="67"/>
                  </a:lnTo>
                  <a:lnTo>
                    <a:pt x="0" y="0"/>
                  </a:lnTo>
                  <a:close/>
                </a:path>
              </a:pathLst>
            </a:custGeom>
            <a:solidFill>
              <a:srgbClr val="AFA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402" name="Freeform 808">
              <a:extLst>
                <a:ext uri="{FF2B5EF4-FFF2-40B4-BE49-F238E27FC236}">
                  <a16:creationId xmlns:a16="http://schemas.microsoft.com/office/drawing/2014/main" id="{67D96533-7478-D24A-973C-01B218BB572D}"/>
                </a:ext>
              </a:extLst>
            </p:cNvPr>
            <p:cNvSpPr>
              <a:spLocks noEditPoints="1"/>
            </p:cNvSpPr>
            <p:nvPr/>
          </p:nvSpPr>
          <p:spPr bwMode="auto">
            <a:xfrm>
              <a:off x="3273" y="3470"/>
              <a:ext cx="96" cy="67"/>
            </a:xfrm>
            <a:custGeom>
              <a:avLst/>
              <a:gdLst>
                <a:gd name="T0" fmla="*/ 0 w 96"/>
                <a:gd name="T1" fmla="*/ 0 h 67"/>
                <a:gd name="T2" fmla="*/ 96 w 96"/>
                <a:gd name="T3" fmla="*/ 0 h 67"/>
                <a:gd name="T4" fmla="*/ 96 w 96"/>
                <a:gd name="T5" fmla="*/ 67 h 67"/>
                <a:gd name="T6" fmla="*/ 0 w 96"/>
                <a:gd name="T7" fmla="*/ 67 h 67"/>
                <a:gd name="T8" fmla="*/ 0 w 96"/>
                <a:gd name="T9" fmla="*/ 0 h 67"/>
                <a:gd name="T10" fmla="*/ 0 w 96"/>
                <a:gd name="T11" fmla="*/ 0 h 67"/>
                <a:gd name="T12" fmla="*/ 94 w 96"/>
                <a:gd name="T13" fmla="*/ 0 h 67"/>
                <a:gd name="T14" fmla="*/ 94 w 96"/>
                <a:gd name="T15" fmla="*/ 67 h 67"/>
                <a:gd name="T16" fmla="*/ 0 w 96"/>
                <a:gd name="T17" fmla="*/ 67 h 67"/>
                <a:gd name="T18" fmla="*/ 0 w 96"/>
                <a:gd name="T19" fmla="*/ 0 h 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67">
                  <a:moveTo>
                    <a:pt x="0" y="0"/>
                  </a:moveTo>
                  <a:lnTo>
                    <a:pt x="96" y="0"/>
                  </a:lnTo>
                  <a:lnTo>
                    <a:pt x="96" y="67"/>
                  </a:lnTo>
                  <a:lnTo>
                    <a:pt x="0" y="67"/>
                  </a:lnTo>
                  <a:lnTo>
                    <a:pt x="0" y="0"/>
                  </a:lnTo>
                  <a:close/>
                  <a:moveTo>
                    <a:pt x="0" y="0"/>
                  </a:moveTo>
                  <a:lnTo>
                    <a:pt x="94" y="0"/>
                  </a:lnTo>
                  <a:lnTo>
                    <a:pt x="94" y="67"/>
                  </a:lnTo>
                  <a:lnTo>
                    <a:pt x="0" y="67"/>
                  </a:lnTo>
                  <a:lnTo>
                    <a:pt x="0" y="0"/>
                  </a:lnTo>
                  <a:close/>
                </a:path>
              </a:pathLst>
            </a:custGeom>
            <a:solidFill>
              <a:srgbClr val="B1B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sp>
        <p:nvSpPr>
          <p:cNvPr id="43015" name="Freeform 809">
            <a:extLst>
              <a:ext uri="{FF2B5EF4-FFF2-40B4-BE49-F238E27FC236}">
                <a16:creationId xmlns:a16="http://schemas.microsoft.com/office/drawing/2014/main" id="{79583026-C15C-C047-BF5C-CB20CF6A9B5B}"/>
              </a:ext>
            </a:extLst>
          </p:cNvPr>
          <p:cNvSpPr>
            <a:spLocks noEditPoints="1"/>
          </p:cNvSpPr>
          <p:nvPr/>
        </p:nvSpPr>
        <p:spPr bwMode="auto">
          <a:xfrm>
            <a:off x="5017295" y="4131470"/>
            <a:ext cx="111919" cy="79772"/>
          </a:xfrm>
          <a:custGeom>
            <a:avLst/>
            <a:gdLst>
              <a:gd name="T0" fmla="*/ 0 w 94"/>
              <a:gd name="T1" fmla="*/ 0 h 67"/>
              <a:gd name="T2" fmla="*/ 236894688 w 94"/>
              <a:gd name="T3" fmla="*/ 0 h 67"/>
              <a:gd name="T4" fmla="*/ 236894688 w 94"/>
              <a:gd name="T5" fmla="*/ 168852056 h 67"/>
              <a:gd name="T6" fmla="*/ 0 w 94"/>
              <a:gd name="T7" fmla="*/ 168852056 h 67"/>
              <a:gd name="T8" fmla="*/ 0 w 94"/>
              <a:gd name="T9" fmla="*/ 0 h 67"/>
              <a:gd name="T10" fmla="*/ 0 w 94"/>
              <a:gd name="T11" fmla="*/ 0 h 67"/>
              <a:gd name="T12" fmla="*/ 231854375 w 94"/>
              <a:gd name="T13" fmla="*/ 0 h 67"/>
              <a:gd name="T14" fmla="*/ 231854375 w 94"/>
              <a:gd name="T15" fmla="*/ 163811720 h 67"/>
              <a:gd name="T16" fmla="*/ 0 w 94"/>
              <a:gd name="T17" fmla="*/ 163811720 h 67"/>
              <a:gd name="T18" fmla="*/ 0 w 94"/>
              <a:gd name="T19" fmla="*/ 0 h 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4" h="67">
                <a:moveTo>
                  <a:pt x="0" y="0"/>
                </a:moveTo>
                <a:lnTo>
                  <a:pt x="94" y="0"/>
                </a:lnTo>
                <a:lnTo>
                  <a:pt x="94" y="67"/>
                </a:lnTo>
                <a:lnTo>
                  <a:pt x="0" y="67"/>
                </a:lnTo>
                <a:lnTo>
                  <a:pt x="0" y="0"/>
                </a:lnTo>
                <a:close/>
                <a:moveTo>
                  <a:pt x="0" y="0"/>
                </a:moveTo>
                <a:lnTo>
                  <a:pt x="92" y="0"/>
                </a:lnTo>
                <a:lnTo>
                  <a:pt x="92" y="65"/>
                </a:lnTo>
                <a:lnTo>
                  <a:pt x="0" y="65"/>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16" name="Freeform 810">
            <a:extLst>
              <a:ext uri="{FF2B5EF4-FFF2-40B4-BE49-F238E27FC236}">
                <a16:creationId xmlns:a16="http://schemas.microsoft.com/office/drawing/2014/main" id="{405048D2-F035-8A4A-894D-9794BC642173}"/>
              </a:ext>
            </a:extLst>
          </p:cNvPr>
          <p:cNvSpPr>
            <a:spLocks noEditPoints="1"/>
          </p:cNvSpPr>
          <p:nvPr/>
        </p:nvSpPr>
        <p:spPr bwMode="auto">
          <a:xfrm>
            <a:off x="5017294" y="4131469"/>
            <a:ext cx="109538" cy="77391"/>
          </a:xfrm>
          <a:custGeom>
            <a:avLst/>
            <a:gdLst>
              <a:gd name="T0" fmla="*/ 0 w 92"/>
              <a:gd name="T1" fmla="*/ 0 h 65"/>
              <a:gd name="T2" fmla="*/ 231854375 w 92"/>
              <a:gd name="T3" fmla="*/ 0 h 65"/>
              <a:gd name="T4" fmla="*/ 231854375 w 92"/>
              <a:gd name="T5" fmla="*/ 163811744 h 65"/>
              <a:gd name="T6" fmla="*/ 0 w 92"/>
              <a:gd name="T7" fmla="*/ 163811744 h 65"/>
              <a:gd name="T8" fmla="*/ 0 w 92"/>
              <a:gd name="T9" fmla="*/ 0 h 65"/>
              <a:gd name="T10" fmla="*/ 0 w 92"/>
              <a:gd name="T11" fmla="*/ 0 h 65"/>
              <a:gd name="T12" fmla="*/ 229335013 w 92"/>
              <a:gd name="T13" fmla="*/ 0 h 65"/>
              <a:gd name="T14" fmla="*/ 229335013 w 92"/>
              <a:gd name="T15" fmla="*/ 161290782 h 65"/>
              <a:gd name="T16" fmla="*/ 0 w 92"/>
              <a:gd name="T17" fmla="*/ 161290782 h 65"/>
              <a:gd name="T18" fmla="*/ 0 w 92"/>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65">
                <a:moveTo>
                  <a:pt x="0" y="0"/>
                </a:moveTo>
                <a:lnTo>
                  <a:pt x="92" y="0"/>
                </a:lnTo>
                <a:lnTo>
                  <a:pt x="92" y="65"/>
                </a:lnTo>
                <a:lnTo>
                  <a:pt x="0" y="65"/>
                </a:lnTo>
                <a:lnTo>
                  <a:pt x="0" y="0"/>
                </a:lnTo>
                <a:close/>
                <a:moveTo>
                  <a:pt x="0" y="0"/>
                </a:moveTo>
                <a:lnTo>
                  <a:pt x="91" y="0"/>
                </a:lnTo>
                <a:lnTo>
                  <a:pt x="91" y="64"/>
                </a:lnTo>
                <a:lnTo>
                  <a:pt x="0" y="64"/>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17" name="Freeform 811">
            <a:extLst>
              <a:ext uri="{FF2B5EF4-FFF2-40B4-BE49-F238E27FC236}">
                <a16:creationId xmlns:a16="http://schemas.microsoft.com/office/drawing/2014/main" id="{7FEB9CAE-9AA6-224D-B4B9-6EFC019C7F54}"/>
              </a:ext>
            </a:extLst>
          </p:cNvPr>
          <p:cNvSpPr>
            <a:spLocks noEditPoints="1"/>
          </p:cNvSpPr>
          <p:nvPr/>
        </p:nvSpPr>
        <p:spPr bwMode="auto">
          <a:xfrm>
            <a:off x="5017295" y="4131469"/>
            <a:ext cx="108347" cy="76200"/>
          </a:xfrm>
          <a:custGeom>
            <a:avLst/>
            <a:gdLst>
              <a:gd name="T0" fmla="*/ 0 w 91"/>
              <a:gd name="T1" fmla="*/ 0 h 64"/>
              <a:gd name="T2" fmla="*/ 229335806 w 91"/>
              <a:gd name="T3" fmla="*/ 0 h 64"/>
              <a:gd name="T4" fmla="*/ 229335806 w 91"/>
              <a:gd name="T5" fmla="*/ 161290000 h 64"/>
              <a:gd name="T6" fmla="*/ 0 w 91"/>
              <a:gd name="T7" fmla="*/ 161290000 h 64"/>
              <a:gd name="T8" fmla="*/ 0 w 91"/>
              <a:gd name="T9" fmla="*/ 0 h 64"/>
              <a:gd name="T10" fmla="*/ 0 w 91"/>
              <a:gd name="T11" fmla="*/ 0 h 64"/>
              <a:gd name="T12" fmla="*/ 224295476 w 91"/>
              <a:gd name="T13" fmla="*/ 0 h 64"/>
              <a:gd name="T14" fmla="*/ 224295476 w 91"/>
              <a:gd name="T15" fmla="*/ 156249688 h 64"/>
              <a:gd name="T16" fmla="*/ 0 w 91"/>
              <a:gd name="T17" fmla="*/ 156249688 h 64"/>
              <a:gd name="T18" fmla="*/ 0 w 9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4">
                <a:moveTo>
                  <a:pt x="0" y="0"/>
                </a:moveTo>
                <a:lnTo>
                  <a:pt x="91" y="0"/>
                </a:lnTo>
                <a:lnTo>
                  <a:pt x="91" y="64"/>
                </a:lnTo>
                <a:lnTo>
                  <a:pt x="0" y="64"/>
                </a:lnTo>
                <a:lnTo>
                  <a:pt x="0" y="0"/>
                </a:lnTo>
                <a:close/>
                <a:moveTo>
                  <a:pt x="0" y="0"/>
                </a:moveTo>
                <a:lnTo>
                  <a:pt x="89" y="0"/>
                </a:lnTo>
                <a:lnTo>
                  <a:pt x="89" y="62"/>
                </a:lnTo>
                <a:lnTo>
                  <a:pt x="0" y="62"/>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18" name="Freeform 812">
            <a:extLst>
              <a:ext uri="{FF2B5EF4-FFF2-40B4-BE49-F238E27FC236}">
                <a16:creationId xmlns:a16="http://schemas.microsoft.com/office/drawing/2014/main" id="{C2605EC5-D429-1A43-97EA-473779D995A3}"/>
              </a:ext>
            </a:extLst>
          </p:cNvPr>
          <p:cNvSpPr>
            <a:spLocks noEditPoints="1"/>
          </p:cNvSpPr>
          <p:nvPr/>
        </p:nvSpPr>
        <p:spPr bwMode="auto">
          <a:xfrm>
            <a:off x="5017294" y="4131470"/>
            <a:ext cx="105966" cy="73819"/>
          </a:xfrm>
          <a:custGeom>
            <a:avLst/>
            <a:gdLst>
              <a:gd name="T0" fmla="*/ 0 w 89"/>
              <a:gd name="T1" fmla="*/ 0 h 62"/>
              <a:gd name="T2" fmla="*/ 224295494 w 89"/>
              <a:gd name="T3" fmla="*/ 0 h 62"/>
              <a:gd name="T4" fmla="*/ 224295494 w 89"/>
              <a:gd name="T5" fmla="*/ 156249688 h 62"/>
              <a:gd name="T6" fmla="*/ 0 w 89"/>
              <a:gd name="T7" fmla="*/ 156249688 h 62"/>
              <a:gd name="T8" fmla="*/ 0 w 89"/>
              <a:gd name="T9" fmla="*/ 0 h 62"/>
              <a:gd name="T10" fmla="*/ 0 w 89"/>
              <a:gd name="T11" fmla="*/ 0 h 62"/>
              <a:gd name="T12" fmla="*/ 219255163 w 89"/>
              <a:gd name="T13" fmla="*/ 0 h 62"/>
              <a:gd name="T14" fmla="*/ 219255163 w 89"/>
              <a:gd name="T15" fmla="*/ 153730325 h 62"/>
              <a:gd name="T16" fmla="*/ 0 w 89"/>
              <a:gd name="T17" fmla="*/ 153730325 h 62"/>
              <a:gd name="T18" fmla="*/ 0 w 89"/>
              <a:gd name="T19" fmla="*/ 0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2">
                <a:moveTo>
                  <a:pt x="0" y="0"/>
                </a:moveTo>
                <a:lnTo>
                  <a:pt x="89" y="0"/>
                </a:lnTo>
                <a:lnTo>
                  <a:pt x="89" y="62"/>
                </a:lnTo>
                <a:lnTo>
                  <a:pt x="0" y="62"/>
                </a:lnTo>
                <a:lnTo>
                  <a:pt x="0" y="0"/>
                </a:lnTo>
                <a:close/>
                <a:moveTo>
                  <a:pt x="0" y="0"/>
                </a:moveTo>
                <a:lnTo>
                  <a:pt x="87" y="0"/>
                </a:lnTo>
                <a:lnTo>
                  <a:pt x="87" y="61"/>
                </a:lnTo>
                <a:lnTo>
                  <a:pt x="0" y="61"/>
                </a:lnTo>
                <a:lnTo>
                  <a:pt x="0" y="0"/>
                </a:lnTo>
                <a:close/>
              </a:path>
            </a:pathLst>
          </a:custGeom>
          <a:solidFill>
            <a:srgbClr val="BAB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19" name="Freeform 813">
            <a:extLst>
              <a:ext uri="{FF2B5EF4-FFF2-40B4-BE49-F238E27FC236}">
                <a16:creationId xmlns:a16="http://schemas.microsoft.com/office/drawing/2014/main" id="{17A8D88D-54FB-C14D-A2B8-CDB2F3B2B115}"/>
              </a:ext>
            </a:extLst>
          </p:cNvPr>
          <p:cNvSpPr>
            <a:spLocks noEditPoints="1"/>
          </p:cNvSpPr>
          <p:nvPr/>
        </p:nvSpPr>
        <p:spPr bwMode="auto">
          <a:xfrm>
            <a:off x="5017295" y="4131469"/>
            <a:ext cx="103585" cy="72629"/>
          </a:xfrm>
          <a:custGeom>
            <a:avLst/>
            <a:gdLst>
              <a:gd name="T0" fmla="*/ 0 w 87"/>
              <a:gd name="T1" fmla="*/ 0 h 61"/>
              <a:gd name="T2" fmla="*/ 219255181 w 87"/>
              <a:gd name="T3" fmla="*/ 0 h 61"/>
              <a:gd name="T4" fmla="*/ 219255181 w 87"/>
              <a:gd name="T5" fmla="*/ 153731119 h 61"/>
              <a:gd name="T6" fmla="*/ 0 w 87"/>
              <a:gd name="T7" fmla="*/ 153731119 h 61"/>
              <a:gd name="T8" fmla="*/ 0 w 87"/>
              <a:gd name="T9" fmla="*/ 0 h 61"/>
              <a:gd name="T10" fmla="*/ 0 w 87"/>
              <a:gd name="T11" fmla="*/ 0 h 61"/>
              <a:gd name="T12" fmla="*/ 214214851 w 87"/>
              <a:gd name="T13" fmla="*/ 0 h 61"/>
              <a:gd name="T14" fmla="*/ 214214851 w 87"/>
              <a:gd name="T15" fmla="*/ 151210156 h 61"/>
              <a:gd name="T16" fmla="*/ 0 w 87"/>
              <a:gd name="T17" fmla="*/ 151210156 h 61"/>
              <a:gd name="T18" fmla="*/ 0 w 87"/>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7" h="61">
                <a:moveTo>
                  <a:pt x="0" y="0"/>
                </a:moveTo>
                <a:lnTo>
                  <a:pt x="87" y="0"/>
                </a:lnTo>
                <a:lnTo>
                  <a:pt x="87" y="61"/>
                </a:lnTo>
                <a:lnTo>
                  <a:pt x="0" y="61"/>
                </a:lnTo>
                <a:lnTo>
                  <a:pt x="0" y="0"/>
                </a:lnTo>
                <a:close/>
                <a:moveTo>
                  <a:pt x="0" y="0"/>
                </a:moveTo>
                <a:lnTo>
                  <a:pt x="85" y="0"/>
                </a:lnTo>
                <a:lnTo>
                  <a:pt x="85" y="60"/>
                </a:lnTo>
                <a:lnTo>
                  <a:pt x="0" y="60"/>
                </a:lnTo>
                <a:lnTo>
                  <a:pt x="0" y="0"/>
                </a:lnTo>
                <a:close/>
              </a:path>
            </a:pathLst>
          </a:custGeom>
          <a:solidFill>
            <a:srgbClr val="BDB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20" name="Freeform 814">
            <a:extLst>
              <a:ext uri="{FF2B5EF4-FFF2-40B4-BE49-F238E27FC236}">
                <a16:creationId xmlns:a16="http://schemas.microsoft.com/office/drawing/2014/main" id="{60FC6CFE-6EC3-2F48-AD16-A83D836FC85E}"/>
              </a:ext>
            </a:extLst>
          </p:cNvPr>
          <p:cNvSpPr>
            <a:spLocks noEditPoints="1"/>
          </p:cNvSpPr>
          <p:nvPr/>
        </p:nvSpPr>
        <p:spPr bwMode="auto">
          <a:xfrm>
            <a:off x="5017294" y="4131469"/>
            <a:ext cx="101204" cy="71438"/>
          </a:xfrm>
          <a:custGeom>
            <a:avLst/>
            <a:gdLst>
              <a:gd name="T0" fmla="*/ 0 w 85"/>
              <a:gd name="T1" fmla="*/ 0 h 60"/>
              <a:gd name="T2" fmla="*/ 214214869 w 85"/>
              <a:gd name="T3" fmla="*/ 0 h 60"/>
              <a:gd name="T4" fmla="*/ 214214869 w 85"/>
              <a:gd name="T5" fmla="*/ 151209375 h 60"/>
              <a:gd name="T6" fmla="*/ 0 w 85"/>
              <a:gd name="T7" fmla="*/ 151209375 h 60"/>
              <a:gd name="T8" fmla="*/ 0 w 85"/>
              <a:gd name="T9" fmla="*/ 0 h 60"/>
              <a:gd name="T10" fmla="*/ 0 w 85"/>
              <a:gd name="T11" fmla="*/ 0 h 60"/>
              <a:gd name="T12" fmla="*/ 211693909 w 85"/>
              <a:gd name="T13" fmla="*/ 0 h 60"/>
              <a:gd name="T14" fmla="*/ 211693909 w 85"/>
              <a:gd name="T15" fmla="*/ 148690013 h 60"/>
              <a:gd name="T16" fmla="*/ 0 w 85"/>
              <a:gd name="T17" fmla="*/ 148690013 h 60"/>
              <a:gd name="T18" fmla="*/ 0 w 85"/>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5" h="60">
                <a:moveTo>
                  <a:pt x="0" y="0"/>
                </a:moveTo>
                <a:lnTo>
                  <a:pt x="85" y="0"/>
                </a:lnTo>
                <a:lnTo>
                  <a:pt x="85" y="60"/>
                </a:lnTo>
                <a:lnTo>
                  <a:pt x="0" y="60"/>
                </a:lnTo>
                <a:lnTo>
                  <a:pt x="0" y="0"/>
                </a:lnTo>
                <a:close/>
                <a:moveTo>
                  <a:pt x="0" y="0"/>
                </a:moveTo>
                <a:lnTo>
                  <a:pt x="84" y="0"/>
                </a:lnTo>
                <a:lnTo>
                  <a:pt x="84" y="59"/>
                </a:lnTo>
                <a:lnTo>
                  <a:pt x="0" y="59"/>
                </a:lnTo>
                <a:lnTo>
                  <a:pt x="0" y="0"/>
                </a:lnTo>
                <a:close/>
              </a:path>
            </a:pathLst>
          </a:custGeom>
          <a:solidFill>
            <a:srgbClr val="BFB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21" name="Freeform 815">
            <a:extLst>
              <a:ext uri="{FF2B5EF4-FFF2-40B4-BE49-F238E27FC236}">
                <a16:creationId xmlns:a16="http://schemas.microsoft.com/office/drawing/2014/main" id="{8B1041B7-D780-794F-9EB2-02EFDF9E9F10}"/>
              </a:ext>
            </a:extLst>
          </p:cNvPr>
          <p:cNvSpPr>
            <a:spLocks noEditPoints="1"/>
          </p:cNvSpPr>
          <p:nvPr/>
        </p:nvSpPr>
        <p:spPr bwMode="auto">
          <a:xfrm>
            <a:off x="5017294" y="4131470"/>
            <a:ext cx="100013" cy="70247"/>
          </a:xfrm>
          <a:custGeom>
            <a:avLst/>
            <a:gdLst>
              <a:gd name="T0" fmla="*/ 0 w 84"/>
              <a:gd name="T1" fmla="*/ 0 h 59"/>
              <a:gd name="T2" fmla="*/ 211693125 w 84"/>
              <a:gd name="T3" fmla="*/ 0 h 59"/>
              <a:gd name="T4" fmla="*/ 211693125 w 84"/>
              <a:gd name="T5" fmla="*/ 148690806 h 59"/>
              <a:gd name="T6" fmla="*/ 0 w 84"/>
              <a:gd name="T7" fmla="*/ 148690806 h 59"/>
              <a:gd name="T8" fmla="*/ 0 w 84"/>
              <a:gd name="T9" fmla="*/ 0 h 59"/>
              <a:gd name="T10" fmla="*/ 0 w 84"/>
              <a:gd name="T11" fmla="*/ 0 h 59"/>
              <a:gd name="T12" fmla="*/ 206652813 w 84"/>
              <a:gd name="T13" fmla="*/ 0 h 59"/>
              <a:gd name="T14" fmla="*/ 206652813 w 84"/>
              <a:gd name="T15" fmla="*/ 146169843 h 59"/>
              <a:gd name="T16" fmla="*/ 0 w 84"/>
              <a:gd name="T17" fmla="*/ 146169843 h 59"/>
              <a:gd name="T18" fmla="*/ 0 w 84"/>
              <a:gd name="T19" fmla="*/ 0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59">
                <a:moveTo>
                  <a:pt x="0" y="0"/>
                </a:moveTo>
                <a:lnTo>
                  <a:pt x="84" y="0"/>
                </a:lnTo>
                <a:lnTo>
                  <a:pt x="84" y="59"/>
                </a:lnTo>
                <a:lnTo>
                  <a:pt x="0" y="59"/>
                </a:lnTo>
                <a:lnTo>
                  <a:pt x="0" y="0"/>
                </a:lnTo>
                <a:close/>
                <a:moveTo>
                  <a:pt x="0" y="0"/>
                </a:moveTo>
                <a:lnTo>
                  <a:pt x="82" y="0"/>
                </a:lnTo>
                <a:lnTo>
                  <a:pt x="82" y="58"/>
                </a:lnTo>
                <a:lnTo>
                  <a:pt x="0" y="58"/>
                </a:lnTo>
                <a:lnTo>
                  <a:pt x="0" y="0"/>
                </a:lnTo>
                <a:close/>
              </a:path>
            </a:pathLst>
          </a:custGeom>
          <a:solidFill>
            <a:srgbClr val="C2C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22" name="Freeform 816">
            <a:extLst>
              <a:ext uri="{FF2B5EF4-FFF2-40B4-BE49-F238E27FC236}">
                <a16:creationId xmlns:a16="http://schemas.microsoft.com/office/drawing/2014/main" id="{DB5C0BAE-5E6C-994E-BD2B-97DD6297F9F0}"/>
              </a:ext>
            </a:extLst>
          </p:cNvPr>
          <p:cNvSpPr>
            <a:spLocks noEditPoints="1"/>
          </p:cNvSpPr>
          <p:nvPr/>
        </p:nvSpPr>
        <p:spPr bwMode="auto">
          <a:xfrm>
            <a:off x="5017295" y="4131470"/>
            <a:ext cx="97631" cy="69056"/>
          </a:xfrm>
          <a:custGeom>
            <a:avLst/>
            <a:gdLst>
              <a:gd name="T0" fmla="*/ 0 w 82"/>
              <a:gd name="T1" fmla="*/ 0 h 58"/>
              <a:gd name="T2" fmla="*/ 206652813 w 82"/>
              <a:gd name="T3" fmla="*/ 0 h 58"/>
              <a:gd name="T4" fmla="*/ 206652813 w 82"/>
              <a:gd name="T5" fmla="*/ 146169063 h 58"/>
              <a:gd name="T6" fmla="*/ 0 w 82"/>
              <a:gd name="T7" fmla="*/ 146169063 h 58"/>
              <a:gd name="T8" fmla="*/ 0 w 82"/>
              <a:gd name="T9" fmla="*/ 0 h 58"/>
              <a:gd name="T10" fmla="*/ 0 w 82"/>
              <a:gd name="T11" fmla="*/ 0 h 58"/>
              <a:gd name="T12" fmla="*/ 201612500 w 82"/>
              <a:gd name="T13" fmla="*/ 0 h 58"/>
              <a:gd name="T14" fmla="*/ 201612500 w 82"/>
              <a:gd name="T15" fmla="*/ 141128750 h 58"/>
              <a:gd name="T16" fmla="*/ 0 w 82"/>
              <a:gd name="T17" fmla="*/ 141128750 h 58"/>
              <a:gd name="T18" fmla="*/ 0 w 82"/>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8">
                <a:moveTo>
                  <a:pt x="0" y="0"/>
                </a:moveTo>
                <a:lnTo>
                  <a:pt x="82" y="0"/>
                </a:lnTo>
                <a:lnTo>
                  <a:pt x="82" y="58"/>
                </a:lnTo>
                <a:lnTo>
                  <a:pt x="0" y="58"/>
                </a:lnTo>
                <a:lnTo>
                  <a:pt x="0" y="0"/>
                </a:lnTo>
                <a:close/>
                <a:moveTo>
                  <a:pt x="0" y="0"/>
                </a:moveTo>
                <a:lnTo>
                  <a:pt x="80" y="0"/>
                </a:lnTo>
                <a:lnTo>
                  <a:pt x="80" y="56"/>
                </a:lnTo>
                <a:lnTo>
                  <a:pt x="0" y="56"/>
                </a:lnTo>
                <a:lnTo>
                  <a:pt x="0" y="0"/>
                </a:lnTo>
                <a:close/>
              </a:path>
            </a:pathLst>
          </a:custGeom>
          <a:solidFill>
            <a:srgbClr val="C5C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23" name="Freeform 817">
            <a:extLst>
              <a:ext uri="{FF2B5EF4-FFF2-40B4-BE49-F238E27FC236}">
                <a16:creationId xmlns:a16="http://schemas.microsoft.com/office/drawing/2014/main" id="{3507ED12-28A8-3540-8F7D-67D1949915B2}"/>
              </a:ext>
            </a:extLst>
          </p:cNvPr>
          <p:cNvSpPr>
            <a:spLocks noEditPoints="1"/>
          </p:cNvSpPr>
          <p:nvPr/>
        </p:nvSpPr>
        <p:spPr bwMode="auto">
          <a:xfrm>
            <a:off x="5017294" y="4131469"/>
            <a:ext cx="95250" cy="66675"/>
          </a:xfrm>
          <a:custGeom>
            <a:avLst/>
            <a:gdLst>
              <a:gd name="T0" fmla="*/ 0 w 80"/>
              <a:gd name="T1" fmla="*/ 0 h 56"/>
              <a:gd name="T2" fmla="*/ 201612500 w 80"/>
              <a:gd name="T3" fmla="*/ 0 h 56"/>
              <a:gd name="T4" fmla="*/ 201612500 w 80"/>
              <a:gd name="T5" fmla="*/ 141128750 h 56"/>
              <a:gd name="T6" fmla="*/ 0 w 80"/>
              <a:gd name="T7" fmla="*/ 141128750 h 56"/>
              <a:gd name="T8" fmla="*/ 0 w 80"/>
              <a:gd name="T9" fmla="*/ 0 h 56"/>
              <a:gd name="T10" fmla="*/ 0 w 80"/>
              <a:gd name="T11" fmla="*/ 0 h 56"/>
              <a:gd name="T12" fmla="*/ 196572188 w 80"/>
              <a:gd name="T13" fmla="*/ 0 h 56"/>
              <a:gd name="T14" fmla="*/ 196572188 w 80"/>
              <a:gd name="T15" fmla="*/ 138609388 h 56"/>
              <a:gd name="T16" fmla="*/ 0 w 80"/>
              <a:gd name="T17" fmla="*/ 138609388 h 56"/>
              <a:gd name="T18" fmla="*/ 0 w 80"/>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56">
                <a:moveTo>
                  <a:pt x="0" y="0"/>
                </a:moveTo>
                <a:lnTo>
                  <a:pt x="80" y="0"/>
                </a:lnTo>
                <a:lnTo>
                  <a:pt x="80" y="56"/>
                </a:lnTo>
                <a:lnTo>
                  <a:pt x="0" y="56"/>
                </a:lnTo>
                <a:lnTo>
                  <a:pt x="0" y="0"/>
                </a:lnTo>
                <a:close/>
                <a:moveTo>
                  <a:pt x="0" y="0"/>
                </a:moveTo>
                <a:lnTo>
                  <a:pt x="78" y="0"/>
                </a:lnTo>
                <a:lnTo>
                  <a:pt x="78" y="55"/>
                </a:lnTo>
                <a:lnTo>
                  <a:pt x="0" y="55"/>
                </a:lnTo>
                <a:lnTo>
                  <a:pt x="0" y="0"/>
                </a:lnTo>
                <a:close/>
              </a:path>
            </a:pathLst>
          </a:custGeom>
          <a:solidFill>
            <a:srgbClr val="C7C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24" name="Freeform 818">
            <a:extLst>
              <a:ext uri="{FF2B5EF4-FFF2-40B4-BE49-F238E27FC236}">
                <a16:creationId xmlns:a16="http://schemas.microsoft.com/office/drawing/2014/main" id="{8314B747-3B87-DE49-8C1A-426B319D802C}"/>
              </a:ext>
            </a:extLst>
          </p:cNvPr>
          <p:cNvSpPr>
            <a:spLocks noEditPoints="1"/>
          </p:cNvSpPr>
          <p:nvPr/>
        </p:nvSpPr>
        <p:spPr bwMode="auto">
          <a:xfrm>
            <a:off x="5017295" y="4131470"/>
            <a:ext cx="92869" cy="65485"/>
          </a:xfrm>
          <a:custGeom>
            <a:avLst/>
            <a:gdLst>
              <a:gd name="T0" fmla="*/ 0 w 78"/>
              <a:gd name="T1" fmla="*/ 0 h 55"/>
              <a:gd name="T2" fmla="*/ 196572188 w 78"/>
              <a:gd name="T3" fmla="*/ 0 h 55"/>
              <a:gd name="T4" fmla="*/ 196572188 w 78"/>
              <a:gd name="T5" fmla="*/ 138610181 h 55"/>
              <a:gd name="T6" fmla="*/ 0 w 78"/>
              <a:gd name="T7" fmla="*/ 138610181 h 55"/>
              <a:gd name="T8" fmla="*/ 0 w 78"/>
              <a:gd name="T9" fmla="*/ 0 h 55"/>
              <a:gd name="T10" fmla="*/ 0 w 78"/>
              <a:gd name="T11" fmla="*/ 0 h 55"/>
              <a:gd name="T12" fmla="*/ 191531875 w 78"/>
              <a:gd name="T13" fmla="*/ 0 h 55"/>
              <a:gd name="T14" fmla="*/ 191531875 w 78"/>
              <a:gd name="T15" fmla="*/ 133569840 h 55"/>
              <a:gd name="T16" fmla="*/ 0 w 78"/>
              <a:gd name="T17" fmla="*/ 133569840 h 55"/>
              <a:gd name="T18" fmla="*/ 0 w 78"/>
              <a:gd name="T19" fmla="*/ 0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8" h="55">
                <a:moveTo>
                  <a:pt x="0" y="0"/>
                </a:moveTo>
                <a:lnTo>
                  <a:pt x="78" y="0"/>
                </a:lnTo>
                <a:lnTo>
                  <a:pt x="78" y="55"/>
                </a:lnTo>
                <a:lnTo>
                  <a:pt x="0" y="55"/>
                </a:lnTo>
                <a:lnTo>
                  <a:pt x="0" y="0"/>
                </a:lnTo>
                <a:close/>
                <a:moveTo>
                  <a:pt x="0" y="0"/>
                </a:moveTo>
                <a:lnTo>
                  <a:pt x="76" y="0"/>
                </a:lnTo>
                <a:lnTo>
                  <a:pt x="76" y="53"/>
                </a:lnTo>
                <a:lnTo>
                  <a:pt x="0" y="53"/>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25" name="Freeform 819">
            <a:extLst>
              <a:ext uri="{FF2B5EF4-FFF2-40B4-BE49-F238E27FC236}">
                <a16:creationId xmlns:a16="http://schemas.microsoft.com/office/drawing/2014/main" id="{F8039BF7-9E6F-E24E-BEFE-47FCAEEFDE7D}"/>
              </a:ext>
            </a:extLst>
          </p:cNvPr>
          <p:cNvSpPr>
            <a:spLocks noEditPoints="1"/>
          </p:cNvSpPr>
          <p:nvPr/>
        </p:nvSpPr>
        <p:spPr bwMode="auto">
          <a:xfrm>
            <a:off x="5017294" y="4131469"/>
            <a:ext cx="90488" cy="63104"/>
          </a:xfrm>
          <a:custGeom>
            <a:avLst/>
            <a:gdLst>
              <a:gd name="T0" fmla="*/ 0 w 76"/>
              <a:gd name="T1" fmla="*/ 0 h 53"/>
              <a:gd name="T2" fmla="*/ 191531875 w 76"/>
              <a:gd name="T3" fmla="*/ 0 h 53"/>
              <a:gd name="T4" fmla="*/ 191531875 w 76"/>
              <a:gd name="T5" fmla="*/ 133569869 h 53"/>
              <a:gd name="T6" fmla="*/ 0 w 76"/>
              <a:gd name="T7" fmla="*/ 133569869 h 53"/>
              <a:gd name="T8" fmla="*/ 0 w 76"/>
              <a:gd name="T9" fmla="*/ 0 h 53"/>
              <a:gd name="T10" fmla="*/ 0 w 76"/>
              <a:gd name="T11" fmla="*/ 0 h 53"/>
              <a:gd name="T12" fmla="*/ 189012513 w 76"/>
              <a:gd name="T13" fmla="*/ 0 h 53"/>
              <a:gd name="T14" fmla="*/ 189012513 w 76"/>
              <a:gd name="T15" fmla="*/ 133569869 h 53"/>
              <a:gd name="T16" fmla="*/ 0 w 76"/>
              <a:gd name="T17" fmla="*/ 133569869 h 53"/>
              <a:gd name="T18" fmla="*/ 0 w 76"/>
              <a:gd name="T19" fmla="*/ 0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53">
                <a:moveTo>
                  <a:pt x="0" y="0"/>
                </a:moveTo>
                <a:lnTo>
                  <a:pt x="76" y="0"/>
                </a:lnTo>
                <a:lnTo>
                  <a:pt x="76" y="53"/>
                </a:lnTo>
                <a:lnTo>
                  <a:pt x="0" y="53"/>
                </a:lnTo>
                <a:lnTo>
                  <a:pt x="0" y="0"/>
                </a:lnTo>
                <a:close/>
                <a:moveTo>
                  <a:pt x="0" y="0"/>
                </a:moveTo>
                <a:lnTo>
                  <a:pt x="75" y="0"/>
                </a:lnTo>
                <a:lnTo>
                  <a:pt x="75" y="53"/>
                </a:lnTo>
                <a:lnTo>
                  <a:pt x="0" y="53"/>
                </a:lnTo>
                <a:lnTo>
                  <a:pt x="0" y="0"/>
                </a:lnTo>
                <a:close/>
              </a:path>
            </a:pathLst>
          </a:custGeom>
          <a:solidFill>
            <a:srgbClr val="CDC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26" name="Freeform 820">
            <a:extLst>
              <a:ext uri="{FF2B5EF4-FFF2-40B4-BE49-F238E27FC236}">
                <a16:creationId xmlns:a16="http://schemas.microsoft.com/office/drawing/2014/main" id="{4F73EA6D-44FF-2A4D-B03D-501581C2B221}"/>
              </a:ext>
            </a:extLst>
          </p:cNvPr>
          <p:cNvSpPr>
            <a:spLocks noEditPoints="1"/>
          </p:cNvSpPr>
          <p:nvPr/>
        </p:nvSpPr>
        <p:spPr bwMode="auto">
          <a:xfrm>
            <a:off x="5017295" y="4131469"/>
            <a:ext cx="89297" cy="63104"/>
          </a:xfrm>
          <a:custGeom>
            <a:avLst/>
            <a:gdLst>
              <a:gd name="T0" fmla="*/ 0 w 75"/>
              <a:gd name="T1" fmla="*/ 0 h 53"/>
              <a:gd name="T2" fmla="*/ 189013306 w 75"/>
              <a:gd name="T3" fmla="*/ 0 h 53"/>
              <a:gd name="T4" fmla="*/ 189013306 w 75"/>
              <a:gd name="T5" fmla="*/ 133569869 h 53"/>
              <a:gd name="T6" fmla="*/ 0 w 75"/>
              <a:gd name="T7" fmla="*/ 133569869 h 53"/>
              <a:gd name="T8" fmla="*/ 0 w 75"/>
              <a:gd name="T9" fmla="*/ 0 h 53"/>
              <a:gd name="T10" fmla="*/ 0 w 75"/>
              <a:gd name="T11" fmla="*/ 0 h 53"/>
              <a:gd name="T12" fmla="*/ 183972973 w 75"/>
              <a:gd name="T13" fmla="*/ 0 h 53"/>
              <a:gd name="T14" fmla="*/ 183972973 w 75"/>
              <a:gd name="T15" fmla="*/ 131048904 h 53"/>
              <a:gd name="T16" fmla="*/ 0 w 75"/>
              <a:gd name="T17" fmla="*/ 131048904 h 53"/>
              <a:gd name="T18" fmla="*/ 0 w 75"/>
              <a:gd name="T19" fmla="*/ 0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3">
                <a:moveTo>
                  <a:pt x="0" y="0"/>
                </a:moveTo>
                <a:lnTo>
                  <a:pt x="75" y="0"/>
                </a:lnTo>
                <a:lnTo>
                  <a:pt x="75" y="53"/>
                </a:lnTo>
                <a:lnTo>
                  <a:pt x="0" y="53"/>
                </a:lnTo>
                <a:lnTo>
                  <a:pt x="0" y="0"/>
                </a:lnTo>
                <a:close/>
                <a:moveTo>
                  <a:pt x="0" y="0"/>
                </a:moveTo>
                <a:lnTo>
                  <a:pt x="73" y="0"/>
                </a:lnTo>
                <a:lnTo>
                  <a:pt x="73" y="52"/>
                </a:lnTo>
                <a:lnTo>
                  <a:pt x="0" y="52"/>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27" name="Freeform 821">
            <a:extLst>
              <a:ext uri="{FF2B5EF4-FFF2-40B4-BE49-F238E27FC236}">
                <a16:creationId xmlns:a16="http://schemas.microsoft.com/office/drawing/2014/main" id="{C3C5278B-2174-1149-811A-D7EA378F09AB}"/>
              </a:ext>
            </a:extLst>
          </p:cNvPr>
          <p:cNvSpPr>
            <a:spLocks noEditPoints="1"/>
          </p:cNvSpPr>
          <p:nvPr/>
        </p:nvSpPr>
        <p:spPr bwMode="auto">
          <a:xfrm>
            <a:off x="5017294" y="4131469"/>
            <a:ext cx="86916" cy="61913"/>
          </a:xfrm>
          <a:custGeom>
            <a:avLst/>
            <a:gdLst>
              <a:gd name="T0" fmla="*/ 0 w 73"/>
              <a:gd name="T1" fmla="*/ 0 h 52"/>
              <a:gd name="T2" fmla="*/ 183972994 w 73"/>
              <a:gd name="T3" fmla="*/ 0 h 52"/>
              <a:gd name="T4" fmla="*/ 183972994 w 73"/>
              <a:gd name="T5" fmla="*/ 131048125 h 52"/>
              <a:gd name="T6" fmla="*/ 0 w 73"/>
              <a:gd name="T7" fmla="*/ 131048125 h 52"/>
              <a:gd name="T8" fmla="*/ 0 w 73"/>
              <a:gd name="T9" fmla="*/ 0 h 52"/>
              <a:gd name="T10" fmla="*/ 0 w 73"/>
              <a:gd name="T11" fmla="*/ 0 h 52"/>
              <a:gd name="T12" fmla="*/ 178932660 w 73"/>
              <a:gd name="T13" fmla="*/ 0 h 52"/>
              <a:gd name="T14" fmla="*/ 178932660 w 73"/>
              <a:gd name="T15" fmla="*/ 126007813 h 52"/>
              <a:gd name="T16" fmla="*/ 0 w 73"/>
              <a:gd name="T17" fmla="*/ 126007813 h 52"/>
              <a:gd name="T18" fmla="*/ 0 w 73"/>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3" h="52">
                <a:moveTo>
                  <a:pt x="0" y="0"/>
                </a:moveTo>
                <a:lnTo>
                  <a:pt x="73" y="0"/>
                </a:lnTo>
                <a:lnTo>
                  <a:pt x="73" y="52"/>
                </a:lnTo>
                <a:lnTo>
                  <a:pt x="0" y="52"/>
                </a:lnTo>
                <a:lnTo>
                  <a:pt x="0" y="0"/>
                </a:lnTo>
                <a:close/>
                <a:moveTo>
                  <a:pt x="0" y="0"/>
                </a:moveTo>
                <a:lnTo>
                  <a:pt x="71" y="0"/>
                </a:lnTo>
                <a:lnTo>
                  <a:pt x="71" y="50"/>
                </a:lnTo>
                <a:lnTo>
                  <a:pt x="0" y="50"/>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28" name="Freeform 822">
            <a:extLst>
              <a:ext uri="{FF2B5EF4-FFF2-40B4-BE49-F238E27FC236}">
                <a16:creationId xmlns:a16="http://schemas.microsoft.com/office/drawing/2014/main" id="{F8D82BBB-620D-FC47-A263-254DF49E9814}"/>
              </a:ext>
            </a:extLst>
          </p:cNvPr>
          <p:cNvSpPr>
            <a:spLocks noEditPoints="1"/>
          </p:cNvSpPr>
          <p:nvPr/>
        </p:nvSpPr>
        <p:spPr bwMode="auto">
          <a:xfrm>
            <a:off x="5017295" y="4131470"/>
            <a:ext cx="84535" cy="59531"/>
          </a:xfrm>
          <a:custGeom>
            <a:avLst/>
            <a:gdLst>
              <a:gd name="T0" fmla="*/ 0 w 71"/>
              <a:gd name="T1" fmla="*/ 0 h 50"/>
              <a:gd name="T2" fmla="*/ 178932681 w 71"/>
              <a:gd name="T3" fmla="*/ 0 h 50"/>
              <a:gd name="T4" fmla="*/ 178932681 w 71"/>
              <a:gd name="T5" fmla="*/ 126007813 h 50"/>
              <a:gd name="T6" fmla="*/ 0 w 71"/>
              <a:gd name="T7" fmla="*/ 126007813 h 50"/>
              <a:gd name="T8" fmla="*/ 0 w 71"/>
              <a:gd name="T9" fmla="*/ 0 h 50"/>
              <a:gd name="T10" fmla="*/ 0 w 71"/>
              <a:gd name="T11" fmla="*/ 0 h 50"/>
              <a:gd name="T12" fmla="*/ 173892346 w 71"/>
              <a:gd name="T13" fmla="*/ 0 h 50"/>
              <a:gd name="T14" fmla="*/ 173892346 w 71"/>
              <a:gd name="T15" fmla="*/ 123488450 h 50"/>
              <a:gd name="T16" fmla="*/ 0 w 71"/>
              <a:gd name="T17" fmla="*/ 123488450 h 50"/>
              <a:gd name="T18" fmla="*/ 0 w 71"/>
              <a:gd name="T19" fmla="*/ 0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0">
                <a:moveTo>
                  <a:pt x="0" y="0"/>
                </a:moveTo>
                <a:lnTo>
                  <a:pt x="71" y="0"/>
                </a:lnTo>
                <a:lnTo>
                  <a:pt x="71" y="50"/>
                </a:lnTo>
                <a:lnTo>
                  <a:pt x="0" y="50"/>
                </a:lnTo>
                <a:lnTo>
                  <a:pt x="0" y="0"/>
                </a:lnTo>
                <a:close/>
                <a:moveTo>
                  <a:pt x="0" y="0"/>
                </a:moveTo>
                <a:lnTo>
                  <a:pt x="69" y="0"/>
                </a:lnTo>
                <a:lnTo>
                  <a:pt x="69" y="49"/>
                </a:lnTo>
                <a:lnTo>
                  <a:pt x="0" y="49"/>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29" name="Freeform 823">
            <a:extLst>
              <a:ext uri="{FF2B5EF4-FFF2-40B4-BE49-F238E27FC236}">
                <a16:creationId xmlns:a16="http://schemas.microsoft.com/office/drawing/2014/main" id="{4A778263-6D3B-2C42-9E08-3868C11AC2C5}"/>
              </a:ext>
            </a:extLst>
          </p:cNvPr>
          <p:cNvSpPr>
            <a:spLocks noEditPoints="1"/>
          </p:cNvSpPr>
          <p:nvPr/>
        </p:nvSpPr>
        <p:spPr bwMode="auto">
          <a:xfrm>
            <a:off x="5017294" y="4131469"/>
            <a:ext cx="82154" cy="58341"/>
          </a:xfrm>
          <a:custGeom>
            <a:avLst/>
            <a:gdLst>
              <a:gd name="T0" fmla="*/ 0 w 69"/>
              <a:gd name="T1" fmla="*/ 0 h 49"/>
              <a:gd name="T2" fmla="*/ 173892369 w 69"/>
              <a:gd name="T3" fmla="*/ 0 h 49"/>
              <a:gd name="T4" fmla="*/ 173892369 w 69"/>
              <a:gd name="T5" fmla="*/ 123489244 h 49"/>
              <a:gd name="T6" fmla="*/ 0 w 69"/>
              <a:gd name="T7" fmla="*/ 123489244 h 49"/>
              <a:gd name="T8" fmla="*/ 0 w 69"/>
              <a:gd name="T9" fmla="*/ 0 h 49"/>
              <a:gd name="T10" fmla="*/ 0 w 69"/>
              <a:gd name="T11" fmla="*/ 0 h 49"/>
              <a:gd name="T12" fmla="*/ 171371407 w 69"/>
              <a:gd name="T13" fmla="*/ 0 h 49"/>
              <a:gd name="T14" fmla="*/ 171371407 w 69"/>
              <a:gd name="T15" fmla="*/ 118448899 h 49"/>
              <a:gd name="T16" fmla="*/ 0 w 69"/>
              <a:gd name="T17" fmla="*/ 118448899 h 49"/>
              <a:gd name="T18" fmla="*/ 0 w 69"/>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9">
                <a:moveTo>
                  <a:pt x="0" y="0"/>
                </a:moveTo>
                <a:lnTo>
                  <a:pt x="69" y="0"/>
                </a:lnTo>
                <a:lnTo>
                  <a:pt x="69" y="49"/>
                </a:lnTo>
                <a:lnTo>
                  <a:pt x="0" y="49"/>
                </a:lnTo>
                <a:lnTo>
                  <a:pt x="0" y="0"/>
                </a:lnTo>
                <a:close/>
                <a:moveTo>
                  <a:pt x="0" y="0"/>
                </a:moveTo>
                <a:lnTo>
                  <a:pt x="68" y="0"/>
                </a:lnTo>
                <a:lnTo>
                  <a:pt x="68" y="47"/>
                </a:lnTo>
                <a:lnTo>
                  <a:pt x="0" y="47"/>
                </a:lnTo>
                <a:lnTo>
                  <a:pt x="0" y="0"/>
                </a:lnTo>
                <a:close/>
              </a:path>
            </a:pathLst>
          </a:custGeom>
          <a:solidFill>
            <a:srgbClr val="D8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30" name="Freeform 824">
            <a:extLst>
              <a:ext uri="{FF2B5EF4-FFF2-40B4-BE49-F238E27FC236}">
                <a16:creationId xmlns:a16="http://schemas.microsoft.com/office/drawing/2014/main" id="{1FF49ED9-CA6D-BB4E-AE26-0E6E2057B3B0}"/>
              </a:ext>
            </a:extLst>
          </p:cNvPr>
          <p:cNvSpPr>
            <a:spLocks noEditPoints="1"/>
          </p:cNvSpPr>
          <p:nvPr/>
        </p:nvSpPr>
        <p:spPr bwMode="auto">
          <a:xfrm>
            <a:off x="5017294" y="4131470"/>
            <a:ext cx="80963" cy="55960"/>
          </a:xfrm>
          <a:custGeom>
            <a:avLst/>
            <a:gdLst>
              <a:gd name="T0" fmla="*/ 0 w 68"/>
              <a:gd name="T1" fmla="*/ 0 h 47"/>
              <a:gd name="T2" fmla="*/ 171370625 w 68"/>
              <a:gd name="T3" fmla="*/ 0 h 47"/>
              <a:gd name="T4" fmla="*/ 171370625 w 68"/>
              <a:gd name="T5" fmla="*/ 118448931 h 47"/>
              <a:gd name="T6" fmla="*/ 0 w 68"/>
              <a:gd name="T7" fmla="*/ 118448931 h 47"/>
              <a:gd name="T8" fmla="*/ 0 w 68"/>
              <a:gd name="T9" fmla="*/ 0 h 47"/>
              <a:gd name="T10" fmla="*/ 0 w 68"/>
              <a:gd name="T11" fmla="*/ 0 h 47"/>
              <a:gd name="T12" fmla="*/ 166330313 w 68"/>
              <a:gd name="T13" fmla="*/ 0 h 47"/>
              <a:gd name="T14" fmla="*/ 166330313 w 68"/>
              <a:gd name="T15" fmla="*/ 115927964 h 47"/>
              <a:gd name="T16" fmla="*/ 0 w 68"/>
              <a:gd name="T17" fmla="*/ 115927964 h 47"/>
              <a:gd name="T18" fmla="*/ 0 w 68"/>
              <a:gd name="T19" fmla="*/ 0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8" h="47">
                <a:moveTo>
                  <a:pt x="0" y="0"/>
                </a:moveTo>
                <a:lnTo>
                  <a:pt x="68" y="0"/>
                </a:lnTo>
                <a:lnTo>
                  <a:pt x="68" y="47"/>
                </a:lnTo>
                <a:lnTo>
                  <a:pt x="0" y="47"/>
                </a:lnTo>
                <a:lnTo>
                  <a:pt x="0" y="0"/>
                </a:lnTo>
                <a:close/>
                <a:moveTo>
                  <a:pt x="0" y="0"/>
                </a:moveTo>
                <a:lnTo>
                  <a:pt x="66" y="0"/>
                </a:lnTo>
                <a:lnTo>
                  <a:pt x="66" y="46"/>
                </a:lnTo>
                <a:lnTo>
                  <a:pt x="0" y="46"/>
                </a:lnTo>
                <a:lnTo>
                  <a:pt x="0" y="0"/>
                </a:lnTo>
                <a:close/>
              </a:path>
            </a:pathLst>
          </a:custGeom>
          <a:solidFill>
            <a:srgbClr val="DAD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31" name="Freeform 825">
            <a:extLst>
              <a:ext uri="{FF2B5EF4-FFF2-40B4-BE49-F238E27FC236}">
                <a16:creationId xmlns:a16="http://schemas.microsoft.com/office/drawing/2014/main" id="{CABE7A84-747E-3D40-8987-F7A9049DA883}"/>
              </a:ext>
            </a:extLst>
          </p:cNvPr>
          <p:cNvSpPr>
            <a:spLocks noEditPoints="1"/>
          </p:cNvSpPr>
          <p:nvPr/>
        </p:nvSpPr>
        <p:spPr bwMode="auto">
          <a:xfrm>
            <a:off x="5017295" y="4131470"/>
            <a:ext cx="78581" cy="54769"/>
          </a:xfrm>
          <a:custGeom>
            <a:avLst/>
            <a:gdLst>
              <a:gd name="T0" fmla="*/ 0 w 66"/>
              <a:gd name="T1" fmla="*/ 0 h 46"/>
              <a:gd name="T2" fmla="*/ 166330313 w 66"/>
              <a:gd name="T3" fmla="*/ 0 h 46"/>
              <a:gd name="T4" fmla="*/ 166330313 w 66"/>
              <a:gd name="T5" fmla="*/ 115927188 h 46"/>
              <a:gd name="T6" fmla="*/ 0 w 66"/>
              <a:gd name="T7" fmla="*/ 115927188 h 46"/>
              <a:gd name="T8" fmla="*/ 0 w 66"/>
              <a:gd name="T9" fmla="*/ 0 h 46"/>
              <a:gd name="T10" fmla="*/ 0 w 66"/>
              <a:gd name="T11" fmla="*/ 0 h 46"/>
              <a:gd name="T12" fmla="*/ 161290000 w 66"/>
              <a:gd name="T13" fmla="*/ 0 h 46"/>
              <a:gd name="T14" fmla="*/ 161290000 w 66"/>
              <a:gd name="T15" fmla="*/ 113407825 h 46"/>
              <a:gd name="T16" fmla="*/ 0 w 66"/>
              <a:gd name="T17" fmla="*/ 113407825 h 46"/>
              <a:gd name="T18" fmla="*/ 0 w 66"/>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 h="46">
                <a:moveTo>
                  <a:pt x="0" y="0"/>
                </a:moveTo>
                <a:lnTo>
                  <a:pt x="66" y="0"/>
                </a:lnTo>
                <a:lnTo>
                  <a:pt x="66" y="46"/>
                </a:lnTo>
                <a:lnTo>
                  <a:pt x="0" y="46"/>
                </a:lnTo>
                <a:lnTo>
                  <a:pt x="0" y="0"/>
                </a:lnTo>
                <a:close/>
                <a:moveTo>
                  <a:pt x="0" y="0"/>
                </a:moveTo>
                <a:lnTo>
                  <a:pt x="64" y="0"/>
                </a:lnTo>
                <a:lnTo>
                  <a:pt x="64" y="45"/>
                </a:lnTo>
                <a:lnTo>
                  <a:pt x="0" y="45"/>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32" name="Freeform 826">
            <a:extLst>
              <a:ext uri="{FF2B5EF4-FFF2-40B4-BE49-F238E27FC236}">
                <a16:creationId xmlns:a16="http://schemas.microsoft.com/office/drawing/2014/main" id="{6E57754F-8A28-8146-9C8A-48DD85B436AD}"/>
              </a:ext>
            </a:extLst>
          </p:cNvPr>
          <p:cNvSpPr>
            <a:spLocks noEditPoints="1"/>
          </p:cNvSpPr>
          <p:nvPr/>
        </p:nvSpPr>
        <p:spPr bwMode="auto">
          <a:xfrm>
            <a:off x="5017294" y="4131469"/>
            <a:ext cx="76200" cy="53579"/>
          </a:xfrm>
          <a:custGeom>
            <a:avLst/>
            <a:gdLst>
              <a:gd name="T0" fmla="*/ 0 w 64"/>
              <a:gd name="T1" fmla="*/ 0 h 45"/>
              <a:gd name="T2" fmla="*/ 161290000 w 64"/>
              <a:gd name="T3" fmla="*/ 0 h 45"/>
              <a:gd name="T4" fmla="*/ 161290000 w 64"/>
              <a:gd name="T5" fmla="*/ 113408619 h 45"/>
              <a:gd name="T6" fmla="*/ 0 w 64"/>
              <a:gd name="T7" fmla="*/ 113408619 h 45"/>
              <a:gd name="T8" fmla="*/ 0 w 64"/>
              <a:gd name="T9" fmla="*/ 0 h 45"/>
              <a:gd name="T10" fmla="*/ 0 w 64"/>
              <a:gd name="T11" fmla="*/ 0 h 45"/>
              <a:gd name="T12" fmla="*/ 156249688 w 64"/>
              <a:gd name="T13" fmla="*/ 0 h 45"/>
              <a:gd name="T14" fmla="*/ 156249688 w 64"/>
              <a:gd name="T15" fmla="*/ 110887651 h 45"/>
              <a:gd name="T16" fmla="*/ 0 w 64"/>
              <a:gd name="T17" fmla="*/ 110887651 h 45"/>
              <a:gd name="T18" fmla="*/ 0 w 64"/>
              <a:gd name="T19" fmla="*/ 0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4" h="45">
                <a:moveTo>
                  <a:pt x="0" y="0"/>
                </a:moveTo>
                <a:lnTo>
                  <a:pt x="64" y="0"/>
                </a:lnTo>
                <a:lnTo>
                  <a:pt x="64" y="45"/>
                </a:lnTo>
                <a:lnTo>
                  <a:pt x="0" y="45"/>
                </a:lnTo>
                <a:lnTo>
                  <a:pt x="0" y="0"/>
                </a:lnTo>
                <a:close/>
                <a:moveTo>
                  <a:pt x="0" y="0"/>
                </a:moveTo>
                <a:lnTo>
                  <a:pt x="62" y="0"/>
                </a:lnTo>
                <a:lnTo>
                  <a:pt x="62" y="44"/>
                </a:lnTo>
                <a:lnTo>
                  <a:pt x="0" y="44"/>
                </a:lnTo>
                <a:lnTo>
                  <a:pt x="0"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33" name="Freeform 827">
            <a:extLst>
              <a:ext uri="{FF2B5EF4-FFF2-40B4-BE49-F238E27FC236}">
                <a16:creationId xmlns:a16="http://schemas.microsoft.com/office/drawing/2014/main" id="{DB3A5771-8B3F-B94F-917D-C01676AC1DBB}"/>
              </a:ext>
            </a:extLst>
          </p:cNvPr>
          <p:cNvSpPr>
            <a:spLocks noEditPoints="1"/>
          </p:cNvSpPr>
          <p:nvPr/>
        </p:nvSpPr>
        <p:spPr bwMode="auto">
          <a:xfrm>
            <a:off x="5017295" y="4131469"/>
            <a:ext cx="73819" cy="52388"/>
          </a:xfrm>
          <a:custGeom>
            <a:avLst/>
            <a:gdLst>
              <a:gd name="T0" fmla="*/ 0 w 62"/>
              <a:gd name="T1" fmla="*/ 0 h 44"/>
              <a:gd name="T2" fmla="*/ 156249688 w 62"/>
              <a:gd name="T3" fmla="*/ 0 h 44"/>
              <a:gd name="T4" fmla="*/ 156249688 w 62"/>
              <a:gd name="T5" fmla="*/ 110886875 h 44"/>
              <a:gd name="T6" fmla="*/ 0 w 62"/>
              <a:gd name="T7" fmla="*/ 110886875 h 44"/>
              <a:gd name="T8" fmla="*/ 0 w 62"/>
              <a:gd name="T9" fmla="*/ 0 h 44"/>
              <a:gd name="T10" fmla="*/ 0 w 62"/>
              <a:gd name="T11" fmla="*/ 0 h 44"/>
              <a:gd name="T12" fmla="*/ 153730325 w 62"/>
              <a:gd name="T13" fmla="*/ 0 h 44"/>
              <a:gd name="T14" fmla="*/ 153730325 w 62"/>
              <a:gd name="T15" fmla="*/ 108367513 h 44"/>
              <a:gd name="T16" fmla="*/ 0 w 62"/>
              <a:gd name="T17" fmla="*/ 108367513 h 44"/>
              <a:gd name="T18" fmla="*/ 0 w 62"/>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2" h="44">
                <a:moveTo>
                  <a:pt x="0" y="0"/>
                </a:moveTo>
                <a:lnTo>
                  <a:pt x="62" y="0"/>
                </a:lnTo>
                <a:lnTo>
                  <a:pt x="62" y="44"/>
                </a:lnTo>
                <a:lnTo>
                  <a:pt x="0" y="44"/>
                </a:lnTo>
                <a:lnTo>
                  <a:pt x="0" y="0"/>
                </a:lnTo>
                <a:close/>
                <a:moveTo>
                  <a:pt x="0" y="0"/>
                </a:moveTo>
                <a:lnTo>
                  <a:pt x="61" y="0"/>
                </a:lnTo>
                <a:lnTo>
                  <a:pt x="61" y="43"/>
                </a:lnTo>
                <a:lnTo>
                  <a:pt x="0" y="43"/>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34" name="Freeform 828">
            <a:extLst>
              <a:ext uri="{FF2B5EF4-FFF2-40B4-BE49-F238E27FC236}">
                <a16:creationId xmlns:a16="http://schemas.microsoft.com/office/drawing/2014/main" id="{2E533FC5-E190-264B-AF89-D270B03A3FA1}"/>
              </a:ext>
            </a:extLst>
          </p:cNvPr>
          <p:cNvSpPr>
            <a:spLocks noEditPoints="1"/>
          </p:cNvSpPr>
          <p:nvPr/>
        </p:nvSpPr>
        <p:spPr bwMode="auto">
          <a:xfrm>
            <a:off x="5017294" y="4131470"/>
            <a:ext cx="72629" cy="51197"/>
          </a:xfrm>
          <a:custGeom>
            <a:avLst/>
            <a:gdLst>
              <a:gd name="T0" fmla="*/ 0 w 61"/>
              <a:gd name="T1" fmla="*/ 0 h 43"/>
              <a:gd name="T2" fmla="*/ 153731119 w 61"/>
              <a:gd name="T3" fmla="*/ 0 h 43"/>
              <a:gd name="T4" fmla="*/ 153731119 w 61"/>
              <a:gd name="T5" fmla="*/ 108368306 h 43"/>
              <a:gd name="T6" fmla="*/ 0 w 61"/>
              <a:gd name="T7" fmla="*/ 108368306 h 43"/>
              <a:gd name="T8" fmla="*/ 0 w 61"/>
              <a:gd name="T9" fmla="*/ 0 h 43"/>
              <a:gd name="T10" fmla="*/ 0 w 61"/>
              <a:gd name="T11" fmla="*/ 0 h 43"/>
              <a:gd name="T12" fmla="*/ 148690780 w 61"/>
              <a:gd name="T13" fmla="*/ 0 h 43"/>
              <a:gd name="T14" fmla="*/ 148690780 w 61"/>
              <a:gd name="T15" fmla="*/ 103327957 h 43"/>
              <a:gd name="T16" fmla="*/ 0 w 61"/>
              <a:gd name="T17" fmla="*/ 103327957 h 43"/>
              <a:gd name="T18" fmla="*/ 0 w 61"/>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1" h="43">
                <a:moveTo>
                  <a:pt x="0" y="0"/>
                </a:moveTo>
                <a:lnTo>
                  <a:pt x="61" y="0"/>
                </a:lnTo>
                <a:lnTo>
                  <a:pt x="61" y="43"/>
                </a:lnTo>
                <a:lnTo>
                  <a:pt x="0" y="43"/>
                </a:lnTo>
                <a:lnTo>
                  <a:pt x="0" y="0"/>
                </a:lnTo>
                <a:close/>
                <a:moveTo>
                  <a:pt x="0" y="0"/>
                </a:moveTo>
                <a:lnTo>
                  <a:pt x="59" y="0"/>
                </a:lnTo>
                <a:lnTo>
                  <a:pt x="59" y="41"/>
                </a:lnTo>
                <a:lnTo>
                  <a:pt x="0" y="41"/>
                </a:lnTo>
                <a:lnTo>
                  <a:pt x="0" y="0"/>
                </a:lnTo>
                <a:close/>
              </a:path>
            </a:pathLst>
          </a:custGeom>
          <a:solidFill>
            <a:srgbClr val="E2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35" name="Freeform 829">
            <a:extLst>
              <a:ext uri="{FF2B5EF4-FFF2-40B4-BE49-F238E27FC236}">
                <a16:creationId xmlns:a16="http://schemas.microsoft.com/office/drawing/2014/main" id="{F4CEE38C-6C05-BD44-A03C-A9FE8AEB1FF6}"/>
              </a:ext>
            </a:extLst>
          </p:cNvPr>
          <p:cNvSpPr>
            <a:spLocks noEditPoints="1"/>
          </p:cNvSpPr>
          <p:nvPr/>
        </p:nvSpPr>
        <p:spPr bwMode="auto">
          <a:xfrm>
            <a:off x="5017295" y="4131469"/>
            <a:ext cx="70247" cy="48816"/>
          </a:xfrm>
          <a:custGeom>
            <a:avLst/>
            <a:gdLst>
              <a:gd name="T0" fmla="*/ 0 w 59"/>
              <a:gd name="T1" fmla="*/ 0 h 41"/>
              <a:gd name="T2" fmla="*/ 148690806 w 59"/>
              <a:gd name="T3" fmla="*/ 0 h 41"/>
              <a:gd name="T4" fmla="*/ 148690806 w 59"/>
              <a:gd name="T5" fmla="*/ 103327994 h 41"/>
              <a:gd name="T6" fmla="*/ 0 w 59"/>
              <a:gd name="T7" fmla="*/ 103327994 h 41"/>
              <a:gd name="T8" fmla="*/ 0 w 59"/>
              <a:gd name="T9" fmla="*/ 0 h 41"/>
              <a:gd name="T10" fmla="*/ 0 w 59"/>
              <a:gd name="T11" fmla="*/ 0 h 41"/>
              <a:gd name="T12" fmla="*/ 143650467 w 59"/>
              <a:gd name="T13" fmla="*/ 0 h 41"/>
              <a:gd name="T14" fmla="*/ 143650467 w 59"/>
              <a:gd name="T15" fmla="*/ 100807024 h 41"/>
              <a:gd name="T16" fmla="*/ 0 w 59"/>
              <a:gd name="T17" fmla="*/ 100807024 h 41"/>
              <a:gd name="T18" fmla="*/ 0 w 59"/>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1">
                <a:moveTo>
                  <a:pt x="0" y="0"/>
                </a:moveTo>
                <a:lnTo>
                  <a:pt x="59" y="0"/>
                </a:lnTo>
                <a:lnTo>
                  <a:pt x="59" y="41"/>
                </a:lnTo>
                <a:lnTo>
                  <a:pt x="0" y="41"/>
                </a:lnTo>
                <a:lnTo>
                  <a:pt x="0" y="0"/>
                </a:lnTo>
                <a:close/>
                <a:moveTo>
                  <a:pt x="0" y="0"/>
                </a:moveTo>
                <a:lnTo>
                  <a:pt x="57" y="0"/>
                </a:lnTo>
                <a:lnTo>
                  <a:pt x="57" y="40"/>
                </a:lnTo>
                <a:lnTo>
                  <a:pt x="0" y="40"/>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36" name="Freeform 830">
            <a:extLst>
              <a:ext uri="{FF2B5EF4-FFF2-40B4-BE49-F238E27FC236}">
                <a16:creationId xmlns:a16="http://schemas.microsoft.com/office/drawing/2014/main" id="{F4ED2A29-ACDC-F64B-B824-7583FC355E2B}"/>
              </a:ext>
            </a:extLst>
          </p:cNvPr>
          <p:cNvSpPr>
            <a:spLocks noEditPoints="1"/>
          </p:cNvSpPr>
          <p:nvPr/>
        </p:nvSpPr>
        <p:spPr bwMode="auto">
          <a:xfrm>
            <a:off x="5017294" y="4131469"/>
            <a:ext cx="67866" cy="47625"/>
          </a:xfrm>
          <a:custGeom>
            <a:avLst/>
            <a:gdLst>
              <a:gd name="T0" fmla="*/ 0 w 57"/>
              <a:gd name="T1" fmla="*/ 0 h 40"/>
              <a:gd name="T2" fmla="*/ 143650494 w 57"/>
              <a:gd name="T3" fmla="*/ 0 h 40"/>
              <a:gd name="T4" fmla="*/ 143650494 w 57"/>
              <a:gd name="T5" fmla="*/ 100806250 h 40"/>
              <a:gd name="T6" fmla="*/ 0 w 57"/>
              <a:gd name="T7" fmla="*/ 100806250 h 40"/>
              <a:gd name="T8" fmla="*/ 0 w 57"/>
              <a:gd name="T9" fmla="*/ 0 h 40"/>
              <a:gd name="T10" fmla="*/ 0 w 57"/>
              <a:gd name="T11" fmla="*/ 0 h 40"/>
              <a:gd name="T12" fmla="*/ 138610153 w 57"/>
              <a:gd name="T13" fmla="*/ 0 h 40"/>
              <a:gd name="T14" fmla="*/ 138610153 w 57"/>
              <a:gd name="T15" fmla="*/ 98286888 h 40"/>
              <a:gd name="T16" fmla="*/ 0 w 57"/>
              <a:gd name="T17" fmla="*/ 98286888 h 40"/>
              <a:gd name="T18" fmla="*/ 0 w 57"/>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 h="40">
                <a:moveTo>
                  <a:pt x="0" y="0"/>
                </a:moveTo>
                <a:lnTo>
                  <a:pt x="57" y="0"/>
                </a:lnTo>
                <a:lnTo>
                  <a:pt x="57" y="40"/>
                </a:lnTo>
                <a:lnTo>
                  <a:pt x="0" y="40"/>
                </a:lnTo>
                <a:lnTo>
                  <a:pt x="0" y="0"/>
                </a:lnTo>
                <a:close/>
                <a:moveTo>
                  <a:pt x="0" y="0"/>
                </a:moveTo>
                <a:lnTo>
                  <a:pt x="55" y="0"/>
                </a:lnTo>
                <a:lnTo>
                  <a:pt x="55" y="39"/>
                </a:lnTo>
                <a:lnTo>
                  <a:pt x="0" y="39"/>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37" name="Freeform 831">
            <a:extLst>
              <a:ext uri="{FF2B5EF4-FFF2-40B4-BE49-F238E27FC236}">
                <a16:creationId xmlns:a16="http://schemas.microsoft.com/office/drawing/2014/main" id="{95DB551F-DFBF-2544-AE47-0984E3E3B313}"/>
              </a:ext>
            </a:extLst>
          </p:cNvPr>
          <p:cNvSpPr>
            <a:spLocks noEditPoints="1"/>
          </p:cNvSpPr>
          <p:nvPr/>
        </p:nvSpPr>
        <p:spPr bwMode="auto">
          <a:xfrm>
            <a:off x="5017295" y="4131470"/>
            <a:ext cx="65485" cy="46435"/>
          </a:xfrm>
          <a:custGeom>
            <a:avLst/>
            <a:gdLst>
              <a:gd name="T0" fmla="*/ 0 w 55"/>
              <a:gd name="T1" fmla="*/ 0 h 39"/>
              <a:gd name="T2" fmla="*/ 138610181 w 55"/>
              <a:gd name="T3" fmla="*/ 0 h 39"/>
              <a:gd name="T4" fmla="*/ 138610181 w 55"/>
              <a:gd name="T5" fmla="*/ 98287681 h 39"/>
              <a:gd name="T6" fmla="*/ 0 w 55"/>
              <a:gd name="T7" fmla="*/ 98287681 h 39"/>
              <a:gd name="T8" fmla="*/ 0 w 55"/>
              <a:gd name="T9" fmla="*/ 0 h 39"/>
              <a:gd name="T10" fmla="*/ 0 w 55"/>
              <a:gd name="T11" fmla="*/ 0 h 39"/>
              <a:gd name="T12" fmla="*/ 136089217 w 55"/>
              <a:gd name="T13" fmla="*/ 0 h 39"/>
              <a:gd name="T14" fmla="*/ 136089217 w 55"/>
              <a:gd name="T15" fmla="*/ 95766711 h 39"/>
              <a:gd name="T16" fmla="*/ 0 w 55"/>
              <a:gd name="T17" fmla="*/ 95766711 h 39"/>
              <a:gd name="T18" fmla="*/ 0 w 55"/>
              <a:gd name="T19" fmla="*/ 0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5" h="39">
                <a:moveTo>
                  <a:pt x="0" y="0"/>
                </a:moveTo>
                <a:lnTo>
                  <a:pt x="55" y="0"/>
                </a:lnTo>
                <a:lnTo>
                  <a:pt x="55" y="39"/>
                </a:lnTo>
                <a:lnTo>
                  <a:pt x="0" y="39"/>
                </a:lnTo>
                <a:lnTo>
                  <a:pt x="0" y="0"/>
                </a:lnTo>
                <a:close/>
                <a:moveTo>
                  <a:pt x="0" y="0"/>
                </a:moveTo>
                <a:lnTo>
                  <a:pt x="54" y="0"/>
                </a:lnTo>
                <a:lnTo>
                  <a:pt x="54" y="38"/>
                </a:lnTo>
                <a:lnTo>
                  <a:pt x="0" y="38"/>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38" name="Freeform 832">
            <a:extLst>
              <a:ext uri="{FF2B5EF4-FFF2-40B4-BE49-F238E27FC236}">
                <a16:creationId xmlns:a16="http://schemas.microsoft.com/office/drawing/2014/main" id="{E1C59AE1-47A0-DF48-B83C-39C56A1ACDFC}"/>
              </a:ext>
            </a:extLst>
          </p:cNvPr>
          <p:cNvSpPr>
            <a:spLocks noEditPoints="1"/>
          </p:cNvSpPr>
          <p:nvPr/>
        </p:nvSpPr>
        <p:spPr bwMode="auto">
          <a:xfrm>
            <a:off x="5017295" y="4131470"/>
            <a:ext cx="64294" cy="45244"/>
          </a:xfrm>
          <a:custGeom>
            <a:avLst/>
            <a:gdLst>
              <a:gd name="T0" fmla="*/ 0 w 54"/>
              <a:gd name="T1" fmla="*/ 0 h 38"/>
              <a:gd name="T2" fmla="*/ 136088438 w 54"/>
              <a:gd name="T3" fmla="*/ 0 h 38"/>
              <a:gd name="T4" fmla="*/ 136088438 w 54"/>
              <a:gd name="T5" fmla="*/ 95765938 h 38"/>
              <a:gd name="T6" fmla="*/ 0 w 54"/>
              <a:gd name="T7" fmla="*/ 95765938 h 38"/>
              <a:gd name="T8" fmla="*/ 0 w 54"/>
              <a:gd name="T9" fmla="*/ 0 h 38"/>
              <a:gd name="T10" fmla="*/ 0 w 54"/>
              <a:gd name="T11" fmla="*/ 0 h 38"/>
              <a:gd name="T12" fmla="*/ 131048125 w 54"/>
              <a:gd name="T13" fmla="*/ 0 h 38"/>
              <a:gd name="T14" fmla="*/ 131048125 w 54"/>
              <a:gd name="T15" fmla="*/ 93246575 h 38"/>
              <a:gd name="T16" fmla="*/ 0 w 54"/>
              <a:gd name="T17" fmla="*/ 93246575 h 38"/>
              <a:gd name="T18" fmla="*/ 0 w 54"/>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38">
                <a:moveTo>
                  <a:pt x="0" y="0"/>
                </a:moveTo>
                <a:lnTo>
                  <a:pt x="54" y="0"/>
                </a:lnTo>
                <a:lnTo>
                  <a:pt x="54" y="38"/>
                </a:lnTo>
                <a:lnTo>
                  <a:pt x="0" y="38"/>
                </a:lnTo>
                <a:lnTo>
                  <a:pt x="0" y="0"/>
                </a:lnTo>
                <a:close/>
                <a:moveTo>
                  <a:pt x="0" y="0"/>
                </a:moveTo>
                <a:lnTo>
                  <a:pt x="52" y="0"/>
                </a:lnTo>
                <a:lnTo>
                  <a:pt x="52" y="37"/>
                </a:lnTo>
                <a:lnTo>
                  <a:pt x="0" y="37"/>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39" name="Freeform 833">
            <a:extLst>
              <a:ext uri="{FF2B5EF4-FFF2-40B4-BE49-F238E27FC236}">
                <a16:creationId xmlns:a16="http://schemas.microsoft.com/office/drawing/2014/main" id="{8CB03562-E22A-0741-9C99-C19F2AA85F72}"/>
              </a:ext>
            </a:extLst>
          </p:cNvPr>
          <p:cNvSpPr>
            <a:spLocks noEditPoints="1"/>
          </p:cNvSpPr>
          <p:nvPr/>
        </p:nvSpPr>
        <p:spPr bwMode="auto">
          <a:xfrm>
            <a:off x="5017294" y="4131469"/>
            <a:ext cx="61913" cy="44054"/>
          </a:xfrm>
          <a:custGeom>
            <a:avLst/>
            <a:gdLst>
              <a:gd name="T0" fmla="*/ 0 w 52"/>
              <a:gd name="T1" fmla="*/ 0 h 37"/>
              <a:gd name="T2" fmla="*/ 131048125 w 52"/>
              <a:gd name="T3" fmla="*/ 0 h 37"/>
              <a:gd name="T4" fmla="*/ 131048125 w 52"/>
              <a:gd name="T5" fmla="*/ 93247369 h 37"/>
              <a:gd name="T6" fmla="*/ 0 w 52"/>
              <a:gd name="T7" fmla="*/ 93247369 h 37"/>
              <a:gd name="T8" fmla="*/ 0 w 52"/>
              <a:gd name="T9" fmla="*/ 0 h 37"/>
              <a:gd name="T10" fmla="*/ 0 w 52"/>
              <a:gd name="T11" fmla="*/ 0 h 37"/>
              <a:gd name="T12" fmla="*/ 126007813 w 52"/>
              <a:gd name="T13" fmla="*/ 0 h 37"/>
              <a:gd name="T14" fmla="*/ 126007813 w 52"/>
              <a:gd name="T15" fmla="*/ 88207013 h 37"/>
              <a:gd name="T16" fmla="*/ 0 w 52"/>
              <a:gd name="T17" fmla="*/ 88207013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0" y="0"/>
                </a:lnTo>
                <a:lnTo>
                  <a:pt x="50" y="35"/>
                </a:lnTo>
                <a:lnTo>
                  <a:pt x="0" y="35"/>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40" name="Freeform 834">
            <a:extLst>
              <a:ext uri="{FF2B5EF4-FFF2-40B4-BE49-F238E27FC236}">
                <a16:creationId xmlns:a16="http://schemas.microsoft.com/office/drawing/2014/main" id="{51C0561E-7307-1748-BF30-6D300D9C60E7}"/>
              </a:ext>
            </a:extLst>
          </p:cNvPr>
          <p:cNvSpPr>
            <a:spLocks noEditPoints="1"/>
          </p:cNvSpPr>
          <p:nvPr/>
        </p:nvSpPr>
        <p:spPr bwMode="auto">
          <a:xfrm>
            <a:off x="5017295" y="4131470"/>
            <a:ext cx="59531" cy="41672"/>
          </a:xfrm>
          <a:custGeom>
            <a:avLst/>
            <a:gdLst>
              <a:gd name="T0" fmla="*/ 0 w 50"/>
              <a:gd name="T1" fmla="*/ 0 h 35"/>
              <a:gd name="T2" fmla="*/ 126007813 w 50"/>
              <a:gd name="T3" fmla="*/ 0 h 35"/>
              <a:gd name="T4" fmla="*/ 126007813 w 50"/>
              <a:gd name="T5" fmla="*/ 88207056 h 35"/>
              <a:gd name="T6" fmla="*/ 0 w 50"/>
              <a:gd name="T7" fmla="*/ 88207056 h 35"/>
              <a:gd name="T8" fmla="*/ 0 w 50"/>
              <a:gd name="T9" fmla="*/ 0 h 35"/>
              <a:gd name="T10" fmla="*/ 0 w 50"/>
              <a:gd name="T11" fmla="*/ 0 h 35"/>
              <a:gd name="T12" fmla="*/ 120967500 w 50"/>
              <a:gd name="T13" fmla="*/ 0 h 35"/>
              <a:gd name="T14" fmla="*/ 120967500 w 50"/>
              <a:gd name="T15" fmla="*/ 85686084 h 35"/>
              <a:gd name="T16" fmla="*/ 0 w 50"/>
              <a:gd name="T17" fmla="*/ 85686084 h 35"/>
              <a:gd name="T18" fmla="*/ 0 w 50"/>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5">
                <a:moveTo>
                  <a:pt x="0" y="0"/>
                </a:moveTo>
                <a:lnTo>
                  <a:pt x="50" y="0"/>
                </a:lnTo>
                <a:lnTo>
                  <a:pt x="50" y="35"/>
                </a:lnTo>
                <a:lnTo>
                  <a:pt x="0" y="35"/>
                </a:lnTo>
                <a:lnTo>
                  <a:pt x="0" y="0"/>
                </a:lnTo>
                <a:close/>
                <a:moveTo>
                  <a:pt x="0" y="0"/>
                </a:moveTo>
                <a:lnTo>
                  <a:pt x="48" y="0"/>
                </a:lnTo>
                <a:lnTo>
                  <a:pt x="48" y="34"/>
                </a:lnTo>
                <a:lnTo>
                  <a:pt x="0" y="34"/>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41" name="Freeform 835">
            <a:extLst>
              <a:ext uri="{FF2B5EF4-FFF2-40B4-BE49-F238E27FC236}">
                <a16:creationId xmlns:a16="http://schemas.microsoft.com/office/drawing/2014/main" id="{12B3B46A-F251-8747-A51E-BBF50CD744C8}"/>
              </a:ext>
            </a:extLst>
          </p:cNvPr>
          <p:cNvSpPr>
            <a:spLocks noEditPoints="1"/>
          </p:cNvSpPr>
          <p:nvPr/>
        </p:nvSpPr>
        <p:spPr bwMode="auto">
          <a:xfrm>
            <a:off x="5017294" y="4131470"/>
            <a:ext cx="57150" cy="40481"/>
          </a:xfrm>
          <a:custGeom>
            <a:avLst/>
            <a:gdLst>
              <a:gd name="T0" fmla="*/ 0 w 48"/>
              <a:gd name="T1" fmla="*/ 0 h 34"/>
              <a:gd name="T2" fmla="*/ 120967500 w 48"/>
              <a:gd name="T3" fmla="*/ 0 h 34"/>
              <a:gd name="T4" fmla="*/ 120967500 w 48"/>
              <a:gd name="T5" fmla="*/ 85685313 h 34"/>
              <a:gd name="T6" fmla="*/ 0 w 48"/>
              <a:gd name="T7" fmla="*/ 85685313 h 34"/>
              <a:gd name="T8" fmla="*/ 0 w 48"/>
              <a:gd name="T9" fmla="*/ 0 h 34"/>
              <a:gd name="T10" fmla="*/ 0 w 48"/>
              <a:gd name="T11" fmla="*/ 0 h 34"/>
              <a:gd name="T12" fmla="*/ 118448138 w 48"/>
              <a:gd name="T13" fmla="*/ 0 h 34"/>
              <a:gd name="T14" fmla="*/ 118448138 w 48"/>
              <a:gd name="T15" fmla="*/ 83165950 h 34"/>
              <a:gd name="T16" fmla="*/ 0 w 48"/>
              <a:gd name="T17" fmla="*/ 83165950 h 34"/>
              <a:gd name="T18" fmla="*/ 0 w 48"/>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34">
                <a:moveTo>
                  <a:pt x="0" y="0"/>
                </a:moveTo>
                <a:lnTo>
                  <a:pt x="48" y="0"/>
                </a:lnTo>
                <a:lnTo>
                  <a:pt x="48" y="34"/>
                </a:lnTo>
                <a:lnTo>
                  <a:pt x="0" y="34"/>
                </a:lnTo>
                <a:lnTo>
                  <a:pt x="0" y="0"/>
                </a:lnTo>
                <a:close/>
                <a:moveTo>
                  <a:pt x="0" y="0"/>
                </a:moveTo>
                <a:lnTo>
                  <a:pt x="47" y="0"/>
                </a:lnTo>
                <a:lnTo>
                  <a:pt x="47" y="33"/>
                </a:lnTo>
                <a:lnTo>
                  <a:pt x="0" y="33"/>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42" name="Freeform 836">
            <a:extLst>
              <a:ext uri="{FF2B5EF4-FFF2-40B4-BE49-F238E27FC236}">
                <a16:creationId xmlns:a16="http://schemas.microsoft.com/office/drawing/2014/main" id="{797202CB-555C-C34F-A765-8ABEE0CF88A6}"/>
              </a:ext>
            </a:extLst>
          </p:cNvPr>
          <p:cNvSpPr>
            <a:spLocks noEditPoints="1"/>
          </p:cNvSpPr>
          <p:nvPr/>
        </p:nvSpPr>
        <p:spPr bwMode="auto">
          <a:xfrm>
            <a:off x="5017295" y="4131469"/>
            <a:ext cx="55960" cy="39291"/>
          </a:xfrm>
          <a:custGeom>
            <a:avLst/>
            <a:gdLst>
              <a:gd name="T0" fmla="*/ 0 w 47"/>
              <a:gd name="T1" fmla="*/ 0 h 33"/>
              <a:gd name="T2" fmla="*/ 118448931 w 47"/>
              <a:gd name="T3" fmla="*/ 0 h 33"/>
              <a:gd name="T4" fmla="*/ 118448931 w 47"/>
              <a:gd name="T5" fmla="*/ 83166744 h 33"/>
              <a:gd name="T6" fmla="*/ 0 w 47"/>
              <a:gd name="T7" fmla="*/ 83166744 h 33"/>
              <a:gd name="T8" fmla="*/ 0 w 47"/>
              <a:gd name="T9" fmla="*/ 0 h 33"/>
              <a:gd name="T10" fmla="*/ 0 w 47"/>
              <a:gd name="T11" fmla="*/ 0 h 33"/>
              <a:gd name="T12" fmla="*/ 113408585 w 47"/>
              <a:gd name="T13" fmla="*/ 0 h 33"/>
              <a:gd name="T14" fmla="*/ 113408585 w 47"/>
              <a:gd name="T15" fmla="*/ 80645770 h 33"/>
              <a:gd name="T16" fmla="*/ 0 w 47"/>
              <a:gd name="T17" fmla="*/ 80645770 h 33"/>
              <a:gd name="T18" fmla="*/ 0 w 47"/>
              <a:gd name="T19" fmla="*/ 0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7" h="33">
                <a:moveTo>
                  <a:pt x="0" y="0"/>
                </a:moveTo>
                <a:lnTo>
                  <a:pt x="47" y="0"/>
                </a:lnTo>
                <a:lnTo>
                  <a:pt x="47" y="33"/>
                </a:lnTo>
                <a:lnTo>
                  <a:pt x="0" y="33"/>
                </a:lnTo>
                <a:lnTo>
                  <a:pt x="0" y="0"/>
                </a:lnTo>
                <a:close/>
                <a:moveTo>
                  <a:pt x="0" y="0"/>
                </a:moveTo>
                <a:lnTo>
                  <a:pt x="45" y="0"/>
                </a:lnTo>
                <a:lnTo>
                  <a:pt x="45" y="32"/>
                </a:lnTo>
                <a:lnTo>
                  <a:pt x="0" y="32"/>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43" name="Freeform 837">
            <a:extLst>
              <a:ext uri="{FF2B5EF4-FFF2-40B4-BE49-F238E27FC236}">
                <a16:creationId xmlns:a16="http://schemas.microsoft.com/office/drawing/2014/main" id="{C3FCD6B1-6C74-7643-A6F5-476757CDB8A7}"/>
              </a:ext>
            </a:extLst>
          </p:cNvPr>
          <p:cNvSpPr>
            <a:spLocks noEditPoints="1"/>
          </p:cNvSpPr>
          <p:nvPr/>
        </p:nvSpPr>
        <p:spPr bwMode="auto">
          <a:xfrm>
            <a:off x="5017294" y="4131469"/>
            <a:ext cx="53579" cy="38100"/>
          </a:xfrm>
          <a:custGeom>
            <a:avLst/>
            <a:gdLst>
              <a:gd name="T0" fmla="*/ 0 w 45"/>
              <a:gd name="T1" fmla="*/ 0 h 32"/>
              <a:gd name="T2" fmla="*/ 113408619 w 45"/>
              <a:gd name="T3" fmla="*/ 0 h 32"/>
              <a:gd name="T4" fmla="*/ 113408619 w 45"/>
              <a:gd name="T5" fmla="*/ 80645000 h 32"/>
              <a:gd name="T6" fmla="*/ 0 w 45"/>
              <a:gd name="T7" fmla="*/ 80645000 h 32"/>
              <a:gd name="T8" fmla="*/ 0 w 45"/>
              <a:gd name="T9" fmla="*/ 0 h 32"/>
              <a:gd name="T10" fmla="*/ 0 w 45"/>
              <a:gd name="T11" fmla="*/ 0 h 32"/>
              <a:gd name="T12" fmla="*/ 108368271 w 45"/>
              <a:gd name="T13" fmla="*/ 0 h 32"/>
              <a:gd name="T14" fmla="*/ 108368271 w 45"/>
              <a:gd name="T15" fmla="*/ 75604688 h 32"/>
              <a:gd name="T16" fmla="*/ 0 w 45"/>
              <a:gd name="T17" fmla="*/ 75604688 h 32"/>
              <a:gd name="T18" fmla="*/ 0 w 45"/>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 h="32">
                <a:moveTo>
                  <a:pt x="0" y="0"/>
                </a:moveTo>
                <a:lnTo>
                  <a:pt x="45" y="0"/>
                </a:lnTo>
                <a:lnTo>
                  <a:pt x="45" y="32"/>
                </a:lnTo>
                <a:lnTo>
                  <a:pt x="0" y="32"/>
                </a:lnTo>
                <a:lnTo>
                  <a:pt x="0" y="0"/>
                </a:lnTo>
                <a:close/>
                <a:moveTo>
                  <a:pt x="0" y="0"/>
                </a:moveTo>
                <a:lnTo>
                  <a:pt x="43" y="0"/>
                </a:lnTo>
                <a:lnTo>
                  <a:pt x="43" y="30"/>
                </a:lnTo>
                <a:lnTo>
                  <a:pt x="0" y="30"/>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44" name="Freeform 838">
            <a:extLst>
              <a:ext uri="{FF2B5EF4-FFF2-40B4-BE49-F238E27FC236}">
                <a16:creationId xmlns:a16="http://schemas.microsoft.com/office/drawing/2014/main" id="{0E78D64C-2067-9D44-A91A-8E9CBBA91744}"/>
              </a:ext>
            </a:extLst>
          </p:cNvPr>
          <p:cNvSpPr>
            <a:spLocks noEditPoints="1"/>
          </p:cNvSpPr>
          <p:nvPr/>
        </p:nvSpPr>
        <p:spPr bwMode="auto">
          <a:xfrm>
            <a:off x="5017295" y="4131470"/>
            <a:ext cx="51197" cy="35719"/>
          </a:xfrm>
          <a:custGeom>
            <a:avLst/>
            <a:gdLst>
              <a:gd name="T0" fmla="*/ 0 w 43"/>
              <a:gd name="T1" fmla="*/ 0 h 30"/>
              <a:gd name="T2" fmla="*/ 108368306 w 43"/>
              <a:gd name="T3" fmla="*/ 0 h 30"/>
              <a:gd name="T4" fmla="*/ 108368306 w 43"/>
              <a:gd name="T5" fmla="*/ 75604688 h 30"/>
              <a:gd name="T6" fmla="*/ 0 w 43"/>
              <a:gd name="T7" fmla="*/ 75604688 h 30"/>
              <a:gd name="T8" fmla="*/ 0 w 43"/>
              <a:gd name="T9" fmla="*/ 0 h 30"/>
              <a:gd name="T10" fmla="*/ 0 w 43"/>
              <a:gd name="T11" fmla="*/ 0 h 30"/>
              <a:gd name="T12" fmla="*/ 103327957 w 43"/>
              <a:gd name="T13" fmla="*/ 0 h 30"/>
              <a:gd name="T14" fmla="*/ 103327957 w 43"/>
              <a:gd name="T15" fmla="*/ 73085325 h 30"/>
              <a:gd name="T16" fmla="*/ 0 w 43"/>
              <a:gd name="T17" fmla="*/ 73085325 h 30"/>
              <a:gd name="T18" fmla="*/ 0 w 43"/>
              <a:gd name="T19" fmla="*/ 0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0">
                <a:moveTo>
                  <a:pt x="0" y="0"/>
                </a:moveTo>
                <a:lnTo>
                  <a:pt x="43" y="0"/>
                </a:lnTo>
                <a:lnTo>
                  <a:pt x="43" y="30"/>
                </a:lnTo>
                <a:lnTo>
                  <a:pt x="0" y="30"/>
                </a:lnTo>
                <a:lnTo>
                  <a:pt x="0" y="0"/>
                </a:lnTo>
                <a:close/>
                <a:moveTo>
                  <a:pt x="0" y="0"/>
                </a:moveTo>
                <a:lnTo>
                  <a:pt x="41" y="0"/>
                </a:lnTo>
                <a:lnTo>
                  <a:pt x="41" y="29"/>
                </a:lnTo>
                <a:lnTo>
                  <a:pt x="0" y="29"/>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45" name="Freeform 839">
            <a:extLst>
              <a:ext uri="{FF2B5EF4-FFF2-40B4-BE49-F238E27FC236}">
                <a16:creationId xmlns:a16="http://schemas.microsoft.com/office/drawing/2014/main" id="{2D1B84AB-547C-9646-8C3E-2CF03CE28C4C}"/>
              </a:ext>
            </a:extLst>
          </p:cNvPr>
          <p:cNvSpPr>
            <a:spLocks noEditPoints="1"/>
          </p:cNvSpPr>
          <p:nvPr/>
        </p:nvSpPr>
        <p:spPr bwMode="auto">
          <a:xfrm>
            <a:off x="5017294" y="4131469"/>
            <a:ext cx="48816" cy="34529"/>
          </a:xfrm>
          <a:custGeom>
            <a:avLst/>
            <a:gdLst>
              <a:gd name="T0" fmla="*/ 0 w 41"/>
              <a:gd name="T1" fmla="*/ 0 h 29"/>
              <a:gd name="T2" fmla="*/ 103327994 w 41"/>
              <a:gd name="T3" fmla="*/ 0 h 29"/>
              <a:gd name="T4" fmla="*/ 103327994 w 41"/>
              <a:gd name="T5" fmla="*/ 73086119 h 29"/>
              <a:gd name="T6" fmla="*/ 0 w 41"/>
              <a:gd name="T7" fmla="*/ 73086119 h 29"/>
              <a:gd name="T8" fmla="*/ 0 w 41"/>
              <a:gd name="T9" fmla="*/ 0 h 29"/>
              <a:gd name="T10" fmla="*/ 0 w 41"/>
              <a:gd name="T11" fmla="*/ 0 h 29"/>
              <a:gd name="T12" fmla="*/ 100807024 w 41"/>
              <a:gd name="T13" fmla="*/ 0 h 29"/>
              <a:gd name="T14" fmla="*/ 100807024 w 41"/>
              <a:gd name="T15" fmla="*/ 70565141 h 29"/>
              <a:gd name="T16" fmla="*/ 0 w 41"/>
              <a:gd name="T17" fmla="*/ 70565141 h 29"/>
              <a:gd name="T18" fmla="*/ 0 w 4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9">
                <a:moveTo>
                  <a:pt x="0" y="0"/>
                </a:moveTo>
                <a:lnTo>
                  <a:pt x="41" y="0"/>
                </a:lnTo>
                <a:lnTo>
                  <a:pt x="41" y="29"/>
                </a:lnTo>
                <a:lnTo>
                  <a:pt x="0" y="29"/>
                </a:lnTo>
                <a:lnTo>
                  <a:pt x="0" y="0"/>
                </a:lnTo>
                <a:close/>
                <a:moveTo>
                  <a:pt x="0" y="0"/>
                </a:moveTo>
                <a:lnTo>
                  <a:pt x="40" y="0"/>
                </a:lnTo>
                <a:lnTo>
                  <a:pt x="40" y="28"/>
                </a:lnTo>
                <a:lnTo>
                  <a:pt x="0" y="28"/>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46" name="Freeform 840">
            <a:extLst>
              <a:ext uri="{FF2B5EF4-FFF2-40B4-BE49-F238E27FC236}">
                <a16:creationId xmlns:a16="http://schemas.microsoft.com/office/drawing/2014/main" id="{85899AB0-7E17-764E-B698-7929E5425FE6}"/>
              </a:ext>
            </a:extLst>
          </p:cNvPr>
          <p:cNvSpPr>
            <a:spLocks noEditPoints="1"/>
          </p:cNvSpPr>
          <p:nvPr/>
        </p:nvSpPr>
        <p:spPr bwMode="auto">
          <a:xfrm>
            <a:off x="5017294" y="4131469"/>
            <a:ext cx="47625" cy="33338"/>
          </a:xfrm>
          <a:custGeom>
            <a:avLst/>
            <a:gdLst>
              <a:gd name="T0" fmla="*/ 0 w 40"/>
              <a:gd name="T1" fmla="*/ 0 h 28"/>
              <a:gd name="T2" fmla="*/ 100806250 w 40"/>
              <a:gd name="T3" fmla="*/ 0 h 28"/>
              <a:gd name="T4" fmla="*/ 100806250 w 40"/>
              <a:gd name="T5" fmla="*/ 70564375 h 28"/>
              <a:gd name="T6" fmla="*/ 0 w 40"/>
              <a:gd name="T7" fmla="*/ 70564375 h 28"/>
              <a:gd name="T8" fmla="*/ 0 w 40"/>
              <a:gd name="T9" fmla="*/ 0 h 28"/>
              <a:gd name="T10" fmla="*/ 0 w 40"/>
              <a:gd name="T11" fmla="*/ 0 h 28"/>
              <a:gd name="T12" fmla="*/ 95765938 w 40"/>
              <a:gd name="T13" fmla="*/ 0 h 28"/>
              <a:gd name="T14" fmla="*/ 95765938 w 40"/>
              <a:gd name="T15" fmla="*/ 65524063 h 28"/>
              <a:gd name="T16" fmla="*/ 0 w 40"/>
              <a:gd name="T17" fmla="*/ 65524063 h 28"/>
              <a:gd name="T18" fmla="*/ 0 w 40"/>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28">
                <a:moveTo>
                  <a:pt x="0" y="0"/>
                </a:moveTo>
                <a:lnTo>
                  <a:pt x="40" y="0"/>
                </a:lnTo>
                <a:lnTo>
                  <a:pt x="40" y="28"/>
                </a:lnTo>
                <a:lnTo>
                  <a:pt x="0" y="28"/>
                </a:lnTo>
                <a:lnTo>
                  <a:pt x="0" y="0"/>
                </a:lnTo>
                <a:close/>
                <a:moveTo>
                  <a:pt x="0" y="0"/>
                </a:moveTo>
                <a:lnTo>
                  <a:pt x="38" y="0"/>
                </a:lnTo>
                <a:lnTo>
                  <a:pt x="38" y="26"/>
                </a:lnTo>
                <a:lnTo>
                  <a:pt x="0" y="26"/>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47" name="Freeform 841">
            <a:extLst>
              <a:ext uri="{FF2B5EF4-FFF2-40B4-BE49-F238E27FC236}">
                <a16:creationId xmlns:a16="http://schemas.microsoft.com/office/drawing/2014/main" id="{72E2B17B-001B-1D4D-B549-466689CB9152}"/>
              </a:ext>
            </a:extLst>
          </p:cNvPr>
          <p:cNvSpPr>
            <a:spLocks noEditPoints="1"/>
          </p:cNvSpPr>
          <p:nvPr/>
        </p:nvSpPr>
        <p:spPr bwMode="auto">
          <a:xfrm>
            <a:off x="5017295" y="4131470"/>
            <a:ext cx="45244" cy="30956"/>
          </a:xfrm>
          <a:custGeom>
            <a:avLst/>
            <a:gdLst>
              <a:gd name="T0" fmla="*/ 0 w 38"/>
              <a:gd name="T1" fmla="*/ 0 h 26"/>
              <a:gd name="T2" fmla="*/ 95765938 w 38"/>
              <a:gd name="T3" fmla="*/ 0 h 26"/>
              <a:gd name="T4" fmla="*/ 95765938 w 38"/>
              <a:gd name="T5" fmla="*/ 65524063 h 26"/>
              <a:gd name="T6" fmla="*/ 0 w 38"/>
              <a:gd name="T7" fmla="*/ 65524063 h 26"/>
              <a:gd name="T8" fmla="*/ 0 w 38"/>
              <a:gd name="T9" fmla="*/ 0 h 26"/>
              <a:gd name="T10" fmla="*/ 0 w 38"/>
              <a:gd name="T11" fmla="*/ 0 h 26"/>
              <a:gd name="T12" fmla="*/ 90725625 w 38"/>
              <a:gd name="T13" fmla="*/ 0 h 26"/>
              <a:gd name="T14" fmla="*/ 90725625 w 38"/>
              <a:gd name="T15" fmla="*/ 65524063 h 26"/>
              <a:gd name="T16" fmla="*/ 0 w 38"/>
              <a:gd name="T17" fmla="*/ 65524063 h 26"/>
              <a:gd name="T18" fmla="*/ 0 w 38"/>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6">
                <a:moveTo>
                  <a:pt x="0" y="0"/>
                </a:moveTo>
                <a:lnTo>
                  <a:pt x="38" y="0"/>
                </a:lnTo>
                <a:lnTo>
                  <a:pt x="38" y="26"/>
                </a:lnTo>
                <a:lnTo>
                  <a:pt x="0" y="26"/>
                </a:lnTo>
                <a:lnTo>
                  <a:pt x="0" y="0"/>
                </a:lnTo>
                <a:close/>
                <a:moveTo>
                  <a:pt x="0" y="0"/>
                </a:moveTo>
                <a:lnTo>
                  <a:pt x="36" y="0"/>
                </a:lnTo>
                <a:lnTo>
                  <a:pt x="36" y="26"/>
                </a:lnTo>
                <a:lnTo>
                  <a:pt x="0" y="26"/>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48" name="Freeform 842">
            <a:extLst>
              <a:ext uri="{FF2B5EF4-FFF2-40B4-BE49-F238E27FC236}">
                <a16:creationId xmlns:a16="http://schemas.microsoft.com/office/drawing/2014/main" id="{6C9E05DC-4485-8E4B-995D-4E877505719B}"/>
              </a:ext>
            </a:extLst>
          </p:cNvPr>
          <p:cNvSpPr>
            <a:spLocks noEditPoints="1"/>
          </p:cNvSpPr>
          <p:nvPr/>
        </p:nvSpPr>
        <p:spPr bwMode="auto">
          <a:xfrm>
            <a:off x="5017294" y="4131470"/>
            <a:ext cx="42863" cy="30956"/>
          </a:xfrm>
          <a:custGeom>
            <a:avLst/>
            <a:gdLst>
              <a:gd name="T0" fmla="*/ 0 w 36"/>
              <a:gd name="T1" fmla="*/ 0 h 26"/>
              <a:gd name="T2" fmla="*/ 90725625 w 36"/>
              <a:gd name="T3" fmla="*/ 0 h 26"/>
              <a:gd name="T4" fmla="*/ 90725625 w 36"/>
              <a:gd name="T5" fmla="*/ 65524063 h 26"/>
              <a:gd name="T6" fmla="*/ 0 w 36"/>
              <a:gd name="T7" fmla="*/ 65524063 h 26"/>
              <a:gd name="T8" fmla="*/ 0 w 36"/>
              <a:gd name="T9" fmla="*/ 0 h 26"/>
              <a:gd name="T10" fmla="*/ 0 w 36"/>
              <a:gd name="T11" fmla="*/ 0 h 26"/>
              <a:gd name="T12" fmla="*/ 85685313 w 36"/>
              <a:gd name="T13" fmla="*/ 0 h 26"/>
              <a:gd name="T14" fmla="*/ 85685313 w 36"/>
              <a:gd name="T15" fmla="*/ 60483750 h 26"/>
              <a:gd name="T16" fmla="*/ 0 w 36"/>
              <a:gd name="T17" fmla="*/ 60483750 h 26"/>
              <a:gd name="T18" fmla="*/ 0 w 3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0" y="0"/>
                </a:moveTo>
                <a:lnTo>
                  <a:pt x="34" y="0"/>
                </a:lnTo>
                <a:lnTo>
                  <a:pt x="34" y="24"/>
                </a:lnTo>
                <a:lnTo>
                  <a:pt x="0" y="24"/>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49" name="Freeform 843">
            <a:extLst>
              <a:ext uri="{FF2B5EF4-FFF2-40B4-BE49-F238E27FC236}">
                <a16:creationId xmlns:a16="http://schemas.microsoft.com/office/drawing/2014/main" id="{A885F5FC-80C2-2B46-9946-994E8C959F3C}"/>
              </a:ext>
            </a:extLst>
          </p:cNvPr>
          <p:cNvSpPr>
            <a:spLocks noEditPoints="1"/>
          </p:cNvSpPr>
          <p:nvPr/>
        </p:nvSpPr>
        <p:spPr bwMode="auto">
          <a:xfrm>
            <a:off x="5017295" y="4131469"/>
            <a:ext cx="40481" cy="28575"/>
          </a:xfrm>
          <a:custGeom>
            <a:avLst/>
            <a:gdLst>
              <a:gd name="T0" fmla="*/ 0 w 34"/>
              <a:gd name="T1" fmla="*/ 0 h 24"/>
              <a:gd name="T2" fmla="*/ 85685313 w 34"/>
              <a:gd name="T3" fmla="*/ 0 h 24"/>
              <a:gd name="T4" fmla="*/ 85685313 w 34"/>
              <a:gd name="T5" fmla="*/ 60483750 h 24"/>
              <a:gd name="T6" fmla="*/ 0 w 34"/>
              <a:gd name="T7" fmla="*/ 60483750 h 24"/>
              <a:gd name="T8" fmla="*/ 0 w 34"/>
              <a:gd name="T9" fmla="*/ 0 h 24"/>
              <a:gd name="T10" fmla="*/ 0 w 34"/>
              <a:gd name="T11" fmla="*/ 0 h 24"/>
              <a:gd name="T12" fmla="*/ 83165950 w 34"/>
              <a:gd name="T13" fmla="*/ 0 h 24"/>
              <a:gd name="T14" fmla="*/ 83165950 w 34"/>
              <a:gd name="T15" fmla="*/ 57964388 h 24"/>
              <a:gd name="T16" fmla="*/ 0 w 34"/>
              <a:gd name="T17" fmla="*/ 57964388 h 24"/>
              <a:gd name="T18" fmla="*/ 0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4">
                <a:moveTo>
                  <a:pt x="0" y="0"/>
                </a:moveTo>
                <a:lnTo>
                  <a:pt x="34" y="0"/>
                </a:lnTo>
                <a:lnTo>
                  <a:pt x="34" y="24"/>
                </a:lnTo>
                <a:lnTo>
                  <a:pt x="0" y="24"/>
                </a:lnTo>
                <a:lnTo>
                  <a:pt x="0" y="0"/>
                </a:lnTo>
                <a:close/>
                <a:moveTo>
                  <a:pt x="0" y="0"/>
                </a:moveTo>
                <a:lnTo>
                  <a:pt x="33" y="0"/>
                </a:lnTo>
                <a:lnTo>
                  <a:pt x="33" y="23"/>
                </a:lnTo>
                <a:lnTo>
                  <a:pt x="0" y="23"/>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50" name="Freeform 844">
            <a:extLst>
              <a:ext uri="{FF2B5EF4-FFF2-40B4-BE49-F238E27FC236}">
                <a16:creationId xmlns:a16="http://schemas.microsoft.com/office/drawing/2014/main" id="{9CA24553-0AE8-6247-B4AB-13EF33B4C56B}"/>
              </a:ext>
            </a:extLst>
          </p:cNvPr>
          <p:cNvSpPr>
            <a:spLocks noEditPoints="1"/>
          </p:cNvSpPr>
          <p:nvPr/>
        </p:nvSpPr>
        <p:spPr bwMode="auto">
          <a:xfrm>
            <a:off x="5017294" y="4131470"/>
            <a:ext cx="39291" cy="27385"/>
          </a:xfrm>
          <a:custGeom>
            <a:avLst/>
            <a:gdLst>
              <a:gd name="T0" fmla="*/ 0 w 33"/>
              <a:gd name="T1" fmla="*/ 0 h 23"/>
              <a:gd name="T2" fmla="*/ 83166744 w 33"/>
              <a:gd name="T3" fmla="*/ 0 h 23"/>
              <a:gd name="T4" fmla="*/ 83166744 w 33"/>
              <a:gd name="T5" fmla="*/ 57965181 h 23"/>
              <a:gd name="T6" fmla="*/ 0 w 33"/>
              <a:gd name="T7" fmla="*/ 57965181 h 23"/>
              <a:gd name="T8" fmla="*/ 0 w 33"/>
              <a:gd name="T9" fmla="*/ 0 h 23"/>
              <a:gd name="T10" fmla="*/ 0 w 33"/>
              <a:gd name="T11" fmla="*/ 0 h 23"/>
              <a:gd name="T12" fmla="*/ 78126383 w 33"/>
              <a:gd name="T13" fmla="*/ 0 h 23"/>
              <a:gd name="T14" fmla="*/ 78126383 w 33"/>
              <a:gd name="T15" fmla="*/ 55444197 h 23"/>
              <a:gd name="T16" fmla="*/ 0 w 33"/>
              <a:gd name="T17" fmla="*/ 55444197 h 23"/>
              <a:gd name="T18" fmla="*/ 0 w 33"/>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 h="23">
                <a:moveTo>
                  <a:pt x="0" y="0"/>
                </a:moveTo>
                <a:lnTo>
                  <a:pt x="33" y="0"/>
                </a:lnTo>
                <a:lnTo>
                  <a:pt x="33" y="23"/>
                </a:lnTo>
                <a:lnTo>
                  <a:pt x="0" y="23"/>
                </a:lnTo>
                <a:lnTo>
                  <a:pt x="0" y="0"/>
                </a:lnTo>
                <a:close/>
                <a:moveTo>
                  <a:pt x="0" y="0"/>
                </a:moveTo>
                <a:lnTo>
                  <a:pt x="31" y="0"/>
                </a:lnTo>
                <a:lnTo>
                  <a:pt x="31" y="22"/>
                </a:lnTo>
                <a:lnTo>
                  <a:pt x="0" y="22"/>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51" name="Freeform 845">
            <a:extLst>
              <a:ext uri="{FF2B5EF4-FFF2-40B4-BE49-F238E27FC236}">
                <a16:creationId xmlns:a16="http://schemas.microsoft.com/office/drawing/2014/main" id="{BBD1A9CC-2982-9540-9F06-488E39EC16F3}"/>
              </a:ext>
            </a:extLst>
          </p:cNvPr>
          <p:cNvSpPr>
            <a:spLocks noEditPoints="1"/>
          </p:cNvSpPr>
          <p:nvPr/>
        </p:nvSpPr>
        <p:spPr bwMode="auto">
          <a:xfrm>
            <a:off x="5017295" y="4131470"/>
            <a:ext cx="36910" cy="26194"/>
          </a:xfrm>
          <a:custGeom>
            <a:avLst/>
            <a:gdLst>
              <a:gd name="T0" fmla="*/ 0 w 31"/>
              <a:gd name="T1" fmla="*/ 0 h 22"/>
              <a:gd name="T2" fmla="*/ 78126431 w 31"/>
              <a:gd name="T3" fmla="*/ 0 h 22"/>
              <a:gd name="T4" fmla="*/ 78126431 w 31"/>
              <a:gd name="T5" fmla="*/ 55443438 h 22"/>
              <a:gd name="T6" fmla="*/ 0 w 31"/>
              <a:gd name="T7" fmla="*/ 55443438 h 22"/>
              <a:gd name="T8" fmla="*/ 0 w 31"/>
              <a:gd name="T9" fmla="*/ 0 h 22"/>
              <a:gd name="T10" fmla="*/ 0 w 31"/>
              <a:gd name="T11" fmla="*/ 0 h 22"/>
              <a:gd name="T12" fmla="*/ 73086068 w 31"/>
              <a:gd name="T13" fmla="*/ 0 h 22"/>
              <a:gd name="T14" fmla="*/ 73086068 w 31"/>
              <a:gd name="T15" fmla="*/ 50403125 h 22"/>
              <a:gd name="T16" fmla="*/ 0 w 31"/>
              <a:gd name="T17" fmla="*/ 50403125 h 22"/>
              <a:gd name="T18" fmla="*/ 0 w 31"/>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 h="22">
                <a:moveTo>
                  <a:pt x="0" y="0"/>
                </a:moveTo>
                <a:lnTo>
                  <a:pt x="31" y="0"/>
                </a:lnTo>
                <a:lnTo>
                  <a:pt x="31" y="22"/>
                </a:lnTo>
                <a:lnTo>
                  <a:pt x="0" y="22"/>
                </a:lnTo>
                <a:lnTo>
                  <a:pt x="0" y="0"/>
                </a:lnTo>
                <a:close/>
                <a:moveTo>
                  <a:pt x="0" y="0"/>
                </a:moveTo>
                <a:lnTo>
                  <a:pt x="29" y="0"/>
                </a:lnTo>
                <a:lnTo>
                  <a:pt x="29" y="20"/>
                </a:lnTo>
                <a:lnTo>
                  <a:pt x="0" y="20"/>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52" name="Freeform 846">
            <a:extLst>
              <a:ext uri="{FF2B5EF4-FFF2-40B4-BE49-F238E27FC236}">
                <a16:creationId xmlns:a16="http://schemas.microsoft.com/office/drawing/2014/main" id="{E296598C-EC33-D343-8CBD-3C211812ACD4}"/>
              </a:ext>
            </a:extLst>
          </p:cNvPr>
          <p:cNvSpPr>
            <a:spLocks noEditPoints="1"/>
          </p:cNvSpPr>
          <p:nvPr/>
        </p:nvSpPr>
        <p:spPr bwMode="auto">
          <a:xfrm>
            <a:off x="5017294" y="4131469"/>
            <a:ext cx="34529" cy="23813"/>
          </a:xfrm>
          <a:custGeom>
            <a:avLst/>
            <a:gdLst>
              <a:gd name="T0" fmla="*/ 0 w 29"/>
              <a:gd name="T1" fmla="*/ 0 h 20"/>
              <a:gd name="T2" fmla="*/ 73086119 w 29"/>
              <a:gd name="T3" fmla="*/ 0 h 20"/>
              <a:gd name="T4" fmla="*/ 73086119 w 29"/>
              <a:gd name="T5" fmla="*/ 50403125 h 20"/>
              <a:gd name="T6" fmla="*/ 0 w 29"/>
              <a:gd name="T7" fmla="*/ 50403125 h 20"/>
              <a:gd name="T8" fmla="*/ 0 w 29"/>
              <a:gd name="T9" fmla="*/ 0 h 20"/>
              <a:gd name="T10" fmla="*/ 0 w 29"/>
              <a:gd name="T11" fmla="*/ 0 h 20"/>
              <a:gd name="T12" fmla="*/ 68045752 w 29"/>
              <a:gd name="T13" fmla="*/ 0 h 20"/>
              <a:gd name="T14" fmla="*/ 68045752 w 29"/>
              <a:gd name="T15" fmla="*/ 47883763 h 20"/>
              <a:gd name="T16" fmla="*/ 0 w 29"/>
              <a:gd name="T17" fmla="*/ 47883763 h 20"/>
              <a:gd name="T18" fmla="*/ 0 w 29"/>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0">
                <a:moveTo>
                  <a:pt x="0" y="0"/>
                </a:moveTo>
                <a:lnTo>
                  <a:pt x="29" y="0"/>
                </a:lnTo>
                <a:lnTo>
                  <a:pt x="29" y="20"/>
                </a:lnTo>
                <a:lnTo>
                  <a:pt x="0" y="20"/>
                </a:lnTo>
                <a:lnTo>
                  <a:pt x="0" y="0"/>
                </a:lnTo>
                <a:close/>
                <a:moveTo>
                  <a:pt x="0" y="0"/>
                </a:moveTo>
                <a:lnTo>
                  <a:pt x="27" y="0"/>
                </a:lnTo>
                <a:lnTo>
                  <a:pt x="27" y="19"/>
                </a:lnTo>
                <a:lnTo>
                  <a:pt x="0" y="19"/>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53" name="Freeform 847">
            <a:extLst>
              <a:ext uri="{FF2B5EF4-FFF2-40B4-BE49-F238E27FC236}">
                <a16:creationId xmlns:a16="http://schemas.microsoft.com/office/drawing/2014/main" id="{13FECD42-BEF2-2F47-B36C-7DD29093D1A8}"/>
              </a:ext>
            </a:extLst>
          </p:cNvPr>
          <p:cNvSpPr>
            <a:spLocks noEditPoints="1"/>
          </p:cNvSpPr>
          <p:nvPr/>
        </p:nvSpPr>
        <p:spPr bwMode="auto">
          <a:xfrm>
            <a:off x="5017295" y="4131470"/>
            <a:ext cx="32147" cy="22622"/>
          </a:xfrm>
          <a:custGeom>
            <a:avLst/>
            <a:gdLst>
              <a:gd name="T0" fmla="*/ 0 w 27"/>
              <a:gd name="T1" fmla="*/ 0 h 19"/>
              <a:gd name="T2" fmla="*/ 68045806 w 27"/>
              <a:gd name="T3" fmla="*/ 0 h 19"/>
              <a:gd name="T4" fmla="*/ 68045806 w 27"/>
              <a:gd name="T5" fmla="*/ 47884556 h 19"/>
              <a:gd name="T6" fmla="*/ 0 w 27"/>
              <a:gd name="T7" fmla="*/ 47884556 h 19"/>
              <a:gd name="T8" fmla="*/ 0 w 27"/>
              <a:gd name="T9" fmla="*/ 0 h 19"/>
              <a:gd name="T10" fmla="*/ 0 w 27"/>
              <a:gd name="T11" fmla="*/ 0 h 19"/>
              <a:gd name="T12" fmla="*/ 63005435 w 27"/>
              <a:gd name="T13" fmla="*/ 0 h 19"/>
              <a:gd name="T14" fmla="*/ 63005435 w 27"/>
              <a:gd name="T15" fmla="*/ 45363564 h 19"/>
              <a:gd name="T16" fmla="*/ 0 w 27"/>
              <a:gd name="T17" fmla="*/ 45363564 h 19"/>
              <a:gd name="T18" fmla="*/ 0 w 27"/>
              <a:gd name="T19" fmla="*/ 0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 h="19">
                <a:moveTo>
                  <a:pt x="0" y="0"/>
                </a:moveTo>
                <a:lnTo>
                  <a:pt x="27" y="0"/>
                </a:lnTo>
                <a:lnTo>
                  <a:pt x="27" y="19"/>
                </a:lnTo>
                <a:lnTo>
                  <a:pt x="0" y="19"/>
                </a:lnTo>
                <a:lnTo>
                  <a:pt x="0" y="0"/>
                </a:lnTo>
                <a:close/>
                <a:moveTo>
                  <a:pt x="0" y="0"/>
                </a:moveTo>
                <a:lnTo>
                  <a:pt x="25" y="0"/>
                </a:lnTo>
                <a:lnTo>
                  <a:pt x="25" y="18"/>
                </a:lnTo>
                <a:lnTo>
                  <a:pt x="0" y="18"/>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54" name="Freeform 848">
            <a:extLst>
              <a:ext uri="{FF2B5EF4-FFF2-40B4-BE49-F238E27FC236}">
                <a16:creationId xmlns:a16="http://schemas.microsoft.com/office/drawing/2014/main" id="{BCA507A3-F2DA-DE47-A412-371371B5EB45}"/>
              </a:ext>
            </a:extLst>
          </p:cNvPr>
          <p:cNvSpPr>
            <a:spLocks noEditPoints="1"/>
          </p:cNvSpPr>
          <p:nvPr/>
        </p:nvSpPr>
        <p:spPr bwMode="auto">
          <a:xfrm>
            <a:off x="5017294" y="4131470"/>
            <a:ext cx="29766" cy="21431"/>
          </a:xfrm>
          <a:custGeom>
            <a:avLst/>
            <a:gdLst>
              <a:gd name="T0" fmla="*/ 0 w 25"/>
              <a:gd name="T1" fmla="*/ 0 h 18"/>
              <a:gd name="T2" fmla="*/ 63005494 w 25"/>
              <a:gd name="T3" fmla="*/ 0 h 18"/>
              <a:gd name="T4" fmla="*/ 63005494 w 25"/>
              <a:gd name="T5" fmla="*/ 45362813 h 18"/>
              <a:gd name="T6" fmla="*/ 0 w 25"/>
              <a:gd name="T7" fmla="*/ 45362813 h 18"/>
              <a:gd name="T8" fmla="*/ 0 w 25"/>
              <a:gd name="T9" fmla="*/ 0 h 18"/>
              <a:gd name="T10" fmla="*/ 0 w 25"/>
              <a:gd name="T11" fmla="*/ 0 h 18"/>
              <a:gd name="T12" fmla="*/ 57965118 w 25"/>
              <a:gd name="T13" fmla="*/ 0 h 18"/>
              <a:gd name="T14" fmla="*/ 57965118 w 25"/>
              <a:gd name="T15" fmla="*/ 42843450 h 18"/>
              <a:gd name="T16" fmla="*/ 0 w 25"/>
              <a:gd name="T17" fmla="*/ 42843450 h 18"/>
              <a:gd name="T18" fmla="*/ 0 w 25"/>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8">
                <a:moveTo>
                  <a:pt x="0" y="0"/>
                </a:moveTo>
                <a:lnTo>
                  <a:pt x="25" y="0"/>
                </a:lnTo>
                <a:lnTo>
                  <a:pt x="25" y="18"/>
                </a:lnTo>
                <a:lnTo>
                  <a:pt x="0" y="18"/>
                </a:lnTo>
                <a:lnTo>
                  <a:pt x="0" y="0"/>
                </a:lnTo>
                <a:close/>
                <a:moveTo>
                  <a:pt x="0" y="0"/>
                </a:moveTo>
                <a:lnTo>
                  <a:pt x="23" y="0"/>
                </a:lnTo>
                <a:lnTo>
                  <a:pt x="23" y="17"/>
                </a:lnTo>
                <a:lnTo>
                  <a:pt x="0" y="17"/>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55" name="Freeform 849">
            <a:extLst>
              <a:ext uri="{FF2B5EF4-FFF2-40B4-BE49-F238E27FC236}">
                <a16:creationId xmlns:a16="http://schemas.microsoft.com/office/drawing/2014/main" id="{3A5BDA46-7C80-6744-8FA8-411E2801DCB7}"/>
              </a:ext>
            </a:extLst>
          </p:cNvPr>
          <p:cNvSpPr>
            <a:spLocks noEditPoints="1"/>
          </p:cNvSpPr>
          <p:nvPr/>
        </p:nvSpPr>
        <p:spPr bwMode="auto">
          <a:xfrm>
            <a:off x="5017295" y="4131469"/>
            <a:ext cx="27385" cy="20241"/>
          </a:xfrm>
          <a:custGeom>
            <a:avLst/>
            <a:gdLst>
              <a:gd name="T0" fmla="*/ 0 w 23"/>
              <a:gd name="T1" fmla="*/ 0 h 17"/>
              <a:gd name="T2" fmla="*/ 57965181 w 23"/>
              <a:gd name="T3" fmla="*/ 0 h 17"/>
              <a:gd name="T4" fmla="*/ 57965181 w 23"/>
              <a:gd name="T5" fmla="*/ 42844244 h 17"/>
              <a:gd name="T6" fmla="*/ 0 w 23"/>
              <a:gd name="T7" fmla="*/ 42844244 h 17"/>
              <a:gd name="T8" fmla="*/ 0 w 23"/>
              <a:gd name="T9" fmla="*/ 0 h 17"/>
              <a:gd name="T10" fmla="*/ 0 w 23"/>
              <a:gd name="T11" fmla="*/ 0 h 17"/>
              <a:gd name="T12" fmla="*/ 52924800 w 23"/>
              <a:gd name="T13" fmla="*/ 0 h 17"/>
              <a:gd name="T14" fmla="*/ 52924800 w 23"/>
              <a:gd name="T15" fmla="*/ 37803838 h 17"/>
              <a:gd name="T16" fmla="*/ 0 w 23"/>
              <a:gd name="T17" fmla="*/ 37803838 h 17"/>
              <a:gd name="T18" fmla="*/ 0 w 23"/>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17">
                <a:moveTo>
                  <a:pt x="0" y="0"/>
                </a:moveTo>
                <a:lnTo>
                  <a:pt x="23" y="0"/>
                </a:lnTo>
                <a:lnTo>
                  <a:pt x="23" y="17"/>
                </a:lnTo>
                <a:lnTo>
                  <a:pt x="0" y="17"/>
                </a:lnTo>
                <a:lnTo>
                  <a:pt x="0" y="0"/>
                </a:lnTo>
                <a:close/>
                <a:moveTo>
                  <a:pt x="0" y="0"/>
                </a:moveTo>
                <a:lnTo>
                  <a:pt x="21" y="0"/>
                </a:lnTo>
                <a:lnTo>
                  <a:pt x="21" y="15"/>
                </a:lnTo>
                <a:lnTo>
                  <a:pt x="0" y="15"/>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56" name="Freeform 850">
            <a:extLst>
              <a:ext uri="{FF2B5EF4-FFF2-40B4-BE49-F238E27FC236}">
                <a16:creationId xmlns:a16="http://schemas.microsoft.com/office/drawing/2014/main" id="{B62F9ADD-E0D4-C64E-B9CA-6B4CD90C268A}"/>
              </a:ext>
            </a:extLst>
          </p:cNvPr>
          <p:cNvSpPr>
            <a:spLocks noEditPoints="1"/>
          </p:cNvSpPr>
          <p:nvPr/>
        </p:nvSpPr>
        <p:spPr bwMode="auto">
          <a:xfrm>
            <a:off x="5017294" y="4131470"/>
            <a:ext cx="25004" cy="17860"/>
          </a:xfrm>
          <a:custGeom>
            <a:avLst/>
            <a:gdLst>
              <a:gd name="T0" fmla="*/ 0 w 21"/>
              <a:gd name="T1" fmla="*/ 0 h 15"/>
              <a:gd name="T2" fmla="*/ 52924869 w 21"/>
              <a:gd name="T3" fmla="*/ 0 h 15"/>
              <a:gd name="T4" fmla="*/ 52924869 w 21"/>
              <a:gd name="T5" fmla="*/ 37803931 h 15"/>
              <a:gd name="T6" fmla="*/ 0 w 21"/>
              <a:gd name="T7" fmla="*/ 37803931 h 15"/>
              <a:gd name="T8" fmla="*/ 0 w 21"/>
              <a:gd name="T9" fmla="*/ 0 h 15"/>
              <a:gd name="T10" fmla="*/ 0 w 21"/>
              <a:gd name="T11" fmla="*/ 0 h 15"/>
              <a:gd name="T12" fmla="*/ 47884481 w 21"/>
              <a:gd name="T13" fmla="*/ 0 h 15"/>
              <a:gd name="T14" fmla="*/ 47884481 w 21"/>
              <a:gd name="T15" fmla="*/ 35282928 h 15"/>
              <a:gd name="T16" fmla="*/ 0 w 21"/>
              <a:gd name="T17" fmla="*/ 35282928 h 15"/>
              <a:gd name="T18" fmla="*/ 0 w 21"/>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5">
                <a:moveTo>
                  <a:pt x="0" y="0"/>
                </a:moveTo>
                <a:lnTo>
                  <a:pt x="21" y="0"/>
                </a:lnTo>
                <a:lnTo>
                  <a:pt x="21" y="15"/>
                </a:lnTo>
                <a:lnTo>
                  <a:pt x="0" y="15"/>
                </a:lnTo>
                <a:lnTo>
                  <a:pt x="0" y="0"/>
                </a:lnTo>
                <a:close/>
                <a:moveTo>
                  <a:pt x="0" y="0"/>
                </a:moveTo>
                <a:lnTo>
                  <a:pt x="19" y="0"/>
                </a:lnTo>
                <a:lnTo>
                  <a:pt x="19" y="14"/>
                </a:lnTo>
                <a:lnTo>
                  <a:pt x="0" y="14"/>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57" name="Freeform 851">
            <a:extLst>
              <a:ext uri="{FF2B5EF4-FFF2-40B4-BE49-F238E27FC236}">
                <a16:creationId xmlns:a16="http://schemas.microsoft.com/office/drawing/2014/main" id="{3AE2F53E-88AB-3344-912C-2DA9D680B58D}"/>
              </a:ext>
            </a:extLst>
          </p:cNvPr>
          <p:cNvSpPr>
            <a:spLocks noEditPoints="1"/>
          </p:cNvSpPr>
          <p:nvPr/>
        </p:nvSpPr>
        <p:spPr bwMode="auto">
          <a:xfrm>
            <a:off x="5017295" y="4131470"/>
            <a:ext cx="22622" cy="16669"/>
          </a:xfrm>
          <a:custGeom>
            <a:avLst/>
            <a:gdLst>
              <a:gd name="T0" fmla="*/ 0 w 19"/>
              <a:gd name="T1" fmla="*/ 0 h 14"/>
              <a:gd name="T2" fmla="*/ 47884556 w 19"/>
              <a:gd name="T3" fmla="*/ 0 h 14"/>
              <a:gd name="T4" fmla="*/ 47884556 w 19"/>
              <a:gd name="T5" fmla="*/ 35282188 h 14"/>
              <a:gd name="T6" fmla="*/ 0 w 19"/>
              <a:gd name="T7" fmla="*/ 35282188 h 14"/>
              <a:gd name="T8" fmla="*/ 0 w 19"/>
              <a:gd name="T9" fmla="*/ 0 h 14"/>
              <a:gd name="T10" fmla="*/ 0 w 19"/>
              <a:gd name="T11" fmla="*/ 0 h 14"/>
              <a:gd name="T12" fmla="*/ 45363564 w 19"/>
              <a:gd name="T13" fmla="*/ 0 h 14"/>
              <a:gd name="T14" fmla="*/ 45363564 w 19"/>
              <a:gd name="T15" fmla="*/ 32762825 h 14"/>
              <a:gd name="T16" fmla="*/ 0 w 19"/>
              <a:gd name="T17" fmla="*/ 32762825 h 14"/>
              <a:gd name="T18" fmla="*/ 0 w 19"/>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 h="14">
                <a:moveTo>
                  <a:pt x="0" y="0"/>
                </a:moveTo>
                <a:lnTo>
                  <a:pt x="19" y="0"/>
                </a:lnTo>
                <a:lnTo>
                  <a:pt x="19" y="14"/>
                </a:lnTo>
                <a:lnTo>
                  <a:pt x="0" y="14"/>
                </a:lnTo>
                <a:lnTo>
                  <a:pt x="0" y="0"/>
                </a:lnTo>
                <a:close/>
                <a:moveTo>
                  <a:pt x="0" y="0"/>
                </a:moveTo>
                <a:lnTo>
                  <a:pt x="18" y="0"/>
                </a:lnTo>
                <a:lnTo>
                  <a:pt x="18" y="13"/>
                </a:lnTo>
                <a:lnTo>
                  <a:pt x="0" y="13"/>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58" name="Freeform 852">
            <a:extLst>
              <a:ext uri="{FF2B5EF4-FFF2-40B4-BE49-F238E27FC236}">
                <a16:creationId xmlns:a16="http://schemas.microsoft.com/office/drawing/2014/main" id="{281FA6CA-CD12-384B-A437-6D097DDB9DA4}"/>
              </a:ext>
            </a:extLst>
          </p:cNvPr>
          <p:cNvSpPr>
            <a:spLocks noEditPoints="1"/>
          </p:cNvSpPr>
          <p:nvPr/>
        </p:nvSpPr>
        <p:spPr bwMode="auto">
          <a:xfrm>
            <a:off x="5017295" y="4131469"/>
            <a:ext cx="21431" cy="15479"/>
          </a:xfrm>
          <a:custGeom>
            <a:avLst/>
            <a:gdLst>
              <a:gd name="T0" fmla="*/ 0 w 18"/>
              <a:gd name="T1" fmla="*/ 0 h 13"/>
              <a:gd name="T2" fmla="*/ 45362813 w 18"/>
              <a:gd name="T3" fmla="*/ 0 h 13"/>
              <a:gd name="T4" fmla="*/ 45362813 w 18"/>
              <a:gd name="T5" fmla="*/ 32763619 h 13"/>
              <a:gd name="T6" fmla="*/ 0 w 18"/>
              <a:gd name="T7" fmla="*/ 32763619 h 13"/>
              <a:gd name="T8" fmla="*/ 0 w 18"/>
              <a:gd name="T9" fmla="*/ 0 h 13"/>
              <a:gd name="T10" fmla="*/ 0 w 18"/>
              <a:gd name="T11" fmla="*/ 0 h 13"/>
              <a:gd name="T12" fmla="*/ 40322500 w 18"/>
              <a:gd name="T13" fmla="*/ 0 h 13"/>
              <a:gd name="T14" fmla="*/ 40322500 w 18"/>
              <a:gd name="T15" fmla="*/ 30242608 h 13"/>
              <a:gd name="T16" fmla="*/ 0 w 18"/>
              <a:gd name="T17" fmla="*/ 30242608 h 13"/>
              <a:gd name="T18" fmla="*/ 0 w 18"/>
              <a:gd name="T19" fmla="*/ 0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 h="13">
                <a:moveTo>
                  <a:pt x="0" y="0"/>
                </a:moveTo>
                <a:lnTo>
                  <a:pt x="18" y="0"/>
                </a:lnTo>
                <a:lnTo>
                  <a:pt x="18" y="13"/>
                </a:lnTo>
                <a:lnTo>
                  <a:pt x="0" y="13"/>
                </a:lnTo>
                <a:lnTo>
                  <a:pt x="0" y="0"/>
                </a:lnTo>
                <a:close/>
                <a:moveTo>
                  <a:pt x="0" y="0"/>
                </a:moveTo>
                <a:lnTo>
                  <a:pt x="16" y="0"/>
                </a:lnTo>
                <a:lnTo>
                  <a:pt x="16"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59" name="Freeform 853">
            <a:extLst>
              <a:ext uri="{FF2B5EF4-FFF2-40B4-BE49-F238E27FC236}">
                <a16:creationId xmlns:a16="http://schemas.microsoft.com/office/drawing/2014/main" id="{A4C4FADA-F2D8-5946-BA24-EDC2DBD490C1}"/>
              </a:ext>
            </a:extLst>
          </p:cNvPr>
          <p:cNvSpPr>
            <a:spLocks noEditPoints="1"/>
          </p:cNvSpPr>
          <p:nvPr/>
        </p:nvSpPr>
        <p:spPr bwMode="auto">
          <a:xfrm>
            <a:off x="5017294" y="4131469"/>
            <a:ext cx="19050" cy="14288"/>
          </a:xfrm>
          <a:custGeom>
            <a:avLst/>
            <a:gdLst>
              <a:gd name="T0" fmla="*/ 0 w 16"/>
              <a:gd name="T1" fmla="*/ 0 h 12"/>
              <a:gd name="T2" fmla="*/ 40322500 w 16"/>
              <a:gd name="T3" fmla="*/ 0 h 12"/>
              <a:gd name="T4" fmla="*/ 40322500 w 16"/>
              <a:gd name="T5" fmla="*/ 30241875 h 12"/>
              <a:gd name="T6" fmla="*/ 0 w 16"/>
              <a:gd name="T7" fmla="*/ 30241875 h 12"/>
              <a:gd name="T8" fmla="*/ 0 w 16"/>
              <a:gd name="T9" fmla="*/ 0 h 12"/>
              <a:gd name="T10" fmla="*/ 0 w 16"/>
              <a:gd name="T11" fmla="*/ 0 h 12"/>
              <a:gd name="T12" fmla="*/ 35282188 w 16"/>
              <a:gd name="T13" fmla="*/ 0 h 12"/>
              <a:gd name="T14" fmla="*/ 35282188 w 16"/>
              <a:gd name="T15" fmla="*/ 27722513 h 12"/>
              <a:gd name="T16" fmla="*/ 0 w 16"/>
              <a:gd name="T17" fmla="*/ 27722513 h 12"/>
              <a:gd name="T18" fmla="*/ 0 w 16"/>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12">
                <a:moveTo>
                  <a:pt x="0" y="0"/>
                </a:moveTo>
                <a:lnTo>
                  <a:pt x="16" y="0"/>
                </a:lnTo>
                <a:lnTo>
                  <a:pt x="16" y="12"/>
                </a:lnTo>
                <a:lnTo>
                  <a:pt x="0" y="12"/>
                </a:lnTo>
                <a:lnTo>
                  <a:pt x="0" y="0"/>
                </a:lnTo>
                <a:close/>
                <a:moveTo>
                  <a:pt x="0" y="0"/>
                </a:moveTo>
                <a:lnTo>
                  <a:pt x="14" y="0"/>
                </a:lnTo>
                <a:lnTo>
                  <a:pt x="14" y="11"/>
                </a:lnTo>
                <a:lnTo>
                  <a:pt x="0" y="1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60" name="Freeform 854">
            <a:extLst>
              <a:ext uri="{FF2B5EF4-FFF2-40B4-BE49-F238E27FC236}">
                <a16:creationId xmlns:a16="http://schemas.microsoft.com/office/drawing/2014/main" id="{57FCAF43-0B7B-3742-B027-B28AF956797E}"/>
              </a:ext>
            </a:extLst>
          </p:cNvPr>
          <p:cNvSpPr>
            <a:spLocks noEditPoints="1"/>
          </p:cNvSpPr>
          <p:nvPr/>
        </p:nvSpPr>
        <p:spPr bwMode="auto">
          <a:xfrm>
            <a:off x="5017295" y="4131470"/>
            <a:ext cx="16669" cy="13097"/>
          </a:xfrm>
          <a:custGeom>
            <a:avLst/>
            <a:gdLst>
              <a:gd name="T0" fmla="*/ 0 w 14"/>
              <a:gd name="T1" fmla="*/ 0 h 11"/>
              <a:gd name="T2" fmla="*/ 35282188 w 14"/>
              <a:gd name="T3" fmla="*/ 0 h 11"/>
              <a:gd name="T4" fmla="*/ 35282188 w 14"/>
              <a:gd name="T5" fmla="*/ 27723306 h 11"/>
              <a:gd name="T6" fmla="*/ 0 w 14"/>
              <a:gd name="T7" fmla="*/ 27723306 h 11"/>
              <a:gd name="T8" fmla="*/ 0 w 14"/>
              <a:gd name="T9" fmla="*/ 0 h 11"/>
              <a:gd name="T10" fmla="*/ 0 w 14"/>
              <a:gd name="T11" fmla="*/ 0 h 11"/>
              <a:gd name="T12" fmla="*/ 30241875 w 14"/>
              <a:gd name="T13" fmla="*/ 0 h 11"/>
              <a:gd name="T14" fmla="*/ 30241875 w 14"/>
              <a:gd name="T15" fmla="*/ 22682849 h 11"/>
              <a:gd name="T16" fmla="*/ 0 w 14"/>
              <a:gd name="T17" fmla="*/ 22682849 h 11"/>
              <a:gd name="T18" fmla="*/ 0 w 14"/>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11">
                <a:moveTo>
                  <a:pt x="0" y="0"/>
                </a:moveTo>
                <a:lnTo>
                  <a:pt x="14" y="0"/>
                </a:lnTo>
                <a:lnTo>
                  <a:pt x="14" y="11"/>
                </a:lnTo>
                <a:lnTo>
                  <a:pt x="0" y="11"/>
                </a:lnTo>
                <a:lnTo>
                  <a:pt x="0" y="0"/>
                </a:lnTo>
                <a:close/>
                <a:moveTo>
                  <a:pt x="0" y="0"/>
                </a:moveTo>
                <a:lnTo>
                  <a:pt x="12" y="0"/>
                </a:lnTo>
                <a:lnTo>
                  <a:pt x="12"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61" name="Freeform 855">
            <a:extLst>
              <a:ext uri="{FF2B5EF4-FFF2-40B4-BE49-F238E27FC236}">
                <a16:creationId xmlns:a16="http://schemas.microsoft.com/office/drawing/2014/main" id="{4C7F8CDD-20F9-7D40-A624-BCF3432B234F}"/>
              </a:ext>
            </a:extLst>
          </p:cNvPr>
          <p:cNvSpPr>
            <a:spLocks noEditPoints="1"/>
          </p:cNvSpPr>
          <p:nvPr/>
        </p:nvSpPr>
        <p:spPr bwMode="auto">
          <a:xfrm>
            <a:off x="5017294" y="4131469"/>
            <a:ext cx="14288" cy="10716"/>
          </a:xfrm>
          <a:custGeom>
            <a:avLst/>
            <a:gdLst>
              <a:gd name="T0" fmla="*/ 0 w 12"/>
              <a:gd name="T1" fmla="*/ 0 h 9"/>
              <a:gd name="T2" fmla="*/ 30241875 w 12"/>
              <a:gd name="T3" fmla="*/ 0 h 9"/>
              <a:gd name="T4" fmla="*/ 30241875 w 12"/>
              <a:gd name="T5" fmla="*/ 22682994 h 9"/>
              <a:gd name="T6" fmla="*/ 0 w 12"/>
              <a:gd name="T7" fmla="*/ 22682994 h 9"/>
              <a:gd name="T8" fmla="*/ 0 w 12"/>
              <a:gd name="T9" fmla="*/ 0 h 9"/>
              <a:gd name="T10" fmla="*/ 0 w 12"/>
              <a:gd name="T11" fmla="*/ 0 h 9"/>
              <a:gd name="T12" fmla="*/ 27722513 w 12"/>
              <a:gd name="T13" fmla="*/ 0 h 9"/>
              <a:gd name="T14" fmla="*/ 27722513 w 12"/>
              <a:gd name="T15" fmla="*/ 20161956 h 9"/>
              <a:gd name="T16" fmla="*/ 0 w 12"/>
              <a:gd name="T17" fmla="*/ 20161956 h 9"/>
              <a:gd name="T18" fmla="*/ 0 w 12"/>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9">
                <a:moveTo>
                  <a:pt x="0" y="0"/>
                </a:moveTo>
                <a:lnTo>
                  <a:pt x="12" y="0"/>
                </a:lnTo>
                <a:lnTo>
                  <a:pt x="12" y="9"/>
                </a:lnTo>
                <a:lnTo>
                  <a:pt x="0" y="9"/>
                </a:lnTo>
                <a:lnTo>
                  <a:pt x="0" y="0"/>
                </a:lnTo>
                <a:close/>
                <a:moveTo>
                  <a:pt x="0" y="0"/>
                </a:moveTo>
                <a:lnTo>
                  <a:pt x="11" y="0"/>
                </a:lnTo>
                <a:lnTo>
                  <a:pt x="11" y="8"/>
                </a:lnTo>
                <a:lnTo>
                  <a:pt x="0" y="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62" name="Freeform 856">
            <a:extLst>
              <a:ext uri="{FF2B5EF4-FFF2-40B4-BE49-F238E27FC236}">
                <a16:creationId xmlns:a16="http://schemas.microsoft.com/office/drawing/2014/main" id="{59E6B2A2-AF8F-1D4C-814F-62E621F7745E}"/>
              </a:ext>
            </a:extLst>
          </p:cNvPr>
          <p:cNvSpPr>
            <a:spLocks noEditPoints="1"/>
          </p:cNvSpPr>
          <p:nvPr/>
        </p:nvSpPr>
        <p:spPr bwMode="auto">
          <a:xfrm>
            <a:off x="5017295" y="4131469"/>
            <a:ext cx="13097" cy="9525"/>
          </a:xfrm>
          <a:custGeom>
            <a:avLst/>
            <a:gdLst>
              <a:gd name="T0" fmla="*/ 0 w 11"/>
              <a:gd name="T1" fmla="*/ 0 h 8"/>
              <a:gd name="T2" fmla="*/ 27723306 w 11"/>
              <a:gd name="T3" fmla="*/ 0 h 8"/>
              <a:gd name="T4" fmla="*/ 27723306 w 11"/>
              <a:gd name="T5" fmla="*/ 20161250 h 8"/>
              <a:gd name="T6" fmla="*/ 0 w 11"/>
              <a:gd name="T7" fmla="*/ 20161250 h 8"/>
              <a:gd name="T8" fmla="*/ 0 w 11"/>
              <a:gd name="T9" fmla="*/ 0 h 8"/>
              <a:gd name="T10" fmla="*/ 0 w 11"/>
              <a:gd name="T11" fmla="*/ 0 h 8"/>
              <a:gd name="T12" fmla="*/ 22682849 w 11"/>
              <a:gd name="T13" fmla="*/ 0 h 8"/>
              <a:gd name="T14" fmla="*/ 22682849 w 11"/>
              <a:gd name="T15" fmla="*/ 17641888 h 8"/>
              <a:gd name="T16" fmla="*/ 0 w 11"/>
              <a:gd name="T17" fmla="*/ 17641888 h 8"/>
              <a:gd name="T18" fmla="*/ 0 w 11"/>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 h="8">
                <a:moveTo>
                  <a:pt x="0" y="0"/>
                </a:moveTo>
                <a:lnTo>
                  <a:pt x="11" y="0"/>
                </a:lnTo>
                <a:lnTo>
                  <a:pt x="11" y="8"/>
                </a:lnTo>
                <a:lnTo>
                  <a:pt x="0" y="8"/>
                </a:lnTo>
                <a:lnTo>
                  <a:pt x="0" y="0"/>
                </a:lnTo>
                <a:close/>
                <a:moveTo>
                  <a:pt x="0" y="0"/>
                </a:moveTo>
                <a:lnTo>
                  <a:pt x="9" y="0"/>
                </a:lnTo>
                <a:lnTo>
                  <a:pt x="9"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63" name="Freeform 857">
            <a:extLst>
              <a:ext uri="{FF2B5EF4-FFF2-40B4-BE49-F238E27FC236}">
                <a16:creationId xmlns:a16="http://schemas.microsoft.com/office/drawing/2014/main" id="{EA53AAA6-B083-7847-9B47-365EBFD1F0C1}"/>
              </a:ext>
            </a:extLst>
          </p:cNvPr>
          <p:cNvSpPr>
            <a:spLocks noEditPoints="1"/>
          </p:cNvSpPr>
          <p:nvPr/>
        </p:nvSpPr>
        <p:spPr bwMode="auto">
          <a:xfrm>
            <a:off x="5017294" y="4131470"/>
            <a:ext cx="10716" cy="8335"/>
          </a:xfrm>
          <a:custGeom>
            <a:avLst/>
            <a:gdLst>
              <a:gd name="T0" fmla="*/ 0 w 9"/>
              <a:gd name="T1" fmla="*/ 0 h 7"/>
              <a:gd name="T2" fmla="*/ 22682994 w 9"/>
              <a:gd name="T3" fmla="*/ 0 h 7"/>
              <a:gd name="T4" fmla="*/ 22682994 w 9"/>
              <a:gd name="T5" fmla="*/ 17642681 h 7"/>
              <a:gd name="T6" fmla="*/ 0 w 9"/>
              <a:gd name="T7" fmla="*/ 17642681 h 7"/>
              <a:gd name="T8" fmla="*/ 0 w 9"/>
              <a:gd name="T9" fmla="*/ 0 h 7"/>
              <a:gd name="T10" fmla="*/ 0 w 9"/>
              <a:gd name="T11" fmla="*/ 0 h 7"/>
              <a:gd name="T12" fmla="*/ 17642505 w 9"/>
              <a:gd name="T13" fmla="*/ 0 h 7"/>
              <a:gd name="T14" fmla="*/ 17642505 w 9"/>
              <a:gd name="T15" fmla="*/ 15121618 h 7"/>
              <a:gd name="T16" fmla="*/ 0 w 9"/>
              <a:gd name="T17" fmla="*/ 15121618 h 7"/>
              <a:gd name="T18" fmla="*/ 0 w 9"/>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7">
                <a:moveTo>
                  <a:pt x="0" y="0"/>
                </a:moveTo>
                <a:lnTo>
                  <a:pt x="9" y="0"/>
                </a:lnTo>
                <a:lnTo>
                  <a:pt x="9" y="7"/>
                </a:lnTo>
                <a:lnTo>
                  <a:pt x="0" y="7"/>
                </a:lnTo>
                <a:lnTo>
                  <a:pt x="0" y="0"/>
                </a:lnTo>
                <a:close/>
                <a:moveTo>
                  <a:pt x="0" y="0"/>
                </a:moveTo>
                <a:lnTo>
                  <a:pt x="7" y="0"/>
                </a:lnTo>
                <a:lnTo>
                  <a:pt x="7" y="6"/>
                </a:lnTo>
                <a:lnTo>
                  <a:pt x="0" y="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64" name="Freeform 858">
            <a:extLst>
              <a:ext uri="{FF2B5EF4-FFF2-40B4-BE49-F238E27FC236}">
                <a16:creationId xmlns:a16="http://schemas.microsoft.com/office/drawing/2014/main" id="{D02E5FB0-A2DA-0F42-BECA-8705C9AF061C}"/>
              </a:ext>
            </a:extLst>
          </p:cNvPr>
          <p:cNvSpPr>
            <a:spLocks noEditPoints="1"/>
          </p:cNvSpPr>
          <p:nvPr/>
        </p:nvSpPr>
        <p:spPr bwMode="auto">
          <a:xfrm>
            <a:off x="5017295" y="4131470"/>
            <a:ext cx="8335" cy="7144"/>
          </a:xfrm>
          <a:custGeom>
            <a:avLst/>
            <a:gdLst>
              <a:gd name="T0" fmla="*/ 0 w 7"/>
              <a:gd name="T1" fmla="*/ 0 h 6"/>
              <a:gd name="T2" fmla="*/ 17642681 w 7"/>
              <a:gd name="T3" fmla="*/ 0 h 6"/>
              <a:gd name="T4" fmla="*/ 17642681 w 7"/>
              <a:gd name="T5" fmla="*/ 15120938 h 6"/>
              <a:gd name="T6" fmla="*/ 0 w 7"/>
              <a:gd name="T7" fmla="*/ 15120938 h 6"/>
              <a:gd name="T8" fmla="*/ 0 w 7"/>
              <a:gd name="T9" fmla="*/ 0 h 6"/>
              <a:gd name="T10" fmla="*/ 0 w 7"/>
              <a:gd name="T11" fmla="*/ 0 h 6"/>
              <a:gd name="T12" fmla="*/ 12602142 w 7"/>
              <a:gd name="T13" fmla="*/ 0 h 6"/>
              <a:gd name="T14" fmla="*/ 12602142 w 7"/>
              <a:gd name="T15" fmla="*/ 12601575 h 6"/>
              <a:gd name="T16" fmla="*/ 0 w 7"/>
              <a:gd name="T17" fmla="*/ 12601575 h 6"/>
              <a:gd name="T18" fmla="*/ 0 w 7"/>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6">
                <a:moveTo>
                  <a:pt x="0" y="0"/>
                </a:moveTo>
                <a:lnTo>
                  <a:pt x="7" y="0"/>
                </a:lnTo>
                <a:lnTo>
                  <a:pt x="7" y="6"/>
                </a:lnTo>
                <a:lnTo>
                  <a:pt x="0" y="6"/>
                </a:lnTo>
                <a:lnTo>
                  <a:pt x="0" y="0"/>
                </a:lnTo>
                <a:close/>
                <a:moveTo>
                  <a:pt x="0" y="0"/>
                </a:moveTo>
                <a:lnTo>
                  <a:pt x="5" y="0"/>
                </a:lnTo>
                <a:lnTo>
                  <a:pt x="5"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65" name="Freeform 859">
            <a:extLst>
              <a:ext uri="{FF2B5EF4-FFF2-40B4-BE49-F238E27FC236}">
                <a16:creationId xmlns:a16="http://schemas.microsoft.com/office/drawing/2014/main" id="{82095DC4-E1D2-6349-9520-A4DCD12DFC09}"/>
              </a:ext>
            </a:extLst>
          </p:cNvPr>
          <p:cNvSpPr>
            <a:spLocks noEditPoints="1"/>
          </p:cNvSpPr>
          <p:nvPr/>
        </p:nvSpPr>
        <p:spPr bwMode="auto">
          <a:xfrm>
            <a:off x="5017294" y="4131469"/>
            <a:ext cx="5954" cy="5954"/>
          </a:xfrm>
          <a:custGeom>
            <a:avLst/>
            <a:gdLst>
              <a:gd name="T0" fmla="*/ 0 w 5"/>
              <a:gd name="T1" fmla="*/ 0 h 5"/>
              <a:gd name="T2" fmla="*/ 12602369 w 5"/>
              <a:gd name="T3" fmla="*/ 0 h 5"/>
              <a:gd name="T4" fmla="*/ 12602369 w 5"/>
              <a:gd name="T5" fmla="*/ 12602369 h 5"/>
              <a:gd name="T6" fmla="*/ 0 w 5"/>
              <a:gd name="T7" fmla="*/ 12602369 h 5"/>
              <a:gd name="T8" fmla="*/ 0 w 5"/>
              <a:gd name="T9" fmla="*/ 0 h 5"/>
              <a:gd name="T10" fmla="*/ 0 w 5"/>
              <a:gd name="T11" fmla="*/ 0 h 5"/>
              <a:gd name="T12" fmla="*/ 10081260 w 5"/>
              <a:gd name="T13" fmla="*/ 0 h 5"/>
              <a:gd name="T14" fmla="*/ 10081260 w 5"/>
              <a:gd name="T15" fmla="*/ 7561739 h 5"/>
              <a:gd name="T16" fmla="*/ 0 w 5"/>
              <a:gd name="T17" fmla="*/ 7561739 h 5"/>
              <a:gd name="T18" fmla="*/ 0 w 5"/>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5">
                <a:moveTo>
                  <a:pt x="0" y="0"/>
                </a:moveTo>
                <a:lnTo>
                  <a:pt x="5" y="0"/>
                </a:lnTo>
                <a:lnTo>
                  <a:pt x="5" y="5"/>
                </a:lnTo>
                <a:lnTo>
                  <a:pt x="0" y="5"/>
                </a:lnTo>
                <a:lnTo>
                  <a:pt x="0" y="0"/>
                </a:lnTo>
                <a:close/>
                <a:moveTo>
                  <a:pt x="0" y="0"/>
                </a:moveTo>
                <a:lnTo>
                  <a:pt x="4" y="0"/>
                </a:lnTo>
                <a:lnTo>
                  <a:pt x="4" y="3"/>
                </a:lnTo>
                <a:lnTo>
                  <a:pt x="0"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66" name="Freeform 860">
            <a:extLst>
              <a:ext uri="{FF2B5EF4-FFF2-40B4-BE49-F238E27FC236}">
                <a16:creationId xmlns:a16="http://schemas.microsoft.com/office/drawing/2014/main" id="{6189AAE0-1017-3F48-BB8B-169D8AD6A930}"/>
              </a:ext>
            </a:extLst>
          </p:cNvPr>
          <p:cNvSpPr>
            <a:spLocks noEditPoints="1"/>
          </p:cNvSpPr>
          <p:nvPr/>
        </p:nvSpPr>
        <p:spPr bwMode="auto">
          <a:xfrm>
            <a:off x="5017294" y="4131470"/>
            <a:ext cx="4763" cy="3572"/>
          </a:xfrm>
          <a:custGeom>
            <a:avLst/>
            <a:gdLst>
              <a:gd name="T0" fmla="*/ 0 w 4"/>
              <a:gd name="T1" fmla="*/ 0 h 3"/>
              <a:gd name="T2" fmla="*/ 10080625 w 4"/>
              <a:gd name="T3" fmla="*/ 0 h 3"/>
              <a:gd name="T4" fmla="*/ 10080625 w 4"/>
              <a:gd name="T5" fmla="*/ 7562056 h 3"/>
              <a:gd name="T6" fmla="*/ 0 w 4"/>
              <a:gd name="T7" fmla="*/ 7562056 h 3"/>
              <a:gd name="T8" fmla="*/ 0 w 4"/>
              <a:gd name="T9" fmla="*/ 0 h 3"/>
              <a:gd name="T10" fmla="*/ 0 w 4"/>
              <a:gd name="T11" fmla="*/ 0 h 3"/>
              <a:gd name="T12" fmla="*/ 5040313 w 4"/>
              <a:gd name="T13" fmla="*/ 0 h 3"/>
              <a:gd name="T14" fmla="*/ 5040313 w 4"/>
              <a:gd name="T15" fmla="*/ 5040842 h 3"/>
              <a:gd name="T16" fmla="*/ 0 w 4"/>
              <a:gd name="T17" fmla="*/ 5040842 h 3"/>
              <a:gd name="T18" fmla="*/ 0 w 4"/>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3">
                <a:moveTo>
                  <a:pt x="0" y="0"/>
                </a:moveTo>
                <a:lnTo>
                  <a:pt x="4" y="0"/>
                </a:lnTo>
                <a:lnTo>
                  <a:pt x="4" y="3"/>
                </a:lnTo>
                <a:lnTo>
                  <a:pt x="0" y="3"/>
                </a:lnTo>
                <a:lnTo>
                  <a:pt x="0" y="0"/>
                </a:lnTo>
                <a:close/>
                <a:moveTo>
                  <a:pt x="0" y="0"/>
                </a:moveTo>
                <a:lnTo>
                  <a:pt x="2" y="0"/>
                </a:lnTo>
                <a:lnTo>
                  <a:pt x="2" y="2"/>
                </a:lnTo>
                <a:lnTo>
                  <a:pt x="0"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67" name="Freeform 861">
            <a:extLst>
              <a:ext uri="{FF2B5EF4-FFF2-40B4-BE49-F238E27FC236}">
                <a16:creationId xmlns:a16="http://schemas.microsoft.com/office/drawing/2014/main" id="{A868AF35-8C8D-ED46-B050-DA5D9BC9F5C4}"/>
              </a:ext>
            </a:extLst>
          </p:cNvPr>
          <p:cNvSpPr>
            <a:spLocks noEditPoints="1"/>
          </p:cNvSpPr>
          <p:nvPr/>
        </p:nvSpPr>
        <p:spPr bwMode="auto">
          <a:xfrm>
            <a:off x="5017295" y="4131470"/>
            <a:ext cx="2381" cy="2381"/>
          </a:xfrm>
          <a:custGeom>
            <a:avLst/>
            <a:gdLst>
              <a:gd name="T0" fmla="*/ 0 w 2"/>
              <a:gd name="T1" fmla="*/ 0 h 2"/>
              <a:gd name="T2" fmla="*/ 5040313 w 2"/>
              <a:gd name="T3" fmla="*/ 0 h 2"/>
              <a:gd name="T4" fmla="*/ 5040313 w 2"/>
              <a:gd name="T5" fmla="*/ 5040313 h 2"/>
              <a:gd name="T6" fmla="*/ 0 w 2"/>
              <a:gd name="T7" fmla="*/ 5040313 h 2"/>
              <a:gd name="T8" fmla="*/ 0 w 2"/>
              <a:gd name="T9" fmla="*/ 0 h 2"/>
              <a:gd name="T10" fmla="*/ 0 w 2"/>
              <a:gd name="T11" fmla="*/ 0 h 2"/>
              <a:gd name="T12" fmla="*/ 0 w 2"/>
              <a:gd name="T13" fmla="*/ 0 h 2"/>
              <a:gd name="T14" fmla="*/ 0 w 2"/>
              <a:gd name="T15" fmla="*/ 0 h 2"/>
              <a:gd name="T16" fmla="*/ 0 w 2"/>
              <a:gd name="T17" fmla="*/ 0 h 2"/>
              <a:gd name="T18" fmla="*/ 0 w 2"/>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 h="2">
                <a:moveTo>
                  <a:pt x="0" y="0"/>
                </a:moveTo>
                <a:lnTo>
                  <a:pt x="2" y="0"/>
                </a:lnTo>
                <a:lnTo>
                  <a:pt x="2" y="2"/>
                </a:lnTo>
                <a:lnTo>
                  <a:pt x="0" y="2"/>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68" name="Freeform 862">
            <a:extLst>
              <a:ext uri="{FF2B5EF4-FFF2-40B4-BE49-F238E27FC236}">
                <a16:creationId xmlns:a16="http://schemas.microsoft.com/office/drawing/2014/main" id="{7C597791-1E60-3947-9B69-CAFD7FFAB86F}"/>
              </a:ext>
            </a:extLst>
          </p:cNvPr>
          <p:cNvSpPr>
            <a:spLocks noEditPoints="1"/>
          </p:cNvSpPr>
          <p:nvPr/>
        </p:nvSpPr>
        <p:spPr bwMode="auto">
          <a:xfrm>
            <a:off x="5017294" y="4131469"/>
            <a:ext cx="1191" cy="119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1">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69" name="Freeform 863">
            <a:extLst>
              <a:ext uri="{FF2B5EF4-FFF2-40B4-BE49-F238E27FC236}">
                <a16:creationId xmlns:a16="http://schemas.microsoft.com/office/drawing/2014/main" id="{1B09B8FB-B2DC-8B4E-A67A-EE39D9B784BB}"/>
              </a:ext>
            </a:extLst>
          </p:cNvPr>
          <p:cNvSpPr>
            <a:spLocks noEditPoints="1"/>
          </p:cNvSpPr>
          <p:nvPr/>
        </p:nvSpPr>
        <p:spPr bwMode="auto">
          <a:xfrm>
            <a:off x="5005388" y="4121944"/>
            <a:ext cx="180975" cy="133350"/>
          </a:xfrm>
          <a:custGeom>
            <a:avLst/>
            <a:gdLst>
              <a:gd name="T0" fmla="*/ 0 w 152"/>
              <a:gd name="T1" fmla="*/ 0 h 112"/>
              <a:gd name="T2" fmla="*/ 383063750 w 152"/>
              <a:gd name="T3" fmla="*/ 0 h 112"/>
              <a:gd name="T4" fmla="*/ 383063750 w 152"/>
              <a:gd name="T5" fmla="*/ 282257500 h 112"/>
              <a:gd name="T6" fmla="*/ 0 w 152"/>
              <a:gd name="T7" fmla="*/ 282257500 h 112"/>
              <a:gd name="T8" fmla="*/ 0 w 152"/>
              <a:gd name="T9" fmla="*/ 0 h 112"/>
              <a:gd name="T10" fmla="*/ 7561263 w 152"/>
              <a:gd name="T11" fmla="*/ 2520950 h 112"/>
              <a:gd name="T12" fmla="*/ 383063750 w 152"/>
              <a:gd name="T13" fmla="*/ 2520950 h 112"/>
              <a:gd name="T14" fmla="*/ 383063750 w 152"/>
              <a:gd name="T15" fmla="*/ 282257500 h 112"/>
              <a:gd name="T16" fmla="*/ 7561263 w 152"/>
              <a:gd name="T17" fmla="*/ 282257500 h 112"/>
              <a:gd name="T18" fmla="*/ 7561263 w 152"/>
              <a:gd name="T19" fmla="*/ 252095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2" h="112">
                <a:moveTo>
                  <a:pt x="0" y="0"/>
                </a:moveTo>
                <a:lnTo>
                  <a:pt x="152" y="0"/>
                </a:lnTo>
                <a:lnTo>
                  <a:pt x="152" y="112"/>
                </a:lnTo>
                <a:lnTo>
                  <a:pt x="0" y="112"/>
                </a:lnTo>
                <a:lnTo>
                  <a:pt x="0" y="0"/>
                </a:lnTo>
                <a:close/>
                <a:moveTo>
                  <a:pt x="3" y="1"/>
                </a:moveTo>
                <a:lnTo>
                  <a:pt x="152" y="1"/>
                </a:lnTo>
                <a:lnTo>
                  <a:pt x="152" y="112"/>
                </a:lnTo>
                <a:lnTo>
                  <a:pt x="3" y="112"/>
                </a:lnTo>
                <a:lnTo>
                  <a:pt x="3" y="1"/>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70" name="Freeform 864">
            <a:extLst>
              <a:ext uri="{FF2B5EF4-FFF2-40B4-BE49-F238E27FC236}">
                <a16:creationId xmlns:a16="http://schemas.microsoft.com/office/drawing/2014/main" id="{6D5B80A8-9A15-534C-841A-28AB531C3304}"/>
              </a:ext>
            </a:extLst>
          </p:cNvPr>
          <p:cNvSpPr>
            <a:spLocks noEditPoints="1"/>
          </p:cNvSpPr>
          <p:nvPr/>
        </p:nvSpPr>
        <p:spPr bwMode="auto">
          <a:xfrm>
            <a:off x="5008961" y="4123135"/>
            <a:ext cx="177403" cy="132159"/>
          </a:xfrm>
          <a:custGeom>
            <a:avLst/>
            <a:gdLst>
              <a:gd name="T0" fmla="*/ 0 w 149"/>
              <a:gd name="T1" fmla="*/ 0 h 111"/>
              <a:gd name="T2" fmla="*/ 375501694 w 149"/>
              <a:gd name="T3" fmla="*/ 0 h 111"/>
              <a:gd name="T4" fmla="*/ 375501694 w 149"/>
              <a:gd name="T5" fmla="*/ 279735756 h 111"/>
              <a:gd name="T6" fmla="*/ 0 w 149"/>
              <a:gd name="T7" fmla="*/ 279735756 h 111"/>
              <a:gd name="T8" fmla="*/ 0 w 149"/>
              <a:gd name="T9" fmla="*/ 0 h 111"/>
              <a:gd name="T10" fmla="*/ 5040302 w 149"/>
              <a:gd name="T11" fmla="*/ 5040298 h 111"/>
              <a:gd name="T12" fmla="*/ 375501694 w 149"/>
              <a:gd name="T13" fmla="*/ 5040298 h 111"/>
              <a:gd name="T14" fmla="*/ 375501694 w 149"/>
              <a:gd name="T15" fmla="*/ 279735756 h 111"/>
              <a:gd name="T16" fmla="*/ 5040302 w 149"/>
              <a:gd name="T17" fmla="*/ 279735756 h 111"/>
              <a:gd name="T18" fmla="*/ 5040302 w 149"/>
              <a:gd name="T19" fmla="*/ 5040298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9" h="111">
                <a:moveTo>
                  <a:pt x="0" y="0"/>
                </a:moveTo>
                <a:lnTo>
                  <a:pt x="149" y="0"/>
                </a:lnTo>
                <a:lnTo>
                  <a:pt x="149" y="111"/>
                </a:lnTo>
                <a:lnTo>
                  <a:pt x="0" y="111"/>
                </a:lnTo>
                <a:lnTo>
                  <a:pt x="0" y="0"/>
                </a:lnTo>
                <a:close/>
                <a:moveTo>
                  <a:pt x="2" y="2"/>
                </a:moveTo>
                <a:lnTo>
                  <a:pt x="149" y="2"/>
                </a:lnTo>
                <a:lnTo>
                  <a:pt x="149" y="111"/>
                </a:lnTo>
                <a:lnTo>
                  <a:pt x="2" y="111"/>
                </a:lnTo>
                <a:lnTo>
                  <a:pt x="2" y="2"/>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71" name="Freeform 865">
            <a:extLst>
              <a:ext uri="{FF2B5EF4-FFF2-40B4-BE49-F238E27FC236}">
                <a16:creationId xmlns:a16="http://schemas.microsoft.com/office/drawing/2014/main" id="{7AEABBD4-8547-1748-804F-9FA9BCBCA889}"/>
              </a:ext>
            </a:extLst>
          </p:cNvPr>
          <p:cNvSpPr>
            <a:spLocks noEditPoints="1"/>
          </p:cNvSpPr>
          <p:nvPr/>
        </p:nvSpPr>
        <p:spPr bwMode="auto">
          <a:xfrm>
            <a:off x="5011341" y="4125517"/>
            <a:ext cx="175022" cy="129778"/>
          </a:xfrm>
          <a:custGeom>
            <a:avLst/>
            <a:gdLst>
              <a:gd name="T0" fmla="*/ 0 w 147"/>
              <a:gd name="T1" fmla="*/ 0 h 109"/>
              <a:gd name="T2" fmla="*/ 370461381 w 147"/>
              <a:gd name="T3" fmla="*/ 0 h 109"/>
              <a:gd name="T4" fmla="*/ 370461381 w 147"/>
              <a:gd name="T5" fmla="*/ 274695444 h 109"/>
              <a:gd name="T6" fmla="*/ 0 w 147"/>
              <a:gd name="T7" fmla="*/ 274695444 h 109"/>
              <a:gd name="T8" fmla="*/ 0 w 147"/>
              <a:gd name="T9" fmla="*/ 0 h 109"/>
              <a:gd name="T10" fmla="*/ 5040302 w 147"/>
              <a:gd name="T11" fmla="*/ 5040298 h 109"/>
              <a:gd name="T12" fmla="*/ 370461381 w 147"/>
              <a:gd name="T13" fmla="*/ 5040298 h 109"/>
              <a:gd name="T14" fmla="*/ 370461381 w 147"/>
              <a:gd name="T15" fmla="*/ 274695444 h 109"/>
              <a:gd name="T16" fmla="*/ 5040302 w 147"/>
              <a:gd name="T17" fmla="*/ 274695444 h 109"/>
              <a:gd name="T18" fmla="*/ 5040302 w 147"/>
              <a:gd name="T19" fmla="*/ 5040298 h 1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9">
                <a:moveTo>
                  <a:pt x="0" y="0"/>
                </a:moveTo>
                <a:lnTo>
                  <a:pt x="147" y="0"/>
                </a:lnTo>
                <a:lnTo>
                  <a:pt x="147" y="109"/>
                </a:lnTo>
                <a:lnTo>
                  <a:pt x="0" y="109"/>
                </a:lnTo>
                <a:lnTo>
                  <a:pt x="0" y="0"/>
                </a:lnTo>
                <a:close/>
                <a:moveTo>
                  <a:pt x="2" y="2"/>
                </a:moveTo>
                <a:lnTo>
                  <a:pt x="147" y="2"/>
                </a:lnTo>
                <a:lnTo>
                  <a:pt x="147" y="109"/>
                </a:lnTo>
                <a:lnTo>
                  <a:pt x="2" y="109"/>
                </a:lnTo>
                <a:lnTo>
                  <a:pt x="2"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72" name="Freeform 866">
            <a:extLst>
              <a:ext uri="{FF2B5EF4-FFF2-40B4-BE49-F238E27FC236}">
                <a16:creationId xmlns:a16="http://schemas.microsoft.com/office/drawing/2014/main" id="{47F30915-84D5-B341-8EF7-0309756FCD1A}"/>
              </a:ext>
            </a:extLst>
          </p:cNvPr>
          <p:cNvSpPr>
            <a:spLocks noEditPoints="1"/>
          </p:cNvSpPr>
          <p:nvPr/>
        </p:nvSpPr>
        <p:spPr bwMode="auto">
          <a:xfrm>
            <a:off x="5013724" y="4127897"/>
            <a:ext cx="172640" cy="127397"/>
          </a:xfrm>
          <a:custGeom>
            <a:avLst/>
            <a:gdLst>
              <a:gd name="T0" fmla="*/ 0 w 145"/>
              <a:gd name="T1" fmla="*/ 0 h 107"/>
              <a:gd name="T2" fmla="*/ 365421069 w 145"/>
              <a:gd name="T3" fmla="*/ 0 h 107"/>
              <a:gd name="T4" fmla="*/ 365421069 w 145"/>
              <a:gd name="T5" fmla="*/ 269655131 h 107"/>
              <a:gd name="T6" fmla="*/ 0 w 145"/>
              <a:gd name="T7" fmla="*/ 269655131 h 107"/>
              <a:gd name="T8" fmla="*/ 0 w 145"/>
              <a:gd name="T9" fmla="*/ 0 h 107"/>
              <a:gd name="T10" fmla="*/ 2519357 w 145"/>
              <a:gd name="T11" fmla="*/ 2519355 h 107"/>
              <a:gd name="T12" fmla="*/ 365421069 w 145"/>
              <a:gd name="T13" fmla="*/ 2519355 h 107"/>
              <a:gd name="T14" fmla="*/ 365421069 w 145"/>
              <a:gd name="T15" fmla="*/ 269655131 h 107"/>
              <a:gd name="T16" fmla="*/ 2519357 w 145"/>
              <a:gd name="T17" fmla="*/ 269655131 h 107"/>
              <a:gd name="T18" fmla="*/ 2519357 w 145"/>
              <a:gd name="T19" fmla="*/ 2519355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7">
                <a:moveTo>
                  <a:pt x="0" y="0"/>
                </a:moveTo>
                <a:lnTo>
                  <a:pt x="145" y="0"/>
                </a:lnTo>
                <a:lnTo>
                  <a:pt x="145" y="107"/>
                </a:lnTo>
                <a:lnTo>
                  <a:pt x="0" y="107"/>
                </a:lnTo>
                <a:lnTo>
                  <a:pt x="0" y="0"/>
                </a:lnTo>
                <a:close/>
                <a:moveTo>
                  <a:pt x="1" y="1"/>
                </a:moveTo>
                <a:lnTo>
                  <a:pt x="145" y="1"/>
                </a:lnTo>
                <a:lnTo>
                  <a:pt x="145" y="107"/>
                </a:lnTo>
                <a:lnTo>
                  <a:pt x="1" y="107"/>
                </a:lnTo>
                <a:lnTo>
                  <a:pt x="1" y="1"/>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73" name="Freeform 867">
            <a:extLst>
              <a:ext uri="{FF2B5EF4-FFF2-40B4-BE49-F238E27FC236}">
                <a16:creationId xmlns:a16="http://schemas.microsoft.com/office/drawing/2014/main" id="{79F5A6CA-67EA-9A40-B51F-83936BA43ADD}"/>
              </a:ext>
            </a:extLst>
          </p:cNvPr>
          <p:cNvSpPr>
            <a:spLocks noEditPoints="1"/>
          </p:cNvSpPr>
          <p:nvPr/>
        </p:nvSpPr>
        <p:spPr bwMode="auto">
          <a:xfrm>
            <a:off x="5014913" y="4129089"/>
            <a:ext cx="171450" cy="126206"/>
          </a:xfrm>
          <a:custGeom>
            <a:avLst/>
            <a:gdLst>
              <a:gd name="T0" fmla="*/ 0 w 144"/>
              <a:gd name="T1" fmla="*/ 0 h 106"/>
              <a:gd name="T2" fmla="*/ 362902500 w 144"/>
              <a:gd name="T3" fmla="*/ 0 h 106"/>
              <a:gd name="T4" fmla="*/ 362902500 w 144"/>
              <a:gd name="T5" fmla="*/ 267136563 h 106"/>
              <a:gd name="T6" fmla="*/ 0 w 144"/>
              <a:gd name="T7" fmla="*/ 267136563 h 106"/>
              <a:gd name="T8" fmla="*/ 0 w 144"/>
              <a:gd name="T9" fmla="*/ 0 h 106"/>
              <a:gd name="T10" fmla="*/ 7561263 w 144"/>
              <a:gd name="T11" fmla="*/ 2520950 h 106"/>
              <a:gd name="T12" fmla="*/ 362902500 w 144"/>
              <a:gd name="T13" fmla="*/ 2520950 h 106"/>
              <a:gd name="T14" fmla="*/ 362902500 w 144"/>
              <a:gd name="T15" fmla="*/ 267136563 h 106"/>
              <a:gd name="T16" fmla="*/ 7561263 w 144"/>
              <a:gd name="T17" fmla="*/ 267136563 h 106"/>
              <a:gd name="T18" fmla="*/ 7561263 w 144"/>
              <a:gd name="T19" fmla="*/ 2520950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4" h="106">
                <a:moveTo>
                  <a:pt x="0" y="0"/>
                </a:moveTo>
                <a:lnTo>
                  <a:pt x="144" y="0"/>
                </a:lnTo>
                <a:lnTo>
                  <a:pt x="144" y="106"/>
                </a:lnTo>
                <a:lnTo>
                  <a:pt x="0" y="106"/>
                </a:lnTo>
                <a:lnTo>
                  <a:pt x="0" y="0"/>
                </a:lnTo>
                <a:close/>
                <a:moveTo>
                  <a:pt x="3" y="1"/>
                </a:moveTo>
                <a:lnTo>
                  <a:pt x="144" y="1"/>
                </a:lnTo>
                <a:lnTo>
                  <a:pt x="144" y="106"/>
                </a:lnTo>
                <a:lnTo>
                  <a:pt x="3" y="106"/>
                </a:lnTo>
                <a:lnTo>
                  <a:pt x="3" y="1"/>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74" name="Freeform 868">
            <a:extLst>
              <a:ext uri="{FF2B5EF4-FFF2-40B4-BE49-F238E27FC236}">
                <a16:creationId xmlns:a16="http://schemas.microsoft.com/office/drawing/2014/main" id="{F41C602C-B55E-4E44-81F7-51B1E076D676}"/>
              </a:ext>
            </a:extLst>
          </p:cNvPr>
          <p:cNvSpPr>
            <a:spLocks noEditPoints="1"/>
          </p:cNvSpPr>
          <p:nvPr/>
        </p:nvSpPr>
        <p:spPr bwMode="auto">
          <a:xfrm>
            <a:off x="5018486" y="4130280"/>
            <a:ext cx="167878" cy="125015"/>
          </a:xfrm>
          <a:custGeom>
            <a:avLst/>
            <a:gdLst>
              <a:gd name="T0" fmla="*/ 0 w 141"/>
              <a:gd name="T1" fmla="*/ 0 h 105"/>
              <a:gd name="T2" fmla="*/ 355340444 w 141"/>
              <a:gd name="T3" fmla="*/ 0 h 105"/>
              <a:gd name="T4" fmla="*/ 355340444 w 141"/>
              <a:gd name="T5" fmla="*/ 264614819 h 105"/>
              <a:gd name="T6" fmla="*/ 0 w 141"/>
              <a:gd name="T7" fmla="*/ 264614819 h 105"/>
              <a:gd name="T8" fmla="*/ 0 w 141"/>
              <a:gd name="T9" fmla="*/ 0 h 105"/>
              <a:gd name="T10" fmla="*/ 5040301 w 141"/>
              <a:gd name="T11" fmla="*/ 5040297 h 105"/>
              <a:gd name="T12" fmla="*/ 355340444 w 141"/>
              <a:gd name="T13" fmla="*/ 5040297 h 105"/>
              <a:gd name="T14" fmla="*/ 355340444 w 141"/>
              <a:gd name="T15" fmla="*/ 264614819 h 105"/>
              <a:gd name="T16" fmla="*/ 5040301 w 141"/>
              <a:gd name="T17" fmla="*/ 264614819 h 105"/>
              <a:gd name="T18" fmla="*/ 5040301 w 141"/>
              <a:gd name="T19" fmla="*/ 5040297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5">
                <a:moveTo>
                  <a:pt x="0" y="0"/>
                </a:moveTo>
                <a:lnTo>
                  <a:pt x="141" y="0"/>
                </a:lnTo>
                <a:lnTo>
                  <a:pt x="141" y="105"/>
                </a:lnTo>
                <a:lnTo>
                  <a:pt x="0" y="105"/>
                </a:lnTo>
                <a:lnTo>
                  <a:pt x="0" y="0"/>
                </a:lnTo>
                <a:close/>
                <a:moveTo>
                  <a:pt x="2" y="2"/>
                </a:moveTo>
                <a:lnTo>
                  <a:pt x="141" y="2"/>
                </a:lnTo>
                <a:lnTo>
                  <a:pt x="141" y="105"/>
                </a:lnTo>
                <a:lnTo>
                  <a:pt x="2" y="105"/>
                </a:lnTo>
                <a:lnTo>
                  <a:pt x="2"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75" name="Freeform 869">
            <a:extLst>
              <a:ext uri="{FF2B5EF4-FFF2-40B4-BE49-F238E27FC236}">
                <a16:creationId xmlns:a16="http://schemas.microsoft.com/office/drawing/2014/main" id="{E3BDAA80-62C8-1441-A27B-3E2DD6C3AA0F}"/>
              </a:ext>
            </a:extLst>
          </p:cNvPr>
          <p:cNvSpPr>
            <a:spLocks noEditPoints="1"/>
          </p:cNvSpPr>
          <p:nvPr/>
        </p:nvSpPr>
        <p:spPr bwMode="auto">
          <a:xfrm>
            <a:off x="5020866" y="4132660"/>
            <a:ext cx="165497" cy="122634"/>
          </a:xfrm>
          <a:custGeom>
            <a:avLst/>
            <a:gdLst>
              <a:gd name="T0" fmla="*/ 0 w 139"/>
              <a:gd name="T1" fmla="*/ 0 h 103"/>
              <a:gd name="T2" fmla="*/ 350300131 w 139"/>
              <a:gd name="T3" fmla="*/ 0 h 103"/>
              <a:gd name="T4" fmla="*/ 350300131 w 139"/>
              <a:gd name="T5" fmla="*/ 259574506 h 103"/>
              <a:gd name="T6" fmla="*/ 0 w 139"/>
              <a:gd name="T7" fmla="*/ 259574506 h 103"/>
              <a:gd name="T8" fmla="*/ 0 w 139"/>
              <a:gd name="T9" fmla="*/ 0 h 103"/>
              <a:gd name="T10" fmla="*/ 2519357 w 139"/>
              <a:gd name="T11" fmla="*/ 5040297 h 103"/>
              <a:gd name="T12" fmla="*/ 350300131 w 139"/>
              <a:gd name="T13" fmla="*/ 5040297 h 103"/>
              <a:gd name="T14" fmla="*/ 350300131 w 139"/>
              <a:gd name="T15" fmla="*/ 259574506 h 103"/>
              <a:gd name="T16" fmla="*/ 2519357 w 139"/>
              <a:gd name="T17" fmla="*/ 259574506 h 103"/>
              <a:gd name="T18" fmla="*/ 2519357 w 139"/>
              <a:gd name="T19" fmla="*/ 5040297 h 1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9" h="103">
                <a:moveTo>
                  <a:pt x="0" y="0"/>
                </a:moveTo>
                <a:lnTo>
                  <a:pt x="139" y="0"/>
                </a:lnTo>
                <a:lnTo>
                  <a:pt x="139" y="103"/>
                </a:lnTo>
                <a:lnTo>
                  <a:pt x="0" y="103"/>
                </a:lnTo>
                <a:lnTo>
                  <a:pt x="0" y="0"/>
                </a:lnTo>
                <a:close/>
                <a:moveTo>
                  <a:pt x="1" y="2"/>
                </a:moveTo>
                <a:lnTo>
                  <a:pt x="139" y="2"/>
                </a:lnTo>
                <a:lnTo>
                  <a:pt x="139" y="103"/>
                </a:lnTo>
                <a:lnTo>
                  <a:pt x="1" y="103"/>
                </a:lnTo>
                <a:lnTo>
                  <a:pt x="1" y="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76" name="Freeform 870">
            <a:extLst>
              <a:ext uri="{FF2B5EF4-FFF2-40B4-BE49-F238E27FC236}">
                <a16:creationId xmlns:a16="http://schemas.microsoft.com/office/drawing/2014/main" id="{52334005-731E-2945-9216-D43EAD07662E}"/>
              </a:ext>
            </a:extLst>
          </p:cNvPr>
          <p:cNvSpPr>
            <a:spLocks noEditPoints="1"/>
          </p:cNvSpPr>
          <p:nvPr/>
        </p:nvSpPr>
        <p:spPr bwMode="auto">
          <a:xfrm>
            <a:off x="5022058" y="4135042"/>
            <a:ext cx="164306" cy="120253"/>
          </a:xfrm>
          <a:custGeom>
            <a:avLst/>
            <a:gdLst>
              <a:gd name="T0" fmla="*/ 0 w 138"/>
              <a:gd name="T1" fmla="*/ 0 h 101"/>
              <a:gd name="T2" fmla="*/ 347781563 w 138"/>
              <a:gd name="T3" fmla="*/ 0 h 101"/>
              <a:gd name="T4" fmla="*/ 347781563 w 138"/>
              <a:gd name="T5" fmla="*/ 254534194 h 101"/>
              <a:gd name="T6" fmla="*/ 0 w 138"/>
              <a:gd name="T7" fmla="*/ 254534194 h 101"/>
              <a:gd name="T8" fmla="*/ 0 w 138"/>
              <a:gd name="T9" fmla="*/ 0 h 101"/>
              <a:gd name="T10" fmla="*/ 5040313 w 138"/>
              <a:gd name="T11" fmla="*/ 2519355 h 101"/>
              <a:gd name="T12" fmla="*/ 347781563 w 138"/>
              <a:gd name="T13" fmla="*/ 2519355 h 101"/>
              <a:gd name="T14" fmla="*/ 347781563 w 138"/>
              <a:gd name="T15" fmla="*/ 254534194 h 101"/>
              <a:gd name="T16" fmla="*/ 5040313 w 138"/>
              <a:gd name="T17" fmla="*/ 254534194 h 101"/>
              <a:gd name="T18" fmla="*/ 5040313 w 138"/>
              <a:gd name="T19" fmla="*/ 2519355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1">
                <a:moveTo>
                  <a:pt x="0" y="0"/>
                </a:moveTo>
                <a:lnTo>
                  <a:pt x="138" y="0"/>
                </a:lnTo>
                <a:lnTo>
                  <a:pt x="138" y="101"/>
                </a:lnTo>
                <a:lnTo>
                  <a:pt x="0" y="101"/>
                </a:lnTo>
                <a:lnTo>
                  <a:pt x="0" y="0"/>
                </a:lnTo>
                <a:close/>
                <a:moveTo>
                  <a:pt x="2" y="1"/>
                </a:moveTo>
                <a:lnTo>
                  <a:pt x="138" y="1"/>
                </a:lnTo>
                <a:lnTo>
                  <a:pt x="138" y="101"/>
                </a:lnTo>
                <a:lnTo>
                  <a:pt x="2" y="101"/>
                </a:lnTo>
                <a:lnTo>
                  <a:pt x="2" y="1"/>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77" name="Freeform 871">
            <a:extLst>
              <a:ext uri="{FF2B5EF4-FFF2-40B4-BE49-F238E27FC236}">
                <a16:creationId xmlns:a16="http://schemas.microsoft.com/office/drawing/2014/main" id="{15CC99F2-243A-444C-AD14-B613B952E01D}"/>
              </a:ext>
            </a:extLst>
          </p:cNvPr>
          <p:cNvSpPr>
            <a:spLocks noEditPoints="1"/>
          </p:cNvSpPr>
          <p:nvPr/>
        </p:nvSpPr>
        <p:spPr bwMode="auto">
          <a:xfrm>
            <a:off x="5024438" y="4136231"/>
            <a:ext cx="161925" cy="119063"/>
          </a:xfrm>
          <a:custGeom>
            <a:avLst/>
            <a:gdLst>
              <a:gd name="T0" fmla="*/ 0 w 136"/>
              <a:gd name="T1" fmla="*/ 0 h 100"/>
              <a:gd name="T2" fmla="*/ 342741250 w 136"/>
              <a:gd name="T3" fmla="*/ 0 h 100"/>
              <a:gd name="T4" fmla="*/ 342741250 w 136"/>
              <a:gd name="T5" fmla="*/ 252015625 h 100"/>
              <a:gd name="T6" fmla="*/ 0 w 136"/>
              <a:gd name="T7" fmla="*/ 252015625 h 100"/>
              <a:gd name="T8" fmla="*/ 0 w 136"/>
              <a:gd name="T9" fmla="*/ 0 h 100"/>
              <a:gd name="T10" fmla="*/ 7561263 w 136"/>
              <a:gd name="T11" fmla="*/ 5040313 h 100"/>
              <a:gd name="T12" fmla="*/ 342741250 w 136"/>
              <a:gd name="T13" fmla="*/ 5040313 h 100"/>
              <a:gd name="T14" fmla="*/ 342741250 w 136"/>
              <a:gd name="T15" fmla="*/ 252015625 h 100"/>
              <a:gd name="T16" fmla="*/ 7561263 w 136"/>
              <a:gd name="T17" fmla="*/ 252015625 h 100"/>
              <a:gd name="T18" fmla="*/ 7561263 w 136"/>
              <a:gd name="T19" fmla="*/ 5040313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6" h="100">
                <a:moveTo>
                  <a:pt x="0" y="0"/>
                </a:moveTo>
                <a:lnTo>
                  <a:pt x="136" y="0"/>
                </a:lnTo>
                <a:lnTo>
                  <a:pt x="136" y="100"/>
                </a:lnTo>
                <a:lnTo>
                  <a:pt x="0" y="100"/>
                </a:lnTo>
                <a:lnTo>
                  <a:pt x="0" y="0"/>
                </a:lnTo>
                <a:close/>
                <a:moveTo>
                  <a:pt x="3" y="2"/>
                </a:moveTo>
                <a:lnTo>
                  <a:pt x="136" y="2"/>
                </a:lnTo>
                <a:lnTo>
                  <a:pt x="136" y="100"/>
                </a:lnTo>
                <a:lnTo>
                  <a:pt x="3" y="100"/>
                </a:lnTo>
                <a:lnTo>
                  <a:pt x="3"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78" name="Freeform 872">
            <a:extLst>
              <a:ext uri="{FF2B5EF4-FFF2-40B4-BE49-F238E27FC236}">
                <a16:creationId xmlns:a16="http://schemas.microsoft.com/office/drawing/2014/main" id="{D0682F5E-E2F7-D147-98C3-6667122257A5}"/>
              </a:ext>
            </a:extLst>
          </p:cNvPr>
          <p:cNvSpPr>
            <a:spLocks noEditPoints="1"/>
          </p:cNvSpPr>
          <p:nvPr/>
        </p:nvSpPr>
        <p:spPr bwMode="auto">
          <a:xfrm>
            <a:off x="5028011" y="4138614"/>
            <a:ext cx="158353" cy="116681"/>
          </a:xfrm>
          <a:custGeom>
            <a:avLst/>
            <a:gdLst>
              <a:gd name="T0" fmla="*/ 0 w 133"/>
              <a:gd name="T1" fmla="*/ 0 h 98"/>
              <a:gd name="T2" fmla="*/ 335179194 w 133"/>
              <a:gd name="T3" fmla="*/ 0 h 98"/>
              <a:gd name="T4" fmla="*/ 335179194 w 133"/>
              <a:gd name="T5" fmla="*/ 246975313 h 98"/>
              <a:gd name="T6" fmla="*/ 0 w 133"/>
              <a:gd name="T7" fmla="*/ 246975313 h 98"/>
              <a:gd name="T8" fmla="*/ 0 w 133"/>
              <a:gd name="T9" fmla="*/ 0 h 98"/>
              <a:gd name="T10" fmla="*/ 5040301 w 133"/>
              <a:gd name="T11" fmla="*/ 2520950 h 98"/>
              <a:gd name="T12" fmla="*/ 335179194 w 133"/>
              <a:gd name="T13" fmla="*/ 2520950 h 98"/>
              <a:gd name="T14" fmla="*/ 335179194 w 133"/>
              <a:gd name="T15" fmla="*/ 246975313 h 98"/>
              <a:gd name="T16" fmla="*/ 5040301 w 133"/>
              <a:gd name="T17" fmla="*/ 246975313 h 98"/>
              <a:gd name="T18" fmla="*/ 5040301 w 133"/>
              <a:gd name="T19" fmla="*/ 2520950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3" h="98">
                <a:moveTo>
                  <a:pt x="0" y="0"/>
                </a:moveTo>
                <a:lnTo>
                  <a:pt x="133" y="0"/>
                </a:lnTo>
                <a:lnTo>
                  <a:pt x="133" y="98"/>
                </a:lnTo>
                <a:lnTo>
                  <a:pt x="0" y="98"/>
                </a:lnTo>
                <a:lnTo>
                  <a:pt x="0" y="0"/>
                </a:lnTo>
                <a:close/>
                <a:moveTo>
                  <a:pt x="2" y="1"/>
                </a:moveTo>
                <a:lnTo>
                  <a:pt x="133" y="1"/>
                </a:lnTo>
                <a:lnTo>
                  <a:pt x="133" y="98"/>
                </a:lnTo>
                <a:lnTo>
                  <a:pt x="2" y="98"/>
                </a:lnTo>
                <a:lnTo>
                  <a:pt x="2" y="1"/>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79" name="Freeform 873">
            <a:extLst>
              <a:ext uri="{FF2B5EF4-FFF2-40B4-BE49-F238E27FC236}">
                <a16:creationId xmlns:a16="http://schemas.microsoft.com/office/drawing/2014/main" id="{62D96238-B604-2843-A10E-4D9115167F27}"/>
              </a:ext>
            </a:extLst>
          </p:cNvPr>
          <p:cNvSpPr>
            <a:spLocks noEditPoints="1"/>
          </p:cNvSpPr>
          <p:nvPr/>
        </p:nvSpPr>
        <p:spPr bwMode="auto">
          <a:xfrm>
            <a:off x="5030391" y="4139805"/>
            <a:ext cx="155972" cy="115490"/>
          </a:xfrm>
          <a:custGeom>
            <a:avLst/>
            <a:gdLst>
              <a:gd name="T0" fmla="*/ 0 w 131"/>
              <a:gd name="T1" fmla="*/ 0 h 97"/>
              <a:gd name="T2" fmla="*/ 330138881 w 131"/>
              <a:gd name="T3" fmla="*/ 0 h 97"/>
              <a:gd name="T4" fmla="*/ 330138881 w 131"/>
              <a:gd name="T5" fmla="*/ 244453569 h 97"/>
              <a:gd name="T6" fmla="*/ 0 w 131"/>
              <a:gd name="T7" fmla="*/ 244453569 h 97"/>
              <a:gd name="T8" fmla="*/ 0 w 131"/>
              <a:gd name="T9" fmla="*/ 0 h 97"/>
              <a:gd name="T10" fmla="*/ 2519356 w 131"/>
              <a:gd name="T11" fmla="*/ 2519354 h 97"/>
              <a:gd name="T12" fmla="*/ 330138881 w 131"/>
              <a:gd name="T13" fmla="*/ 2519354 h 97"/>
              <a:gd name="T14" fmla="*/ 330138881 w 131"/>
              <a:gd name="T15" fmla="*/ 244453569 h 97"/>
              <a:gd name="T16" fmla="*/ 2519356 w 131"/>
              <a:gd name="T17" fmla="*/ 244453569 h 97"/>
              <a:gd name="T18" fmla="*/ 2519356 w 131"/>
              <a:gd name="T19" fmla="*/ 2519354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1" h="97">
                <a:moveTo>
                  <a:pt x="0" y="0"/>
                </a:moveTo>
                <a:lnTo>
                  <a:pt x="131" y="0"/>
                </a:lnTo>
                <a:lnTo>
                  <a:pt x="131" y="97"/>
                </a:lnTo>
                <a:lnTo>
                  <a:pt x="0" y="97"/>
                </a:lnTo>
                <a:lnTo>
                  <a:pt x="0" y="0"/>
                </a:lnTo>
                <a:close/>
                <a:moveTo>
                  <a:pt x="1" y="1"/>
                </a:moveTo>
                <a:lnTo>
                  <a:pt x="131" y="1"/>
                </a:lnTo>
                <a:lnTo>
                  <a:pt x="131" y="97"/>
                </a:lnTo>
                <a:lnTo>
                  <a:pt x="1" y="97"/>
                </a:lnTo>
                <a:lnTo>
                  <a:pt x="1" y="1"/>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80" name="Freeform 874">
            <a:extLst>
              <a:ext uri="{FF2B5EF4-FFF2-40B4-BE49-F238E27FC236}">
                <a16:creationId xmlns:a16="http://schemas.microsoft.com/office/drawing/2014/main" id="{9EEA9BFD-183E-644E-8AAA-755270A32C88}"/>
              </a:ext>
            </a:extLst>
          </p:cNvPr>
          <p:cNvSpPr>
            <a:spLocks noEditPoints="1"/>
          </p:cNvSpPr>
          <p:nvPr/>
        </p:nvSpPr>
        <p:spPr bwMode="auto">
          <a:xfrm>
            <a:off x="5031583" y="4140994"/>
            <a:ext cx="154781" cy="114300"/>
          </a:xfrm>
          <a:custGeom>
            <a:avLst/>
            <a:gdLst>
              <a:gd name="T0" fmla="*/ 0 w 130"/>
              <a:gd name="T1" fmla="*/ 0 h 96"/>
              <a:gd name="T2" fmla="*/ 327620313 w 130"/>
              <a:gd name="T3" fmla="*/ 0 h 96"/>
              <a:gd name="T4" fmla="*/ 327620313 w 130"/>
              <a:gd name="T5" fmla="*/ 241935000 h 96"/>
              <a:gd name="T6" fmla="*/ 0 w 130"/>
              <a:gd name="T7" fmla="*/ 241935000 h 96"/>
              <a:gd name="T8" fmla="*/ 0 w 130"/>
              <a:gd name="T9" fmla="*/ 0 h 96"/>
              <a:gd name="T10" fmla="*/ 7561263 w 130"/>
              <a:gd name="T11" fmla="*/ 5040313 h 96"/>
              <a:gd name="T12" fmla="*/ 327620313 w 130"/>
              <a:gd name="T13" fmla="*/ 5040313 h 96"/>
              <a:gd name="T14" fmla="*/ 327620313 w 130"/>
              <a:gd name="T15" fmla="*/ 241935000 h 96"/>
              <a:gd name="T16" fmla="*/ 7561263 w 130"/>
              <a:gd name="T17" fmla="*/ 241935000 h 96"/>
              <a:gd name="T18" fmla="*/ 7561263 w 130"/>
              <a:gd name="T19" fmla="*/ 5040313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6">
                <a:moveTo>
                  <a:pt x="0" y="0"/>
                </a:moveTo>
                <a:lnTo>
                  <a:pt x="130" y="0"/>
                </a:lnTo>
                <a:lnTo>
                  <a:pt x="130" y="96"/>
                </a:lnTo>
                <a:lnTo>
                  <a:pt x="0" y="96"/>
                </a:lnTo>
                <a:lnTo>
                  <a:pt x="0" y="0"/>
                </a:lnTo>
                <a:close/>
                <a:moveTo>
                  <a:pt x="3" y="2"/>
                </a:moveTo>
                <a:lnTo>
                  <a:pt x="130" y="2"/>
                </a:lnTo>
                <a:lnTo>
                  <a:pt x="130" y="96"/>
                </a:lnTo>
                <a:lnTo>
                  <a:pt x="3" y="96"/>
                </a:lnTo>
                <a:lnTo>
                  <a:pt x="3" y="2"/>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81" name="Freeform 875">
            <a:extLst>
              <a:ext uri="{FF2B5EF4-FFF2-40B4-BE49-F238E27FC236}">
                <a16:creationId xmlns:a16="http://schemas.microsoft.com/office/drawing/2014/main" id="{2DC2221C-A2CF-9E45-B84D-D4E99CD8915A}"/>
              </a:ext>
            </a:extLst>
          </p:cNvPr>
          <p:cNvSpPr>
            <a:spLocks noEditPoints="1"/>
          </p:cNvSpPr>
          <p:nvPr/>
        </p:nvSpPr>
        <p:spPr bwMode="auto">
          <a:xfrm>
            <a:off x="5035154" y="4143376"/>
            <a:ext cx="151209" cy="111919"/>
          </a:xfrm>
          <a:custGeom>
            <a:avLst/>
            <a:gdLst>
              <a:gd name="T0" fmla="*/ 0 w 127"/>
              <a:gd name="T1" fmla="*/ 0 h 94"/>
              <a:gd name="T2" fmla="*/ 320058256 w 127"/>
              <a:gd name="T3" fmla="*/ 0 h 94"/>
              <a:gd name="T4" fmla="*/ 320058256 w 127"/>
              <a:gd name="T5" fmla="*/ 236894688 h 94"/>
              <a:gd name="T6" fmla="*/ 0 w 127"/>
              <a:gd name="T7" fmla="*/ 236894688 h 94"/>
              <a:gd name="T8" fmla="*/ 0 w 127"/>
              <a:gd name="T9" fmla="*/ 0 h 94"/>
              <a:gd name="T10" fmla="*/ 5040300 w 127"/>
              <a:gd name="T11" fmla="*/ 5040313 h 94"/>
              <a:gd name="T12" fmla="*/ 320058256 w 127"/>
              <a:gd name="T13" fmla="*/ 5040313 h 94"/>
              <a:gd name="T14" fmla="*/ 320058256 w 127"/>
              <a:gd name="T15" fmla="*/ 236894688 h 94"/>
              <a:gd name="T16" fmla="*/ 5040300 w 127"/>
              <a:gd name="T17" fmla="*/ 236894688 h 94"/>
              <a:gd name="T18" fmla="*/ 5040300 w 127"/>
              <a:gd name="T19" fmla="*/ 5040313 h 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94">
                <a:moveTo>
                  <a:pt x="0" y="0"/>
                </a:moveTo>
                <a:lnTo>
                  <a:pt x="127" y="0"/>
                </a:lnTo>
                <a:lnTo>
                  <a:pt x="127" y="94"/>
                </a:lnTo>
                <a:lnTo>
                  <a:pt x="0" y="94"/>
                </a:lnTo>
                <a:lnTo>
                  <a:pt x="0" y="0"/>
                </a:lnTo>
                <a:close/>
                <a:moveTo>
                  <a:pt x="2" y="2"/>
                </a:moveTo>
                <a:lnTo>
                  <a:pt x="127" y="2"/>
                </a:lnTo>
                <a:lnTo>
                  <a:pt x="127" y="94"/>
                </a:lnTo>
                <a:lnTo>
                  <a:pt x="2" y="94"/>
                </a:lnTo>
                <a:lnTo>
                  <a:pt x="2"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82" name="Freeform 876">
            <a:extLst>
              <a:ext uri="{FF2B5EF4-FFF2-40B4-BE49-F238E27FC236}">
                <a16:creationId xmlns:a16="http://schemas.microsoft.com/office/drawing/2014/main" id="{3C54EB70-D2F0-1D49-81F3-1404FF69B3C1}"/>
              </a:ext>
            </a:extLst>
          </p:cNvPr>
          <p:cNvSpPr>
            <a:spLocks noEditPoints="1"/>
          </p:cNvSpPr>
          <p:nvPr/>
        </p:nvSpPr>
        <p:spPr bwMode="auto">
          <a:xfrm>
            <a:off x="5037536" y="4145756"/>
            <a:ext cx="148828" cy="109538"/>
          </a:xfrm>
          <a:custGeom>
            <a:avLst/>
            <a:gdLst>
              <a:gd name="T0" fmla="*/ 0 w 125"/>
              <a:gd name="T1" fmla="*/ 0 h 92"/>
              <a:gd name="T2" fmla="*/ 315017944 w 125"/>
              <a:gd name="T3" fmla="*/ 0 h 92"/>
              <a:gd name="T4" fmla="*/ 315017944 w 125"/>
              <a:gd name="T5" fmla="*/ 231854375 h 92"/>
              <a:gd name="T6" fmla="*/ 0 w 125"/>
              <a:gd name="T7" fmla="*/ 231854375 h 92"/>
              <a:gd name="T8" fmla="*/ 0 w 125"/>
              <a:gd name="T9" fmla="*/ 0 h 92"/>
              <a:gd name="T10" fmla="*/ 5040300 w 125"/>
              <a:gd name="T11" fmla="*/ 0 h 92"/>
              <a:gd name="T12" fmla="*/ 315017944 w 125"/>
              <a:gd name="T13" fmla="*/ 0 h 92"/>
              <a:gd name="T14" fmla="*/ 315017944 w 125"/>
              <a:gd name="T15" fmla="*/ 231854375 h 92"/>
              <a:gd name="T16" fmla="*/ 5040300 w 125"/>
              <a:gd name="T17" fmla="*/ 231854375 h 92"/>
              <a:gd name="T18" fmla="*/ 5040300 w 125"/>
              <a:gd name="T19" fmla="*/ 0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2">
                <a:moveTo>
                  <a:pt x="0" y="0"/>
                </a:moveTo>
                <a:lnTo>
                  <a:pt x="125" y="0"/>
                </a:lnTo>
                <a:lnTo>
                  <a:pt x="125" y="92"/>
                </a:lnTo>
                <a:lnTo>
                  <a:pt x="0" y="92"/>
                </a:lnTo>
                <a:lnTo>
                  <a:pt x="0" y="0"/>
                </a:lnTo>
                <a:close/>
                <a:moveTo>
                  <a:pt x="2" y="0"/>
                </a:moveTo>
                <a:lnTo>
                  <a:pt x="125" y="0"/>
                </a:lnTo>
                <a:lnTo>
                  <a:pt x="125" y="92"/>
                </a:lnTo>
                <a:lnTo>
                  <a:pt x="2" y="92"/>
                </a:lnTo>
                <a:lnTo>
                  <a:pt x="2" y="0"/>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83" name="Freeform 877">
            <a:extLst>
              <a:ext uri="{FF2B5EF4-FFF2-40B4-BE49-F238E27FC236}">
                <a16:creationId xmlns:a16="http://schemas.microsoft.com/office/drawing/2014/main" id="{913E874A-0D9C-8C48-A354-A4D1CC0E2047}"/>
              </a:ext>
            </a:extLst>
          </p:cNvPr>
          <p:cNvSpPr>
            <a:spLocks noEditPoints="1"/>
          </p:cNvSpPr>
          <p:nvPr/>
        </p:nvSpPr>
        <p:spPr bwMode="auto">
          <a:xfrm>
            <a:off x="5039916" y="4145756"/>
            <a:ext cx="146447" cy="109538"/>
          </a:xfrm>
          <a:custGeom>
            <a:avLst/>
            <a:gdLst>
              <a:gd name="T0" fmla="*/ 0 w 123"/>
              <a:gd name="T1" fmla="*/ 0 h 92"/>
              <a:gd name="T2" fmla="*/ 309977631 w 123"/>
              <a:gd name="T3" fmla="*/ 0 h 92"/>
              <a:gd name="T4" fmla="*/ 309977631 w 123"/>
              <a:gd name="T5" fmla="*/ 231854375 h 92"/>
              <a:gd name="T6" fmla="*/ 0 w 123"/>
              <a:gd name="T7" fmla="*/ 231854375 h 92"/>
              <a:gd name="T8" fmla="*/ 0 w 123"/>
              <a:gd name="T9" fmla="*/ 0 h 92"/>
              <a:gd name="T10" fmla="*/ 2519356 w 123"/>
              <a:gd name="T11" fmla="*/ 5040313 h 92"/>
              <a:gd name="T12" fmla="*/ 309977631 w 123"/>
              <a:gd name="T13" fmla="*/ 5040313 h 92"/>
              <a:gd name="T14" fmla="*/ 309977631 w 123"/>
              <a:gd name="T15" fmla="*/ 231854375 h 92"/>
              <a:gd name="T16" fmla="*/ 2519356 w 123"/>
              <a:gd name="T17" fmla="*/ 231854375 h 92"/>
              <a:gd name="T18" fmla="*/ 2519356 w 123"/>
              <a:gd name="T19" fmla="*/ 5040313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3" h="92">
                <a:moveTo>
                  <a:pt x="0" y="0"/>
                </a:moveTo>
                <a:lnTo>
                  <a:pt x="123" y="0"/>
                </a:lnTo>
                <a:lnTo>
                  <a:pt x="123" y="92"/>
                </a:lnTo>
                <a:lnTo>
                  <a:pt x="0" y="92"/>
                </a:lnTo>
                <a:lnTo>
                  <a:pt x="0" y="0"/>
                </a:lnTo>
                <a:close/>
                <a:moveTo>
                  <a:pt x="1" y="2"/>
                </a:moveTo>
                <a:lnTo>
                  <a:pt x="123" y="2"/>
                </a:lnTo>
                <a:lnTo>
                  <a:pt x="123" y="92"/>
                </a:lnTo>
                <a:lnTo>
                  <a:pt x="1" y="92"/>
                </a:lnTo>
                <a:lnTo>
                  <a:pt x="1" y="2"/>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84" name="Freeform 878">
            <a:extLst>
              <a:ext uri="{FF2B5EF4-FFF2-40B4-BE49-F238E27FC236}">
                <a16:creationId xmlns:a16="http://schemas.microsoft.com/office/drawing/2014/main" id="{32313C64-A26A-3947-B5B5-CB5EA0EAD0AF}"/>
              </a:ext>
            </a:extLst>
          </p:cNvPr>
          <p:cNvSpPr>
            <a:spLocks noEditPoints="1"/>
          </p:cNvSpPr>
          <p:nvPr/>
        </p:nvSpPr>
        <p:spPr bwMode="auto">
          <a:xfrm>
            <a:off x="5041108" y="4148139"/>
            <a:ext cx="145256" cy="107156"/>
          </a:xfrm>
          <a:custGeom>
            <a:avLst/>
            <a:gdLst>
              <a:gd name="T0" fmla="*/ 0 w 122"/>
              <a:gd name="T1" fmla="*/ 0 h 90"/>
              <a:gd name="T2" fmla="*/ 307459063 w 122"/>
              <a:gd name="T3" fmla="*/ 0 h 90"/>
              <a:gd name="T4" fmla="*/ 307459063 w 122"/>
              <a:gd name="T5" fmla="*/ 226814063 h 90"/>
              <a:gd name="T6" fmla="*/ 0 w 122"/>
              <a:gd name="T7" fmla="*/ 226814063 h 90"/>
              <a:gd name="T8" fmla="*/ 0 w 122"/>
              <a:gd name="T9" fmla="*/ 0 h 90"/>
              <a:gd name="T10" fmla="*/ 7561263 w 122"/>
              <a:gd name="T11" fmla="*/ 5040313 h 90"/>
              <a:gd name="T12" fmla="*/ 307459063 w 122"/>
              <a:gd name="T13" fmla="*/ 5040313 h 90"/>
              <a:gd name="T14" fmla="*/ 307459063 w 122"/>
              <a:gd name="T15" fmla="*/ 226814063 h 90"/>
              <a:gd name="T16" fmla="*/ 7561263 w 122"/>
              <a:gd name="T17" fmla="*/ 226814063 h 90"/>
              <a:gd name="T18" fmla="*/ 7561263 w 122"/>
              <a:gd name="T19" fmla="*/ 5040313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2" h="90">
                <a:moveTo>
                  <a:pt x="0" y="0"/>
                </a:moveTo>
                <a:lnTo>
                  <a:pt x="122" y="0"/>
                </a:lnTo>
                <a:lnTo>
                  <a:pt x="122" y="90"/>
                </a:lnTo>
                <a:lnTo>
                  <a:pt x="0" y="90"/>
                </a:lnTo>
                <a:lnTo>
                  <a:pt x="0" y="0"/>
                </a:lnTo>
                <a:close/>
                <a:moveTo>
                  <a:pt x="3" y="2"/>
                </a:moveTo>
                <a:lnTo>
                  <a:pt x="122" y="2"/>
                </a:lnTo>
                <a:lnTo>
                  <a:pt x="122" y="90"/>
                </a:lnTo>
                <a:lnTo>
                  <a:pt x="3" y="90"/>
                </a:lnTo>
                <a:lnTo>
                  <a:pt x="3"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85" name="Freeform 879">
            <a:extLst>
              <a:ext uri="{FF2B5EF4-FFF2-40B4-BE49-F238E27FC236}">
                <a16:creationId xmlns:a16="http://schemas.microsoft.com/office/drawing/2014/main" id="{EE26DF51-8B1A-7440-96E1-9BDBC115E008}"/>
              </a:ext>
            </a:extLst>
          </p:cNvPr>
          <p:cNvSpPr>
            <a:spLocks noEditPoints="1"/>
          </p:cNvSpPr>
          <p:nvPr/>
        </p:nvSpPr>
        <p:spPr bwMode="auto">
          <a:xfrm>
            <a:off x="5044679" y="4150519"/>
            <a:ext cx="141684" cy="104775"/>
          </a:xfrm>
          <a:custGeom>
            <a:avLst/>
            <a:gdLst>
              <a:gd name="T0" fmla="*/ 0 w 119"/>
              <a:gd name="T1" fmla="*/ 0 h 88"/>
              <a:gd name="T2" fmla="*/ 299897006 w 119"/>
              <a:gd name="T3" fmla="*/ 0 h 88"/>
              <a:gd name="T4" fmla="*/ 299897006 w 119"/>
              <a:gd name="T5" fmla="*/ 221773750 h 88"/>
              <a:gd name="T6" fmla="*/ 0 w 119"/>
              <a:gd name="T7" fmla="*/ 221773750 h 88"/>
              <a:gd name="T8" fmla="*/ 0 w 119"/>
              <a:gd name="T9" fmla="*/ 0 h 88"/>
              <a:gd name="T10" fmla="*/ 5040299 w 119"/>
              <a:gd name="T11" fmla="*/ 2520950 h 88"/>
              <a:gd name="T12" fmla="*/ 299897006 w 119"/>
              <a:gd name="T13" fmla="*/ 2520950 h 88"/>
              <a:gd name="T14" fmla="*/ 299897006 w 119"/>
              <a:gd name="T15" fmla="*/ 221773750 h 88"/>
              <a:gd name="T16" fmla="*/ 5040299 w 119"/>
              <a:gd name="T17" fmla="*/ 221773750 h 88"/>
              <a:gd name="T18" fmla="*/ 5040299 w 119"/>
              <a:gd name="T19" fmla="*/ 252095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8">
                <a:moveTo>
                  <a:pt x="0" y="0"/>
                </a:moveTo>
                <a:lnTo>
                  <a:pt x="119" y="0"/>
                </a:lnTo>
                <a:lnTo>
                  <a:pt x="119" y="88"/>
                </a:lnTo>
                <a:lnTo>
                  <a:pt x="0" y="88"/>
                </a:lnTo>
                <a:lnTo>
                  <a:pt x="0" y="0"/>
                </a:lnTo>
                <a:close/>
                <a:moveTo>
                  <a:pt x="2" y="1"/>
                </a:moveTo>
                <a:lnTo>
                  <a:pt x="119" y="1"/>
                </a:lnTo>
                <a:lnTo>
                  <a:pt x="119" y="88"/>
                </a:lnTo>
                <a:lnTo>
                  <a:pt x="2" y="88"/>
                </a:lnTo>
                <a:lnTo>
                  <a:pt x="2" y="1"/>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86" name="Freeform 880">
            <a:extLst>
              <a:ext uri="{FF2B5EF4-FFF2-40B4-BE49-F238E27FC236}">
                <a16:creationId xmlns:a16="http://schemas.microsoft.com/office/drawing/2014/main" id="{F69A8956-4F67-2542-AAF7-19A92090087B}"/>
              </a:ext>
            </a:extLst>
          </p:cNvPr>
          <p:cNvSpPr>
            <a:spLocks noEditPoints="1"/>
          </p:cNvSpPr>
          <p:nvPr/>
        </p:nvSpPr>
        <p:spPr bwMode="auto">
          <a:xfrm>
            <a:off x="5047061" y="4151710"/>
            <a:ext cx="139303" cy="103584"/>
          </a:xfrm>
          <a:custGeom>
            <a:avLst/>
            <a:gdLst>
              <a:gd name="T0" fmla="*/ 0 w 117"/>
              <a:gd name="T1" fmla="*/ 0 h 87"/>
              <a:gd name="T2" fmla="*/ 294856694 w 117"/>
              <a:gd name="T3" fmla="*/ 0 h 87"/>
              <a:gd name="T4" fmla="*/ 294856694 w 117"/>
              <a:gd name="T5" fmla="*/ 219252006 h 87"/>
              <a:gd name="T6" fmla="*/ 0 w 117"/>
              <a:gd name="T7" fmla="*/ 219252006 h 87"/>
              <a:gd name="T8" fmla="*/ 0 w 117"/>
              <a:gd name="T9" fmla="*/ 0 h 87"/>
              <a:gd name="T10" fmla="*/ 2519356 w 117"/>
              <a:gd name="T11" fmla="*/ 5040294 h 87"/>
              <a:gd name="T12" fmla="*/ 294856694 w 117"/>
              <a:gd name="T13" fmla="*/ 5040294 h 87"/>
              <a:gd name="T14" fmla="*/ 294856694 w 117"/>
              <a:gd name="T15" fmla="*/ 219252006 h 87"/>
              <a:gd name="T16" fmla="*/ 2519356 w 117"/>
              <a:gd name="T17" fmla="*/ 219252006 h 87"/>
              <a:gd name="T18" fmla="*/ 2519356 w 117"/>
              <a:gd name="T19" fmla="*/ 5040294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7">
                <a:moveTo>
                  <a:pt x="0" y="0"/>
                </a:moveTo>
                <a:lnTo>
                  <a:pt x="117" y="0"/>
                </a:lnTo>
                <a:lnTo>
                  <a:pt x="117" y="87"/>
                </a:lnTo>
                <a:lnTo>
                  <a:pt x="0" y="87"/>
                </a:lnTo>
                <a:lnTo>
                  <a:pt x="0" y="0"/>
                </a:lnTo>
                <a:close/>
                <a:moveTo>
                  <a:pt x="1" y="2"/>
                </a:moveTo>
                <a:lnTo>
                  <a:pt x="117" y="2"/>
                </a:lnTo>
                <a:lnTo>
                  <a:pt x="117" y="87"/>
                </a:lnTo>
                <a:lnTo>
                  <a:pt x="1" y="87"/>
                </a:lnTo>
                <a:lnTo>
                  <a:pt x="1" y="2"/>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87" name="Freeform 881">
            <a:extLst>
              <a:ext uri="{FF2B5EF4-FFF2-40B4-BE49-F238E27FC236}">
                <a16:creationId xmlns:a16="http://schemas.microsoft.com/office/drawing/2014/main" id="{DFCE73DE-3A7B-9241-BF5F-A42F84F3819D}"/>
              </a:ext>
            </a:extLst>
          </p:cNvPr>
          <p:cNvSpPr>
            <a:spLocks noEditPoints="1"/>
          </p:cNvSpPr>
          <p:nvPr/>
        </p:nvSpPr>
        <p:spPr bwMode="auto">
          <a:xfrm>
            <a:off x="5048250" y="4154092"/>
            <a:ext cx="138113" cy="101203"/>
          </a:xfrm>
          <a:custGeom>
            <a:avLst/>
            <a:gdLst>
              <a:gd name="T0" fmla="*/ 0 w 116"/>
              <a:gd name="T1" fmla="*/ 0 h 85"/>
              <a:gd name="T2" fmla="*/ 292338125 w 116"/>
              <a:gd name="T3" fmla="*/ 0 h 85"/>
              <a:gd name="T4" fmla="*/ 292338125 w 116"/>
              <a:gd name="T5" fmla="*/ 214211694 h 85"/>
              <a:gd name="T6" fmla="*/ 0 w 116"/>
              <a:gd name="T7" fmla="*/ 214211694 h 85"/>
              <a:gd name="T8" fmla="*/ 0 w 116"/>
              <a:gd name="T9" fmla="*/ 0 h 85"/>
              <a:gd name="T10" fmla="*/ 7561263 w 116"/>
              <a:gd name="T11" fmla="*/ 2519353 h 85"/>
              <a:gd name="T12" fmla="*/ 292338125 w 116"/>
              <a:gd name="T13" fmla="*/ 2519353 h 85"/>
              <a:gd name="T14" fmla="*/ 292338125 w 116"/>
              <a:gd name="T15" fmla="*/ 214211694 h 85"/>
              <a:gd name="T16" fmla="*/ 7561263 w 116"/>
              <a:gd name="T17" fmla="*/ 214211694 h 85"/>
              <a:gd name="T18" fmla="*/ 7561263 w 116"/>
              <a:gd name="T19" fmla="*/ 2519353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6" h="85">
                <a:moveTo>
                  <a:pt x="0" y="0"/>
                </a:moveTo>
                <a:lnTo>
                  <a:pt x="116" y="0"/>
                </a:lnTo>
                <a:lnTo>
                  <a:pt x="116" y="85"/>
                </a:lnTo>
                <a:lnTo>
                  <a:pt x="0" y="85"/>
                </a:lnTo>
                <a:lnTo>
                  <a:pt x="0" y="0"/>
                </a:lnTo>
                <a:close/>
                <a:moveTo>
                  <a:pt x="3" y="1"/>
                </a:moveTo>
                <a:lnTo>
                  <a:pt x="116" y="1"/>
                </a:lnTo>
                <a:lnTo>
                  <a:pt x="116" y="85"/>
                </a:lnTo>
                <a:lnTo>
                  <a:pt x="3" y="85"/>
                </a:lnTo>
                <a:lnTo>
                  <a:pt x="3" y="1"/>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88" name="Freeform 882">
            <a:extLst>
              <a:ext uri="{FF2B5EF4-FFF2-40B4-BE49-F238E27FC236}">
                <a16:creationId xmlns:a16="http://schemas.microsoft.com/office/drawing/2014/main" id="{39D46B01-4965-5246-9063-CC56C437ABEE}"/>
              </a:ext>
            </a:extLst>
          </p:cNvPr>
          <p:cNvSpPr>
            <a:spLocks noEditPoints="1"/>
          </p:cNvSpPr>
          <p:nvPr/>
        </p:nvSpPr>
        <p:spPr bwMode="auto">
          <a:xfrm>
            <a:off x="5051824" y="4155281"/>
            <a:ext cx="134540" cy="100013"/>
          </a:xfrm>
          <a:custGeom>
            <a:avLst/>
            <a:gdLst>
              <a:gd name="T0" fmla="*/ 0 w 113"/>
              <a:gd name="T1" fmla="*/ 0 h 84"/>
              <a:gd name="T2" fmla="*/ 284776069 w 113"/>
              <a:gd name="T3" fmla="*/ 0 h 84"/>
              <a:gd name="T4" fmla="*/ 284776069 w 113"/>
              <a:gd name="T5" fmla="*/ 211693125 h 84"/>
              <a:gd name="T6" fmla="*/ 0 w 113"/>
              <a:gd name="T7" fmla="*/ 211693125 h 84"/>
              <a:gd name="T8" fmla="*/ 0 w 113"/>
              <a:gd name="T9" fmla="*/ 0 h 84"/>
              <a:gd name="T10" fmla="*/ 5040298 w 113"/>
              <a:gd name="T11" fmla="*/ 5040313 h 84"/>
              <a:gd name="T12" fmla="*/ 284776069 w 113"/>
              <a:gd name="T13" fmla="*/ 5040313 h 84"/>
              <a:gd name="T14" fmla="*/ 284776069 w 113"/>
              <a:gd name="T15" fmla="*/ 211693125 h 84"/>
              <a:gd name="T16" fmla="*/ 5040298 w 113"/>
              <a:gd name="T17" fmla="*/ 211693125 h 84"/>
              <a:gd name="T18" fmla="*/ 5040298 w 113"/>
              <a:gd name="T19" fmla="*/ 5040313 h 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4">
                <a:moveTo>
                  <a:pt x="0" y="0"/>
                </a:moveTo>
                <a:lnTo>
                  <a:pt x="113" y="0"/>
                </a:lnTo>
                <a:lnTo>
                  <a:pt x="113" y="84"/>
                </a:lnTo>
                <a:lnTo>
                  <a:pt x="0" y="84"/>
                </a:lnTo>
                <a:lnTo>
                  <a:pt x="0" y="0"/>
                </a:lnTo>
                <a:close/>
                <a:moveTo>
                  <a:pt x="2" y="2"/>
                </a:moveTo>
                <a:lnTo>
                  <a:pt x="113" y="2"/>
                </a:lnTo>
                <a:lnTo>
                  <a:pt x="113" y="84"/>
                </a:lnTo>
                <a:lnTo>
                  <a:pt x="2" y="84"/>
                </a:lnTo>
                <a:lnTo>
                  <a:pt x="2" y="2"/>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89" name="Freeform 883">
            <a:extLst>
              <a:ext uri="{FF2B5EF4-FFF2-40B4-BE49-F238E27FC236}">
                <a16:creationId xmlns:a16="http://schemas.microsoft.com/office/drawing/2014/main" id="{CE48C4C4-06EA-584F-991A-A2EAABAAC3ED}"/>
              </a:ext>
            </a:extLst>
          </p:cNvPr>
          <p:cNvSpPr>
            <a:spLocks noEditPoints="1"/>
          </p:cNvSpPr>
          <p:nvPr/>
        </p:nvSpPr>
        <p:spPr bwMode="auto">
          <a:xfrm>
            <a:off x="5054204" y="4157664"/>
            <a:ext cx="132159" cy="97631"/>
          </a:xfrm>
          <a:custGeom>
            <a:avLst/>
            <a:gdLst>
              <a:gd name="T0" fmla="*/ 0 w 111"/>
              <a:gd name="T1" fmla="*/ 0 h 82"/>
              <a:gd name="T2" fmla="*/ 279735756 w 111"/>
              <a:gd name="T3" fmla="*/ 0 h 82"/>
              <a:gd name="T4" fmla="*/ 279735756 w 111"/>
              <a:gd name="T5" fmla="*/ 206652813 h 82"/>
              <a:gd name="T6" fmla="*/ 0 w 111"/>
              <a:gd name="T7" fmla="*/ 206652813 h 82"/>
              <a:gd name="T8" fmla="*/ 0 w 111"/>
              <a:gd name="T9" fmla="*/ 0 h 82"/>
              <a:gd name="T10" fmla="*/ 5040298 w 111"/>
              <a:gd name="T11" fmla="*/ 2520950 h 82"/>
              <a:gd name="T12" fmla="*/ 279735756 w 111"/>
              <a:gd name="T13" fmla="*/ 2520950 h 82"/>
              <a:gd name="T14" fmla="*/ 279735756 w 111"/>
              <a:gd name="T15" fmla="*/ 206652813 h 82"/>
              <a:gd name="T16" fmla="*/ 5040298 w 111"/>
              <a:gd name="T17" fmla="*/ 206652813 h 82"/>
              <a:gd name="T18" fmla="*/ 5040298 w 111"/>
              <a:gd name="T19" fmla="*/ 252095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1" h="82">
                <a:moveTo>
                  <a:pt x="0" y="0"/>
                </a:moveTo>
                <a:lnTo>
                  <a:pt x="111" y="0"/>
                </a:lnTo>
                <a:lnTo>
                  <a:pt x="111" y="82"/>
                </a:lnTo>
                <a:lnTo>
                  <a:pt x="0" y="82"/>
                </a:lnTo>
                <a:lnTo>
                  <a:pt x="0" y="0"/>
                </a:lnTo>
                <a:close/>
                <a:moveTo>
                  <a:pt x="2" y="1"/>
                </a:moveTo>
                <a:lnTo>
                  <a:pt x="111" y="1"/>
                </a:lnTo>
                <a:lnTo>
                  <a:pt x="111" y="82"/>
                </a:lnTo>
                <a:lnTo>
                  <a:pt x="2" y="82"/>
                </a:lnTo>
                <a:lnTo>
                  <a:pt x="2" y="1"/>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90" name="Freeform 884">
            <a:extLst>
              <a:ext uri="{FF2B5EF4-FFF2-40B4-BE49-F238E27FC236}">
                <a16:creationId xmlns:a16="http://schemas.microsoft.com/office/drawing/2014/main" id="{76405974-E7D0-324D-AAAE-A519D59E680D}"/>
              </a:ext>
            </a:extLst>
          </p:cNvPr>
          <p:cNvSpPr>
            <a:spLocks noEditPoints="1"/>
          </p:cNvSpPr>
          <p:nvPr/>
        </p:nvSpPr>
        <p:spPr bwMode="auto">
          <a:xfrm>
            <a:off x="5056586" y="4158855"/>
            <a:ext cx="129778" cy="96440"/>
          </a:xfrm>
          <a:custGeom>
            <a:avLst/>
            <a:gdLst>
              <a:gd name="T0" fmla="*/ 0 w 109"/>
              <a:gd name="T1" fmla="*/ 0 h 81"/>
              <a:gd name="T2" fmla="*/ 274695444 w 109"/>
              <a:gd name="T3" fmla="*/ 0 h 81"/>
              <a:gd name="T4" fmla="*/ 274695444 w 109"/>
              <a:gd name="T5" fmla="*/ 204131069 h 81"/>
              <a:gd name="T6" fmla="*/ 0 w 109"/>
              <a:gd name="T7" fmla="*/ 204131069 h 81"/>
              <a:gd name="T8" fmla="*/ 0 w 109"/>
              <a:gd name="T9" fmla="*/ 0 h 81"/>
              <a:gd name="T10" fmla="*/ 2519355 w 109"/>
              <a:gd name="T11" fmla="*/ 5040293 h 81"/>
              <a:gd name="T12" fmla="*/ 274695444 w 109"/>
              <a:gd name="T13" fmla="*/ 5040293 h 81"/>
              <a:gd name="T14" fmla="*/ 274695444 w 109"/>
              <a:gd name="T15" fmla="*/ 204131069 h 81"/>
              <a:gd name="T16" fmla="*/ 2519355 w 109"/>
              <a:gd name="T17" fmla="*/ 204131069 h 81"/>
              <a:gd name="T18" fmla="*/ 2519355 w 109"/>
              <a:gd name="T19" fmla="*/ 5040293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81">
                <a:moveTo>
                  <a:pt x="0" y="0"/>
                </a:moveTo>
                <a:lnTo>
                  <a:pt x="109" y="0"/>
                </a:lnTo>
                <a:lnTo>
                  <a:pt x="109" y="81"/>
                </a:lnTo>
                <a:lnTo>
                  <a:pt x="0" y="81"/>
                </a:lnTo>
                <a:lnTo>
                  <a:pt x="0" y="0"/>
                </a:lnTo>
                <a:close/>
                <a:moveTo>
                  <a:pt x="1" y="2"/>
                </a:moveTo>
                <a:lnTo>
                  <a:pt x="109" y="2"/>
                </a:lnTo>
                <a:lnTo>
                  <a:pt x="109" y="81"/>
                </a:lnTo>
                <a:lnTo>
                  <a:pt x="1" y="81"/>
                </a:lnTo>
                <a:lnTo>
                  <a:pt x="1"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91" name="Freeform 885">
            <a:extLst>
              <a:ext uri="{FF2B5EF4-FFF2-40B4-BE49-F238E27FC236}">
                <a16:creationId xmlns:a16="http://schemas.microsoft.com/office/drawing/2014/main" id="{3D9EF042-CA93-6E4A-B6DA-CD9FFC61D329}"/>
              </a:ext>
            </a:extLst>
          </p:cNvPr>
          <p:cNvSpPr>
            <a:spLocks noEditPoints="1"/>
          </p:cNvSpPr>
          <p:nvPr/>
        </p:nvSpPr>
        <p:spPr bwMode="auto">
          <a:xfrm>
            <a:off x="5057775" y="4161235"/>
            <a:ext cx="128588" cy="94059"/>
          </a:xfrm>
          <a:custGeom>
            <a:avLst/>
            <a:gdLst>
              <a:gd name="T0" fmla="*/ 0 w 108"/>
              <a:gd name="T1" fmla="*/ 0 h 79"/>
              <a:gd name="T2" fmla="*/ 272176875 w 108"/>
              <a:gd name="T3" fmla="*/ 0 h 79"/>
              <a:gd name="T4" fmla="*/ 272176875 w 108"/>
              <a:gd name="T5" fmla="*/ 199090756 h 79"/>
              <a:gd name="T6" fmla="*/ 0 w 108"/>
              <a:gd name="T7" fmla="*/ 199090756 h 79"/>
              <a:gd name="T8" fmla="*/ 0 w 108"/>
              <a:gd name="T9" fmla="*/ 0 h 79"/>
              <a:gd name="T10" fmla="*/ 7561263 w 108"/>
              <a:gd name="T11" fmla="*/ 2519352 h 79"/>
              <a:gd name="T12" fmla="*/ 272176875 w 108"/>
              <a:gd name="T13" fmla="*/ 2519352 h 79"/>
              <a:gd name="T14" fmla="*/ 272176875 w 108"/>
              <a:gd name="T15" fmla="*/ 199090756 h 79"/>
              <a:gd name="T16" fmla="*/ 7561263 w 108"/>
              <a:gd name="T17" fmla="*/ 199090756 h 79"/>
              <a:gd name="T18" fmla="*/ 7561263 w 108"/>
              <a:gd name="T19" fmla="*/ 2519352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9">
                <a:moveTo>
                  <a:pt x="0" y="0"/>
                </a:moveTo>
                <a:lnTo>
                  <a:pt x="108" y="0"/>
                </a:lnTo>
                <a:lnTo>
                  <a:pt x="108" y="79"/>
                </a:lnTo>
                <a:lnTo>
                  <a:pt x="0" y="79"/>
                </a:lnTo>
                <a:lnTo>
                  <a:pt x="0" y="0"/>
                </a:lnTo>
                <a:close/>
                <a:moveTo>
                  <a:pt x="3" y="1"/>
                </a:moveTo>
                <a:lnTo>
                  <a:pt x="108" y="1"/>
                </a:lnTo>
                <a:lnTo>
                  <a:pt x="108" y="79"/>
                </a:lnTo>
                <a:lnTo>
                  <a:pt x="3" y="79"/>
                </a:lnTo>
                <a:lnTo>
                  <a:pt x="3" y="1"/>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92" name="Freeform 886">
            <a:extLst>
              <a:ext uri="{FF2B5EF4-FFF2-40B4-BE49-F238E27FC236}">
                <a16:creationId xmlns:a16="http://schemas.microsoft.com/office/drawing/2014/main" id="{44E6654C-D62E-C347-AE79-FE9A61DE87AA}"/>
              </a:ext>
            </a:extLst>
          </p:cNvPr>
          <p:cNvSpPr>
            <a:spLocks noEditPoints="1"/>
          </p:cNvSpPr>
          <p:nvPr/>
        </p:nvSpPr>
        <p:spPr bwMode="auto">
          <a:xfrm>
            <a:off x="5061349" y="4162426"/>
            <a:ext cx="125015" cy="92869"/>
          </a:xfrm>
          <a:custGeom>
            <a:avLst/>
            <a:gdLst>
              <a:gd name="T0" fmla="*/ 0 w 105"/>
              <a:gd name="T1" fmla="*/ 0 h 78"/>
              <a:gd name="T2" fmla="*/ 264614819 w 105"/>
              <a:gd name="T3" fmla="*/ 0 h 78"/>
              <a:gd name="T4" fmla="*/ 264614819 w 105"/>
              <a:gd name="T5" fmla="*/ 196572188 h 78"/>
              <a:gd name="T6" fmla="*/ 0 w 105"/>
              <a:gd name="T7" fmla="*/ 196572188 h 78"/>
              <a:gd name="T8" fmla="*/ 0 w 105"/>
              <a:gd name="T9" fmla="*/ 0 h 78"/>
              <a:gd name="T10" fmla="*/ 5040297 w 105"/>
              <a:gd name="T11" fmla="*/ 2520950 h 78"/>
              <a:gd name="T12" fmla="*/ 264614819 w 105"/>
              <a:gd name="T13" fmla="*/ 2520950 h 78"/>
              <a:gd name="T14" fmla="*/ 264614819 w 105"/>
              <a:gd name="T15" fmla="*/ 196572188 h 78"/>
              <a:gd name="T16" fmla="*/ 5040297 w 105"/>
              <a:gd name="T17" fmla="*/ 196572188 h 78"/>
              <a:gd name="T18" fmla="*/ 5040297 w 105"/>
              <a:gd name="T19" fmla="*/ 2520950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8">
                <a:moveTo>
                  <a:pt x="0" y="0"/>
                </a:moveTo>
                <a:lnTo>
                  <a:pt x="105" y="0"/>
                </a:lnTo>
                <a:lnTo>
                  <a:pt x="105" y="78"/>
                </a:lnTo>
                <a:lnTo>
                  <a:pt x="0" y="78"/>
                </a:lnTo>
                <a:lnTo>
                  <a:pt x="0" y="0"/>
                </a:lnTo>
                <a:close/>
                <a:moveTo>
                  <a:pt x="2" y="1"/>
                </a:moveTo>
                <a:lnTo>
                  <a:pt x="105" y="1"/>
                </a:lnTo>
                <a:lnTo>
                  <a:pt x="105" y="78"/>
                </a:lnTo>
                <a:lnTo>
                  <a:pt x="2" y="78"/>
                </a:lnTo>
                <a:lnTo>
                  <a:pt x="2" y="1"/>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93" name="Freeform 887">
            <a:extLst>
              <a:ext uri="{FF2B5EF4-FFF2-40B4-BE49-F238E27FC236}">
                <a16:creationId xmlns:a16="http://schemas.microsoft.com/office/drawing/2014/main" id="{1CAED63E-B567-DE49-A332-CBB88422FC06}"/>
              </a:ext>
            </a:extLst>
          </p:cNvPr>
          <p:cNvSpPr>
            <a:spLocks noEditPoints="1"/>
          </p:cNvSpPr>
          <p:nvPr/>
        </p:nvSpPr>
        <p:spPr bwMode="auto">
          <a:xfrm>
            <a:off x="5063729" y="4163617"/>
            <a:ext cx="122634" cy="91678"/>
          </a:xfrm>
          <a:custGeom>
            <a:avLst/>
            <a:gdLst>
              <a:gd name="T0" fmla="*/ 0 w 103"/>
              <a:gd name="T1" fmla="*/ 0 h 77"/>
              <a:gd name="T2" fmla="*/ 259574506 w 103"/>
              <a:gd name="T3" fmla="*/ 0 h 77"/>
              <a:gd name="T4" fmla="*/ 259574506 w 103"/>
              <a:gd name="T5" fmla="*/ 194050444 h 77"/>
              <a:gd name="T6" fmla="*/ 0 w 103"/>
              <a:gd name="T7" fmla="*/ 194050444 h 77"/>
              <a:gd name="T8" fmla="*/ 0 w 103"/>
              <a:gd name="T9" fmla="*/ 0 h 77"/>
              <a:gd name="T10" fmla="*/ 2519355 w 103"/>
              <a:gd name="T11" fmla="*/ 5040292 h 77"/>
              <a:gd name="T12" fmla="*/ 259574506 w 103"/>
              <a:gd name="T13" fmla="*/ 5040292 h 77"/>
              <a:gd name="T14" fmla="*/ 259574506 w 103"/>
              <a:gd name="T15" fmla="*/ 194050444 h 77"/>
              <a:gd name="T16" fmla="*/ 2519355 w 103"/>
              <a:gd name="T17" fmla="*/ 194050444 h 77"/>
              <a:gd name="T18" fmla="*/ 2519355 w 103"/>
              <a:gd name="T19" fmla="*/ 5040292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7">
                <a:moveTo>
                  <a:pt x="0" y="0"/>
                </a:moveTo>
                <a:lnTo>
                  <a:pt x="103" y="0"/>
                </a:lnTo>
                <a:lnTo>
                  <a:pt x="103" y="77"/>
                </a:lnTo>
                <a:lnTo>
                  <a:pt x="0" y="77"/>
                </a:lnTo>
                <a:lnTo>
                  <a:pt x="0" y="0"/>
                </a:lnTo>
                <a:close/>
                <a:moveTo>
                  <a:pt x="1" y="2"/>
                </a:moveTo>
                <a:lnTo>
                  <a:pt x="103" y="2"/>
                </a:lnTo>
                <a:lnTo>
                  <a:pt x="103" y="77"/>
                </a:lnTo>
                <a:lnTo>
                  <a:pt x="1" y="77"/>
                </a:lnTo>
                <a:lnTo>
                  <a:pt x="1"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94" name="Freeform 888">
            <a:extLst>
              <a:ext uri="{FF2B5EF4-FFF2-40B4-BE49-F238E27FC236}">
                <a16:creationId xmlns:a16="http://schemas.microsoft.com/office/drawing/2014/main" id="{A554C2F2-BC7D-064D-AA49-962F9B217D40}"/>
              </a:ext>
            </a:extLst>
          </p:cNvPr>
          <p:cNvSpPr>
            <a:spLocks noEditPoints="1"/>
          </p:cNvSpPr>
          <p:nvPr/>
        </p:nvSpPr>
        <p:spPr bwMode="auto">
          <a:xfrm>
            <a:off x="5064920" y="4165997"/>
            <a:ext cx="121444" cy="89297"/>
          </a:xfrm>
          <a:custGeom>
            <a:avLst/>
            <a:gdLst>
              <a:gd name="T0" fmla="*/ 0 w 102"/>
              <a:gd name="T1" fmla="*/ 0 h 75"/>
              <a:gd name="T2" fmla="*/ 257055938 w 102"/>
              <a:gd name="T3" fmla="*/ 0 h 75"/>
              <a:gd name="T4" fmla="*/ 257055938 w 102"/>
              <a:gd name="T5" fmla="*/ 189010131 h 75"/>
              <a:gd name="T6" fmla="*/ 0 w 102"/>
              <a:gd name="T7" fmla="*/ 189010131 h 75"/>
              <a:gd name="T8" fmla="*/ 0 w 102"/>
              <a:gd name="T9" fmla="*/ 0 h 75"/>
              <a:gd name="T10" fmla="*/ 5040313 w 102"/>
              <a:gd name="T11" fmla="*/ 5040291 h 75"/>
              <a:gd name="T12" fmla="*/ 257055938 w 102"/>
              <a:gd name="T13" fmla="*/ 5040291 h 75"/>
              <a:gd name="T14" fmla="*/ 257055938 w 102"/>
              <a:gd name="T15" fmla="*/ 189010131 h 75"/>
              <a:gd name="T16" fmla="*/ 5040313 w 102"/>
              <a:gd name="T17" fmla="*/ 189010131 h 75"/>
              <a:gd name="T18" fmla="*/ 5040313 w 102"/>
              <a:gd name="T19" fmla="*/ 5040291 h 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2" h="75">
                <a:moveTo>
                  <a:pt x="0" y="0"/>
                </a:moveTo>
                <a:lnTo>
                  <a:pt x="102" y="0"/>
                </a:lnTo>
                <a:lnTo>
                  <a:pt x="102" y="75"/>
                </a:lnTo>
                <a:lnTo>
                  <a:pt x="0" y="75"/>
                </a:lnTo>
                <a:lnTo>
                  <a:pt x="0" y="0"/>
                </a:lnTo>
                <a:close/>
                <a:moveTo>
                  <a:pt x="2" y="2"/>
                </a:moveTo>
                <a:lnTo>
                  <a:pt x="102" y="2"/>
                </a:lnTo>
                <a:lnTo>
                  <a:pt x="102" y="75"/>
                </a:lnTo>
                <a:lnTo>
                  <a:pt x="2" y="75"/>
                </a:lnTo>
                <a:lnTo>
                  <a:pt x="2" y="2"/>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95" name="Freeform 889">
            <a:extLst>
              <a:ext uri="{FF2B5EF4-FFF2-40B4-BE49-F238E27FC236}">
                <a16:creationId xmlns:a16="http://schemas.microsoft.com/office/drawing/2014/main" id="{CD1BC288-DBC3-1A4C-8A71-897119865BC3}"/>
              </a:ext>
            </a:extLst>
          </p:cNvPr>
          <p:cNvSpPr>
            <a:spLocks noEditPoints="1"/>
          </p:cNvSpPr>
          <p:nvPr/>
        </p:nvSpPr>
        <p:spPr bwMode="auto">
          <a:xfrm>
            <a:off x="5067300" y="4168380"/>
            <a:ext cx="119063" cy="86915"/>
          </a:xfrm>
          <a:custGeom>
            <a:avLst/>
            <a:gdLst>
              <a:gd name="T0" fmla="*/ 0 w 100"/>
              <a:gd name="T1" fmla="*/ 0 h 73"/>
              <a:gd name="T2" fmla="*/ 252015625 w 100"/>
              <a:gd name="T3" fmla="*/ 0 h 73"/>
              <a:gd name="T4" fmla="*/ 252015625 w 100"/>
              <a:gd name="T5" fmla="*/ 183969819 h 73"/>
              <a:gd name="T6" fmla="*/ 0 w 100"/>
              <a:gd name="T7" fmla="*/ 183969819 h 73"/>
              <a:gd name="T8" fmla="*/ 0 w 100"/>
              <a:gd name="T9" fmla="*/ 0 h 73"/>
              <a:gd name="T10" fmla="*/ 7561263 w 100"/>
              <a:gd name="T11" fmla="*/ 2519352 h 73"/>
              <a:gd name="T12" fmla="*/ 252015625 w 100"/>
              <a:gd name="T13" fmla="*/ 2519352 h 73"/>
              <a:gd name="T14" fmla="*/ 252015625 w 100"/>
              <a:gd name="T15" fmla="*/ 183969819 h 73"/>
              <a:gd name="T16" fmla="*/ 7561263 w 100"/>
              <a:gd name="T17" fmla="*/ 183969819 h 73"/>
              <a:gd name="T18" fmla="*/ 7561263 w 100"/>
              <a:gd name="T19" fmla="*/ 2519352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3">
                <a:moveTo>
                  <a:pt x="0" y="0"/>
                </a:moveTo>
                <a:lnTo>
                  <a:pt x="100" y="0"/>
                </a:lnTo>
                <a:lnTo>
                  <a:pt x="100" y="73"/>
                </a:lnTo>
                <a:lnTo>
                  <a:pt x="0" y="73"/>
                </a:lnTo>
                <a:lnTo>
                  <a:pt x="0" y="0"/>
                </a:lnTo>
                <a:close/>
                <a:moveTo>
                  <a:pt x="3" y="1"/>
                </a:moveTo>
                <a:lnTo>
                  <a:pt x="100" y="1"/>
                </a:lnTo>
                <a:lnTo>
                  <a:pt x="100" y="73"/>
                </a:lnTo>
                <a:lnTo>
                  <a:pt x="3" y="73"/>
                </a:lnTo>
                <a:lnTo>
                  <a:pt x="3" y="1"/>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96" name="Freeform 890">
            <a:extLst>
              <a:ext uri="{FF2B5EF4-FFF2-40B4-BE49-F238E27FC236}">
                <a16:creationId xmlns:a16="http://schemas.microsoft.com/office/drawing/2014/main" id="{37BCD3C0-C51F-3A45-8EB5-756000CBE93C}"/>
              </a:ext>
            </a:extLst>
          </p:cNvPr>
          <p:cNvSpPr>
            <a:spLocks noEditPoints="1"/>
          </p:cNvSpPr>
          <p:nvPr/>
        </p:nvSpPr>
        <p:spPr bwMode="auto">
          <a:xfrm>
            <a:off x="5070874" y="4169569"/>
            <a:ext cx="115490" cy="85725"/>
          </a:xfrm>
          <a:custGeom>
            <a:avLst/>
            <a:gdLst>
              <a:gd name="T0" fmla="*/ 0 w 97"/>
              <a:gd name="T1" fmla="*/ 0 h 72"/>
              <a:gd name="T2" fmla="*/ 244453569 w 97"/>
              <a:gd name="T3" fmla="*/ 0 h 72"/>
              <a:gd name="T4" fmla="*/ 244453569 w 97"/>
              <a:gd name="T5" fmla="*/ 181451250 h 72"/>
              <a:gd name="T6" fmla="*/ 0 w 97"/>
              <a:gd name="T7" fmla="*/ 181451250 h 72"/>
              <a:gd name="T8" fmla="*/ 0 w 97"/>
              <a:gd name="T9" fmla="*/ 0 h 72"/>
              <a:gd name="T10" fmla="*/ 5040296 w 97"/>
              <a:gd name="T11" fmla="*/ 2520950 h 72"/>
              <a:gd name="T12" fmla="*/ 244453569 w 97"/>
              <a:gd name="T13" fmla="*/ 2520950 h 72"/>
              <a:gd name="T14" fmla="*/ 244453569 w 97"/>
              <a:gd name="T15" fmla="*/ 181451250 h 72"/>
              <a:gd name="T16" fmla="*/ 5040296 w 97"/>
              <a:gd name="T17" fmla="*/ 181451250 h 72"/>
              <a:gd name="T18" fmla="*/ 5040296 w 97"/>
              <a:gd name="T19" fmla="*/ 2520950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7" h="72">
                <a:moveTo>
                  <a:pt x="0" y="0"/>
                </a:moveTo>
                <a:lnTo>
                  <a:pt x="97" y="0"/>
                </a:lnTo>
                <a:lnTo>
                  <a:pt x="97" y="72"/>
                </a:lnTo>
                <a:lnTo>
                  <a:pt x="0" y="72"/>
                </a:lnTo>
                <a:lnTo>
                  <a:pt x="0" y="0"/>
                </a:lnTo>
                <a:close/>
                <a:moveTo>
                  <a:pt x="2" y="1"/>
                </a:moveTo>
                <a:lnTo>
                  <a:pt x="97" y="1"/>
                </a:lnTo>
                <a:lnTo>
                  <a:pt x="97" y="72"/>
                </a:lnTo>
                <a:lnTo>
                  <a:pt x="2" y="72"/>
                </a:lnTo>
                <a:lnTo>
                  <a:pt x="2" y="1"/>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97" name="Freeform 891">
            <a:extLst>
              <a:ext uri="{FF2B5EF4-FFF2-40B4-BE49-F238E27FC236}">
                <a16:creationId xmlns:a16="http://schemas.microsoft.com/office/drawing/2014/main" id="{B95853A4-80FC-154A-BDCB-2B3912D11132}"/>
              </a:ext>
            </a:extLst>
          </p:cNvPr>
          <p:cNvSpPr>
            <a:spLocks noEditPoints="1"/>
          </p:cNvSpPr>
          <p:nvPr/>
        </p:nvSpPr>
        <p:spPr bwMode="auto">
          <a:xfrm>
            <a:off x="5073254" y="4170760"/>
            <a:ext cx="113109" cy="84534"/>
          </a:xfrm>
          <a:custGeom>
            <a:avLst/>
            <a:gdLst>
              <a:gd name="T0" fmla="*/ 0 w 95"/>
              <a:gd name="T1" fmla="*/ 0 h 71"/>
              <a:gd name="T2" fmla="*/ 239413256 w 95"/>
              <a:gd name="T3" fmla="*/ 0 h 71"/>
              <a:gd name="T4" fmla="*/ 239413256 w 95"/>
              <a:gd name="T5" fmla="*/ 178929506 h 71"/>
              <a:gd name="T6" fmla="*/ 0 w 95"/>
              <a:gd name="T7" fmla="*/ 178929506 h 71"/>
              <a:gd name="T8" fmla="*/ 0 w 95"/>
              <a:gd name="T9" fmla="*/ 0 h 71"/>
              <a:gd name="T10" fmla="*/ 2519354 w 95"/>
              <a:gd name="T11" fmla="*/ 5040290 h 71"/>
              <a:gd name="T12" fmla="*/ 239413256 w 95"/>
              <a:gd name="T13" fmla="*/ 5040290 h 71"/>
              <a:gd name="T14" fmla="*/ 239413256 w 95"/>
              <a:gd name="T15" fmla="*/ 178929506 h 71"/>
              <a:gd name="T16" fmla="*/ 2519354 w 95"/>
              <a:gd name="T17" fmla="*/ 178929506 h 71"/>
              <a:gd name="T18" fmla="*/ 2519354 w 95"/>
              <a:gd name="T19" fmla="*/ 504029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71">
                <a:moveTo>
                  <a:pt x="0" y="0"/>
                </a:moveTo>
                <a:lnTo>
                  <a:pt x="95" y="0"/>
                </a:lnTo>
                <a:lnTo>
                  <a:pt x="95" y="71"/>
                </a:lnTo>
                <a:lnTo>
                  <a:pt x="0" y="71"/>
                </a:lnTo>
                <a:lnTo>
                  <a:pt x="0" y="0"/>
                </a:lnTo>
                <a:close/>
                <a:moveTo>
                  <a:pt x="1" y="2"/>
                </a:moveTo>
                <a:lnTo>
                  <a:pt x="95" y="2"/>
                </a:lnTo>
                <a:lnTo>
                  <a:pt x="95" y="71"/>
                </a:lnTo>
                <a:lnTo>
                  <a:pt x="1" y="71"/>
                </a:lnTo>
                <a:lnTo>
                  <a:pt x="1" y="2"/>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98" name="Freeform 892">
            <a:extLst>
              <a:ext uri="{FF2B5EF4-FFF2-40B4-BE49-F238E27FC236}">
                <a16:creationId xmlns:a16="http://schemas.microsoft.com/office/drawing/2014/main" id="{89F19301-0478-514C-B4A2-FE988465FEE8}"/>
              </a:ext>
            </a:extLst>
          </p:cNvPr>
          <p:cNvSpPr>
            <a:spLocks noEditPoints="1"/>
          </p:cNvSpPr>
          <p:nvPr/>
        </p:nvSpPr>
        <p:spPr bwMode="auto">
          <a:xfrm>
            <a:off x="5074445" y="4173142"/>
            <a:ext cx="111919" cy="82153"/>
          </a:xfrm>
          <a:custGeom>
            <a:avLst/>
            <a:gdLst>
              <a:gd name="T0" fmla="*/ 0 w 94"/>
              <a:gd name="T1" fmla="*/ 0 h 69"/>
              <a:gd name="T2" fmla="*/ 236894688 w 94"/>
              <a:gd name="T3" fmla="*/ 0 h 69"/>
              <a:gd name="T4" fmla="*/ 236894688 w 94"/>
              <a:gd name="T5" fmla="*/ 173889194 h 69"/>
              <a:gd name="T6" fmla="*/ 0 w 94"/>
              <a:gd name="T7" fmla="*/ 173889194 h 69"/>
              <a:gd name="T8" fmla="*/ 0 w 94"/>
              <a:gd name="T9" fmla="*/ 0 h 69"/>
              <a:gd name="T10" fmla="*/ 7561263 w 94"/>
              <a:gd name="T11" fmla="*/ 2519351 h 69"/>
              <a:gd name="T12" fmla="*/ 236894688 w 94"/>
              <a:gd name="T13" fmla="*/ 2519351 h 69"/>
              <a:gd name="T14" fmla="*/ 236894688 w 94"/>
              <a:gd name="T15" fmla="*/ 173889194 h 69"/>
              <a:gd name="T16" fmla="*/ 7561263 w 94"/>
              <a:gd name="T17" fmla="*/ 173889194 h 69"/>
              <a:gd name="T18" fmla="*/ 7561263 w 94"/>
              <a:gd name="T19" fmla="*/ 2519351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4" h="69">
                <a:moveTo>
                  <a:pt x="0" y="0"/>
                </a:moveTo>
                <a:lnTo>
                  <a:pt x="94" y="0"/>
                </a:lnTo>
                <a:lnTo>
                  <a:pt x="94" y="69"/>
                </a:lnTo>
                <a:lnTo>
                  <a:pt x="0" y="69"/>
                </a:lnTo>
                <a:lnTo>
                  <a:pt x="0" y="0"/>
                </a:lnTo>
                <a:close/>
                <a:moveTo>
                  <a:pt x="3" y="1"/>
                </a:moveTo>
                <a:lnTo>
                  <a:pt x="94" y="1"/>
                </a:lnTo>
                <a:lnTo>
                  <a:pt x="94" y="69"/>
                </a:lnTo>
                <a:lnTo>
                  <a:pt x="3" y="69"/>
                </a:lnTo>
                <a:lnTo>
                  <a:pt x="3" y="1"/>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099" name="Freeform 893">
            <a:extLst>
              <a:ext uri="{FF2B5EF4-FFF2-40B4-BE49-F238E27FC236}">
                <a16:creationId xmlns:a16="http://schemas.microsoft.com/office/drawing/2014/main" id="{74629CDB-E6F1-D94C-AA76-7F8F5FD3875C}"/>
              </a:ext>
            </a:extLst>
          </p:cNvPr>
          <p:cNvSpPr>
            <a:spLocks noEditPoints="1"/>
          </p:cNvSpPr>
          <p:nvPr/>
        </p:nvSpPr>
        <p:spPr bwMode="auto">
          <a:xfrm>
            <a:off x="5078016" y="4174331"/>
            <a:ext cx="108347" cy="80963"/>
          </a:xfrm>
          <a:custGeom>
            <a:avLst/>
            <a:gdLst>
              <a:gd name="T0" fmla="*/ 0 w 91"/>
              <a:gd name="T1" fmla="*/ 0 h 68"/>
              <a:gd name="T2" fmla="*/ 229332631 w 91"/>
              <a:gd name="T3" fmla="*/ 0 h 68"/>
              <a:gd name="T4" fmla="*/ 229332631 w 91"/>
              <a:gd name="T5" fmla="*/ 171370625 h 68"/>
              <a:gd name="T6" fmla="*/ 0 w 91"/>
              <a:gd name="T7" fmla="*/ 171370625 h 68"/>
              <a:gd name="T8" fmla="*/ 0 w 91"/>
              <a:gd name="T9" fmla="*/ 0 h 68"/>
              <a:gd name="T10" fmla="*/ 5040295 w 91"/>
              <a:gd name="T11" fmla="*/ 5040313 h 68"/>
              <a:gd name="T12" fmla="*/ 229332631 w 91"/>
              <a:gd name="T13" fmla="*/ 5040313 h 68"/>
              <a:gd name="T14" fmla="*/ 229332631 w 91"/>
              <a:gd name="T15" fmla="*/ 171370625 h 68"/>
              <a:gd name="T16" fmla="*/ 5040295 w 91"/>
              <a:gd name="T17" fmla="*/ 171370625 h 68"/>
              <a:gd name="T18" fmla="*/ 5040295 w 91"/>
              <a:gd name="T19" fmla="*/ 5040313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8">
                <a:moveTo>
                  <a:pt x="0" y="0"/>
                </a:moveTo>
                <a:lnTo>
                  <a:pt x="91" y="0"/>
                </a:lnTo>
                <a:lnTo>
                  <a:pt x="91" y="68"/>
                </a:lnTo>
                <a:lnTo>
                  <a:pt x="0" y="68"/>
                </a:lnTo>
                <a:lnTo>
                  <a:pt x="0" y="0"/>
                </a:lnTo>
                <a:close/>
                <a:moveTo>
                  <a:pt x="2" y="2"/>
                </a:moveTo>
                <a:lnTo>
                  <a:pt x="91" y="2"/>
                </a:lnTo>
                <a:lnTo>
                  <a:pt x="91" y="68"/>
                </a:lnTo>
                <a:lnTo>
                  <a:pt x="2" y="68"/>
                </a:lnTo>
                <a:lnTo>
                  <a:pt x="2"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00" name="Freeform 894">
            <a:extLst>
              <a:ext uri="{FF2B5EF4-FFF2-40B4-BE49-F238E27FC236}">
                <a16:creationId xmlns:a16="http://schemas.microsoft.com/office/drawing/2014/main" id="{5884C25A-25BC-1343-81E4-FCE138FA6E2A}"/>
              </a:ext>
            </a:extLst>
          </p:cNvPr>
          <p:cNvSpPr>
            <a:spLocks noEditPoints="1"/>
          </p:cNvSpPr>
          <p:nvPr/>
        </p:nvSpPr>
        <p:spPr bwMode="auto">
          <a:xfrm>
            <a:off x="5080399" y="4176714"/>
            <a:ext cx="105965" cy="78581"/>
          </a:xfrm>
          <a:custGeom>
            <a:avLst/>
            <a:gdLst>
              <a:gd name="T0" fmla="*/ 0 w 89"/>
              <a:gd name="T1" fmla="*/ 0 h 66"/>
              <a:gd name="T2" fmla="*/ 224292319 w 89"/>
              <a:gd name="T3" fmla="*/ 0 h 66"/>
              <a:gd name="T4" fmla="*/ 224292319 w 89"/>
              <a:gd name="T5" fmla="*/ 166330313 h 66"/>
              <a:gd name="T6" fmla="*/ 0 w 89"/>
              <a:gd name="T7" fmla="*/ 166330313 h 66"/>
              <a:gd name="T8" fmla="*/ 0 w 89"/>
              <a:gd name="T9" fmla="*/ 0 h 66"/>
              <a:gd name="T10" fmla="*/ 5040295 w 89"/>
              <a:gd name="T11" fmla="*/ 5040313 h 66"/>
              <a:gd name="T12" fmla="*/ 224292319 w 89"/>
              <a:gd name="T13" fmla="*/ 5040313 h 66"/>
              <a:gd name="T14" fmla="*/ 224292319 w 89"/>
              <a:gd name="T15" fmla="*/ 166330313 h 66"/>
              <a:gd name="T16" fmla="*/ 5040295 w 89"/>
              <a:gd name="T17" fmla="*/ 166330313 h 66"/>
              <a:gd name="T18" fmla="*/ 5040295 w 89"/>
              <a:gd name="T19" fmla="*/ 5040313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6">
                <a:moveTo>
                  <a:pt x="0" y="0"/>
                </a:moveTo>
                <a:lnTo>
                  <a:pt x="89" y="0"/>
                </a:lnTo>
                <a:lnTo>
                  <a:pt x="89" y="66"/>
                </a:lnTo>
                <a:lnTo>
                  <a:pt x="0" y="66"/>
                </a:lnTo>
                <a:lnTo>
                  <a:pt x="0" y="0"/>
                </a:lnTo>
                <a:close/>
                <a:moveTo>
                  <a:pt x="2" y="2"/>
                </a:moveTo>
                <a:lnTo>
                  <a:pt x="89" y="2"/>
                </a:lnTo>
                <a:lnTo>
                  <a:pt x="89" y="66"/>
                </a:lnTo>
                <a:lnTo>
                  <a:pt x="2" y="66"/>
                </a:lnTo>
                <a:lnTo>
                  <a:pt x="2"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01" name="Freeform 895">
            <a:extLst>
              <a:ext uri="{FF2B5EF4-FFF2-40B4-BE49-F238E27FC236}">
                <a16:creationId xmlns:a16="http://schemas.microsoft.com/office/drawing/2014/main" id="{F90D7E80-6E46-844D-95C3-0A4910B8B7B6}"/>
              </a:ext>
            </a:extLst>
          </p:cNvPr>
          <p:cNvSpPr>
            <a:spLocks noEditPoints="1"/>
          </p:cNvSpPr>
          <p:nvPr/>
        </p:nvSpPr>
        <p:spPr bwMode="auto">
          <a:xfrm>
            <a:off x="5082779" y="4179094"/>
            <a:ext cx="103584" cy="76200"/>
          </a:xfrm>
          <a:custGeom>
            <a:avLst/>
            <a:gdLst>
              <a:gd name="T0" fmla="*/ 0 w 87"/>
              <a:gd name="T1" fmla="*/ 0 h 64"/>
              <a:gd name="T2" fmla="*/ 219252006 w 87"/>
              <a:gd name="T3" fmla="*/ 0 h 64"/>
              <a:gd name="T4" fmla="*/ 219252006 w 87"/>
              <a:gd name="T5" fmla="*/ 161290000 h 64"/>
              <a:gd name="T6" fmla="*/ 0 w 87"/>
              <a:gd name="T7" fmla="*/ 161290000 h 64"/>
              <a:gd name="T8" fmla="*/ 0 w 87"/>
              <a:gd name="T9" fmla="*/ 0 h 64"/>
              <a:gd name="T10" fmla="*/ 2519353 w 87"/>
              <a:gd name="T11" fmla="*/ 0 h 64"/>
              <a:gd name="T12" fmla="*/ 219252006 w 87"/>
              <a:gd name="T13" fmla="*/ 0 h 64"/>
              <a:gd name="T14" fmla="*/ 219252006 w 87"/>
              <a:gd name="T15" fmla="*/ 161290000 h 64"/>
              <a:gd name="T16" fmla="*/ 2519353 w 87"/>
              <a:gd name="T17" fmla="*/ 161290000 h 64"/>
              <a:gd name="T18" fmla="*/ 2519353 w 87"/>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7" h="64">
                <a:moveTo>
                  <a:pt x="0" y="0"/>
                </a:moveTo>
                <a:lnTo>
                  <a:pt x="87" y="0"/>
                </a:lnTo>
                <a:lnTo>
                  <a:pt x="87" y="64"/>
                </a:lnTo>
                <a:lnTo>
                  <a:pt x="0" y="64"/>
                </a:lnTo>
                <a:lnTo>
                  <a:pt x="0" y="0"/>
                </a:lnTo>
                <a:close/>
                <a:moveTo>
                  <a:pt x="1" y="0"/>
                </a:moveTo>
                <a:lnTo>
                  <a:pt x="87" y="0"/>
                </a:lnTo>
                <a:lnTo>
                  <a:pt x="87" y="64"/>
                </a:lnTo>
                <a:lnTo>
                  <a:pt x="1" y="64"/>
                </a:lnTo>
                <a:lnTo>
                  <a:pt x="1" y="0"/>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02" name="Freeform 896">
            <a:extLst>
              <a:ext uri="{FF2B5EF4-FFF2-40B4-BE49-F238E27FC236}">
                <a16:creationId xmlns:a16="http://schemas.microsoft.com/office/drawing/2014/main" id="{DD993A0C-D317-C14B-8A2C-BC1A7CA4654D}"/>
              </a:ext>
            </a:extLst>
          </p:cNvPr>
          <p:cNvSpPr>
            <a:spLocks noEditPoints="1"/>
          </p:cNvSpPr>
          <p:nvPr/>
        </p:nvSpPr>
        <p:spPr bwMode="auto">
          <a:xfrm>
            <a:off x="5083970" y="4179094"/>
            <a:ext cx="102394" cy="76200"/>
          </a:xfrm>
          <a:custGeom>
            <a:avLst/>
            <a:gdLst>
              <a:gd name="T0" fmla="*/ 0 w 86"/>
              <a:gd name="T1" fmla="*/ 0 h 64"/>
              <a:gd name="T2" fmla="*/ 216733438 w 86"/>
              <a:gd name="T3" fmla="*/ 0 h 64"/>
              <a:gd name="T4" fmla="*/ 216733438 w 86"/>
              <a:gd name="T5" fmla="*/ 161290000 h 64"/>
              <a:gd name="T6" fmla="*/ 0 w 86"/>
              <a:gd name="T7" fmla="*/ 161290000 h 64"/>
              <a:gd name="T8" fmla="*/ 0 w 86"/>
              <a:gd name="T9" fmla="*/ 0 h 64"/>
              <a:gd name="T10" fmla="*/ 7561263 w 86"/>
              <a:gd name="T11" fmla="*/ 5040313 h 64"/>
              <a:gd name="T12" fmla="*/ 216733438 w 86"/>
              <a:gd name="T13" fmla="*/ 5040313 h 64"/>
              <a:gd name="T14" fmla="*/ 216733438 w 86"/>
              <a:gd name="T15" fmla="*/ 161290000 h 64"/>
              <a:gd name="T16" fmla="*/ 7561263 w 86"/>
              <a:gd name="T17" fmla="*/ 161290000 h 64"/>
              <a:gd name="T18" fmla="*/ 7561263 w 86"/>
              <a:gd name="T19" fmla="*/ 5040313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4">
                <a:moveTo>
                  <a:pt x="0" y="0"/>
                </a:moveTo>
                <a:lnTo>
                  <a:pt x="86" y="0"/>
                </a:lnTo>
                <a:lnTo>
                  <a:pt x="86" y="64"/>
                </a:lnTo>
                <a:lnTo>
                  <a:pt x="0" y="64"/>
                </a:lnTo>
                <a:lnTo>
                  <a:pt x="0" y="0"/>
                </a:lnTo>
                <a:close/>
                <a:moveTo>
                  <a:pt x="3" y="2"/>
                </a:moveTo>
                <a:lnTo>
                  <a:pt x="86" y="2"/>
                </a:lnTo>
                <a:lnTo>
                  <a:pt x="86" y="64"/>
                </a:lnTo>
                <a:lnTo>
                  <a:pt x="3" y="64"/>
                </a:lnTo>
                <a:lnTo>
                  <a:pt x="3"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03" name="Freeform 897">
            <a:extLst>
              <a:ext uri="{FF2B5EF4-FFF2-40B4-BE49-F238E27FC236}">
                <a16:creationId xmlns:a16="http://schemas.microsoft.com/office/drawing/2014/main" id="{E2AA61C8-F650-9F4A-B317-20F9C5D01D77}"/>
              </a:ext>
            </a:extLst>
          </p:cNvPr>
          <p:cNvSpPr>
            <a:spLocks noEditPoints="1"/>
          </p:cNvSpPr>
          <p:nvPr/>
        </p:nvSpPr>
        <p:spPr bwMode="auto">
          <a:xfrm>
            <a:off x="5087541" y="4181476"/>
            <a:ext cx="98822" cy="73819"/>
          </a:xfrm>
          <a:custGeom>
            <a:avLst/>
            <a:gdLst>
              <a:gd name="T0" fmla="*/ 0 w 83"/>
              <a:gd name="T1" fmla="*/ 0 h 62"/>
              <a:gd name="T2" fmla="*/ 209171381 w 83"/>
              <a:gd name="T3" fmla="*/ 0 h 62"/>
              <a:gd name="T4" fmla="*/ 209171381 w 83"/>
              <a:gd name="T5" fmla="*/ 156249688 h 62"/>
              <a:gd name="T6" fmla="*/ 0 w 83"/>
              <a:gd name="T7" fmla="*/ 156249688 h 62"/>
              <a:gd name="T8" fmla="*/ 0 w 83"/>
              <a:gd name="T9" fmla="*/ 0 h 62"/>
              <a:gd name="T10" fmla="*/ 5040293 w 83"/>
              <a:gd name="T11" fmla="*/ 5040313 h 62"/>
              <a:gd name="T12" fmla="*/ 209171381 w 83"/>
              <a:gd name="T13" fmla="*/ 5040313 h 62"/>
              <a:gd name="T14" fmla="*/ 209171381 w 83"/>
              <a:gd name="T15" fmla="*/ 156249688 h 62"/>
              <a:gd name="T16" fmla="*/ 5040293 w 83"/>
              <a:gd name="T17" fmla="*/ 156249688 h 62"/>
              <a:gd name="T18" fmla="*/ 5040293 w 83"/>
              <a:gd name="T19" fmla="*/ 504031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3" h="62">
                <a:moveTo>
                  <a:pt x="0" y="0"/>
                </a:moveTo>
                <a:lnTo>
                  <a:pt x="83" y="0"/>
                </a:lnTo>
                <a:lnTo>
                  <a:pt x="83" y="62"/>
                </a:lnTo>
                <a:lnTo>
                  <a:pt x="0" y="62"/>
                </a:lnTo>
                <a:lnTo>
                  <a:pt x="0" y="0"/>
                </a:lnTo>
                <a:close/>
                <a:moveTo>
                  <a:pt x="2" y="2"/>
                </a:moveTo>
                <a:lnTo>
                  <a:pt x="83" y="2"/>
                </a:lnTo>
                <a:lnTo>
                  <a:pt x="83" y="62"/>
                </a:lnTo>
                <a:lnTo>
                  <a:pt x="2" y="62"/>
                </a:lnTo>
                <a:lnTo>
                  <a:pt x="2"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04" name="Freeform 898">
            <a:extLst>
              <a:ext uri="{FF2B5EF4-FFF2-40B4-BE49-F238E27FC236}">
                <a16:creationId xmlns:a16="http://schemas.microsoft.com/office/drawing/2014/main" id="{42D27474-AF8B-B548-BC41-F49868290D4A}"/>
              </a:ext>
            </a:extLst>
          </p:cNvPr>
          <p:cNvSpPr>
            <a:spLocks noEditPoints="1"/>
          </p:cNvSpPr>
          <p:nvPr/>
        </p:nvSpPr>
        <p:spPr bwMode="auto">
          <a:xfrm>
            <a:off x="5089924" y="4183856"/>
            <a:ext cx="96440" cy="71438"/>
          </a:xfrm>
          <a:custGeom>
            <a:avLst/>
            <a:gdLst>
              <a:gd name="T0" fmla="*/ 0 w 81"/>
              <a:gd name="T1" fmla="*/ 0 h 60"/>
              <a:gd name="T2" fmla="*/ 204131069 w 81"/>
              <a:gd name="T3" fmla="*/ 0 h 60"/>
              <a:gd name="T4" fmla="*/ 204131069 w 81"/>
              <a:gd name="T5" fmla="*/ 151209375 h 60"/>
              <a:gd name="T6" fmla="*/ 0 w 81"/>
              <a:gd name="T7" fmla="*/ 151209375 h 60"/>
              <a:gd name="T8" fmla="*/ 0 w 81"/>
              <a:gd name="T9" fmla="*/ 0 h 60"/>
              <a:gd name="T10" fmla="*/ 2519353 w 81"/>
              <a:gd name="T11" fmla="*/ 5040313 h 60"/>
              <a:gd name="T12" fmla="*/ 204131069 w 81"/>
              <a:gd name="T13" fmla="*/ 5040313 h 60"/>
              <a:gd name="T14" fmla="*/ 204131069 w 81"/>
              <a:gd name="T15" fmla="*/ 151209375 h 60"/>
              <a:gd name="T16" fmla="*/ 2519353 w 81"/>
              <a:gd name="T17" fmla="*/ 151209375 h 60"/>
              <a:gd name="T18" fmla="*/ 2519353 w 81"/>
              <a:gd name="T19" fmla="*/ 504031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 h="60">
                <a:moveTo>
                  <a:pt x="0" y="0"/>
                </a:moveTo>
                <a:lnTo>
                  <a:pt x="81" y="0"/>
                </a:lnTo>
                <a:lnTo>
                  <a:pt x="81" y="60"/>
                </a:lnTo>
                <a:lnTo>
                  <a:pt x="0" y="60"/>
                </a:lnTo>
                <a:lnTo>
                  <a:pt x="0" y="0"/>
                </a:lnTo>
                <a:close/>
                <a:moveTo>
                  <a:pt x="1" y="2"/>
                </a:moveTo>
                <a:lnTo>
                  <a:pt x="81" y="2"/>
                </a:lnTo>
                <a:lnTo>
                  <a:pt x="81" y="60"/>
                </a:lnTo>
                <a:lnTo>
                  <a:pt x="1" y="60"/>
                </a:lnTo>
                <a:lnTo>
                  <a:pt x="1" y="2"/>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05" name="Freeform 899">
            <a:extLst>
              <a:ext uri="{FF2B5EF4-FFF2-40B4-BE49-F238E27FC236}">
                <a16:creationId xmlns:a16="http://schemas.microsoft.com/office/drawing/2014/main" id="{43CE6E87-E329-6F42-A5A9-00461873F1DF}"/>
              </a:ext>
            </a:extLst>
          </p:cNvPr>
          <p:cNvSpPr>
            <a:spLocks noEditPoints="1"/>
          </p:cNvSpPr>
          <p:nvPr/>
        </p:nvSpPr>
        <p:spPr bwMode="auto">
          <a:xfrm>
            <a:off x="5091113" y="4186239"/>
            <a:ext cx="95250" cy="69056"/>
          </a:xfrm>
          <a:custGeom>
            <a:avLst/>
            <a:gdLst>
              <a:gd name="T0" fmla="*/ 0 w 80"/>
              <a:gd name="T1" fmla="*/ 0 h 58"/>
              <a:gd name="T2" fmla="*/ 201612500 w 80"/>
              <a:gd name="T3" fmla="*/ 0 h 58"/>
              <a:gd name="T4" fmla="*/ 201612500 w 80"/>
              <a:gd name="T5" fmla="*/ 146169063 h 58"/>
              <a:gd name="T6" fmla="*/ 0 w 80"/>
              <a:gd name="T7" fmla="*/ 146169063 h 58"/>
              <a:gd name="T8" fmla="*/ 0 w 80"/>
              <a:gd name="T9" fmla="*/ 0 h 58"/>
              <a:gd name="T10" fmla="*/ 5040313 w 80"/>
              <a:gd name="T11" fmla="*/ 0 h 58"/>
              <a:gd name="T12" fmla="*/ 201612500 w 80"/>
              <a:gd name="T13" fmla="*/ 0 h 58"/>
              <a:gd name="T14" fmla="*/ 201612500 w 80"/>
              <a:gd name="T15" fmla="*/ 146169063 h 58"/>
              <a:gd name="T16" fmla="*/ 5040313 w 80"/>
              <a:gd name="T17" fmla="*/ 146169063 h 58"/>
              <a:gd name="T18" fmla="*/ 5040313 w 80"/>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58">
                <a:moveTo>
                  <a:pt x="0" y="0"/>
                </a:moveTo>
                <a:lnTo>
                  <a:pt x="80" y="0"/>
                </a:lnTo>
                <a:lnTo>
                  <a:pt x="80" y="58"/>
                </a:lnTo>
                <a:lnTo>
                  <a:pt x="0" y="58"/>
                </a:lnTo>
                <a:lnTo>
                  <a:pt x="0" y="0"/>
                </a:lnTo>
                <a:close/>
                <a:moveTo>
                  <a:pt x="2" y="0"/>
                </a:moveTo>
                <a:lnTo>
                  <a:pt x="80" y="0"/>
                </a:lnTo>
                <a:lnTo>
                  <a:pt x="80" y="58"/>
                </a:lnTo>
                <a:lnTo>
                  <a:pt x="2" y="58"/>
                </a:lnTo>
                <a:lnTo>
                  <a:pt x="2"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06" name="Freeform 900">
            <a:extLst>
              <a:ext uri="{FF2B5EF4-FFF2-40B4-BE49-F238E27FC236}">
                <a16:creationId xmlns:a16="http://schemas.microsoft.com/office/drawing/2014/main" id="{CD7A92D9-32C5-9B44-9859-F793EA29BA69}"/>
              </a:ext>
            </a:extLst>
          </p:cNvPr>
          <p:cNvSpPr>
            <a:spLocks noEditPoints="1"/>
          </p:cNvSpPr>
          <p:nvPr/>
        </p:nvSpPr>
        <p:spPr bwMode="auto">
          <a:xfrm>
            <a:off x="5093495" y="4186239"/>
            <a:ext cx="92869" cy="69056"/>
          </a:xfrm>
          <a:custGeom>
            <a:avLst/>
            <a:gdLst>
              <a:gd name="T0" fmla="*/ 0 w 78"/>
              <a:gd name="T1" fmla="*/ 0 h 58"/>
              <a:gd name="T2" fmla="*/ 196572188 w 78"/>
              <a:gd name="T3" fmla="*/ 0 h 58"/>
              <a:gd name="T4" fmla="*/ 196572188 w 78"/>
              <a:gd name="T5" fmla="*/ 146169063 h 58"/>
              <a:gd name="T6" fmla="*/ 0 w 78"/>
              <a:gd name="T7" fmla="*/ 146169063 h 58"/>
              <a:gd name="T8" fmla="*/ 0 w 78"/>
              <a:gd name="T9" fmla="*/ 0 h 58"/>
              <a:gd name="T10" fmla="*/ 7561263 w 78"/>
              <a:gd name="T11" fmla="*/ 5040313 h 58"/>
              <a:gd name="T12" fmla="*/ 196572188 w 78"/>
              <a:gd name="T13" fmla="*/ 5040313 h 58"/>
              <a:gd name="T14" fmla="*/ 196572188 w 78"/>
              <a:gd name="T15" fmla="*/ 146169063 h 58"/>
              <a:gd name="T16" fmla="*/ 7561263 w 78"/>
              <a:gd name="T17" fmla="*/ 146169063 h 58"/>
              <a:gd name="T18" fmla="*/ 7561263 w 78"/>
              <a:gd name="T19" fmla="*/ 5040313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8" h="58">
                <a:moveTo>
                  <a:pt x="0" y="0"/>
                </a:moveTo>
                <a:lnTo>
                  <a:pt x="78" y="0"/>
                </a:lnTo>
                <a:lnTo>
                  <a:pt x="78" y="58"/>
                </a:lnTo>
                <a:lnTo>
                  <a:pt x="0" y="58"/>
                </a:lnTo>
                <a:lnTo>
                  <a:pt x="0" y="0"/>
                </a:lnTo>
                <a:close/>
                <a:moveTo>
                  <a:pt x="3" y="2"/>
                </a:moveTo>
                <a:lnTo>
                  <a:pt x="78" y="2"/>
                </a:lnTo>
                <a:lnTo>
                  <a:pt x="78" y="58"/>
                </a:lnTo>
                <a:lnTo>
                  <a:pt x="3" y="58"/>
                </a:lnTo>
                <a:lnTo>
                  <a:pt x="3"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07" name="Freeform 901">
            <a:extLst>
              <a:ext uri="{FF2B5EF4-FFF2-40B4-BE49-F238E27FC236}">
                <a16:creationId xmlns:a16="http://schemas.microsoft.com/office/drawing/2014/main" id="{88374233-2A49-124D-ACB4-97D63768C7F9}"/>
              </a:ext>
            </a:extLst>
          </p:cNvPr>
          <p:cNvSpPr>
            <a:spLocks noEditPoints="1"/>
          </p:cNvSpPr>
          <p:nvPr/>
        </p:nvSpPr>
        <p:spPr bwMode="auto">
          <a:xfrm>
            <a:off x="5097066" y="4188619"/>
            <a:ext cx="89297" cy="66675"/>
          </a:xfrm>
          <a:custGeom>
            <a:avLst/>
            <a:gdLst>
              <a:gd name="T0" fmla="*/ 0 w 75"/>
              <a:gd name="T1" fmla="*/ 0 h 56"/>
              <a:gd name="T2" fmla="*/ 189010131 w 75"/>
              <a:gd name="T3" fmla="*/ 0 h 56"/>
              <a:gd name="T4" fmla="*/ 189010131 w 75"/>
              <a:gd name="T5" fmla="*/ 141128750 h 56"/>
              <a:gd name="T6" fmla="*/ 0 w 75"/>
              <a:gd name="T7" fmla="*/ 141128750 h 56"/>
              <a:gd name="T8" fmla="*/ 0 w 75"/>
              <a:gd name="T9" fmla="*/ 0 h 56"/>
              <a:gd name="T10" fmla="*/ 5040291 w 75"/>
              <a:gd name="T11" fmla="*/ 5040313 h 56"/>
              <a:gd name="T12" fmla="*/ 189010131 w 75"/>
              <a:gd name="T13" fmla="*/ 5040313 h 56"/>
              <a:gd name="T14" fmla="*/ 189010131 w 75"/>
              <a:gd name="T15" fmla="*/ 141128750 h 56"/>
              <a:gd name="T16" fmla="*/ 5040291 w 75"/>
              <a:gd name="T17" fmla="*/ 141128750 h 56"/>
              <a:gd name="T18" fmla="*/ 5040291 w 75"/>
              <a:gd name="T19" fmla="*/ 5040313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6">
                <a:moveTo>
                  <a:pt x="0" y="0"/>
                </a:moveTo>
                <a:lnTo>
                  <a:pt x="75" y="0"/>
                </a:lnTo>
                <a:lnTo>
                  <a:pt x="75" y="56"/>
                </a:lnTo>
                <a:lnTo>
                  <a:pt x="0" y="56"/>
                </a:lnTo>
                <a:lnTo>
                  <a:pt x="0" y="0"/>
                </a:lnTo>
                <a:close/>
                <a:moveTo>
                  <a:pt x="2" y="2"/>
                </a:moveTo>
                <a:lnTo>
                  <a:pt x="75" y="2"/>
                </a:lnTo>
                <a:lnTo>
                  <a:pt x="75" y="56"/>
                </a:lnTo>
                <a:lnTo>
                  <a:pt x="2" y="56"/>
                </a:lnTo>
                <a:lnTo>
                  <a:pt x="2" y="2"/>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08" name="Freeform 902">
            <a:extLst>
              <a:ext uri="{FF2B5EF4-FFF2-40B4-BE49-F238E27FC236}">
                <a16:creationId xmlns:a16="http://schemas.microsoft.com/office/drawing/2014/main" id="{7C4B8684-521C-DB48-B285-43C364C04097}"/>
              </a:ext>
            </a:extLst>
          </p:cNvPr>
          <p:cNvSpPr>
            <a:spLocks noEditPoints="1"/>
          </p:cNvSpPr>
          <p:nvPr/>
        </p:nvSpPr>
        <p:spPr bwMode="auto">
          <a:xfrm>
            <a:off x="5099449" y="4191001"/>
            <a:ext cx="86915" cy="64294"/>
          </a:xfrm>
          <a:custGeom>
            <a:avLst/>
            <a:gdLst>
              <a:gd name="T0" fmla="*/ 0 w 73"/>
              <a:gd name="T1" fmla="*/ 0 h 54"/>
              <a:gd name="T2" fmla="*/ 183969819 w 73"/>
              <a:gd name="T3" fmla="*/ 0 h 54"/>
              <a:gd name="T4" fmla="*/ 183969819 w 73"/>
              <a:gd name="T5" fmla="*/ 136088438 h 54"/>
              <a:gd name="T6" fmla="*/ 0 w 73"/>
              <a:gd name="T7" fmla="*/ 136088438 h 54"/>
              <a:gd name="T8" fmla="*/ 0 w 73"/>
              <a:gd name="T9" fmla="*/ 0 h 54"/>
              <a:gd name="T10" fmla="*/ 2519352 w 73"/>
              <a:gd name="T11" fmla="*/ 2520950 h 54"/>
              <a:gd name="T12" fmla="*/ 183969819 w 73"/>
              <a:gd name="T13" fmla="*/ 2520950 h 54"/>
              <a:gd name="T14" fmla="*/ 183969819 w 73"/>
              <a:gd name="T15" fmla="*/ 136088438 h 54"/>
              <a:gd name="T16" fmla="*/ 2519352 w 73"/>
              <a:gd name="T17" fmla="*/ 136088438 h 54"/>
              <a:gd name="T18" fmla="*/ 2519352 w 73"/>
              <a:gd name="T19" fmla="*/ 252095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3" h="54">
                <a:moveTo>
                  <a:pt x="0" y="0"/>
                </a:moveTo>
                <a:lnTo>
                  <a:pt x="73" y="0"/>
                </a:lnTo>
                <a:lnTo>
                  <a:pt x="73" y="54"/>
                </a:lnTo>
                <a:lnTo>
                  <a:pt x="0" y="54"/>
                </a:lnTo>
                <a:lnTo>
                  <a:pt x="0" y="0"/>
                </a:lnTo>
                <a:close/>
                <a:moveTo>
                  <a:pt x="1" y="1"/>
                </a:moveTo>
                <a:lnTo>
                  <a:pt x="73" y="1"/>
                </a:lnTo>
                <a:lnTo>
                  <a:pt x="73" y="54"/>
                </a:lnTo>
                <a:lnTo>
                  <a:pt x="1" y="54"/>
                </a:lnTo>
                <a:lnTo>
                  <a:pt x="1" y="1"/>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09" name="Freeform 903">
            <a:extLst>
              <a:ext uri="{FF2B5EF4-FFF2-40B4-BE49-F238E27FC236}">
                <a16:creationId xmlns:a16="http://schemas.microsoft.com/office/drawing/2014/main" id="{80E4A595-B173-114F-AC0C-E852C650728F}"/>
              </a:ext>
            </a:extLst>
          </p:cNvPr>
          <p:cNvSpPr>
            <a:spLocks noEditPoints="1"/>
          </p:cNvSpPr>
          <p:nvPr/>
        </p:nvSpPr>
        <p:spPr bwMode="auto">
          <a:xfrm>
            <a:off x="5100638" y="4192192"/>
            <a:ext cx="85725" cy="63103"/>
          </a:xfrm>
          <a:custGeom>
            <a:avLst/>
            <a:gdLst>
              <a:gd name="T0" fmla="*/ 0 w 72"/>
              <a:gd name="T1" fmla="*/ 0 h 53"/>
              <a:gd name="T2" fmla="*/ 181451250 w 72"/>
              <a:gd name="T3" fmla="*/ 0 h 53"/>
              <a:gd name="T4" fmla="*/ 181451250 w 72"/>
              <a:gd name="T5" fmla="*/ 133566694 h 53"/>
              <a:gd name="T6" fmla="*/ 0 w 72"/>
              <a:gd name="T7" fmla="*/ 133566694 h 53"/>
              <a:gd name="T8" fmla="*/ 0 w 72"/>
              <a:gd name="T9" fmla="*/ 0 h 53"/>
              <a:gd name="T10" fmla="*/ 7561263 w 72"/>
              <a:gd name="T11" fmla="*/ 5040283 h 53"/>
              <a:gd name="T12" fmla="*/ 181451250 w 72"/>
              <a:gd name="T13" fmla="*/ 5040283 h 53"/>
              <a:gd name="T14" fmla="*/ 181451250 w 72"/>
              <a:gd name="T15" fmla="*/ 133566694 h 53"/>
              <a:gd name="T16" fmla="*/ 7561263 w 72"/>
              <a:gd name="T17" fmla="*/ 133566694 h 53"/>
              <a:gd name="T18" fmla="*/ 7561263 w 72"/>
              <a:gd name="T19" fmla="*/ 5040283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3">
                <a:moveTo>
                  <a:pt x="0" y="0"/>
                </a:moveTo>
                <a:lnTo>
                  <a:pt x="72" y="0"/>
                </a:lnTo>
                <a:lnTo>
                  <a:pt x="72" y="53"/>
                </a:lnTo>
                <a:lnTo>
                  <a:pt x="0" y="53"/>
                </a:lnTo>
                <a:lnTo>
                  <a:pt x="0" y="0"/>
                </a:lnTo>
                <a:close/>
                <a:moveTo>
                  <a:pt x="3" y="2"/>
                </a:moveTo>
                <a:lnTo>
                  <a:pt x="72" y="2"/>
                </a:lnTo>
                <a:lnTo>
                  <a:pt x="72" y="53"/>
                </a:lnTo>
                <a:lnTo>
                  <a:pt x="3" y="53"/>
                </a:lnTo>
                <a:lnTo>
                  <a:pt x="3"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10" name="Freeform 904">
            <a:extLst>
              <a:ext uri="{FF2B5EF4-FFF2-40B4-BE49-F238E27FC236}">
                <a16:creationId xmlns:a16="http://schemas.microsoft.com/office/drawing/2014/main" id="{D845EF0A-C3A9-524C-88DB-D215052D8481}"/>
              </a:ext>
            </a:extLst>
          </p:cNvPr>
          <p:cNvSpPr>
            <a:spLocks noEditPoints="1"/>
          </p:cNvSpPr>
          <p:nvPr/>
        </p:nvSpPr>
        <p:spPr bwMode="auto">
          <a:xfrm>
            <a:off x="5104211" y="4194572"/>
            <a:ext cx="82153" cy="60722"/>
          </a:xfrm>
          <a:custGeom>
            <a:avLst/>
            <a:gdLst>
              <a:gd name="T0" fmla="*/ 0 w 69"/>
              <a:gd name="T1" fmla="*/ 0 h 51"/>
              <a:gd name="T2" fmla="*/ 173889194 w 69"/>
              <a:gd name="T3" fmla="*/ 0 h 51"/>
              <a:gd name="T4" fmla="*/ 173889194 w 69"/>
              <a:gd name="T5" fmla="*/ 128526381 h 51"/>
              <a:gd name="T6" fmla="*/ 0 w 69"/>
              <a:gd name="T7" fmla="*/ 128526381 h 51"/>
              <a:gd name="T8" fmla="*/ 0 w 69"/>
              <a:gd name="T9" fmla="*/ 0 h 51"/>
              <a:gd name="T10" fmla="*/ 5040289 w 69"/>
              <a:gd name="T11" fmla="*/ 2519347 h 51"/>
              <a:gd name="T12" fmla="*/ 173889194 w 69"/>
              <a:gd name="T13" fmla="*/ 2519347 h 51"/>
              <a:gd name="T14" fmla="*/ 173889194 w 69"/>
              <a:gd name="T15" fmla="*/ 128526381 h 51"/>
              <a:gd name="T16" fmla="*/ 5040289 w 69"/>
              <a:gd name="T17" fmla="*/ 128526381 h 51"/>
              <a:gd name="T18" fmla="*/ 5040289 w 69"/>
              <a:gd name="T19" fmla="*/ 2519347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51">
                <a:moveTo>
                  <a:pt x="0" y="0"/>
                </a:moveTo>
                <a:lnTo>
                  <a:pt x="69" y="0"/>
                </a:lnTo>
                <a:lnTo>
                  <a:pt x="69" y="51"/>
                </a:lnTo>
                <a:lnTo>
                  <a:pt x="0" y="51"/>
                </a:lnTo>
                <a:lnTo>
                  <a:pt x="0" y="0"/>
                </a:lnTo>
                <a:close/>
                <a:moveTo>
                  <a:pt x="2" y="1"/>
                </a:moveTo>
                <a:lnTo>
                  <a:pt x="69" y="1"/>
                </a:lnTo>
                <a:lnTo>
                  <a:pt x="69" y="51"/>
                </a:lnTo>
                <a:lnTo>
                  <a:pt x="2" y="51"/>
                </a:lnTo>
                <a:lnTo>
                  <a:pt x="2" y="1"/>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11" name="Freeform 905">
            <a:extLst>
              <a:ext uri="{FF2B5EF4-FFF2-40B4-BE49-F238E27FC236}">
                <a16:creationId xmlns:a16="http://schemas.microsoft.com/office/drawing/2014/main" id="{2A0D8483-BF49-A84C-BB76-7654A3A050EB}"/>
              </a:ext>
            </a:extLst>
          </p:cNvPr>
          <p:cNvSpPr>
            <a:spLocks noEditPoints="1"/>
          </p:cNvSpPr>
          <p:nvPr/>
        </p:nvSpPr>
        <p:spPr bwMode="auto">
          <a:xfrm>
            <a:off x="5106591" y="4195764"/>
            <a:ext cx="79772" cy="59531"/>
          </a:xfrm>
          <a:custGeom>
            <a:avLst/>
            <a:gdLst>
              <a:gd name="T0" fmla="*/ 0 w 67"/>
              <a:gd name="T1" fmla="*/ 0 h 50"/>
              <a:gd name="T2" fmla="*/ 168848881 w 67"/>
              <a:gd name="T3" fmla="*/ 0 h 50"/>
              <a:gd name="T4" fmla="*/ 168848881 w 67"/>
              <a:gd name="T5" fmla="*/ 126007813 h 50"/>
              <a:gd name="T6" fmla="*/ 0 w 67"/>
              <a:gd name="T7" fmla="*/ 126007813 h 50"/>
              <a:gd name="T8" fmla="*/ 0 w 67"/>
              <a:gd name="T9" fmla="*/ 0 h 50"/>
              <a:gd name="T10" fmla="*/ 2519351 w 67"/>
              <a:gd name="T11" fmla="*/ 2520950 h 50"/>
              <a:gd name="T12" fmla="*/ 168848881 w 67"/>
              <a:gd name="T13" fmla="*/ 2520950 h 50"/>
              <a:gd name="T14" fmla="*/ 168848881 w 67"/>
              <a:gd name="T15" fmla="*/ 126007813 h 50"/>
              <a:gd name="T16" fmla="*/ 2519351 w 67"/>
              <a:gd name="T17" fmla="*/ 126007813 h 50"/>
              <a:gd name="T18" fmla="*/ 2519351 w 67"/>
              <a:gd name="T19" fmla="*/ 2520950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50">
                <a:moveTo>
                  <a:pt x="0" y="0"/>
                </a:moveTo>
                <a:lnTo>
                  <a:pt x="67" y="0"/>
                </a:lnTo>
                <a:lnTo>
                  <a:pt x="67" y="50"/>
                </a:lnTo>
                <a:lnTo>
                  <a:pt x="0" y="50"/>
                </a:lnTo>
                <a:lnTo>
                  <a:pt x="0" y="0"/>
                </a:lnTo>
                <a:close/>
                <a:moveTo>
                  <a:pt x="1" y="1"/>
                </a:moveTo>
                <a:lnTo>
                  <a:pt x="67" y="1"/>
                </a:lnTo>
                <a:lnTo>
                  <a:pt x="67" y="50"/>
                </a:lnTo>
                <a:lnTo>
                  <a:pt x="1" y="50"/>
                </a:lnTo>
                <a:lnTo>
                  <a:pt x="1" y="1"/>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12" name="Freeform 906">
            <a:extLst>
              <a:ext uri="{FF2B5EF4-FFF2-40B4-BE49-F238E27FC236}">
                <a16:creationId xmlns:a16="http://schemas.microsoft.com/office/drawing/2014/main" id="{7BA81881-FB6E-B74E-A26A-5A9B6D1260D9}"/>
              </a:ext>
            </a:extLst>
          </p:cNvPr>
          <p:cNvSpPr>
            <a:spLocks noEditPoints="1"/>
          </p:cNvSpPr>
          <p:nvPr/>
        </p:nvSpPr>
        <p:spPr bwMode="auto">
          <a:xfrm>
            <a:off x="5107783" y="4196955"/>
            <a:ext cx="78581" cy="58340"/>
          </a:xfrm>
          <a:custGeom>
            <a:avLst/>
            <a:gdLst>
              <a:gd name="T0" fmla="*/ 0 w 66"/>
              <a:gd name="T1" fmla="*/ 0 h 49"/>
              <a:gd name="T2" fmla="*/ 166330313 w 66"/>
              <a:gd name="T3" fmla="*/ 0 h 49"/>
              <a:gd name="T4" fmla="*/ 166330313 w 66"/>
              <a:gd name="T5" fmla="*/ 123486069 h 49"/>
              <a:gd name="T6" fmla="*/ 0 w 66"/>
              <a:gd name="T7" fmla="*/ 123486069 h 49"/>
              <a:gd name="T8" fmla="*/ 0 w 66"/>
              <a:gd name="T9" fmla="*/ 0 h 49"/>
              <a:gd name="T10" fmla="*/ 5040313 w 66"/>
              <a:gd name="T11" fmla="*/ 5040280 h 49"/>
              <a:gd name="T12" fmla="*/ 166330313 w 66"/>
              <a:gd name="T13" fmla="*/ 5040280 h 49"/>
              <a:gd name="T14" fmla="*/ 166330313 w 66"/>
              <a:gd name="T15" fmla="*/ 123486069 h 49"/>
              <a:gd name="T16" fmla="*/ 5040313 w 66"/>
              <a:gd name="T17" fmla="*/ 123486069 h 49"/>
              <a:gd name="T18" fmla="*/ 5040313 w 66"/>
              <a:gd name="T19" fmla="*/ 504028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 h="49">
                <a:moveTo>
                  <a:pt x="0" y="0"/>
                </a:moveTo>
                <a:lnTo>
                  <a:pt x="66" y="0"/>
                </a:lnTo>
                <a:lnTo>
                  <a:pt x="66" y="49"/>
                </a:lnTo>
                <a:lnTo>
                  <a:pt x="0" y="49"/>
                </a:lnTo>
                <a:lnTo>
                  <a:pt x="0" y="0"/>
                </a:lnTo>
                <a:close/>
                <a:moveTo>
                  <a:pt x="2" y="2"/>
                </a:moveTo>
                <a:lnTo>
                  <a:pt x="66" y="2"/>
                </a:lnTo>
                <a:lnTo>
                  <a:pt x="66" y="49"/>
                </a:lnTo>
                <a:lnTo>
                  <a:pt x="2" y="49"/>
                </a:lnTo>
                <a:lnTo>
                  <a:pt x="2" y="2"/>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13" name="Freeform 907">
            <a:extLst>
              <a:ext uri="{FF2B5EF4-FFF2-40B4-BE49-F238E27FC236}">
                <a16:creationId xmlns:a16="http://schemas.microsoft.com/office/drawing/2014/main" id="{EB8EE192-9791-1144-B394-A7592285562D}"/>
              </a:ext>
            </a:extLst>
          </p:cNvPr>
          <p:cNvSpPr>
            <a:spLocks noEditPoints="1"/>
          </p:cNvSpPr>
          <p:nvPr/>
        </p:nvSpPr>
        <p:spPr bwMode="auto">
          <a:xfrm>
            <a:off x="5110163" y="4199335"/>
            <a:ext cx="76200" cy="55959"/>
          </a:xfrm>
          <a:custGeom>
            <a:avLst/>
            <a:gdLst>
              <a:gd name="T0" fmla="*/ 0 w 64"/>
              <a:gd name="T1" fmla="*/ 0 h 47"/>
              <a:gd name="T2" fmla="*/ 161290000 w 64"/>
              <a:gd name="T3" fmla="*/ 0 h 47"/>
              <a:gd name="T4" fmla="*/ 161290000 w 64"/>
              <a:gd name="T5" fmla="*/ 118445756 h 47"/>
              <a:gd name="T6" fmla="*/ 0 w 64"/>
              <a:gd name="T7" fmla="*/ 118445756 h 47"/>
              <a:gd name="T8" fmla="*/ 0 w 64"/>
              <a:gd name="T9" fmla="*/ 0 h 47"/>
              <a:gd name="T10" fmla="*/ 7561263 w 64"/>
              <a:gd name="T11" fmla="*/ 5040279 h 47"/>
              <a:gd name="T12" fmla="*/ 161290000 w 64"/>
              <a:gd name="T13" fmla="*/ 5040279 h 47"/>
              <a:gd name="T14" fmla="*/ 161290000 w 64"/>
              <a:gd name="T15" fmla="*/ 118445756 h 47"/>
              <a:gd name="T16" fmla="*/ 7561263 w 64"/>
              <a:gd name="T17" fmla="*/ 118445756 h 47"/>
              <a:gd name="T18" fmla="*/ 7561263 w 64"/>
              <a:gd name="T19" fmla="*/ 5040279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4" h="47">
                <a:moveTo>
                  <a:pt x="0" y="0"/>
                </a:moveTo>
                <a:lnTo>
                  <a:pt x="64" y="0"/>
                </a:lnTo>
                <a:lnTo>
                  <a:pt x="64" y="47"/>
                </a:lnTo>
                <a:lnTo>
                  <a:pt x="0" y="47"/>
                </a:lnTo>
                <a:lnTo>
                  <a:pt x="0" y="0"/>
                </a:lnTo>
                <a:close/>
                <a:moveTo>
                  <a:pt x="3" y="2"/>
                </a:moveTo>
                <a:lnTo>
                  <a:pt x="64" y="2"/>
                </a:lnTo>
                <a:lnTo>
                  <a:pt x="64" y="47"/>
                </a:lnTo>
                <a:lnTo>
                  <a:pt x="3" y="47"/>
                </a:lnTo>
                <a:lnTo>
                  <a:pt x="3" y="2"/>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14" name="Freeform 908">
            <a:extLst>
              <a:ext uri="{FF2B5EF4-FFF2-40B4-BE49-F238E27FC236}">
                <a16:creationId xmlns:a16="http://schemas.microsoft.com/office/drawing/2014/main" id="{8FE4B41C-4E48-F644-9D0B-4DA57888FA84}"/>
              </a:ext>
            </a:extLst>
          </p:cNvPr>
          <p:cNvSpPr>
            <a:spLocks noEditPoints="1"/>
          </p:cNvSpPr>
          <p:nvPr/>
        </p:nvSpPr>
        <p:spPr bwMode="auto">
          <a:xfrm>
            <a:off x="5113736" y="4201717"/>
            <a:ext cx="72628" cy="53578"/>
          </a:xfrm>
          <a:custGeom>
            <a:avLst/>
            <a:gdLst>
              <a:gd name="T0" fmla="*/ 0 w 61"/>
              <a:gd name="T1" fmla="*/ 0 h 45"/>
              <a:gd name="T2" fmla="*/ 153727944 w 61"/>
              <a:gd name="T3" fmla="*/ 0 h 45"/>
              <a:gd name="T4" fmla="*/ 153727944 w 61"/>
              <a:gd name="T5" fmla="*/ 113405444 h 45"/>
              <a:gd name="T6" fmla="*/ 0 w 61"/>
              <a:gd name="T7" fmla="*/ 113405444 h 45"/>
              <a:gd name="T8" fmla="*/ 0 w 61"/>
              <a:gd name="T9" fmla="*/ 0 h 45"/>
              <a:gd name="T10" fmla="*/ 5040286 w 61"/>
              <a:gd name="T11" fmla="*/ 2519345 h 45"/>
              <a:gd name="T12" fmla="*/ 153727944 w 61"/>
              <a:gd name="T13" fmla="*/ 2519345 h 45"/>
              <a:gd name="T14" fmla="*/ 153727944 w 61"/>
              <a:gd name="T15" fmla="*/ 113405444 h 45"/>
              <a:gd name="T16" fmla="*/ 5040286 w 61"/>
              <a:gd name="T17" fmla="*/ 113405444 h 45"/>
              <a:gd name="T18" fmla="*/ 5040286 w 61"/>
              <a:gd name="T19" fmla="*/ 2519345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1" h="45">
                <a:moveTo>
                  <a:pt x="0" y="0"/>
                </a:moveTo>
                <a:lnTo>
                  <a:pt x="61" y="0"/>
                </a:lnTo>
                <a:lnTo>
                  <a:pt x="61" y="45"/>
                </a:lnTo>
                <a:lnTo>
                  <a:pt x="0" y="45"/>
                </a:lnTo>
                <a:lnTo>
                  <a:pt x="0" y="0"/>
                </a:lnTo>
                <a:close/>
                <a:moveTo>
                  <a:pt x="2" y="1"/>
                </a:moveTo>
                <a:lnTo>
                  <a:pt x="61" y="1"/>
                </a:lnTo>
                <a:lnTo>
                  <a:pt x="61" y="45"/>
                </a:lnTo>
                <a:lnTo>
                  <a:pt x="2" y="45"/>
                </a:lnTo>
                <a:lnTo>
                  <a:pt x="2" y="1"/>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15" name="Freeform 909">
            <a:extLst>
              <a:ext uri="{FF2B5EF4-FFF2-40B4-BE49-F238E27FC236}">
                <a16:creationId xmlns:a16="http://schemas.microsoft.com/office/drawing/2014/main" id="{1D137491-ED64-7543-A611-7BC932596FAB}"/>
              </a:ext>
            </a:extLst>
          </p:cNvPr>
          <p:cNvSpPr>
            <a:spLocks noEditPoints="1"/>
          </p:cNvSpPr>
          <p:nvPr/>
        </p:nvSpPr>
        <p:spPr bwMode="auto">
          <a:xfrm>
            <a:off x="5116116" y="4202906"/>
            <a:ext cx="70247" cy="52388"/>
          </a:xfrm>
          <a:custGeom>
            <a:avLst/>
            <a:gdLst>
              <a:gd name="T0" fmla="*/ 0 w 59"/>
              <a:gd name="T1" fmla="*/ 0 h 44"/>
              <a:gd name="T2" fmla="*/ 148687631 w 59"/>
              <a:gd name="T3" fmla="*/ 0 h 44"/>
              <a:gd name="T4" fmla="*/ 148687631 w 59"/>
              <a:gd name="T5" fmla="*/ 110886875 h 44"/>
              <a:gd name="T6" fmla="*/ 0 w 59"/>
              <a:gd name="T7" fmla="*/ 110886875 h 44"/>
              <a:gd name="T8" fmla="*/ 0 w 59"/>
              <a:gd name="T9" fmla="*/ 0 h 44"/>
              <a:gd name="T10" fmla="*/ 2519349 w 59"/>
              <a:gd name="T11" fmla="*/ 2520950 h 44"/>
              <a:gd name="T12" fmla="*/ 148687631 w 59"/>
              <a:gd name="T13" fmla="*/ 2520950 h 44"/>
              <a:gd name="T14" fmla="*/ 148687631 w 59"/>
              <a:gd name="T15" fmla="*/ 110886875 h 44"/>
              <a:gd name="T16" fmla="*/ 2519349 w 59"/>
              <a:gd name="T17" fmla="*/ 110886875 h 44"/>
              <a:gd name="T18" fmla="*/ 2519349 w 59"/>
              <a:gd name="T19" fmla="*/ 252095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4">
                <a:moveTo>
                  <a:pt x="0" y="0"/>
                </a:moveTo>
                <a:lnTo>
                  <a:pt x="59" y="0"/>
                </a:lnTo>
                <a:lnTo>
                  <a:pt x="59" y="44"/>
                </a:lnTo>
                <a:lnTo>
                  <a:pt x="0" y="44"/>
                </a:lnTo>
                <a:lnTo>
                  <a:pt x="0" y="0"/>
                </a:lnTo>
                <a:close/>
                <a:moveTo>
                  <a:pt x="1" y="1"/>
                </a:moveTo>
                <a:lnTo>
                  <a:pt x="59" y="1"/>
                </a:lnTo>
                <a:lnTo>
                  <a:pt x="59" y="44"/>
                </a:lnTo>
                <a:lnTo>
                  <a:pt x="1" y="44"/>
                </a:lnTo>
                <a:lnTo>
                  <a:pt x="1" y="1"/>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16" name="Freeform 910">
            <a:extLst>
              <a:ext uri="{FF2B5EF4-FFF2-40B4-BE49-F238E27FC236}">
                <a16:creationId xmlns:a16="http://schemas.microsoft.com/office/drawing/2014/main" id="{FF80C1C2-B342-254D-9C6E-EBAAAC74A607}"/>
              </a:ext>
            </a:extLst>
          </p:cNvPr>
          <p:cNvSpPr>
            <a:spLocks noEditPoints="1"/>
          </p:cNvSpPr>
          <p:nvPr/>
        </p:nvSpPr>
        <p:spPr bwMode="auto">
          <a:xfrm>
            <a:off x="5117308" y="4204097"/>
            <a:ext cx="69056" cy="51197"/>
          </a:xfrm>
          <a:custGeom>
            <a:avLst/>
            <a:gdLst>
              <a:gd name="T0" fmla="*/ 0 w 58"/>
              <a:gd name="T1" fmla="*/ 0 h 43"/>
              <a:gd name="T2" fmla="*/ 146169063 w 58"/>
              <a:gd name="T3" fmla="*/ 0 h 43"/>
              <a:gd name="T4" fmla="*/ 146169063 w 58"/>
              <a:gd name="T5" fmla="*/ 108365131 h 43"/>
              <a:gd name="T6" fmla="*/ 0 w 58"/>
              <a:gd name="T7" fmla="*/ 108365131 h 43"/>
              <a:gd name="T8" fmla="*/ 0 w 58"/>
              <a:gd name="T9" fmla="*/ 0 h 43"/>
              <a:gd name="T10" fmla="*/ 5040313 w 58"/>
              <a:gd name="T11" fmla="*/ 5040276 h 43"/>
              <a:gd name="T12" fmla="*/ 146169063 w 58"/>
              <a:gd name="T13" fmla="*/ 5040276 h 43"/>
              <a:gd name="T14" fmla="*/ 146169063 w 58"/>
              <a:gd name="T15" fmla="*/ 108365131 h 43"/>
              <a:gd name="T16" fmla="*/ 5040313 w 58"/>
              <a:gd name="T17" fmla="*/ 108365131 h 43"/>
              <a:gd name="T18" fmla="*/ 5040313 w 58"/>
              <a:gd name="T19" fmla="*/ 5040276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3">
                <a:moveTo>
                  <a:pt x="0" y="0"/>
                </a:moveTo>
                <a:lnTo>
                  <a:pt x="58" y="0"/>
                </a:lnTo>
                <a:lnTo>
                  <a:pt x="58" y="43"/>
                </a:lnTo>
                <a:lnTo>
                  <a:pt x="0" y="43"/>
                </a:lnTo>
                <a:lnTo>
                  <a:pt x="0" y="0"/>
                </a:lnTo>
                <a:close/>
                <a:moveTo>
                  <a:pt x="2" y="2"/>
                </a:moveTo>
                <a:lnTo>
                  <a:pt x="58" y="2"/>
                </a:lnTo>
                <a:lnTo>
                  <a:pt x="58" y="43"/>
                </a:lnTo>
                <a:lnTo>
                  <a:pt x="2" y="43"/>
                </a:lnTo>
                <a:lnTo>
                  <a:pt x="2"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17" name="Freeform 911">
            <a:extLst>
              <a:ext uri="{FF2B5EF4-FFF2-40B4-BE49-F238E27FC236}">
                <a16:creationId xmlns:a16="http://schemas.microsoft.com/office/drawing/2014/main" id="{BC6458A4-4B9D-0D43-A029-DBFF67FB4DBD}"/>
              </a:ext>
            </a:extLst>
          </p:cNvPr>
          <p:cNvSpPr>
            <a:spLocks noEditPoints="1"/>
          </p:cNvSpPr>
          <p:nvPr/>
        </p:nvSpPr>
        <p:spPr bwMode="auto">
          <a:xfrm>
            <a:off x="5119688" y="4206480"/>
            <a:ext cx="66675" cy="48815"/>
          </a:xfrm>
          <a:custGeom>
            <a:avLst/>
            <a:gdLst>
              <a:gd name="T0" fmla="*/ 0 w 56"/>
              <a:gd name="T1" fmla="*/ 0 h 41"/>
              <a:gd name="T2" fmla="*/ 141128750 w 56"/>
              <a:gd name="T3" fmla="*/ 0 h 41"/>
              <a:gd name="T4" fmla="*/ 141128750 w 56"/>
              <a:gd name="T5" fmla="*/ 103324819 h 41"/>
              <a:gd name="T6" fmla="*/ 0 w 56"/>
              <a:gd name="T7" fmla="*/ 103324819 h 41"/>
              <a:gd name="T8" fmla="*/ 0 w 56"/>
              <a:gd name="T9" fmla="*/ 0 h 41"/>
              <a:gd name="T10" fmla="*/ 7561263 w 56"/>
              <a:gd name="T11" fmla="*/ 5040274 h 41"/>
              <a:gd name="T12" fmla="*/ 141128750 w 56"/>
              <a:gd name="T13" fmla="*/ 5040274 h 41"/>
              <a:gd name="T14" fmla="*/ 141128750 w 56"/>
              <a:gd name="T15" fmla="*/ 103324819 h 41"/>
              <a:gd name="T16" fmla="*/ 7561263 w 56"/>
              <a:gd name="T17" fmla="*/ 103324819 h 41"/>
              <a:gd name="T18" fmla="*/ 7561263 w 56"/>
              <a:gd name="T19" fmla="*/ 5040274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1">
                <a:moveTo>
                  <a:pt x="0" y="0"/>
                </a:moveTo>
                <a:lnTo>
                  <a:pt x="56" y="0"/>
                </a:lnTo>
                <a:lnTo>
                  <a:pt x="56" y="41"/>
                </a:lnTo>
                <a:lnTo>
                  <a:pt x="0" y="41"/>
                </a:lnTo>
                <a:lnTo>
                  <a:pt x="0" y="0"/>
                </a:lnTo>
                <a:close/>
                <a:moveTo>
                  <a:pt x="3" y="2"/>
                </a:moveTo>
                <a:lnTo>
                  <a:pt x="56" y="2"/>
                </a:lnTo>
                <a:lnTo>
                  <a:pt x="56" y="41"/>
                </a:lnTo>
                <a:lnTo>
                  <a:pt x="3" y="41"/>
                </a:lnTo>
                <a:lnTo>
                  <a:pt x="3" y="2"/>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18" name="Freeform 912">
            <a:extLst>
              <a:ext uri="{FF2B5EF4-FFF2-40B4-BE49-F238E27FC236}">
                <a16:creationId xmlns:a16="http://schemas.microsoft.com/office/drawing/2014/main" id="{A6283A1E-B083-D440-8876-8D942583B269}"/>
              </a:ext>
            </a:extLst>
          </p:cNvPr>
          <p:cNvSpPr>
            <a:spLocks noEditPoints="1"/>
          </p:cNvSpPr>
          <p:nvPr/>
        </p:nvSpPr>
        <p:spPr bwMode="auto">
          <a:xfrm>
            <a:off x="5123261" y="4208860"/>
            <a:ext cx="63103" cy="46434"/>
          </a:xfrm>
          <a:custGeom>
            <a:avLst/>
            <a:gdLst>
              <a:gd name="T0" fmla="*/ 0 w 53"/>
              <a:gd name="T1" fmla="*/ 0 h 39"/>
              <a:gd name="T2" fmla="*/ 133566694 w 53"/>
              <a:gd name="T3" fmla="*/ 0 h 39"/>
              <a:gd name="T4" fmla="*/ 133566694 w 53"/>
              <a:gd name="T5" fmla="*/ 98284506 h 39"/>
              <a:gd name="T6" fmla="*/ 0 w 53"/>
              <a:gd name="T7" fmla="*/ 98284506 h 39"/>
              <a:gd name="T8" fmla="*/ 0 w 53"/>
              <a:gd name="T9" fmla="*/ 0 h 39"/>
              <a:gd name="T10" fmla="*/ 5040283 w 53"/>
              <a:gd name="T11" fmla="*/ 2519342 h 39"/>
              <a:gd name="T12" fmla="*/ 133566694 w 53"/>
              <a:gd name="T13" fmla="*/ 2519342 h 39"/>
              <a:gd name="T14" fmla="*/ 133566694 w 53"/>
              <a:gd name="T15" fmla="*/ 98284506 h 39"/>
              <a:gd name="T16" fmla="*/ 5040283 w 53"/>
              <a:gd name="T17" fmla="*/ 98284506 h 39"/>
              <a:gd name="T18" fmla="*/ 5040283 w 53"/>
              <a:gd name="T19" fmla="*/ 2519342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3" h="39">
                <a:moveTo>
                  <a:pt x="0" y="0"/>
                </a:moveTo>
                <a:lnTo>
                  <a:pt x="53" y="0"/>
                </a:lnTo>
                <a:lnTo>
                  <a:pt x="53" y="39"/>
                </a:lnTo>
                <a:lnTo>
                  <a:pt x="0" y="39"/>
                </a:lnTo>
                <a:lnTo>
                  <a:pt x="0" y="0"/>
                </a:lnTo>
                <a:close/>
                <a:moveTo>
                  <a:pt x="2" y="1"/>
                </a:moveTo>
                <a:lnTo>
                  <a:pt x="53" y="1"/>
                </a:lnTo>
                <a:lnTo>
                  <a:pt x="53" y="39"/>
                </a:lnTo>
                <a:lnTo>
                  <a:pt x="2" y="39"/>
                </a:lnTo>
                <a:lnTo>
                  <a:pt x="2" y="1"/>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19" name="Freeform 913">
            <a:extLst>
              <a:ext uri="{FF2B5EF4-FFF2-40B4-BE49-F238E27FC236}">
                <a16:creationId xmlns:a16="http://schemas.microsoft.com/office/drawing/2014/main" id="{A28D1B96-9A45-E948-9D20-3A21AC37F4BB}"/>
              </a:ext>
            </a:extLst>
          </p:cNvPr>
          <p:cNvSpPr>
            <a:spLocks noEditPoints="1"/>
          </p:cNvSpPr>
          <p:nvPr/>
        </p:nvSpPr>
        <p:spPr bwMode="auto">
          <a:xfrm>
            <a:off x="5125641" y="4210051"/>
            <a:ext cx="60722" cy="45244"/>
          </a:xfrm>
          <a:custGeom>
            <a:avLst/>
            <a:gdLst>
              <a:gd name="T0" fmla="*/ 0 w 51"/>
              <a:gd name="T1" fmla="*/ 0 h 38"/>
              <a:gd name="T2" fmla="*/ 128526381 w 51"/>
              <a:gd name="T3" fmla="*/ 0 h 38"/>
              <a:gd name="T4" fmla="*/ 128526381 w 51"/>
              <a:gd name="T5" fmla="*/ 95765938 h 38"/>
              <a:gd name="T6" fmla="*/ 0 w 51"/>
              <a:gd name="T7" fmla="*/ 95765938 h 38"/>
              <a:gd name="T8" fmla="*/ 0 w 51"/>
              <a:gd name="T9" fmla="*/ 0 h 38"/>
              <a:gd name="T10" fmla="*/ 2519347 w 51"/>
              <a:gd name="T11" fmla="*/ 2520950 h 38"/>
              <a:gd name="T12" fmla="*/ 128526381 w 51"/>
              <a:gd name="T13" fmla="*/ 2520950 h 38"/>
              <a:gd name="T14" fmla="*/ 128526381 w 51"/>
              <a:gd name="T15" fmla="*/ 95765938 h 38"/>
              <a:gd name="T16" fmla="*/ 2519347 w 51"/>
              <a:gd name="T17" fmla="*/ 95765938 h 38"/>
              <a:gd name="T18" fmla="*/ 2519347 w 51"/>
              <a:gd name="T19" fmla="*/ 252095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1" h="38">
                <a:moveTo>
                  <a:pt x="0" y="0"/>
                </a:moveTo>
                <a:lnTo>
                  <a:pt x="51" y="0"/>
                </a:lnTo>
                <a:lnTo>
                  <a:pt x="51" y="38"/>
                </a:lnTo>
                <a:lnTo>
                  <a:pt x="0" y="38"/>
                </a:lnTo>
                <a:lnTo>
                  <a:pt x="0" y="0"/>
                </a:lnTo>
                <a:close/>
                <a:moveTo>
                  <a:pt x="1" y="1"/>
                </a:moveTo>
                <a:lnTo>
                  <a:pt x="51" y="1"/>
                </a:lnTo>
                <a:lnTo>
                  <a:pt x="51" y="38"/>
                </a:lnTo>
                <a:lnTo>
                  <a:pt x="1" y="38"/>
                </a:lnTo>
                <a:lnTo>
                  <a:pt x="1" y="1"/>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20" name="Freeform 914">
            <a:extLst>
              <a:ext uri="{FF2B5EF4-FFF2-40B4-BE49-F238E27FC236}">
                <a16:creationId xmlns:a16="http://schemas.microsoft.com/office/drawing/2014/main" id="{9E107157-569B-1F4F-B6DB-BCC5DE9D7068}"/>
              </a:ext>
            </a:extLst>
          </p:cNvPr>
          <p:cNvSpPr>
            <a:spLocks noEditPoints="1"/>
          </p:cNvSpPr>
          <p:nvPr/>
        </p:nvSpPr>
        <p:spPr bwMode="auto">
          <a:xfrm>
            <a:off x="5126833" y="4211242"/>
            <a:ext cx="59531" cy="44053"/>
          </a:xfrm>
          <a:custGeom>
            <a:avLst/>
            <a:gdLst>
              <a:gd name="T0" fmla="*/ 0 w 50"/>
              <a:gd name="T1" fmla="*/ 0 h 37"/>
              <a:gd name="T2" fmla="*/ 126007813 w 50"/>
              <a:gd name="T3" fmla="*/ 0 h 37"/>
              <a:gd name="T4" fmla="*/ 126007813 w 50"/>
              <a:gd name="T5" fmla="*/ 93244194 h 37"/>
              <a:gd name="T6" fmla="*/ 0 w 50"/>
              <a:gd name="T7" fmla="*/ 93244194 h 37"/>
              <a:gd name="T8" fmla="*/ 0 w 50"/>
              <a:gd name="T9" fmla="*/ 0 h 37"/>
              <a:gd name="T10" fmla="*/ 7561263 w 50"/>
              <a:gd name="T11" fmla="*/ 5040270 h 37"/>
              <a:gd name="T12" fmla="*/ 126007813 w 50"/>
              <a:gd name="T13" fmla="*/ 5040270 h 37"/>
              <a:gd name="T14" fmla="*/ 126007813 w 50"/>
              <a:gd name="T15" fmla="*/ 93244194 h 37"/>
              <a:gd name="T16" fmla="*/ 7561263 w 50"/>
              <a:gd name="T17" fmla="*/ 93244194 h 37"/>
              <a:gd name="T18" fmla="*/ 7561263 w 50"/>
              <a:gd name="T19" fmla="*/ 504027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7">
                <a:moveTo>
                  <a:pt x="0" y="0"/>
                </a:moveTo>
                <a:lnTo>
                  <a:pt x="50" y="0"/>
                </a:lnTo>
                <a:lnTo>
                  <a:pt x="50" y="37"/>
                </a:lnTo>
                <a:lnTo>
                  <a:pt x="0" y="37"/>
                </a:lnTo>
                <a:lnTo>
                  <a:pt x="0" y="0"/>
                </a:lnTo>
                <a:close/>
                <a:moveTo>
                  <a:pt x="3" y="2"/>
                </a:moveTo>
                <a:lnTo>
                  <a:pt x="50" y="2"/>
                </a:lnTo>
                <a:lnTo>
                  <a:pt x="50" y="37"/>
                </a:lnTo>
                <a:lnTo>
                  <a:pt x="3" y="37"/>
                </a:lnTo>
                <a:lnTo>
                  <a:pt x="3"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21" name="Freeform 915">
            <a:extLst>
              <a:ext uri="{FF2B5EF4-FFF2-40B4-BE49-F238E27FC236}">
                <a16:creationId xmlns:a16="http://schemas.microsoft.com/office/drawing/2014/main" id="{0D78232D-F394-0745-B53A-2BDB09A94110}"/>
              </a:ext>
            </a:extLst>
          </p:cNvPr>
          <p:cNvSpPr>
            <a:spLocks noEditPoints="1"/>
          </p:cNvSpPr>
          <p:nvPr/>
        </p:nvSpPr>
        <p:spPr bwMode="auto">
          <a:xfrm>
            <a:off x="5130404" y="4213622"/>
            <a:ext cx="55959" cy="41672"/>
          </a:xfrm>
          <a:custGeom>
            <a:avLst/>
            <a:gdLst>
              <a:gd name="T0" fmla="*/ 0 w 47"/>
              <a:gd name="T1" fmla="*/ 0 h 35"/>
              <a:gd name="T2" fmla="*/ 118445756 w 47"/>
              <a:gd name="T3" fmla="*/ 0 h 35"/>
              <a:gd name="T4" fmla="*/ 118445756 w 47"/>
              <a:gd name="T5" fmla="*/ 88203881 h 35"/>
              <a:gd name="T6" fmla="*/ 0 w 47"/>
              <a:gd name="T7" fmla="*/ 88203881 h 35"/>
              <a:gd name="T8" fmla="*/ 0 w 47"/>
              <a:gd name="T9" fmla="*/ 0 h 35"/>
              <a:gd name="T10" fmla="*/ 5040279 w 47"/>
              <a:gd name="T11" fmla="*/ 2519340 h 35"/>
              <a:gd name="T12" fmla="*/ 118445756 w 47"/>
              <a:gd name="T13" fmla="*/ 2519340 h 35"/>
              <a:gd name="T14" fmla="*/ 118445756 w 47"/>
              <a:gd name="T15" fmla="*/ 88203881 h 35"/>
              <a:gd name="T16" fmla="*/ 5040279 w 47"/>
              <a:gd name="T17" fmla="*/ 88203881 h 35"/>
              <a:gd name="T18" fmla="*/ 5040279 w 47"/>
              <a:gd name="T19" fmla="*/ 251934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7" h="35">
                <a:moveTo>
                  <a:pt x="0" y="0"/>
                </a:moveTo>
                <a:lnTo>
                  <a:pt x="47" y="0"/>
                </a:lnTo>
                <a:lnTo>
                  <a:pt x="47" y="35"/>
                </a:lnTo>
                <a:lnTo>
                  <a:pt x="0" y="35"/>
                </a:lnTo>
                <a:lnTo>
                  <a:pt x="0" y="0"/>
                </a:lnTo>
                <a:close/>
                <a:moveTo>
                  <a:pt x="2" y="1"/>
                </a:moveTo>
                <a:lnTo>
                  <a:pt x="47" y="1"/>
                </a:lnTo>
                <a:lnTo>
                  <a:pt x="47" y="35"/>
                </a:lnTo>
                <a:lnTo>
                  <a:pt x="2" y="35"/>
                </a:lnTo>
                <a:lnTo>
                  <a:pt x="2" y="1"/>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22" name="Freeform 916">
            <a:extLst>
              <a:ext uri="{FF2B5EF4-FFF2-40B4-BE49-F238E27FC236}">
                <a16:creationId xmlns:a16="http://schemas.microsoft.com/office/drawing/2014/main" id="{898ABDEF-376E-0041-AD40-5DC894517CC1}"/>
              </a:ext>
            </a:extLst>
          </p:cNvPr>
          <p:cNvSpPr>
            <a:spLocks noEditPoints="1"/>
          </p:cNvSpPr>
          <p:nvPr/>
        </p:nvSpPr>
        <p:spPr bwMode="auto">
          <a:xfrm>
            <a:off x="5132786" y="4214814"/>
            <a:ext cx="53578" cy="40481"/>
          </a:xfrm>
          <a:custGeom>
            <a:avLst/>
            <a:gdLst>
              <a:gd name="T0" fmla="*/ 0 w 45"/>
              <a:gd name="T1" fmla="*/ 0 h 34"/>
              <a:gd name="T2" fmla="*/ 113405444 w 45"/>
              <a:gd name="T3" fmla="*/ 0 h 34"/>
              <a:gd name="T4" fmla="*/ 113405444 w 45"/>
              <a:gd name="T5" fmla="*/ 85685313 h 34"/>
              <a:gd name="T6" fmla="*/ 0 w 45"/>
              <a:gd name="T7" fmla="*/ 85685313 h 34"/>
              <a:gd name="T8" fmla="*/ 0 w 45"/>
              <a:gd name="T9" fmla="*/ 0 h 34"/>
              <a:gd name="T10" fmla="*/ 2519345 w 45"/>
              <a:gd name="T11" fmla="*/ 5040313 h 34"/>
              <a:gd name="T12" fmla="*/ 113405444 w 45"/>
              <a:gd name="T13" fmla="*/ 5040313 h 34"/>
              <a:gd name="T14" fmla="*/ 113405444 w 45"/>
              <a:gd name="T15" fmla="*/ 85685313 h 34"/>
              <a:gd name="T16" fmla="*/ 2519345 w 45"/>
              <a:gd name="T17" fmla="*/ 85685313 h 34"/>
              <a:gd name="T18" fmla="*/ 2519345 w 45"/>
              <a:gd name="T19" fmla="*/ 5040313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 h="34">
                <a:moveTo>
                  <a:pt x="0" y="0"/>
                </a:moveTo>
                <a:lnTo>
                  <a:pt x="45" y="0"/>
                </a:lnTo>
                <a:lnTo>
                  <a:pt x="45" y="34"/>
                </a:lnTo>
                <a:lnTo>
                  <a:pt x="0" y="34"/>
                </a:lnTo>
                <a:lnTo>
                  <a:pt x="0" y="0"/>
                </a:lnTo>
                <a:close/>
                <a:moveTo>
                  <a:pt x="1" y="2"/>
                </a:moveTo>
                <a:lnTo>
                  <a:pt x="45" y="2"/>
                </a:lnTo>
                <a:lnTo>
                  <a:pt x="45" y="34"/>
                </a:lnTo>
                <a:lnTo>
                  <a:pt x="1" y="34"/>
                </a:lnTo>
                <a:lnTo>
                  <a:pt x="1" y="2"/>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23" name="Freeform 917">
            <a:extLst>
              <a:ext uri="{FF2B5EF4-FFF2-40B4-BE49-F238E27FC236}">
                <a16:creationId xmlns:a16="http://schemas.microsoft.com/office/drawing/2014/main" id="{7D6EA90C-2F6A-5245-9B27-84E20DFB0E49}"/>
              </a:ext>
            </a:extLst>
          </p:cNvPr>
          <p:cNvSpPr>
            <a:spLocks noEditPoints="1"/>
          </p:cNvSpPr>
          <p:nvPr/>
        </p:nvSpPr>
        <p:spPr bwMode="auto">
          <a:xfrm>
            <a:off x="5133975" y="4217194"/>
            <a:ext cx="52388" cy="38100"/>
          </a:xfrm>
          <a:custGeom>
            <a:avLst/>
            <a:gdLst>
              <a:gd name="T0" fmla="*/ 0 w 44"/>
              <a:gd name="T1" fmla="*/ 0 h 32"/>
              <a:gd name="T2" fmla="*/ 110886875 w 44"/>
              <a:gd name="T3" fmla="*/ 0 h 32"/>
              <a:gd name="T4" fmla="*/ 110886875 w 44"/>
              <a:gd name="T5" fmla="*/ 80645000 h 32"/>
              <a:gd name="T6" fmla="*/ 0 w 44"/>
              <a:gd name="T7" fmla="*/ 80645000 h 32"/>
              <a:gd name="T8" fmla="*/ 0 w 44"/>
              <a:gd name="T9" fmla="*/ 0 h 32"/>
              <a:gd name="T10" fmla="*/ 5040313 w 44"/>
              <a:gd name="T11" fmla="*/ 2520950 h 32"/>
              <a:gd name="T12" fmla="*/ 110886875 w 44"/>
              <a:gd name="T13" fmla="*/ 2520950 h 32"/>
              <a:gd name="T14" fmla="*/ 110886875 w 44"/>
              <a:gd name="T15" fmla="*/ 80645000 h 32"/>
              <a:gd name="T16" fmla="*/ 5040313 w 44"/>
              <a:gd name="T17" fmla="*/ 80645000 h 32"/>
              <a:gd name="T18" fmla="*/ 5040313 w 44"/>
              <a:gd name="T19" fmla="*/ 252095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32">
                <a:moveTo>
                  <a:pt x="0" y="0"/>
                </a:moveTo>
                <a:lnTo>
                  <a:pt x="44" y="0"/>
                </a:lnTo>
                <a:lnTo>
                  <a:pt x="44" y="32"/>
                </a:lnTo>
                <a:lnTo>
                  <a:pt x="0" y="32"/>
                </a:lnTo>
                <a:lnTo>
                  <a:pt x="0" y="0"/>
                </a:lnTo>
                <a:close/>
                <a:moveTo>
                  <a:pt x="2" y="1"/>
                </a:moveTo>
                <a:lnTo>
                  <a:pt x="44" y="1"/>
                </a:lnTo>
                <a:lnTo>
                  <a:pt x="44" y="32"/>
                </a:lnTo>
                <a:lnTo>
                  <a:pt x="2" y="32"/>
                </a:lnTo>
                <a:lnTo>
                  <a:pt x="2" y="1"/>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24" name="Freeform 918">
            <a:extLst>
              <a:ext uri="{FF2B5EF4-FFF2-40B4-BE49-F238E27FC236}">
                <a16:creationId xmlns:a16="http://schemas.microsoft.com/office/drawing/2014/main" id="{F3BC5DE7-1827-F44D-B76B-669198B24054}"/>
              </a:ext>
            </a:extLst>
          </p:cNvPr>
          <p:cNvSpPr>
            <a:spLocks noEditPoints="1"/>
          </p:cNvSpPr>
          <p:nvPr/>
        </p:nvSpPr>
        <p:spPr bwMode="auto">
          <a:xfrm>
            <a:off x="5136358" y="4218385"/>
            <a:ext cx="50006" cy="36909"/>
          </a:xfrm>
          <a:custGeom>
            <a:avLst/>
            <a:gdLst>
              <a:gd name="T0" fmla="*/ 0 w 42"/>
              <a:gd name="T1" fmla="*/ 0 h 31"/>
              <a:gd name="T2" fmla="*/ 105846563 w 42"/>
              <a:gd name="T3" fmla="*/ 0 h 31"/>
              <a:gd name="T4" fmla="*/ 105846563 w 42"/>
              <a:gd name="T5" fmla="*/ 78123256 h 31"/>
              <a:gd name="T6" fmla="*/ 0 w 42"/>
              <a:gd name="T7" fmla="*/ 78123256 h 31"/>
              <a:gd name="T8" fmla="*/ 0 w 42"/>
              <a:gd name="T9" fmla="*/ 0 h 31"/>
              <a:gd name="T10" fmla="*/ 7561263 w 42"/>
              <a:gd name="T11" fmla="*/ 2519337 h 31"/>
              <a:gd name="T12" fmla="*/ 105846563 w 42"/>
              <a:gd name="T13" fmla="*/ 2519337 h 31"/>
              <a:gd name="T14" fmla="*/ 105846563 w 42"/>
              <a:gd name="T15" fmla="*/ 78123256 h 31"/>
              <a:gd name="T16" fmla="*/ 7561263 w 42"/>
              <a:gd name="T17" fmla="*/ 78123256 h 31"/>
              <a:gd name="T18" fmla="*/ 7561263 w 42"/>
              <a:gd name="T19" fmla="*/ 2519337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1">
                <a:moveTo>
                  <a:pt x="0" y="0"/>
                </a:moveTo>
                <a:lnTo>
                  <a:pt x="42" y="0"/>
                </a:lnTo>
                <a:lnTo>
                  <a:pt x="42" y="31"/>
                </a:lnTo>
                <a:lnTo>
                  <a:pt x="0" y="31"/>
                </a:lnTo>
                <a:lnTo>
                  <a:pt x="0" y="0"/>
                </a:lnTo>
                <a:close/>
                <a:moveTo>
                  <a:pt x="3" y="1"/>
                </a:moveTo>
                <a:lnTo>
                  <a:pt x="42" y="1"/>
                </a:lnTo>
                <a:lnTo>
                  <a:pt x="42" y="31"/>
                </a:lnTo>
                <a:lnTo>
                  <a:pt x="3" y="31"/>
                </a:lnTo>
                <a:lnTo>
                  <a:pt x="3" y="1"/>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25" name="Freeform 919">
            <a:extLst>
              <a:ext uri="{FF2B5EF4-FFF2-40B4-BE49-F238E27FC236}">
                <a16:creationId xmlns:a16="http://schemas.microsoft.com/office/drawing/2014/main" id="{1E326047-63DD-C24B-B085-E8F66D763ED1}"/>
              </a:ext>
            </a:extLst>
          </p:cNvPr>
          <p:cNvSpPr>
            <a:spLocks noEditPoints="1"/>
          </p:cNvSpPr>
          <p:nvPr/>
        </p:nvSpPr>
        <p:spPr bwMode="auto">
          <a:xfrm>
            <a:off x="5139929" y="4219576"/>
            <a:ext cx="46434" cy="35719"/>
          </a:xfrm>
          <a:custGeom>
            <a:avLst/>
            <a:gdLst>
              <a:gd name="T0" fmla="*/ 0 w 39"/>
              <a:gd name="T1" fmla="*/ 0 h 30"/>
              <a:gd name="T2" fmla="*/ 98284506 w 39"/>
              <a:gd name="T3" fmla="*/ 0 h 30"/>
              <a:gd name="T4" fmla="*/ 98284506 w 39"/>
              <a:gd name="T5" fmla="*/ 75604688 h 30"/>
              <a:gd name="T6" fmla="*/ 0 w 39"/>
              <a:gd name="T7" fmla="*/ 75604688 h 30"/>
              <a:gd name="T8" fmla="*/ 0 w 39"/>
              <a:gd name="T9" fmla="*/ 0 h 30"/>
              <a:gd name="T10" fmla="*/ 5040272 w 39"/>
              <a:gd name="T11" fmla="*/ 5040313 h 30"/>
              <a:gd name="T12" fmla="*/ 98284506 w 39"/>
              <a:gd name="T13" fmla="*/ 5040313 h 30"/>
              <a:gd name="T14" fmla="*/ 98284506 w 39"/>
              <a:gd name="T15" fmla="*/ 75604688 h 30"/>
              <a:gd name="T16" fmla="*/ 5040272 w 39"/>
              <a:gd name="T17" fmla="*/ 75604688 h 30"/>
              <a:gd name="T18" fmla="*/ 5040272 w 39"/>
              <a:gd name="T19" fmla="*/ 5040313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30">
                <a:moveTo>
                  <a:pt x="0" y="0"/>
                </a:moveTo>
                <a:lnTo>
                  <a:pt x="39" y="0"/>
                </a:lnTo>
                <a:lnTo>
                  <a:pt x="39" y="30"/>
                </a:lnTo>
                <a:lnTo>
                  <a:pt x="0" y="30"/>
                </a:lnTo>
                <a:lnTo>
                  <a:pt x="0" y="0"/>
                </a:lnTo>
                <a:close/>
                <a:moveTo>
                  <a:pt x="2" y="2"/>
                </a:moveTo>
                <a:lnTo>
                  <a:pt x="39" y="2"/>
                </a:lnTo>
                <a:lnTo>
                  <a:pt x="39" y="30"/>
                </a:lnTo>
                <a:lnTo>
                  <a:pt x="2" y="30"/>
                </a:lnTo>
                <a:lnTo>
                  <a:pt x="2"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26" name="Freeform 920">
            <a:extLst>
              <a:ext uri="{FF2B5EF4-FFF2-40B4-BE49-F238E27FC236}">
                <a16:creationId xmlns:a16="http://schemas.microsoft.com/office/drawing/2014/main" id="{7BC4E0FE-F152-8042-B5E5-D4707377F3AA}"/>
              </a:ext>
            </a:extLst>
          </p:cNvPr>
          <p:cNvSpPr>
            <a:spLocks noEditPoints="1"/>
          </p:cNvSpPr>
          <p:nvPr/>
        </p:nvSpPr>
        <p:spPr bwMode="auto">
          <a:xfrm>
            <a:off x="5142311" y="4221956"/>
            <a:ext cx="44053" cy="33338"/>
          </a:xfrm>
          <a:custGeom>
            <a:avLst/>
            <a:gdLst>
              <a:gd name="T0" fmla="*/ 0 w 37"/>
              <a:gd name="T1" fmla="*/ 0 h 28"/>
              <a:gd name="T2" fmla="*/ 93244194 w 37"/>
              <a:gd name="T3" fmla="*/ 0 h 28"/>
              <a:gd name="T4" fmla="*/ 93244194 w 37"/>
              <a:gd name="T5" fmla="*/ 70564375 h 28"/>
              <a:gd name="T6" fmla="*/ 0 w 37"/>
              <a:gd name="T7" fmla="*/ 70564375 h 28"/>
              <a:gd name="T8" fmla="*/ 0 w 37"/>
              <a:gd name="T9" fmla="*/ 0 h 28"/>
              <a:gd name="T10" fmla="*/ 2519341 w 37"/>
              <a:gd name="T11" fmla="*/ 5040313 h 28"/>
              <a:gd name="T12" fmla="*/ 93244194 w 37"/>
              <a:gd name="T13" fmla="*/ 5040313 h 28"/>
              <a:gd name="T14" fmla="*/ 93244194 w 37"/>
              <a:gd name="T15" fmla="*/ 70564375 h 28"/>
              <a:gd name="T16" fmla="*/ 2519341 w 37"/>
              <a:gd name="T17" fmla="*/ 70564375 h 28"/>
              <a:gd name="T18" fmla="*/ 2519341 w 37"/>
              <a:gd name="T19" fmla="*/ 5040313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7" h="28">
                <a:moveTo>
                  <a:pt x="0" y="0"/>
                </a:moveTo>
                <a:lnTo>
                  <a:pt x="37" y="0"/>
                </a:lnTo>
                <a:lnTo>
                  <a:pt x="37" y="28"/>
                </a:lnTo>
                <a:lnTo>
                  <a:pt x="0" y="28"/>
                </a:lnTo>
                <a:lnTo>
                  <a:pt x="0" y="0"/>
                </a:lnTo>
                <a:close/>
                <a:moveTo>
                  <a:pt x="1" y="2"/>
                </a:moveTo>
                <a:lnTo>
                  <a:pt x="37" y="2"/>
                </a:lnTo>
                <a:lnTo>
                  <a:pt x="37" y="28"/>
                </a:lnTo>
                <a:lnTo>
                  <a:pt x="1" y="28"/>
                </a:lnTo>
                <a:lnTo>
                  <a:pt x="1" y="2"/>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27" name="Freeform 921">
            <a:extLst>
              <a:ext uri="{FF2B5EF4-FFF2-40B4-BE49-F238E27FC236}">
                <a16:creationId xmlns:a16="http://schemas.microsoft.com/office/drawing/2014/main" id="{B7EA2357-51D6-AC4A-B859-43E4A08E8C4E}"/>
              </a:ext>
            </a:extLst>
          </p:cNvPr>
          <p:cNvSpPr>
            <a:spLocks noEditPoints="1"/>
          </p:cNvSpPr>
          <p:nvPr/>
        </p:nvSpPr>
        <p:spPr bwMode="auto">
          <a:xfrm>
            <a:off x="5143500" y="4224339"/>
            <a:ext cx="42863" cy="30956"/>
          </a:xfrm>
          <a:custGeom>
            <a:avLst/>
            <a:gdLst>
              <a:gd name="T0" fmla="*/ 0 w 36"/>
              <a:gd name="T1" fmla="*/ 0 h 26"/>
              <a:gd name="T2" fmla="*/ 90725625 w 36"/>
              <a:gd name="T3" fmla="*/ 0 h 26"/>
              <a:gd name="T4" fmla="*/ 90725625 w 36"/>
              <a:gd name="T5" fmla="*/ 65524063 h 26"/>
              <a:gd name="T6" fmla="*/ 0 w 36"/>
              <a:gd name="T7" fmla="*/ 65524063 h 26"/>
              <a:gd name="T8" fmla="*/ 0 w 36"/>
              <a:gd name="T9" fmla="*/ 0 h 26"/>
              <a:gd name="T10" fmla="*/ 5040313 w 36"/>
              <a:gd name="T11" fmla="*/ 2520950 h 26"/>
              <a:gd name="T12" fmla="*/ 90725625 w 36"/>
              <a:gd name="T13" fmla="*/ 2520950 h 26"/>
              <a:gd name="T14" fmla="*/ 90725625 w 36"/>
              <a:gd name="T15" fmla="*/ 65524063 h 26"/>
              <a:gd name="T16" fmla="*/ 5040313 w 36"/>
              <a:gd name="T17" fmla="*/ 65524063 h 26"/>
              <a:gd name="T18" fmla="*/ 5040313 w 36"/>
              <a:gd name="T19" fmla="*/ 252095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2" y="1"/>
                </a:moveTo>
                <a:lnTo>
                  <a:pt x="36" y="1"/>
                </a:lnTo>
                <a:lnTo>
                  <a:pt x="36" y="26"/>
                </a:lnTo>
                <a:lnTo>
                  <a:pt x="2" y="26"/>
                </a:lnTo>
                <a:lnTo>
                  <a:pt x="2" y="1"/>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28" name="Freeform 922">
            <a:extLst>
              <a:ext uri="{FF2B5EF4-FFF2-40B4-BE49-F238E27FC236}">
                <a16:creationId xmlns:a16="http://schemas.microsoft.com/office/drawing/2014/main" id="{F1F04204-B3F3-D947-90DA-574334F7BD5D}"/>
              </a:ext>
            </a:extLst>
          </p:cNvPr>
          <p:cNvSpPr>
            <a:spLocks noEditPoints="1"/>
          </p:cNvSpPr>
          <p:nvPr/>
        </p:nvSpPr>
        <p:spPr bwMode="auto">
          <a:xfrm>
            <a:off x="5145883" y="4225530"/>
            <a:ext cx="40481" cy="29765"/>
          </a:xfrm>
          <a:custGeom>
            <a:avLst/>
            <a:gdLst>
              <a:gd name="T0" fmla="*/ 0 w 34"/>
              <a:gd name="T1" fmla="*/ 0 h 25"/>
              <a:gd name="T2" fmla="*/ 85685313 w 34"/>
              <a:gd name="T3" fmla="*/ 0 h 25"/>
              <a:gd name="T4" fmla="*/ 85685313 w 34"/>
              <a:gd name="T5" fmla="*/ 63002319 h 25"/>
              <a:gd name="T6" fmla="*/ 0 w 34"/>
              <a:gd name="T7" fmla="*/ 63002319 h 25"/>
              <a:gd name="T8" fmla="*/ 0 w 34"/>
              <a:gd name="T9" fmla="*/ 0 h 25"/>
              <a:gd name="T10" fmla="*/ 7561263 w 34"/>
              <a:gd name="T11" fmla="*/ 2519331 h 25"/>
              <a:gd name="T12" fmla="*/ 85685313 w 34"/>
              <a:gd name="T13" fmla="*/ 2519331 h 25"/>
              <a:gd name="T14" fmla="*/ 85685313 w 34"/>
              <a:gd name="T15" fmla="*/ 63002319 h 25"/>
              <a:gd name="T16" fmla="*/ 7561263 w 34"/>
              <a:gd name="T17" fmla="*/ 63002319 h 25"/>
              <a:gd name="T18" fmla="*/ 7561263 w 34"/>
              <a:gd name="T19" fmla="*/ 2519331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3" y="1"/>
                </a:moveTo>
                <a:lnTo>
                  <a:pt x="34" y="1"/>
                </a:lnTo>
                <a:lnTo>
                  <a:pt x="34" y="25"/>
                </a:lnTo>
                <a:lnTo>
                  <a:pt x="3" y="25"/>
                </a:lnTo>
                <a:lnTo>
                  <a:pt x="3" y="1"/>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29" name="Freeform 923">
            <a:extLst>
              <a:ext uri="{FF2B5EF4-FFF2-40B4-BE49-F238E27FC236}">
                <a16:creationId xmlns:a16="http://schemas.microsoft.com/office/drawing/2014/main" id="{7CAFE246-E52A-5440-AE61-B808CDD4CB67}"/>
              </a:ext>
            </a:extLst>
          </p:cNvPr>
          <p:cNvSpPr>
            <a:spLocks noEditPoints="1"/>
          </p:cNvSpPr>
          <p:nvPr/>
        </p:nvSpPr>
        <p:spPr bwMode="auto">
          <a:xfrm>
            <a:off x="5149454" y="4226719"/>
            <a:ext cx="36909" cy="28575"/>
          </a:xfrm>
          <a:custGeom>
            <a:avLst/>
            <a:gdLst>
              <a:gd name="T0" fmla="*/ 0 w 31"/>
              <a:gd name="T1" fmla="*/ 0 h 24"/>
              <a:gd name="T2" fmla="*/ 78123256 w 31"/>
              <a:gd name="T3" fmla="*/ 0 h 24"/>
              <a:gd name="T4" fmla="*/ 78123256 w 31"/>
              <a:gd name="T5" fmla="*/ 60483750 h 24"/>
              <a:gd name="T6" fmla="*/ 0 w 31"/>
              <a:gd name="T7" fmla="*/ 60483750 h 24"/>
              <a:gd name="T8" fmla="*/ 0 w 31"/>
              <a:gd name="T9" fmla="*/ 0 h 24"/>
              <a:gd name="T10" fmla="*/ 2519337 w 31"/>
              <a:gd name="T11" fmla="*/ 5040313 h 24"/>
              <a:gd name="T12" fmla="*/ 78123256 w 31"/>
              <a:gd name="T13" fmla="*/ 5040313 h 24"/>
              <a:gd name="T14" fmla="*/ 78123256 w 31"/>
              <a:gd name="T15" fmla="*/ 60483750 h 24"/>
              <a:gd name="T16" fmla="*/ 2519337 w 31"/>
              <a:gd name="T17" fmla="*/ 60483750 h 24"/>
              <a:gd name="T18" fmla="*/ 2519337 w 31"/>
              <a:gd name="T19" fmla="*/ 504031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 h="24">
                <a:moveTo>
                  <a:pt x="0" y="0"/>
                </a:moveTo>
                <a:lnTo>
                  <a:pt x="31" y="0"/>
                </a:lnTo>
                <a:lnTo>
                  <a:pt x="31" y="24"/>
                </a:lnTo>
                <a:lnTo>
                  <a:pt x="0" y="24"/>
                </a:lnTo>
                <a:lnTo>
                  <a:pt x="0" y="0"/>
                </a:lnTo>
                <a:close/>
                <a:moveTo>
                  <a:pt x="1" y="2"/>
                </a:moveTo>
                <a:lnTo>
                  <a:pt x="31" y="2"/>
                </a:lnTo>
                <a:lnTo>
                  <a:pt x="31" y="24"/>
                </a:lnTo>
                <a:lnTo>
                  <a:pt x="1" y="24"/>
                </a:lnTo>
                <a:lnTo>
                  <a:pt x="1" y="2"/>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30" name="Freeform 924">
            <a:extLst>
              <a:ext uri="{FF2B5EF4-FFF2-40B4-BE49-F238E27FC236}">
                <a16:creationId xmlns:a16="http://schemas.microsoft.com/office/drawing/2014/main" id="{57E75CD3-5ED0-BA4A-94AA-5898B885FBFB}"/>
              </a:ext>
            </a:extLst>
          </p:cNvPr>
          <p:cNvSpPr>
            <a:spLocks noEditPoints="1"/>
          </p:cNvSpPr>
          <p:nvPr/>
        </p:nvSpPr>
        <p:spPr bwMode="auto">
          <a:xfrm>
            <a:off x="5150645" y="4229101"/>
            <a:ext cx="35719" cy="26194"/>
          </a:xfrm>
          <a:custGeom>
            <a:avLst/>
            <a:gdLst>
              <a:gd name="T0" fmla="*/ 0 w 30"/>
              <a:gd name="T1" fmla="*/ 0 h 22"/>
              <a:gd name="T2" fmla="*/ 75604688 w 30"/>
              <a:gd name="T3" fmla="*/ 0 h 22"/>
              <a:gd name="T4" fmla="*/ 75604688 w 30"/>
              <a:gd name="T5" fmla="*/ 55443438 h 22"/>
              <a:gd name="T6" fmla="*/ 0 w 30"/>
              <a:gd name="T7" fmla="*/ 55443438 h 22"/>
              <a:gd name="T8" fmla="*/ 0 w 30"/>
              <a:gd name="T9" fmla="*/ 0 h 22"/>
              <a:gd name="T10" fmla="*/ 5040313 w 30"/>
              <a:gd name="T11" fmla="*/ 5040313 h 22"/>
              <a:gd name="T12" fmla="*/ 75604688 w 30"/>
              <a:gd name="T13" fmla="*/ 5040313 h 22"/>
              <a:gd name="T14" fmla="*/ 75604688 w 30"/>
              <a:gd name="T15" fmla="*/ 55443438 h 22"/>
              <a:gd name="T16" fmla="*/ 5040313 w 30"/>
              <a:gd name="T17" fmla="*/ 55443438 h 22"/>
              <a:gd name="T18" fmla="*/ 5040313 w 30"/>
              <a:gd name="T19" fmla="*/ 5040313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 h="22">
                <a:moveTo>
                  <a:pt x="0" y="0"/>
                </a:moveTo>
                <a:lnTo>
                  <a:pt x="30" y="0"/>
                </a:lnTo>
                <a:lnTo>
                  <a:pt x="30" y="22"/>
                </a:lnTo>
                <a:lnTo>
                  <a:pt x="0" y="22"/>
                </a:lnTo>
                <a:lnTo>
                  <a:pt x="0" y="0"/>
                </a:lnTo>
                <a:close/>
                <a:moveTo>
                  <a:pt x="2" y="2"/>
                </a:moveTo>
                <a:lnTo>
                  <a:pt x="30" y="2"/>
                </a:lnTo>
                <a:lnTo>
                  <a:pt x="30" y="22"/>
                </a:lnTo>
                <a:lnTo>
                  <a:pt x="2" y="22"/>
                </a:lnTo>
                <a:lnTo>
                  <a:pt x="2" y="2"/>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31" name="Freeform 925">
            <a:extLst>
              <a:ext uri="{FF2B5EF4-FFF2-40B4-BE49-F238E27FC236}">
                <a16:creationId xmlns:a16="http://schemas.microsoft.com/office/drawing/2014/main" id="{9DD41BCB-8E41-BB43-8261-7DEB2EF4D897}"/>
              </a:ext>
            </a:extLst>
          </p:cNvPr>
          <p:cNvSpPr>
            <a:spLocks noEditPoints="1"/>
          </p:cNvSpPr>
          <p:nvPr/>
        </p:nvSpPr>
        <p:spPr bwMode="auto">
          <a:xfrm>
            <a:off x="5153025" y="4231481"/>
            <a:ext cx="33338" cy="23813"/>
          </a:xfrm>
          <a:custGeom>
            <a:avLst/>
            <a:gdLst>
              <a:gd name="T0" fmla="*/ 0 w 28"/>
              <a:gd name="T1" fmla="*/ 0 h 20"/>
              <a:gd name="T2" fmla="*/ 70564375 w 28"/>
              <a:gd name="T3" fmla="*/ 0 h 20"/>
              <a:gd name="T4" fmla="*/ 70564375 w 28"/>
              <a:gd name="T5" fmla="*/ 50403125 h 20"/>
              <a:gd name="T6" fmla="*/ 0 w 28"/>
              <a:gd name="T7" fmla="*/ 50403125 h 20"/>
              <a:gd name="T8" fmla="*/ 0 w 28"/>
              <a:gd name="T9" fmla="*/ 0 h 20"/>
              <a:gd name="T10" fmla="*/ 7561263 w 28"/>
              <a:gd name="T11" fmla="*/ 2520950 h 20"/>
              <a:gd name="T12" fmla="*/ 70564375 w 28"/>
              <a:gd name="T13" fmla="*/ 2520950 h 20"/>
              <a:gd name="T14" fmla="*/ 70564375 w 28"/>
              <a:gd name="T15" fmla="*/ 50403125 h 20"/>
              <a:gd name="T16" fmla="*/ 7561263 w 28"/>
              <a:gd name="T17" fmla="*/ 50403125 h 20"/>
              <a:gd name="T18" fmla="*/ 7561263 w 28"/>
              <a:gd name="T19" fmla="*/ 252095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 h="20">
                <a:moveTo>
                  <a:pt x="0" y="0"/>
                </a:moveTo>
                <a:lnTo>
                  <a:pt x="28" y="0"/>
                </a:lnTo>
                <a:lnTo>
                  <a:pt x="28" y="20"/>
                </a:lnTo>
                <a:lnTo>
                  <a:pt x="0" y="20"/>
                </a:lnTo>
                <a:lnTo>
                  <a:pt x="0" y="0"/>
                </a:lnTo>
                <a:close/>
                <a:moveTo>
                  <a:pt x="3" y="1"/>
                </a:moveTo>
                <a:lnTo>
                  <a:pt x="28" y="1"/>
                </a:lnTo>
                <a:lnTo>
                  <a:pt x="28" y="20"/>
                </a:lnTo>
                <a:lnTo>
                  <a:pt x="3" y="20"/>
                </a:lnTo>
                <a:lnTo>
                  <a:pt x="3" y="1"/>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32" name="Freeform 926">
            <a:extLst>
              <a:ext uri="{FF2B5EF4-FFF2-40B4-BE49-F238E27FC236}">
                <a16:creationId xmlns:a16="http://schemas.microsoft.com/office/drawing/2014/main" id="{55419B26-2A6B-704B-8927-592A8FA16F80}"/>
              </a:ext>
            </a:extLst>
          </p:cNvPr>
          <p:cNvSpPr>
            <a:spLocks noEditPoints="1"/>
          </p:cNvSpPr>
          <p:nvPr/>
        </p:nvSpPr>
        <p:spPr bwMode="auto">
          <a:xfrm>
            <a:off x="5156599" y="4232672"/>
            <a:ext cx="29765" cy="22622"/>
          </a:xfrm>
          <a:custGeom>
            <a:avLst/>
            <a:gdLst>
              <a:gd name="T0" fmla="*/ 0 w 25"/>
              <a:gd name="T1" fmla="*/ 0 h 19"/>
              <a:gd name="T2" fmla="*/ 63002319 w 25"/>
              <a:gd name="T3" fmla="*/ 0 h 19"/>
              <a:gd name="T4" fmla="*/ 63002319 w 25"/>
              <a:gd name="T5" fmla="*/ 47881381 h 19"/>
              <a:gd name="T6" fmla="*/ 0 w 25"/>
              <a:gd name="T7" fmla="*/ 47881381 h 19"/>
              <a:gd name="T8" fmla="*/ 0 w 25"/>
              <a:gd name="T9" fmla="*/ 0 h 19"/>
              <a:gd name="T10" fmla="*/ 5040249 w 25"/>
              <a:gd name="T11" fmla="*/ 5040229 h 19"/>
              <a:gd name="T12" fmla="*/ 63002319 w 25"/>
              <a:gd name="T13" fmla="*/ 5040229 h 19"/>
              <a:gd name="T14" fmla="*/ 63002319 w 25"/>
              <a:gd name="T15" fmla="*/ 47881381 h 19"/>
              <a:gd name="T16" fmla="*/ 5040249 w 25"/>
              <a:gd name="T17" fmla="*/ 47881381 h 19"/>
              <a:gd name="T18" fmla="*/ 5040249 w 25"/>
              <a:gd name="T19" fmla="*/ 5040229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9">
                <a:moveTo>
                  <a:pt x="0" y="0"/>
                </a:moveTo>
                <a:lnTo>
                  <a:pt x="25" y="0"/>
                </a:lnTo>
                <a:lnTo>
                  <a:pt x="25" y="19"/>
                </a:lnTo>
                <a:lnTo>
                  <a:pt x="0" y="19"/>
                </a:lnTo>
                <a:lnTo>
                  <a:pt x="0" y="0"/>
                </a:lnTo>
                <a:close/>
                <a:moveTo>
                  <a:pt x="2" y="2"/>
                </a:moveTo>
                <a:lnTo>
                  <a:pt x="25" y="2"/>
                </a:lnTo>
                <a:lnTo>
                  <a:pt x="25" y="19"/>
                </a:lnTo>
                <a:lnTo>
                  <a:pt x="2" y="19"/>
                </a:lnTo>
                <a:lnTo>
                  <a:pt x="2" y="2"/>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33" name="Freeform 927">
            <a:extLst>
              <a:ext uri="{FF2B5EF4-FFF2-40B4-BE49-F238E27FC236}">
                <a16:creationId xmlns:a16="http://schemas.microsoft.com/office/drawing/2014/main" id="{693B715B-6FFF-AB45-B7BB-E1409F4EB63D}"/>
              </a:ext>
            </a:extLst>
          </p:cNvPr>
          <p:cNvSpPr>
            <a:spLocks noEditPoints="1"/>
          </p:cNvSpPr>
          <p:nvPr/>
        </p:nvSpPr>
        <p:spPr bwMode="auto">
          <a:xfrm>
            <a:off x="5158979" y="4235055"/>
            <a:ext cx="27384" cy="20240"/>
          </a:xfrm>
          <a:custGeom>
            <a:avLst/>
            <a:gdLst>
              <a:gd name="T0" fmla="*/ 0 w 23"/>
              <a:gd name="T1" fmla="*/ 0 h 17"/>
              <a:gd name="T2" fmla="*/ 57962006 w 23"/>
              <a:gd name="T3" fmla="*/ 0 h 17"/>
              <a:gd name="T4" fmla="*/ 57962006 w 23"/>
              <a:gd name="T5" fmla="*/ 42841069 h 17"/>
              <a:gd name="T6" fmla="*/ 0 w 23"/>
              <a:gd name="T7" fmla="*/ 42841069 h 17"/>
              <a:gd name="T8" fmla="*/ 0 w 23"/>
              <a:gd name="T9" fmla="*/ 0 h 17"/>
              <a:gd name="T10" fmla="*/ 2519328 w 23"/>
              <a:gd name="T11" fmla="*/ 2519316 h 17"/>
              <a:gd name="T12" fmla="*/ 57962006 w 23"/>
              <a:gd name="T13" fmla="*/ 2519316 h 17"/>
              <a:gd name="T14" fmla="*/ 57962006 w 23"/>
              <a:gd name="T15" fmla="*/ 42841069 h 17"/>
              <a:gd name="T16" fmla="*/ 2519328 w 23"/>
              <a:gd name="T17" fmla="*/ 42841069 h 17"/>
              <a:gd name="T18" fmla="*/ 2519328 w 23"/>
              <a:gd name="T19" fmla="*/ 251931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17">
                <a:moveTo>
                  <a:pt x="0" y="0"/>
                </a:moveTo>
                <a:lnTo>
                  <a:pt x="23" y="0"/>
                </a:lnTo>
                <a:lnTo>
                  <a:pt x="23" y="17"/>
                </a:lnTo>
                <a:lnTo>
                  <a:pt x="0" y="17"/>
                </a:lnTo>
                <a:lnTo>
                  <a:pt x="0" y="0"/>
                </a:lnTo>
                <a:close/>
                <a:moveTo>
                  <a:pt x="1" y="1"/>
                </a:moveTo>
                <a:lnTo>
                  <a:pt x="23" y="1"/>
                </a:lnTo>
                <a:lnTo>
                  <a:pt x="23" y="17"/>
                </a:lnTo>
                <a:lnTo>
                  <a:pt x="1" y="17"/>
                </a:lnTo>
                <a:lnTo>
                  <a:pt x="1" y="1"/>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34" name="Freeform 928">
            <a:extLst>
              <a:ext uri="{FF2B5EF4-FFF2-40B4-BE49-F238E27FC236}">
                <a16:creationId xmlns:a16="http://schemas.microsoft.com/office/drawing/2014/main" id="{A226F97E-6BA7-A24C-8D34-2E884DE03AE2}"/>
              </a:ext>
            </a:extLst>
          </p:cNvPr>
          <p:cNvSpPr>
            <a:spLocks noEditPoints="1"/>
          </p:cNvSpPr>
          <p:nvPr/>
        </p:nvSpPr>
        <p:spPr bwMode="auto">
          <a:xfrm>
            <a:off x="5160170" y="4236244"/>
            <a:ext cx="26194" cy="19050"/>
          </a:xfrm>
          <a:custGeom>
            <a:avLst/>
            <a:gdLst>
              <a:gd name="T0" fmla="*/ 0 w 22"/>
              <a:gd name="T1" fmla="*/ 0 h 16"/>
              <a:gd name="T2" fmla="*/ 55443438 w 22"/>
              <a:gd name="T3" fmla="*/ 0 h 16"/>
              <a:gd name="T4" fmla="*/ 55443438 w 22"/>
              <a:gd name="T5" fmla="*/ 40322500 h 16"/>
              <a:gd name="T6" fmla="*/ 0 w 22"/>
              <a:gd name="T7" fmla="*/ 40322500 h 16"/>
              <a:gd name="T8" fmla="*/ 0 w 22"/>
              <a:gd name="T9" fmla="*/ 0 h 16"/>
              <a:gd name="T10" fmla="*/ 5040313 w 22"/>
              <a:gd name="T11" fmla="*/ 2520950 h 16"/>
              <a:gd name="T12" fmla="*/ 55443438 w 22"/>
              <a:gd name="T13" fmla="*/ 2520950 h 16"/>
              <a:gd name="T14" fmla="*/ 55443438 w 22"/>
              <a:gd name="T15" fmla="*/ 40322500 h 16"/>
              <a:gd name="T16" fmla="*/ 5040313 w 22"/>
              <a:gd name="T17" fmla="*/ 40322500 h 16"/>
              <a:gd name="T18" fmla="*/ 5040313 w 22"/>
              <a:gd name="T19" fmla="*/ 2520950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6">
                <a:moveTo>
                  <a:pt x="0" y="0"/>
                </a:moveTo>
                <a:lnTo>
                  <a:pt x="22" y="0"/>
                </a:lnTo>
                <a:lnTo>
                  <a:pt x="22" y="16"/>
                </a:lnTo>
                <a:lnTo>
                  <a:pt x="0" y="16"/>
                </a:lnTo>
                <a:lnTo>
                  <a:pt x="0" y="0"/>
                </a:lnTo>
                <a:close/>
                <a:moveTo>
                  <a:pt x="2" y="1"/>
                </a:moveTo>
                <a:lnTo>
                  <a:pt x="22" y="1"/>
                </a:lnTo>
                <a:lnTo>
                  <a:pt x="22" y="16"/>
                </a:lnTo>
                <a:lnTo>
                  <a:pt x="2" y="16"/>
                </a:lnTo>
                <a:lnTo>
                  <a:pt x="2" y="1"/>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35" name="Freeform 929">
            <a:extLst>
              <a:ext uri="{FF2B5EF4-FFF2-40B4-BE49-F238E27FC236}">
                <a16:creationId xmlns:a16="http://schemas.microsoft.com/office/drawing/2014/main" id="{1BEEB602-C40F-744C-BF17-4D4E06563098}"/>
              </a:ext>
            </a:extLst>
          </p:cNvPr>
          <p:cNvSpPr>
            <a:spLocks noEditPoints="1"/>
          </p:cNvSpPr>
          <p:nvPr/>
        </p:nvSpPr>
        <p:spPr bwMode="auto">
          <a:xfrm>
            <a:off x="5162550" y="4237435"/>
            <a:ext cx="23813" cy="17859"/>
          </a:xfrm>
          <a:custGeom>
            <a:avLst/>
            <a:gdLst>
              <a:gd name="T0" fmla="*/ 0 w 20"/>
              <a:gd name="T1" fmla="*/ 0 h 15"/>
              <a:gd name="T2" fmla="*/ 50403125 w 20"/>
              <a:gd name="T3" fmla="*/ 0 h 15"/>
              <a:gd name="T4" fmla="*/ 50403125 w 20"/>
              <a:gd name="T5" fmla="*/ 37800756 h 15"/>
              <a:gd name="T6" fmla="*/ 0 w 20"/>
              <a:gd name="T7" fmla="*/ 37800756 h 15"/>
              <a:gd name="T8" fmla="*/ 0 w 20"/>
              <a:gd name="T9" fmla="*/ 0 h 15"/>
              <a:gd name="T10" fmla="*/ 7561263 w 20"/>
              <a:gd name="T11" fmla="*/ 5040207 h 15"/>
              <a:gd name="T12" fmla="*/ 50403125 w 20"/>
              <a:gd name="T13" fmla="*/ 5040207 h 15"/>
              <a:gd name="T14" fmla="*/ 50403125 w 20"/>
              <a:gd name="T15" fmla="*/ 37800756 h 15"/>
              <a:gd name="T16" fmla="*/ 7561263 w 20"/>
              <a:gd name="T17" fmla="*/ 37800756 h 15"/>
              <a:gd name="T18" fmla="*/ 7561263 w 20"/>
              <a:gd name="T19" fmla="*/ 5040207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5">
                <a:moveTo>
                  <a:pt x="0" y="0"/>
                </a:moveTo>
                <a:lnTo>
                  <a:pt x="20" y="0"/>
                </a:lnTo>
                <a:lnTo>
                  <a:pt x="20" y="15"/>
                </a:lnTo>
                <a:lnTo>
                  <a:pt x="0" y="15"/>
                </a:lnTo>
                <a:lnTo>
                  <a:pt x="0" y="0"/>
                </a:lnTo>
                <a:close/>
                <a:moveTo>
                  <a:pt x="3" y="2"/>
                </a:moveTo>
                <a:lnTo>
                  <a:pt x="20" y="2"/>
                </a:lnTo>
                <a:lnTo>
                  <a:pt x="20" y="15"/>
                </a:lnTo>
                <a:lnTo>
                  <a:pt x="3" y="15"/>
                </a:lnTo>
                <a:lnTo>
                  <a:pt x="3"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36" name="Freeform 930">
            <a:extLst>
              <a:ext uri="{FF2B5EF4-FFF2-40B4-BE49-F238E27FC236}">
                <a16:creationId xmlns:a16="http://schemas.microsoft.com/office/drawing/2014/main" id="{FB274D07-F715-B143-90C4-A82B2A68B692}"/>
              </a:ext>
            </a:extLst>
          </p:cNvPr>
          <p:cNvSpPr>
            <a:spLocks noEditPoints="1"/>
          </p:cNvSpPr>
          <p:nvPr/>
        </p:nvSpPr>
        <p:spPr bwMode="auto">
          <a:xfrm>
            <a:off x="5166124" y="4239817"/>
            <a:ext cx="20240" cy="15478"/>
          </a:xfrm>
          <a:custGeom>
            <a:avLst/>
            <a:gdLst>
              <a:gd name="T0" fmla="*/ 0 w 17"/>
              <a:gd name="T1" fmla="*/ 0 h 13"/>
              <a:gd name="T2" fmla="*/ 42841069 w 17"/>
              <a:gd name="T3" fmla="*/ 0 h 13"/>
              <a:gd name="T4" fmla="*/ 42841069 w 17"/>
              <a:gd name="T5" fmla="*/ 32760444 h 13"/>
              <a:gd name="T6" fmla="*/ 0 w 17"/>
              <a:gd name="T7" fmla="*/ 32760444 h 13"/>
              <a:gd name="T8" fmla="*/ 0 w 17"/>
              <a:gd name="T9" fmla="*/ 0 h 13"/>
              <a:gd name="T10" fmla="*/ 5040219 w 17"/>
              <a:gd name="T11" fmla="*/ 5040190 h 13"/>
              <a:gd name="T12" fmla="*/ 42841069 w 17"/>
              <a:gd name="T13" fmla="*/ 5040190 h 13"/>
              <a:gd name="T14" fmla="*/ 42841069 w 17"/>
              <a:gd name="T15" fmla="*/ 32760444 h 13"/>
              <a:gd name="T16" fmla="*/ 5040219 w 17"/>
              <a:gd name="T17" fmla="*/ 32760444 h 13"/>
              <a:gd name="T18" fmla="*/ 5040219 w 17"/>
              <a:gd name="T19" fmla="*/ 5040190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3">
                <a:moveTo>
                  <a:pt x="0" y="0"/>
                </a:moveTo>
                <a:lnTo>
                  <a:pt x="17" y="0"/>
                </a:lnTo>
                <a:lnTo>
                  <a:pt x="17" y="13"/>
                </a:lnTo>
                <a:lnTo>
                  <a:pt x="0" y="13"/>
                </a:lnTo>
                <a:lnTo>
                  <a:pt x="0" y="0"/>
                </a:lnTo>
                <a:close/>
                <a:moveTo>
                  <a:pt x="2" y="2"/>
                </a:moveTo>
                <a:lnTo>
                  <a:pt x="17" y="2"/>
                </a:lnTo>
                <a:lnTo>
                  <a:pt x="17" y="13"/>
                </a:lnTo>
                <a:lnTo>
                  <a:pt x="2" y="13"/>
                </a:lnTo>
                <a:lnTo>
                  <a:pt x="2"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37" name="Freeform 931">
            <a:extLst>
              <a:ext uri="{FF2B5EF4-FFF2-40B4-BE49-F238E27FC236}">
                <a16:creationId xmlns:a16="http://schemas.microsoft.com/office/drawing/2014/main" id="{B86F93E4-E52B-344D-8DCB-B5F03AFE728B}"/>
              </a:ext>
            </a:extLst>
          </p:cNvPr>
          <p:cNvSpPr>
            <a:spLocks noEditPoints="1"/>
          </p:cNvSpPr>
          <p:nvPr/>
        </p:nvSpPr>
        <p:spPr bwMode="auto">
          <a:xfrm>
            <a:off x="5168504" y="4242197"/>
            <a:ext cx="17859" cy="13097"/>
          </a:xfrm>
          <a:custGeom>
            <a:avLst/>
            <a:gdLst>
              <a:gd name="T0" fmla="*/ 0 w 15"/>
              <a:gd name="T1" fmla="*/ 0 h 11"/>
              <a:gd name="T2" fmla="*/ 37800756 w 15"/>
              <a:gd name="T3" fmla="*/ 0 h 11"/>
              <a:gd name="T4" fmla="*/ 37800756 w 15"/>
              <a:gd name="T5" fmla="*/ 27720131 h 11"/>
              <a:gd name="T6" fmla="*/ 0 w 15"/>
              <a:gd name="T7" fmla="*/ 27720131 h 11"/>
              <a:gd name="T8" fmla="*/ 0 w 15"/>
              <a:gd name="T9" fmla="*/ 0 h 11"/>
              <a:gd name="T10" fmla="*/ 2519310 w 15"/>
              <a:gd name="T11" fmla="*/ 2519290 h 11"/>
              <a:gd name="T12" fmla="*/ 37800756 w 15"/>
              <a:gd name="T13" fmla="*/ 2519290 h 11"/>
              <a:gd name="T14" fmla="*/ 37800756 w 15"/>
              <a:gd name="T15" fmla="*/ 27720131 h 11"/>
              <a:gd name="T16" fmla="*/ 2519310 w 15"/>
              <a:gd name="T17" fmla="*/ 27720131 h 11"/>
              <a:gd name="T18" fmla="*/ 2519310 w 15"/>
              <a:gd name="T19" fmla="*/ 251929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1">
                <a:moveTo>
                  <a:pt x="0" y="0"/>
                </a:moveTo>
                <a:lnTo>
                  <a:pt x="15" y="0"/>
                </a:lnTo>
                <a:lnTo>
                  <a:pt x="15" y="11"/>
                </a:lnTo>
                <a:lnTo>
                  <a:pt x="0" y="11"/>
                </a:lnTo>
                <a:lnTo>
                  <a:pt x="0" y="0"/>
                </a:lnTo>
                <a:close/>
                <a:moveTo>
                  <a:pt x="1" y="1"/>
                </a:moveTo>
                <a:lnTo>
                  <a:pt x="15" y="1"/>
                </a:lnTo>
                <a:lnTo>
                  <a:pt x="15" y="11"/>
                </a:lnTo>
                <a:lnTo>
                  <a:pt x="1" y="11"/>
                </a:lnTo>
                <a:lnTo>
                  <a:pt x="1"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38" name="Freeform 932">
            <a:extLst>
              <a:ext uri="{FF2B5EF4-FFF2-40B4-BE49-F238E27FC236}">
                <a16:creationId xmlns:a16="http://schemas.microsoft.com/office/drawing/2014/main" id="{4FE6AF3F-AD27-9A41-8FC7-4BE8CF8CEE85}"/>
              </a:ext>
            </a:extLst>
          </p:cNvPr>
          <p:cNvSpPr>
            <a:spLocks noEditPoints="1"/>
          </p:cNvSpPr>
          <p:nvPr/>
        </p:nvSpPr>
        <p:spPr bwMode="auto">
          <a:xfrm>
            <a:off x="5169695" y="4243389"/>
            <a:ext cx="16669" cy="11906"/>
          </a:xfrm>
          <a:custGeom>
            <a:avLst/>
            <a:gdLst>
              <a:gd name="T0" fmla="*/ 0 w 14"/>
              <a:gd name="T1" fmla="*/ 0 h 10"/>
              <a:gd name="T2" fmla="*/ 35282188 w 14"/>
              <a:gd name="T3" fmla="*/ 0 h 10"/>
              <a:gd name="T4" fmla="*/ 35282188 w 14"/>
              <a:gd name="T5" fmla="*/ 25201563 h 10"/>
              <a:gd name="T6" fmla="*/ 0 w 14"/>
              <a:gd name="T7" fmla="*/ 25201563 h 10"/>
              <a:gd name="T8" fmla="*/ 0 w 14"/>
              <a:gd name="T9" fmla="*/ 0 h 10"/>
              <a:gd name="T10" fmla="*/ 5040313 w 14"/>
              <a:gd name="T11" fmla="*/ 2520950 h 10"/>
              <a:gd name="T12" fmla="*/ 35282188 w 14"/>
              <a:gd name="T13" fmla="*/ 2520950 h 10"/>
              <a:gd name="T14" fmla="*/ 35282188 w 14"/>
              <a:gd name="T15" fmla="*/ 25201563 h 10"/>
              <a:gd name="T16" fmla="*/ 5040313 w 14"/>
              <a:gd name="T17" fmla="*/ 25201563 h 10"/>
              <a:gd name="T18" fmla="*/ 5040313 w 14"/>
              <a:gd name="T19" fmla="*/ 252095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10">
                <a:moveTo>
                  <a:pt x="0" y="0"/>
                </a:moveTo>
                <a:lnTo>
                  <a:pt x="14" y="0"/>
                </a:lnTo>
                <a:lnTo>
                  <a:pt x="14" y="10"/>
                </a:lnTo>
                <a:lnTo>
                  <a:pt x="0" y="10"/>
                </a:lnTo>
                <a:lnTo>
                  <a:pt x="0" y="0"/>
                </a:lnTo>
                <a:close/>
                <a:moveTo>
                  <a:pt x="2" y="1"/>
                </a:moveTo>
                <a:lnTo>
                  <a:pt x="14" y="1"/>
                </a:lnTo>
                <a:lnTo>
                  <a:pt x="14" y="10"/>
                </a:lnTo>
                <a:lnTo>
                  <a:pt x="2" y="10"/>
                </a:lnTo>
                <a:lnTo>
                  <a:pt x="2"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39" name="Freeform 933">
            <a:extLst>
              <a:ext uri="{FF2B5EF4-FFF2-40B4-BE49-F238E27FC236}">
                <a16:creationId xmlns:a16="http://schemas.microsoft.com/office/drawing/2014/main" id="{6854C550-66D0-1C4A-9B9A-254B5DA246E3}"/>
              </a:ext>
            </a:extLst>
          </p:cNvPr>
          <p:cNvSpPr>
            <a:spLocks noEditPoints="1"/>
          </p:cNvSpPr>
          <p:nvPr/>
        </p:nvSpPr>
        <p:spPr bwMode="auto">
          <a:xfrm>
            <a:off x="5172075" y="4244580"/>
            <a:ext cx="14288" cy="10715"/>
          </a:xfrm>
          <a:custGeom>
            <a:avLst/>
            <a:gdLst>
              <a:gd name="T0" fmla="*/ 0 w 12"/>
              <a:gd name="T1" fmla="*/ 0 h 9"/>
              <a:gd name="T2" fmla="*/ 30241875 w 12"/>
              <a:gd name="T3" fmla="*/ 0 h 9"/>
              <a:gd name="T4" fmla="*/ 30241875 w 12"/>
              <a:gd name="T5" fmla="*/ 22679819 h 9"/>
              <a:gd name="T6" fmla="*/ 0 w 12"/>
              <a:gd name="T7" fmla="*/ 22679819 h 9"/>
              <a:gd name="T8" fmla="*/ 0 w 12"/>
              <a:gd name="T9" fmla="*/ 0 h 9"/>
              <a:gd name="T10" fmla="*/ 7561263 w 12"/>
              <a:gd name="T11" fmla="*/ 5040136 h 9"/>
              <a:gd name="T12" fmla="*/ 30241875 w 12"/>
              <a:gd name="T13" fmla="*/ 5040136 h 9"/>
              <a:gd name="T14" fmla="*/ 30241875 w 12"/>
              <a:gd name="T15" fmla="*/ 22679819 h 9"/>
              <a:gd name="T16" fmla="*/ 7561263 w 12"/>
              <a:gd name="T17" fmla="*/ 22679819 h 9"/>
              <a:gd name="T18" fmla="*/ 7561263 w 12"/>
              <a:gd name="T19" fmla="*/ 5040136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9">
                <a:moveTo>
                  <a:pt x="0" y="0"/>
                </a:moveTo>
                <a:lnTo>
                  <a:pt x="12" y="0"/>
                </a:lnTo>
                <a:lnTo>
                  <a:pt x="12" y="9"/>
                </a:lnTo>
                <a:lnTo>
                  <a:pt x="0" y="9"/>
                </a:lnTo>
                <a:lnTo>
                  <a:pt x="0" y="0"/>
                </a:lnTo>
                <a:close/>
                <a:moveTo>
                  <a:pt x="3" y="2"/>
                </a:moveTo>
                <a:lnTo>
                  <a:pt x="12" y="2"/>
                </a:lnTo>
                <a:lnTo>
                  <a:pt x="12" y="9"/>
                </a:lnTo>
                <a:lnTo>
                  <a:pt x="3" y="9"/>
                </a:lnTo>
                <a:lnTo>
                  <a:pt x="3"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40" name="Freeform 934">
            <a:extLst>
              <a:ext uri="{FF2B5EF4-FFF2-40B4-BE49-F238E27FC236}">
                <a16:creationId xmlns:a16="http://schemas.microsoft.com/office/drawing/2014/main" id="{91497B35-D6E2-404E-83F9-F27B3C38C286}"/>
              </a:ext>
            </a:extLst>
          </p:cNvPr>
          <p:cNvSpPr>
            <a:spLocks noEditPoints="1"/>
          </p:cNvSpPr>
          <p:nvPr/>
        </p:nvSpPr>
        <p:spPr bwMode="auto">
          <a:xfrm>
            <a:off x="5175649" y="4246960"/>
            <a:ext cx="10715" cy="8334"/>
          </a:xfrm>
          <a:custGeom>
            <a:avLst/>
            <a:gdLst>
              <a:gd name="T0" fmla="*/ 0 w 9"/>
              <a:gd name="T1" fmla="*/ 0 h 7"/>
              <a:gd name="T2" fmla="*/ 22679819 w 9"/>
              <a:gd name="T3" fmla="*/ 0 h 7"/>
              <a:gd name="T4" fmla="*/ 22679819 w 9"/>
              <a:gd name="T5" fmla="*/ 17639506 h 7"/>
              <a:gd name="T6" fmla="*/ 0 w 9"/>
              <a:gd name="T7" fmla="*/ 17639506 h 7"/>
              <a:gd name="T8" fmla="*/ 0 w 9"/>
              <a:gd name="T9" fmla="*/ 0 h 7"/>
              <a:gd name="T10" fmla="*/ 2519274 w 9"/>
              <a:gd name="T11" fmla="*/ 2519249 h 7"/>
              <a:gd name="T12" fmla="*/ 22679819 w 9"/>
              <a:gd name="T13" fmla="*/ 2519249 h 7"/>
              <a:gd name="T14" fmla="*/ 22679819 w 9"/>
              <a:gd name="T15" fmla="*/ 17639506 h 7"/>
              <a:gd name="T16" fmla="*/ 2519274 w 9"/>
              <a:gd name="T17" fmla="*/ 17639506 h 7"/>
              <a:gd name="T18" fmla="*/ 2519274 w 9"/>
              <a:gd name="T19" fmla="*/ 2519249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7">
                <a:moveTo>
                  <a:pt x="0" y="0"/>
                </a:moveTo>
                <a:lnTo>
                  <a:pt x="9" y="0"/>
                </a:lnTo>
                <a:lnTo>
                  <a:pt x="9" y="7"/>
                </a:lnTo>
                <a:lnTo>
                  <a:pt x="0" y="7"/>
                </a:lnTo>
                <a:lnTo>
                  <a:pt x="0" y="0"/>
                </a:lnTo>
                <a:close/>
                <a:moveTo>
                  <a:pt x="1" y="1"/>
                </a:moveTo>
                <a:lnTo>
                  <a:pt x="9" y="1"/>
                </a:lnTo>
                <a:lnTo>
                  <a:pt x="9" y="7"/>
                </a:lnTo>
                <a:lnTo>
                  <a:pt x="1" y="7"/>
                </a:lnTo>
                <a:lnTo>
                  <a:pt x="1"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41" name="Freeform 935">
            <a:extLst>
              <a:ext uri="{FF2B5EF4-FFF2-40B4-BE49-F238E27FC236}">
                <a16:creationId xmlns:a16="http://schemas.microsoft.com/office/drawing/2014/main" id="{6B52665F-B92A-EA4E-BCD1-3A481EBA16B0}"/>
              </a:ext>
            </a:extLst>
          </p:cNvPr>
          <p:cNvSpPr>
            <a:spLocks noEditPoints="1"/>
          </p:cNvSpPr>
          <p:nvPr/>
        </p:nvSpPr>
        <p:spPr bwMode="auto">
          <a:xfrm>
            <a:off x="5176838" y="4248151"/>
            <a:ext cx="9525" cy="7144"/>
          </a:xfrm>
          <a:custGeom>
            <a:avLst/>
            <a:gdLst>
              <a:gd name="T0" fmla="*/ 0 w 8"/>
              <a:gd name="T1" fmla="*/ 0 h 6"/>
              <a:gd name="T2" fmla="*/ 20161250 w 8"/>
              <a:gd name="T3" fmla="*/ 0 h 6"/>
              <a:gd name="T4" fmla="*/ 20161250 w 8"/>
              <a:gd name="T5" fmla="*/ 15120938 h 6"/>
              <a:gd name="T6" fmla="*/ 0 w 8"/>
              <a:gd name="T7" fmla="*/ 15120938 h 6"/>
              <a:gd name="T8" fmla="*/ 0 w 8"/>
              <a:gd name="T9" fmla="*/ 0 h 6"/>
              <a:gd name="T10" fmla="*/ 5040313 w 8"/>
              <a:gd name="T11" fmla="*/ 5040313 h 6"/>
              <a:gd name="T12" fmla="*/ 20161250 w 8"/>
              <a:gd name="T13" fmla="*/ 5040313 h 6"/>
              <a:gd name="T14" fmla="*/ 20161250 w 8"/>
              <a:gd name="T15" fmla="*/ 15120938 h 6"/>
              <a:gd name="T16" fmla="*/ 5040313 w 8"/>
              <a:gd name="T17" fmla="*/ 15120938 h 6"/>
              <a:gd name="T18" fmla="*/ 5040313 w 8"/>
              <a:gd name="T19" fmla="*/ 5040313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6">
                <a:moveTo>
                  <a:pt x="0" y="0"/>
                </a:moveTo>
                <a:lnTo>
                  <a:pt x="8" y="0"/>
                </a:lnTo>
                <a:lnTo>
                  <a:pt x="8" y="6"/>
                </a:lnTo>
                <a:lnTo>
                  <a:pt x="0" y="6"/>
                </a:lnTo>
                <a:lnTo>
                  <a:pt x="0" y="0"/>
                </a:lnTo>
                <a:close/>
                <a:moveTo>
                  <a:pt x="2" y="2"/>
                </a:moveTo>
                <a:lnTo>
                  <a:pt x="8" y="2"/>
                </a:lnTo>
                <a:lnTo>
                  <a:pt x="8" y="6"/>
                </a:lnTo>
                <a:lnTo>
                  <a:pt x="2" y="6"/>
                </a:lnTo>
                <a:lnTo>
                  <a:pt x="2"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42" name="Freeform 936">
            <a:extLst>
              <a:ext uri="{FF2B5EF4-FFF2-40B4-BE49-F238E27FC236}">
                <a16:creationId xmlns:a16="http://schemas.microsoft.com/office/drawing/2014/main" id="{340CD801-591A-D54B-A70C-579F202785B5}"/>
              </a:ext>
            </a:extLst>
          </p:cNvPr>
          <p:cNvSpPr>
            <a:spLocks noEditPoints="1"/>
          </p:cNvSpPr>
          <p:nvPr/>
        </p:nvSpPr>
        <p:spPr bwMode="auto">
          <a:xfrm>
            <a:off x="5179220" y="4250531"/>
            <a:ext cx="7144" cy="4763"/>
          </a:xfrm>
          <a:custGeom>
            <a:avLst/>
            <a:gdLst>
              <a:gd name="T0" fmla="*/ 0 w 6"/>
              <a:gd name="T1" fmla="*/ 0 h 4"/>
              <a:gd name="T2" fmla="*/ 15120938 w 6"/>
              <a:gd name="T3" fmla="*/ 0 h 4"/>
              <a:gd name="T4" fmla="*/ 15120938 w 6"/>
              <a:gd name="T5" fmla="*/ 10080625 h 4"/>
              <a:gd name="T6" fmla="*/ 0 w 6"/>
              <a:gd name="T7" fmla="*/ 10080625 h 4"/>
              <a:gd name="T8" fmla="*/ 0 w 6"/>
              <a:gd name="T9" fmla="*/ 0 h 4"/>
              <a:gd name="T10" fmla="*/ 7561263 w 6"/>
              <a:gd name="T11" fmla="*/ 2520950 h 4"/>
              <a:gd name="T12" fmla="*/ 15120938 w 6"/>
              <a:gd name="T13" fmla="*/ 2520950 h 4"/>
              <a:gd name="T14" fmla="*/ 15120938 w 6"/>
              <a:gd name="T15" fmla="*/ 10080625 h 4"/>
              <a:gd name="T16" fmla="*/ 7561263 w 6"/>
              <a:gd name="T17" fmla="*/ 10080625 h 4"/>
              <a:gd name="T18" fmla="*/ 7561263 w 6"/>
              <a:gd name="T19" fmla="*/ 252095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 h="4">
                <a:moveTo>
                  <a:pt x="0" y="0"/>
                </a:moveTo>
                <a:lnTo>
                  <a:pt x="6" y="0"/>
                </a:lnTo>
                <a:lnTo>
                  <a:pt x="6" y="4"/>
                </a:lnTo>
                <a:lnTo>
                  <a:pt x="0" y="4"/>
                </a:lnTo>
                <a:lnTo>
                  <a:pt x="0" y="0"/>
                </a:lnTo>
                <a:close/>
                <a:moveTo>
                  <a:pt x="3" y="1"/>
                </a:moveTo>
                <a:lnTo>
                  <a:pt x="6" y="1"/>
                </a:lnTo>
                <a:lnTo>
                  <a:pt x="6" y="4"/>
                </a:lnTo>
                <a:lnTo>
                  <a:pt x="3" y="4"/>
                </a:lnTo>
                <a:lnTo>
                  <a:pt x="3"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43" name="Freeform 937">
            <a:extLst>
              <a:ext uri="{FF2B5EF4-FFF2-40B4-BE49-F238E27FC236}">
                <a16:creationId xmlns:a16="http://schemas.microsoft.com/office/drawing/2014/main" id="{BE506312-5D61-D74A-AD78-4E75F317E4B4}"/>
              </a:ext>
            </a:extLst>
          </p:cNvPr>
          <p:cNvSpPr>
            <a:spLocks noEditPoints="1"/>
          </p:cNvSpPr>
          <p:nvPr/>
        </p:nvSpPr>
        <p:spPr bwMode="auto">
          <a:xfrm>
            <a:off x="5182791" y="4251722"/>
            <a:ext cx="3572" cy="3572"/>
          </a:xfrm>
          <a:custGeom>
            <a:avLst/>
            <a:gdLst>
              <a:gd name="T0" fmla="*/ 0 w 3"/>
              <a:gd name="T1" fmla="*/ 0 h 3"/>
              <a:gd name="T2" fmla="*/ 7558881 w 3"/>
              <a:gd name="T3" fmla="*/ 0 h 3"/>
              <a:gd name="T4" fmla="*/ 7558881 w 3"/>
              <a:gd name="T5" fmla="*/ 7558881 h 3"/>
              <a:gd name="T6" fmla="*/ 0 w 3"/>
              <a:gd name="T7" fmla="*/ 7558881 h 3"/>
              <a:gd name="T8" fmla="*/ 0 w 3"/>
              <a:gd name="T9" fmla="*/ 0 h 3"/>
              <a:gd name="T10" fmla="*/ 5039783 w 3"/>
              <a:gd name="T11" fmla="*/ 2519098 h 3"/>
              <a:gd name="T12" fmla="*/ 7558881 w 3"/>
              <a:gd name="T13" fmla="*/ 2519098 h 3"/>
              <a:gd name="T14" fmla="*/ 7558881 w 3"/>
              <a:gd name="T15" fmla="*/ 7558881 h 3"/>
              <a:gd name="T16" fmla="*/ 5039783 w 3"/>
              <a:gd name="T17" fmla="*/ 7558881 h 3"/>
              <a:gd name="T18" fmla="*/ 5039783 w 3"/>
              <a:gd name="T19" fmla="*/ 2519098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3">
                <a:moveTo>
                  <a:pt x="0" y="0"/>
                </a:moveTo>
                <a:lnTo>
                  <a:pt x="3" y="0"/>
                </a:lnTo>
                <a:lnTo>
                  <a:pt x="3" y="3"/>
                </a:lnTo>
                <a:lnTo>
                  <a:pt x="0" y="3"/>
                </a:lnTo>
                <a:lnTo>
                  <a:pt x="0" y="0"/>
                </a:lnTo>
                <a:close/>
                <a:moveTo>
                  <a:pt x="2" y="1"/>
                </a:moveTo>
                <a:lnTo>
                  <a:pt x="3" y="1"/>
                </a:lnTo>
                <a:lnTo>
                  <a:pt x="3" y="3"/>
                </a:lnTo>
                <a:lnTo>
                  <a:pt x="2" y="3"/>
                </a:lnTo>
                <a:lnTo>
                  <a:pt x="2" y="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44" name="Freeform 938">
            <a:extLst>
              <a:ext uri="{FF2B5EF4-FFF2-40B4-BE49-F238E27FC236}">
                <a16:creationId xmlns:a16="http://schemas.microsoft.com/office/drawing/2014/main" id="{C9DD67A3-4E58-084B-B1B3-62BF2C398A9E}"/>
              </a:ext>
            </a:extLst>
          </p:cNvPr>
          <p:cNvSpPr>
            <a:spLocks noEditPoints="1"/>
          </p:cNvSpPr>
          <p:nvPr/>
        </p:nvSpPr>
        <p:spPr bwMode="auto">
          <a:xfrm>
            <a:off x="5185174" y="4252914"/>
            <a:ext cx="1190" cy="2381"/>
          </a:xfrm>
          <a:custGeom>
            <a:avLst/>
            <a:gdLst>
              <a:gd name="T0" fmla="*/ 0 w 1"/>
              <a:gd name="T1" fmla="*/ 0 h 2"/>
              <a:gd name="T2" fmla="*/ 2518569 w 1"/>
              <a:gd name="T3" fmla="*/ 0 h 2"/>
              <a:gd name="T4" fmla="*/ 2518569 w 1"/>
              <a:gd name="T5" fmla="*/ 5040313 h 2"/>
              <a:gd name="T6" fmla="*/ 0 w 1"/>
              <a:gd name="T7" fmla="*/ 5040313 h 2"/>
              <a:gd name="T8" fmla="*/ 0 w 1"/>
              <a:gd name="T9" fmla="*/ 0 h 2"/>
              <a:gd name="T10" fmla="*/ 2518569 w 1"/>
              <a:gd name="T11" fmla="*/ 5040313 h 2"/>
              <a:gd name="T12" fmla="*/ 2518569 w 1"/>
              <a:gd name="T13" fmla="*/ 5040313 h 2"/>
              <a:gd name="T14" fmla="*/ 2518569 w 1"/>
              <a:gd name="T15" fmla="*/ 5040313 h 2"/>
              <a:gd name="T16" fmla="*/ 2518569 w 1"/>
              <a:gd name="T17" fmla="*/ 5040313 h 2"/>
              <a:gd name="T18" fmla="*/ 2518569 w 1"/>
              <a:gd name="T19" fmla="*/ 5040313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 h="2">
                <a:moveTo>
                  <a:pt x="0" y="0"/>
                </a:moveTo>
                <a:lnTo>
                  <a:pt x="1" y="0"/>
                </a:lnTo>
                <a:lnTo>
                  <a:pt x="1" y="2"/>
                </a:lnTo>
                <a:lnTo>
                  <a:pt x="0" y="2"/>
                </a:lnTo>
                <a:lnTo>
                  <a:pt x="0" y="0"/>
                </a:lnTo>
                <a:close/>
                <a:moveTo>
                  <a:pt x="1" y="2"/>
                </a:moveTo>
                <a:lnTo>
                  <a:pt x="1"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45" name="Line 939">
            <a:extLst>
              <a:ext uri="{FF2B5EF4-FFF2-40B4-BE49-F238E27FC236}">
                <a16:creationId xmlns:a16="http://schemas.microsoft.com/office/drawing/2014/main" id="{ABB3C581-0144-6A47-8A88-C4C560261AEB}"/>
              </a:ext>
            </a:extLst>
          </p:cNvPr>
          <p:cNvSpPr>
            <a:spLocks noChangeShapeType="1"/>
          </p:cNvSpPr>
          <p:nvPr/>
        </p:nvSpPr>
        <p:spPr bwMode="auto">
          <a:xfrm>
            <a:off x="5047061" y="4271964"/>
            <a:ext cx="1190" cy="11906"/>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46" name="Line 940">
            <a:extLst>
              <a:ext uri="{FF2B5EF4-FFF2-40B4-BE49-F238E27FC236}">
                <a16:creationId xmlns:a16="http://schemas.microsoft.com/office/drawing/2014/main" id="{F45B252D-E89D-7745-9F77-AB13AAFCEDBD}"/>
              </a:ext>
            </a:extLst>
          </p:cNvPr>
          <p:cNvSpPr>
            <a:spLocks noChangeShapeType="1"/>
          </p:cNvSpPr>
          <p:nvPr/>
        </p:nvSpPr>
        <p:spPr bwMode="auto">
          <a:xfrm>
            <a:off x="5018486" y="4271964"/>
            <a:ext cx="1190" cy="11906"/>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47" name="Line 941">
            <a:extLst>
              <a:ext uri="{FF2B5EF4-FFF2-40B4-BE49-F238E27FC236}">
                <a16:creationId xmlns:a16="http://schemas.microsoft.com/office/drawing/2014/main" id="{2654CC9B-BCB3-4A4B-AB29-B8ED5016B09D}"/>
              </a:ext>
            </a:extLst>
          </p:cNvPr>
          <p:cNvSpPr>
            <a:spLocks noChangeShapeType="1"/>
          </p:cNvSpPr>
          <p:nvPr/>
        </p:nvSpPr>
        <p:spPr bwMode="auto">
          <a:xfrm>
            <a:off x="4985147" y="4271963"/>
            <a:ext cx="222647" cy="1191"/>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48" name="Freeform 942">
            <a:extLst>
              <a:ext uri="{FF2B5EF4-FFF2-40B4-BE49-F238E27FC236}">
                <a16:creationId xmlns:a16="http://schemas.microsoft.com/office/drawing/2014/main" id="{C83AB299-92E3-5A42-89F2-CD3D112D8B21}"/>
              </a:ext>
            </a:extLst>
          </p:cNvPr>
          <p:cNvSpPr>
            <a:spLocks noEditPoints="1"/>
          </p:cNvSpPr>
          <p:nvPr/>
        </p:nvSpPr>
        <p:spPr bwMode="auto">
          <a:xfrm>
            <a:off x="5154216" y="4313635"/>
            <a:ext cx="28575" cy="9525"/>
          </a:xfrm>
          <a:custGeom>
            <a:avLst/>
            <a:gdLst>
              <a:gd name="T0" fmla="*/ 0 w 24"/>
              <a:gd name="T1" fmla="*/ 0 h 8"/>
              <a:gd name="T2" fmla="*/ 60483750 w 24"/>
              <a:gd name="T3" fmla="*/ 0 h 8"/>
              <a:gd name="T4" fmla="*/ 60483750 w 24"/>
              <a:gd name="T5" fmla="*/ 20161250 h 8"/>
              <a:gd name="T6" fmla="*/ 0 w 24"/>
              <a:gd name="T7" fmla="*/ 20161250 h 8"/>
              <a:gd name="T8" fmla="*/ 0 w 24"/>
              <a:gd name="T9" fmla="*/ 0 h 8"/>
              <a:gd name="T10" fmla="*/ 0 w 24"/>
              <a:gd name="T11" fmla="*/ 0 h 8"/>
              <a:gd name="T12" fmla="*/ 60483750 w 24"/>
              <a:gd name="T13" fmla="*/ 0 h 8"/>
              <a:gd name="T14" fmla="*/ 60483750 w 24"/>
              <a:gd name="T15" fmla="*/ 17641888 h 8"/>
              <a:gd name="T16" fmla="*/ 0 w 24"/>
              <a:gd name="T17" fmla="*/ 17641888 h 8"/>
              <a:gd name="T18" fmla="*/ 0 w 24"/>
              <a:gd name="T19" fmla="*/ 0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8">
                <a:moveTo>
                  <a:pt x="0" y="0"/>
                </a:moveTo>
                <a:lnTo>
                  <a:pt x="24" y="0"/>
                </a:lnTo>
                <a:lnTo>
                  <a:pt x="24" y="8"/>
                </a:lnTo>
                <a:lnTo>
                  <a:pt x="0" y="8"/>
                </a:lnTo>
                <a:lnTo>
                  <a:pt x="0" y="0"/>
                </a:lnTo>
                <a:close/>
                <a:moveTo>
                  <a:pt x="0" y="0"/>
                </a:moveTo>
                <a:lnTo>
                  <a:pt x="24" y="0"/>
                </a:lnTo>
                <a:lnTo>
                  <a:pt x="24" y="7"/>
                </a:lnTo>
                <a:lnTo>
                  <a:pt x="0" y="7"/>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49" name="Freeform 943">
            <a:extLst>
              <a:ext uri="{FF2B5EF4-FFF2-40B4-BE49-F238E27FC236}">
                <a16:creationId xmlns:a16="http://schemas.microsoft.com/office/drawing/2014/main" id="{3E106655-B153-0D45-9345-4837E0956D4B}"/>
              </a:ext>
            </a:extLst>
          </p:cNvPr>
          <p:cNvSpPr>
            <a:spLocks noEditPoints="1"/>
          </p:cNvSpPr>
          <p:nvPr/>
        </p:nvSpPr>
        <p:spPr bwMode="auto">
          <a:xfrm>
            <a:off x="5154216" y="4313635"/>
            <a:ext cx="28575" cy="8334"/>
          </a:xfrm>
          <a:custGeom>
            <a:avLst/>
            <a:gdLst>
              <a:gd name="T0" fmla="*/ 0 w 24"/>
              <a:gd name="T1" fmla="*/ 0 h 7"/>
              <a:gd name="T2" fmla="*/ 60483750 w 24"/>
              <a:gd name="T3" fmla="*/ 0 h 7"/>
              <a:gd name="T4" fmla="*/ 60483750 w 24"/>
              <a:gd name="T5" fmla="*/ 17639506 h 7"/>
              <a:gd name="T6" fmla="*/ 0 w 24"/>
              <a:gd name="T7" fmla="*/ 17639506 h 7"/>
              <a:gd name="T8" fmla="*/ 0 w 24"/>
              <a:gd name="T9" fmla="*/ 0 h 7"/>
              <a:gd name="T10" fmla="*/ 0 w 24"/>
              <a:gd name="T11" fmla="*/ 0 h 7"/>
              <a:gd name="T12" fmla="*/ 60483750 w 24"/>
              <a:gd name="T13" fmla="*/ 0 h 7"/>
              <a:gd name="T14" fmla="*/ 60483750 w 24"/>
              <a:gd name="T15" fmla="*/ 12599421 h 7"/>
              <a:gd name="T16" fmla="*/ 0 w 24"/>
              <a:gd name="T17" fmla="*/ 12599421 h 7"/>
              <a:gd name="T18" fmla="*/ 0 w 24"/>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7">
                <a:moveTo>
                  <a:pt x="0" y="0"/>
                </a:moveTo>
                <a:lnTo>
                  <a:pt x="24" y="0"/>
                </a:lnTo>
                <a:lnTo>
                  <a:pt x="24" y="7"/>
                </a:lnTo>
                <a:lnTo>
                  <a:pt x="0" y="7"/>
                </a:lnTo>
                <a:lnTo>
                  <a:pt x="0" y="0"/>
                </a:lnTo>
                <a:close/>
                <a:moveTo>
                  <a:pt x="0" y="0"/>
                </a:moveTo>
                <a:lnTo>
                  <a:pt x="24" y="0"/>
                </a:lnTo>
                <a:lnTo>
                  <a:pt x="24" y="5"/>
                </a:lnTo>
                <a:lnTo>
                  <a:pt x="0" y="5"/>
                </a:lnTo>
                <a:lnTo>
                  <a:pt x="0" y="0"/>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50" name="Freeform 944">
            <a:extLst>
              <a:ext uri="{FF2B5EF4-FFF2-40B4-BE49-F238E27FC236}">
                <a16:creationId xmlns:a16="http://schemas.microsoft.com/office/drawing/2014/main" id="{9C721276-4409-BA40-8407-AF872AA827A3}"/>
              </a:ext>
            </a:extLst>
          </p:cNvPr>
          <p:cNvSpPr>
            <a:spLocks noEditPoints="1"/>
          </p:cNvSpPr>
          <p:nvPr/>
        </p:nvSpPr>
        <p:spPr bwMode="auto">
          <a:xfrm>
            <a:off x="5154216" y="4313636"/>
            <a:ext cx="28575" cy="5953"/>
          </a:xfrm>
          <a:custGeom>
            <a:avLst/>
            <a:gdLst>
              <a:gd name="T0" fmla="*/ 0 w 24"/>
              <a:gd name="T1" fmla="*/ 0 h 5"/>
              <a:gd name="T2" fmla="*/ 60483750 w 24"/>
              <a:gd name="T3" fmla="*/ 0 h 5"/>
              <a:gd name="T4" fmla="*/ 60483750 w 24"/>
              <a:gd name="T5" fmla="*/ 12599194 h 5"/>
              <a:gd name="T6" fmla="*/ 0 w 24"/>
              <a:gd name="T7" fmla="*/ 12599194 h 5"/>
              <a:gd name="T8" fmla="*/ 0 w 24"/>
              <a:gd name="T9" fmla="*/ 0 h 5"/>
              <a:gd name="T10" fmla="*/ 0 w 24"/>
              <a:gd name="T11" fmla="*/ 0 h 5"/>
              <a:gd name="T12" fmla="*/ 60483750 w 24"/>
              <a:gd name="T13" fmla="*/ 0 h 5"/>
              <a:gd name="T14" fmla="*/ 60483750 w 24"/>
              <a:gd name="T15" fmla="*/ 7559199 h 5"/>
              <a:gd name="T16" fmla="*/ 0 w 24"/>
              <a:gd name="T17" fmla="*/ 7559199 h 5"/>
              <a:gd name="T18" fmla="*/ 0 w 24"/>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5">
                <a:moveTo>
                  <a:pt x="0" y="0"/>
                </a:moveTo>
                <a:lnTo>
                  <a:pt x="24" y="0"/>
                </a:lnTo>
                <a:lnTo>
                  <a:pt x="24" y="5"/>
                </a:lnTo>
                <a:lnTo>
                  <a:pt x="0" y="5"/>
                </a:lnTo>
                <a:lnTo>
                  <a:pt x="0" y="0"/>
                </a:lnTo>
                <a:close/>
                <a:moveTo>
                  <a:pt x="0" y="0"/>
                </a:moveTo>
                <a:lnTo>
                  <a:pt x="24" y="0"/>
                </a:lnTo>
                <a:lnTo>
                  <a:pt x="24" y="3"/>
                </a:lnTo>
                <a:lnTo>
                  <a:pt x="0" y="3"/>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51" name="Freeform 945">
            <a:extLst>
              <a:ext uri="{FF2B5EF4-FFF2-40B4-BE49-F238E27FC236}">
                <a16:creationId xmlns:a16="http://schemas.microsoft.com/office/drawing/2014/main" id="{9F6AFB0B-A5D7-B346-B90C-CEFCF93A541C}"/>
              </a:ext>
            </a:extLst>
          </p:cNvPr>
          <p:cNvSpPr>
            <a:spLocks noEditPoints="1"/>
          </p:cNvSpPr>
          <p:nvPr/>
        </p:nvSpPr>
        <p:spPr bwMode="auto">
          <a:xfrm>
            <a:off x="5154216" y="4313635"/>
            <a:ext cx="28575" cy="3572"/>
          </a:xfrm>
          <a:custGeom>
            <a:avLst/>
            <a:gdLst>
              <a:gd name="T0" fmla="*/ 0 w 24"/>
              <a:gd name="T1" fmla="*/ 0 h 3"/>
              <a:gd name="T2" fmla="*/ 60483750 w 24"/>
              <a:gd name="T3" fmla="*/ 0 h 3"/>
              <a:gd name="T4" fmla="*/ 60483750 w 24"/>
              <a:gd name="T5" fmla="*/ 7558881 h 3"/>
              <a:gd name="T6" fmla="*/ 0 w 24"/>
              <a:gd name="T7" fmla="*/ 7558881 h 3"/>
              <a:gd name="T8" fmla="*/ 0 w 24"/>
              <a:gd name="T9" fmla="*/ 0 h 3"/>
              <a:gd name="T10" fmla="*/ 0 w 24"/>
              <a:gd name="T11" fmla="*/ 0 h 3"/>
              <a:gd name="T12" fmla="*/ 60483750 w 24"/>
              <a:gd name="T13" fmla="*/ 0 h 3"/>
              <a:gd name="T14" fmla="*/ 60483750 w 24"/>
              <a:gd name="T15" fmla="*/ 5039783 h 3"/>
              <a:gd name="T16" fmla="*/ 0 w 24"/>
              <a:gd name="T17" fmla="*/ 5039783 h 3"/>
              <a:gd name="T18" fmla="*/ 0 w 24"/>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3">
                <a:moveTo>
                  <a:pt x="0" y="0"/>
                </a:moveTo>
                <a:lnTo>
                  <a:pt x="24" y="0"/>
                </a:lnTo>
                <a:lnTo>
                  <a:pt x="24" y="3"/>
                </a:lnTo>
                <a:lnTo>
                  <a:pt x="0" y="3"/>
                </a:lnTo>
                <a:lnTo>
                  <a:pt x="0" y="0"/>
                </a:lnTo>
                <a:close/>
                <a:moveTo>
                  <a:pt x="0" y="0"/>
                </a:moveTo>
                <a:lnTo>
                  <a:pt x="24" y="0"/>
                </a:lnTo>
                <a:lnTo>
                  <a:pt x="24" y="2"/>
                </a:lnTo>
                <a:lnTo>
                  <a:pt x="0" y="2"/>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52" name="Freeform 946">
            <a:extLst>
              <a:ext uri="{FF2B5EF4-FFF2-40B4-BE49-F238E27FC236}">
                <a16:creationId xmlns:a16="http://schemas.microsoft.com/office/drawing/2014/main" id="{FAD9D211-73C0-054F-9DF1-679C8EA813AB}"/>
              </a:ext>
            </a:extLst>
          </p:cNvPr>
          <p:cNvSpPr>
            <a:spLocks noEditPoints="1"/>
          </p:cNvSpPr>
          <p:nvPr/>
        </p:nvSpPr>
        <p:spPr bwMode="auto">
          <a:xfrm>
            <a:off x="5154216" y="4313636"/>
            <a:ext cx="28575" cy="2381"/>
          </a:xfrm>
          <a:custGeom>
            <a:avLst/>
            <a:gdLst>
              <a:gd name="T0" fmla="*/ 0 w 24"/>
              <a:gd name="T1" fmla="*/ 0 h 2"/>
              <a:gd name="T2" fmla="*/ 60483750 w 24"/>
              <a:gd name="T3" fmla="*/ 0 h 2"/>
              <a:gd name="T4" fmla="*/ 60483750 w 24"/>
              <a:gd name="T5" fmla="*/ 5040313 h 2"/>
              <a:gd name="T6" fmla="*/ 0 w 24"/>
              <a:gd name="T7" fmla="*/ 5040313 h 2"/>
              <a:gd name="T8" fmla="*/ 0 w 24"/>
              <a:gd name="T9" fmla="*/ 0 h 2"/>
              <a:gd name="T10" fmla="*/ 0 w 24"/>
              <a:gd name="T11" fmla="*/ 0 h 2"/>
              <a:gd name="T12" fmla="*/ 60483750 w 24"/>
              <a:gd name="T13" fmla="*/ 0 h 2"/>
              <a:gd name="T14" fmla="*/ 60483750 w 24"/>
              <a:gd name="T15" fmla="*/ 0 h 2"/>
              <a:gd name="T16" fmla="*/ 0 w 24"/>
              <a:gd name="T17" fmla="*/ 0 h 2"/>
              <a:gd name="T18" fmla="*/ 0 w 24"/>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2">
                <a:moveTo>
                  <a:pt x="0" y="0"/>
                </a:moveTo>
                <a:lnTo>
                  <a:pt x="24" y="0"/>
                </a:lnTo>
                <a:lnTo>
                  <a:pt x="24" y="2"/>
                </a:lnTo>
                <a:lnTo>
                  <a:pt x="0" y="2"/>
                </a:lnTo>
                <a:lnTo>
                  <a:pt x="0" y="0"/>
                </a:lnTo>
                <a:close/>
                <a:moveTo>
                  <a:pt x="0" y="0"/>
                </a:moveTo>
                <a:lnTo>
                  <a:pt x="24" y="0"/>
                </a:lnTo>
                <a:lnTo>
                  <a:pt x="0" y="0"/>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53" name="Freeform 947">
            <a:extLst>
              <a:ext uri="{FF2B5EF4-FFF2-40B4-BE49-F238E27FC236}">
                <a16:creationId xmlns:a16="http://schemas.microsoft.com/office/drawing/2014/main" id="{1D4B3328-DAE2-0E42-AEF5-4178F8C368F4}"/>
              </a:ext>
            </a:extLst>
          </p:cNvPr>
          <p:cNvSpPr>
            <a:spLocks noEditPoints="1"/>
          </p:cNvSpPr>
          <p:nvPr/>
        </p:nvSpPr>
        <p:spPr bwMode="auto">
          <a:xfrm>
            <a:off x="5154216" y="4313636"/>
            <a:ext cx="28575" cy="1190"/>
          </a:xfrm>
          <a:custGeom>
            <a:avLst/>
            <a:gdLst>
              <a:gd name="T0" fmla="*/ 0 w 24"/>
              <a:gd name="T1" fmla="*/ 0 h 1"/>
              <a:gd name="T2" fmla="*/ 60483750 w 24"/>
              <a:gd name="T3" fmla="*/ 0 h 1"/>
              <a:gd name="T4" fmla="*/ 60483750 w 24"/>
              <a:gd name="T5" fmla="*/ 0 h 1"/>
              <a:gd name="T6" fmla="*/ 0 w 24"/>
              <a:gd name="T7" fmla="*/ 0 h 1"/>
              <a:gd name="T8" fmla="*/ 0 w 24"/>
              <a:gd name="T9" fmla="*/ 0 h 1"/>
              <a:gd name="T10" fmla="*/ 0 w 24"/>
              <a:gd name="T11" fmla="*/ 0 h 1"/>
              <a:gd name="T12" fmla="*/ 60483750 w 24"/>
              <a:gd name="T13" fmla="*/ 0 h 1"/>
              <a:gd name="T14" fmla="*/ 60483750 w 24"/>
              <a:gd name="T15" fmla="*/ 0 h 1"/>
              <a:gd name="T16" fmla="*/ 0 w 24"/>
              <a:gd name="T17" fmla="*/ 0 h 1"/>
              <a:gd name="T18" fmla="*/ 0 w 24"/>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
                <a:moveTo>
                  <a:pt x="0" y="0"/>
                </a:moveTo>
                <a:lnTo>
                  <a:pt x="24" y="0"/>
                </a:lnTo>
                <a:lnTo>
                  <a:pt x="0" y="0"/>
                </a:lnTo>
                <a:close/>
                <a:moveTo>
                  <a:pt x="0" y="0"/>
                </a:moveTo>
                <a:lnTo>
                  <a:pt x="24" y="0"/>
                </a:lnTo>
                <a:lnTo>
                  <a:pt x="0" y="0"/>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54" name="Rectangle 948">
            <a:extLst>
              <a:ext uri="{FF2B5EF4-FFF2-40B4-BE49-F238E27FC236}">
                <a16:creationId xmlns:a16="http://schemas.microsoft.com/office/drawing/2014/main" id="{012FAA69-54E9-BD43-ABAE-C8DAA0EA9ADF}"/>
              </a:ext>
            </a:extLst>
          </p:cNvPr>
          <p:cNvSpPr>
            <a:spLocks noChangeArrowheads="1"/>
          </p:cNvSpPr>
          <p:nvPr/>
        </p:nvSpPr>
        <p:spPr bwMode="auto">
          <a:xfrm>
            <a:off x="5129214" y="4316016"/>
            <a:ext cx="64294" cy="47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155" name="Freeform 949">
            <a:extLst>
              <a:ext uri="{FF2B5EF4-FFF2-40B4-BE49-F238E27FC236}">
                <a16:creationId xmlns:a16="http://schemas.microsoft.com/office/drawing/2014/main" id="{EE981048-AEA2-2243-A516-D015BCA7810E}"/>
              </a:ext>
            </a:extLst>
          </p:cNvPr>
          <p:cNvSpPr>
            <a:spLocks noEditPoints="1"/>
          </p:cNvSpPr>
          <p:nvPr/>
        </p:nvSpPr>
        <p:spPr bwMode="auto">
          <a:xfrm>
            <a:off x="4957762" y="4307682"/>
            <a:ext cx="34529" cy="16669"/>
          </a:xfrm>
          <a:custGeom>
            <a:avLst/>
            <a:gdLst>
              <a:gd name="T0" fmla="*/ 0 w 29"/>
              <a:gd name="T1" fmla="*/ 0 h 14"/>
              <a:gd name="T2" fmla="*/ 73086119 w 29"/>
              <a:gd name="T3" fmla="*/ 0 h 14"/>
              <a:gd name="T4" fmla="*/ 73086119 w 29"/>
              <a:gd name="T5" fmla="*/ 35282188 h 14"/>
              <a:gd name="T6" fmla="*/ 0 w 29"/>
              <a:gd name="T7" fmla="*/ 35282188 h 14"/>
              <a:gd name="T8" fmla="*/ 0 w 29"/>
              <a:gd name="T9" fmla="*/ 0 h 14"/>
              <a:gd name="T10" fmla="*/ 5040367 w 29"/>
              <a:gd name="T11" fmla="*/ 0 h 14"/>
              <a:gd name="T12" fmla="*/ 68045752 w 29"/>
              <a:gd name="T13" fmla="*/ 0 h 14"/>
              <a:gd name="T14" fmla="*/ 68045752 w 29"/>
              <a:gd name="T15" fmla="*/ 35282188 h 14"/>
              <a:gd name="T16" fmla="*/ 5040367 w 29"/>
              <a:gd name="T17" fmla="*/ 35282188 h 14"/>
              <a:gd name="T18" fmla="*/ 5040367 w 29"/>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14">
                <a:moveTo>
                  <a:pt x="0" y="0"/>
                </a:moveTo>
                <a:lnTo>
                  <a:pt x="29" y="0"/>
                </a:lnTo>
                <a:lnTo>
                  <a:pt x="29" y="14"/>
                </a:lnTo>
                <a:lnTo>
                  <a:pt x="0" y="14"/>
                </a:lnTo>
                <a:lnTo>
                  <a:pt x="0" y="0"/>
                </a:lnTo>
                <a:close/>
                <a:moveTo>
                  <a:pt x="2" y="0"/>
                </a:moveTo>
                <a:lnTo>
                  <a:pt x="27" y="0"/>
                </a:lnTo>
                <a:lnTo>
                  <a:pt x="27" y="14"/>
                </a:lnTo>
                <a:lnTo>
                  <a:pt x="2" y="14"/>
                </a:lnTo>
                <a:lnTo>
                  <a:pt x="2"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56" name="Freeform 950">
            <a:extLst>
              <a:ext uri="{FF2B5EF4-FFF2-40B4-BE49-F238E27FC236}">
                <a16:creationId xmlns:a16="http://schemas.microsoft.com/office/drawing/2014/main" id="{9A3913C3-81E9-B042-AC08-077E7E6FE94C}"/>
              </a:ext>
            </a:extLst>
          </p:cNvPr>
          <p:cNvSpPr>
            <a:spLocks noEditPoints="1"/>
          </p:cNvSpPr>
          <p:nvPr/>
        </p:nvSpPr>
        <p:spPr bwMode="auto">
          <a:xfrm>
            <a:off x="4960144" y="4307682"/>
            <a:ext cx="29766" cy="16669"/>
          </a:xfrm>
          <a:custGeom>
            <a:avLst/>
            <a:gdLst>
              <a:gd name="T0" fmla="*/ 0 w 25"/>
              <a:gd name="T1" fmla="*/ 0 h 14"/>
              <a:gd name="T2" fmla="*/ 63005494 w 25"/>
              <a:gd name="T3" fmla="*/ 0 h 14"/>
              <a:gd name="T4" fmla="*/ 63005494 w 25"/>
              <a:gd name="T5" fmla="*/ 35282188 h 14"/>
              <a:gd name="T6" fmla="*/ 0 w 25"/>
              <a:gd name="T7" fmla="*/ 35282188 h 14"/>
              <a:gd name="T8" fmla="*/ 0 w 25"/>
              <a:gd name="T9" fmla="*/ 0 h 14"/>
              <a:gd name="T10" fmla="*/ 5040376 w 25"/>
              <a:gd name="T11" fmla="*/ 0 h 14"/>
              <a:gd name="T12" fmla="*/ 60484512 w 25"/>
              <a:gd name="T13" fmla="*/ 0 h 14"/>
              <a:gd name="T14" fmla="*/ 60484512 w 25"/>
              <a:gd name="T15" fmla="*/ 35282188 h 14"/>
              <a:gd name="T16" fmla="*/ 5040376 w 25"/>
              <a:gd name="T17" fmla="*/ 35282188 h 14"/>
              <a:gd name="T18" fmla="*/ 5040376 w 25"/>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4">
                <a:moveTo>
                  <a:pt x="0" y="0"/>
                </a:moveTo>
                <a:lnTo>
                  <a:pt x="25" y="0"/>
                </a:lnTo>
                <a:lnTo>
                  <a:pt x="25" y="14"/>
                </a:lnTo>
                <a:lnTo>
                  <a:pt x="0" y="14"/>
                </a:lnTo>
                <a:lnTo>
                  <a:pt x="0" y="0"/>
                </a:lnTo>
                <a:close/>
                <a:moveTo>
                  <a:pt x="2" y="0"/>
                </a:moveTo>
                <a:lnTo>
                  <a:pt x="24" y="0"/>
                </a:lnTo>
                <a:lnTo>
                  <a:pt x="24" y="14"/>
                </a:lnTo>
                <a:lnTo>
                  <a:pt x="2" y="14"/>
                </a:lnTo>
                <a:lnTo>
                  <a:pt x="2" y="0"/>
                </a:lnTo>
                <a:close/>
              </a:path>
            </a:pathLst>
          </a:custGeom>
          <a:solidFill>
            <a:srgbClr val="C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57" name="Freeform 951">
            <a:extLst>
              <a:ext uri="{FF2B5EF4-FFF2-40B4-BE49-F238E27FC236}">
                <a16:creationId xmlns:a16="http://schemas.microsoft.com/office/drawing/2014/main" id="{E1DEB4BF-D1BC-A546-921E-CDB45F121DEC}"/>
              </a:ext>
            </a:extLst>
          </p:cNvPr>
          <p:cNvSpPr>
            <a:spLocks noEditPoints="1"/>
          </p:cNvSpPr>
          <p:nvPr/>
        </p:nvSpPr>
        <p:spPr bwMode="auto">
          <a:xfrm>
            <a:off x="4962526" y="4307682"/>
            <a:ext cx="26194" cy="16669"/>
          </a:xfrm>
          <a:custGeom>
            <a:avLst/>
            <a:gdLst>
              <a:gd name="T0" fmla="*/ 0 w 22"/>
              <a:gd name="T1" fmla="*/ 0 h 14"/>
              <a:gd name="T2" fmla="*/ 55443438 w 22"/>
              <a:gd name="T3" fmla="*/ 0 h 14"/>
              <a:gd name="T4" fmla="*/ 55443438 w 22"/>
              <a:gd name="T5" fmla="*/ 35282188 h 14"/>
              <a:gd name="T6" fmla="*/ 0 w 22"/>
              <a:gd name="T7" fmla="*/ 35282188 h 14"/>
              <a:gd name="T8" fmla="*/ 0 w 22"/>
              <a:gd name="T9" fmla="*/ 0 h 14"/>
              <a:gd name="T10" fmla="*/ 2520950 w 22"/>
              <a:gd name="T11" fmla="*/ 0 h 14"/>
              <a:gd name="T12" fmla="*/ 50403125 w 22"/>
              <a:gd name="T13" fmla="*/ 0 h 14"/>
              <a:gd name="T14" fmla="*/ 50403125 w 22"/>
              <a:gd name="T15" fmla="*/ 35282188 h 14"/>
              <a:gd name="T16" fmla="*/ 2520950 w 22"/>
              <a:gd name="T17" fmla="*/ 35282188 h 14"/>
              <a:gd name="T18" fmla="*/ 2520950 w 22"/>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4">
                <a:moveTo>
                  <a:pt x="0" y="0"/>
                </a:moveTo>
                <a:lnTo>
                  <a:pt x="22" y="0"/>
                </a:lnTo>
                <a:lnTo>
                  <a:pt x="22" y="14"/>
                </a:lnTo>
                <a:lnTo>
                  <a:pt x="0" y="14"/>
                </a:lnTo>
                <a:lnTo>
                  <a:pt x="0" y="0"/>
                </a:lnTo>
                <a:close/>
                <a:moveTo>
                  <a:pt x="1" y="0"/>
                </a:moveTo>
                <a:lnTo>
                  <a:pt x="20" y="0"/>
                </a:lnTo>
                <a:lnTo>
                  <a:pt x="20" y="14"/>
                </a:lnTo>
                <a:lnTo>
                  <a:pt x="1" y="14"/>
                </a:lnTo>
                <a:lnTo>
                  <a:pt x="1" y="0"/>
                </a:lnTo>
                <a:close/>
              </a:path>
            </a:pathLst>
          </a:custGeom>
          <a:solidFill>
            <a:srgbClr val="D08D8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58" name="Freeform 952">
            <a:extLst>
              <a:ext uri="{FF2B5EF4-FFF2-40B4-BE49-F238E27FC236}">
                <a16:creationId xmlns:a16="http://schemas.microsoft.com/office/drawing/2014/main" id="{B1446F99-8C68-804D-ADCB-CFB0A2204929}"/>
              </a:ext>
            </a:extLst>
          </p:cNvPr>
          <p:cNvSpPr>
            <a:spLocks noEditPoints="1"/>
          </p:cNvSpPr>
          <p:nvPr/>
        </p:nvSpPr>
        <p:spPr bwMode="auto">
          <a:xfrm>
            <a:off x="4963716" y="4307682"/>
            <a:ext cx="22622" cy="16669"/>
          </a:xfrm>
          <a:custGeom>
            <a:avLst/>
            <a:gdLst>
              <a:gd name="T0" fmla="*/ 0 w 19"/>
              <a:gd name="T1" fmla="*/ 0 h 14"/>
              <a:gd name="T2" fmla="*/ 47881381 w 19"/>
              <a:gd name="T3" fmla="*/ 0 h 14"/>
              <a:gd name="T4" fmla="*/ 47881381 w 19"/>
              <a:gd name="T5" fmla="*/ 35282188 h 14"/>
              <a:gd name="T6" fmla="*/ 0 w 19"/>
              <a:gd name="T7" fmla="*/ 35282188 h 14"/>
              <a:gd name="T8" fmla="*/ 0 w 19"/>
              <a:gd name="T9" fmla="*/ 0 h 14"/>
              <a:gd name="T10" fmla="*/ 5040229 w 19"/>
              <a:gd name="T11" fmla="*/ 0 h 14"/>
              <a:gd name="T12" fmla="*/ 42841152 w 19"/>
              <a:gd name="T13" fmla="*/ 0 h 14"/>
              <a:gd name="T14" fmla="*/ 42841152 w 19"/>
              <a:gd name="T15" fmla="*/ 35282188 h 14"/>
              <a:gd name="T16" fmla="*/ 5040229 w 19"/>
              <a:gd name="T17" fmla="*/ 35282188 h 14"/>
              <a:gd name="T18" fmla="*/ 5040229 w 19"/>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 h="14">
                <a:moveTo>
                  <a:pt x="0" y="0"/>
                </a:moveTo>
                <a:lnTo>
                  <a:pt x="19" y="0"/>
                </a:lnTo>
                <a:lnTo>
                  <a:pt x="19" y="14"/>
                </a:lnTo>
                <a:lnTo>
                  <a:pt x="0" y="14"/>
                </a:lnTo>
                <a:lnTo>
                  <a:pt x="0" y="0"/>
                </a:lnTo>
                <a:close/>
                <a:moveTo>
                  <a:pt x="2" y="0"/>
                </a:moveTo>
                <a:lnTo>
                  <a:pt x="17" y="0"/>
                </a:lnTo>
                <a:lnTo>
                  <a:pt x="17" y="14"/>
                </a:lnTo>
                <a:lnTo>
                  <a:pt x="2" y="14"/>
                </a:lnTo>
                <a:lnTo>
                  <a:pt x="2" y="0"/>
                </a:lnTo>
                <a:close/>
              </a:path>
            </a:pathLst>
          </a:custGeom>
          <a:solidFill>
            <a:srgbClr val="DB6D6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59" name="Freeform 953">
            <a:extLst>
              <a:ext uri="{FF2B5EF4-FFF2-40B4-BE49-F238E27FC236}">
                <a16:creationId xmlns:a16="http://schemas.microsoft.com/office/drawing/2014/main" id="{477F37F2-3B51-C648-A679-01FC630A2625}"/>
              </a:ext>
            </a:extLst>
          </p:cNvPr>
          <p:cNvSpPr>
            <a:spLocks noEditPoints="1"/>
          </p:cNvSpPr>
          <p:nvPr/>
        </p:nvSpPr>
        <p:spPr bwMode="auto">
          <a:xfrm>
            <a:off x="4966097" y="4307682"/>
            <a:ext cx="17859" cy="16669"/>
          </a:xfrm>
          <a:custGeom>
            <a:avLst/>
            <a:gdLst>
              <a:gd name="T0" fmla="*/ 0 w 15"/>
              <a:gd name="T1" fmla="*/ 0 h 14"/>
              <a:gd name="T2" fmla="*/ 37800756 w 15"/>
              <a:gd name="T3" fmla="*/ 0 h 14"/>
              <a:gd name="T4" fmla="*/ 37800756 w 15"/>
              <a:gd name="T5" fmla="*/ 35282188 h 14"/>
              <a:gd name="T6" fmla="*/ 0 w 15"/>
              <a:gd name="T7" fmla="*/ 35282188 h 14"/>
              <a:gd name="T8" fmla="*/ 0 w 15"/>
              <a:gd name="T9" fmla="*/ 0 h 14"/>
              <a:gd name="T10" fmla="*/ 5040207 w 15"/>
              <a:gd name="T11" fmla="*/ 0 h 14"/>
              <a:gd name="T12" fmla="*/ 32760550 w 15"/>
              <a:gd name="T13" fmla="*/ 0 h 14"/>
              <a:gd name="T14" fmla="*/ 32760550 w 15"/>
              <a:gd name="T15" fmla="*/ 35282188 h 14"/>
              <a:gd name="T16" fmla="*/ 5040207 w 15"/>
              <a:gd name="T17" fmla="*/ 35282188 h 14"/>
              <a:gd name="T18" fmla="*/ 5040207 w 15"/>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4">
                <a:moveTo>
                  <a:pt x="0" y="0"/>
                </a:moveTo>
                <a:lnTo>
                  <a:pt x="15" y="0"/>
                </a:lnTo>
                <a:lnTo>
                  <a:pt x="15" y="14"/>
                </a:lnTo>
                <a:lnTo>
                  <a:pt x="0" y="14"/>
                </a:lnTo>
                <a:lnTo>
                  <a:pt x="0" y="0"/>
                </a:lnTo>
                <a:close/>
                <a:moveTo>
                  <a:pt x="2" y="0"/>
                </a:moveTo>
                <a:lnTo>
                  <a:pt x="13" y="0"/>
                </a:lnTo>
                <a:lnTo>
                  <a:pt x="13" y="14"/>
                </a:lnTo>
                <a:lnTo>
                  <a:pt x="2" y="14"/>
                </a:lnTo>
                <a:lnTo>
                  <a:pt x="2" y="0"/>
                </a:lnTo>
                <a:close/>
              </a:path>
            </a:pathLst>
          </a:custGeom>
          <a:solidFill>
            <a:srgbClr val="E7484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60" name="Freeform 954">
            <a:extLst>
              <a:ext uri="{FF2B5EF4-FFF2-40B4-BE49-F238E27FC236}">
                <a16:creationId xmlns:a16="http://schemas.microsoft.com/office/drawing/2014/main" id="{C7F8A38A-1C0C-F94B-9EDE-830CD3B41F8B}"/>
              </a:ext>
            </a:extLst>
          </p:cNvPr>
          <p:cNvSpPr>
            <a:spLocks noEditPoints="1"/>
          </p:cNvSpPr>
          <p:nvPr/>
        </p:nvSpPr>
        <p:spPr bwMode="auto">
          <a:xfrm>
            <a:off x="4968478" y="4307682"/>
            <a:ext cx="13097" cy="16669"/>
          </a:xfrm>
          <a:custGeom>
            <a:avLst/>
            <a:gdLst>
              <a:gd name="T0" fmla="*/ 0 w 11"/>
              <a:gd name="T1" fmla="*/ 0 h 14"/>
              <a:gd name="T2" fmla="*/ 27720131 w 11"/>
              <a:gd name="T3" fmla="*/ 0 h 14"/>
              <a:gd name="T4" fmla="*/ 27720131 w 11"/>
              <a:gd name="T5" fmla="*/ 35282188 h 14"/>
              <a:gd name="T6" fmla="*/ 0 w 11"/>
              <a:gd name="T7" fmla="*/ 35282188 h 14"/>
              <a:gd name="T8" fmla="*/ 0 w 11"/>
              <a:gd name="T9" fmla="*/ 0 h 14"/>
              <a:gd name="T10" fmla="*/ 5040168 w 11"/>
              <a:gd name="T11" fmla="*/ 0 h 14"/>
              <a:gd name="T12" fmla="*/ 22679963 w 11"/>
              <a:gd name="T13" fmla="*/ 0 h 14"/>
              <a:gd name="T14" fmla="*/ 22679963 w 11"/>
              <a:gd name="T15" fmla="*/ 35282188 h 14"/>
              <a:gd name="T16" fmla="*/ 5040168 w 11"/>
              <a:gd name="T17" fmla="*/ 35282188 h 14"/>
              <a:gd name="T18" fmla="*/ 5040168 w 11"/>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 h="14">
                <a:moveTo>
                  <a:pt x="0" y="0"/>
                </a:moveTo>
                <a:lnTo>
                  <a:pt x="11" y="0"/>
                </a:lnTo>
                <a:lnTo>
                  <a:pt x="11" y="14"/>
                </a:lnTo>
                <a:lnTo>
                  <a:pt x="0" y="14"/>
                </a:lnTo>
                <a:lnTo>
                  <a:pt x="0" y="0"/>
                </a:lnTo>
                <a:close/>
                <a:moveTo>
                  <a:pt x="2" y="0"/>
                </a:moveTo>
                <a:lnTo>
                  <a:pt x="9" y="0"/>
                </a:lnTo>
                <a:lnTo>
                  <a:pt x="9" y="14"/>
                </a:lnTo>
                <a:lnTo>
                  <a:pt x="2" y="14"/>
                </a:lnTo>
                <a:lnTo>
                  <a:pt x="2" y="0"/>
                </a:lnTo>
                <a:close/>
              </a:path>
            </a:pathLst>
          </a:custGeom>
          <a:solidFill>
            <a:srgbClr val="F02A2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61" name="Freeform 955">
            <a:extLst>
              <a:ext uri="{FF2B5EF4-FFF2-40B4-BE49-F238E27FC236}">
                <a16:creationId xmlns:a16="http://schemas.microsoft.com/office/drawing/2014/main" id="{75FFF508-9F32-224B-9A3A-B58A7DC5F93D}"/>
              </a:ext>
            </a:extLst>
          </p:cNvPr>
          <p:cNvSpPr>
            <a:spLocks noEditPoints="1"/>
          </p:cNvSpPr>
          <p:nvPr/>
        </p:nvSpPr>
        <p:spPr bwMode="auto">
          <a:xfrm>
            <a:off x="4970860" y="4307682"/>
            <a:ext cx="8334" cy="16669"/>
          </a:xfrm>
          <a:custGeom>
            <a:avLst/>
            <a:gdLst>
              <a:gd name="T0" fmla="*/ 0 w 7"/>
              <a:gd name="T1" fmla="*/ 0 h 14"/>
              <a:gd name="T2" fmla="*/ 17639506 w 7"/>
              <a:gd name="T3" fmla="*/ 0 h 14"/>
              <a:gd name="T4" fmla="*/ 17639506 w 7"/>
              <a:gd name="T5" fmla="*/ 35282188 h 14"/>
              <a:gd name="T6" fmla="*/ 0 w 7"/>
              <a:gd name="T7" fmla="*/ 35282188 h 14"/>
              <a:gd name="T8" fmla="*/ 0 w 7"/>
              <a:gd name="T9" fmla="*/ 0 h 14"/>
              <a:gd name="T10" fmla="*/ 2519249 w 7"/>
              <a:gd name="T11" fmla="*/ 0 h 14"/>
              <a:gd name="T12" fmla="*/ 12599421 w 7"/>
              <a:gd name="T13" fmla="*/ 0 h 14"/>
              <a:gd name="T14" fmla="*/ 12599421 w 7"/>
              <a:gd name="T15" fmla="*/ 35282188 h 14"/>
              <a:gd name="T16" fmla="*/ 2519249 w 7"/>
              <a:gd name="T17" fmla="*/ 35282188 h 14"/>
              <a:gd name="T18" fmla="*/ 2519249 w 7"/>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14">
                <a:moveTo>
                  <a:pt x="0" y="0"/>
                </a:moveTo>
                <a:lnTo>
                  <a:pt x="7" y="0"/>
                </a:lnTo>
                <a:lnTo>
                  <a:pt x="7" y="14"/>
                </a:lnTo>
                <a:lnTo>
                  <a:pt x="0" y="14"/>
                </a:lnTo>
                <a:lnTo>
                  <a:pt x="0" y="0"/>
                </a:lnTo>
                <a:close/>
                <a:moveTo>
                  <a:pt x="1" y="0"/>
                </a:moveTo>
                <a:lnTo>
                  <a:pt x="5" y="0"/>
                </a:lnTo>
                <a:lnTo>
                  <a:pt x="5" y="14"/>
                </a:lnTo>
                <a:lnTo>
                  <a:pt x="1" y="14"/>
                </a:lnTo>
                <a:lnTo>
                  <a:pt x="1" y="0"/>
                </a:lnTo>
                <a:close/>
              </a:path>
            </a:pathLst>
          </a:custGeom>
          <a:solidFill>
            <a:srgbClr val="F7161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62" name="Freeform 956">
            <a:extLst>
              <a:ext uri="{FF2B5EF4-FFF2-40B4-BE49-F238E27FC236}">
                <a16:creationId xmlns:a16="http://schemas.microsoft.com/office/drawing/2014/main" id="{6A702531-0643-DB4D-8704-20D567C45370}"/>
              </a:ext>
            </a:extLst>
          </p:cNvPr>
          <p:cNvSpPr>
            <a:spLocks noEditPoints="1"/>
          </p:cNvSpPr>
          <p:nvPr/>
        </p:nvSpPr>
        <p:spPr bwMode="auto">
          <a:xfrm>
            <a:off x="4972050" y="4307682"/>
            <a:ext cx="4763" cy="16669"/>
          </a:xfrm>
          <a:custGeom>
            <a:avLst/>
            <a:gdLst>
              <a:gd name="T0" fmla="*/ 0 w 4"/>
              <a:gd name="T1" fmla="*/ 0 h 14"/>
              <a:gd name="T2" fmla="*/ 10080625 w 4"/>
              <a:gd name="T3" fmla="*/ 0 h 14"/>
              <a:gd name="T4" fmla="*/ 10080625 w 4"/>
              <a:gd name="T5" fmla="*/ 35282188 h 14"/>
              <a:gd name="T6" fmla="*/ 0 w 4"/>
              <a:gd name="T7" fmla="*/ 35282188 h 14"/>
              <a:gd name="T8" fmla="*/ 0 w 4"/>
              <a:gd name="T9" fmla="*/ 0 h 14"/>
              <a:gd name="T10" fmla="*/ 5040313 w 4"/>
              <a:gd name="T11" fmla="*/ 0 h 14"/>
              <a:gd name="T12" fmla="*/ 5040313 w 4"/>
              <a:gd name="T13" fmla="*/ 0 h 14"/>
              <a:gd name="T14" fmla="*/ 5040313 w 4"/>
              <a:gd name="T15" fmla="*/ 35282188 h 14"/>
              <a:gd name="T16" fmla="*/ 5040313 w 4"/>
              <a:gd name="T17" fmla="*/ 35282188 h 14"/>
              <a:gd name="T18" fmla="*/ 5040313 w 4"/>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14">
                <a:moveTo>
                  <a:pt x="0" y="0"/>
                </a:moveTo>
                <a:lnTo>
                  <a:pt x="4" y="0"/>
                </a:lnTo>
                <a:lnTo>
                  <a:pt x="4" y="14"/>
                </a:lnTo>
                <a:lnTo>
                  <a:pt x="0" y="14"/>
                </a:lnTo>
                <a:lnTo>
                  <a:pt x="0" y="0"/>
                </a:lnTo>
                <a:close/>
                <a:moveTo>
                  <a:pt x="2" y="0"/>
                </a:moveTo>
                <a:lnTo>
                  <a:pt x="2" y="0"/>
                </a:lnTo>
                <a:lnTo>
                  <a:pt x="2" y="14"/>
                </a:lnTo>
                <a:lnTo>
                  <a:pt x="2"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63" name="Freeform 957">
            <a:extLst>
              <a:ext uri="{FF2B5EF4-FFF2-40B4-BE49-F238E27FC236}">
                <a16:creationId xmlns:a16="http://schemas.microsoft.com/office/drawing/2014/main" id="{34FDC362-E565-FD4E-9338-9647E11C3894}"/>
              </a:ext>
            </a:extLst>
          </p:cNvPr>
          <p:cNvSpPr>
            <a:spLocks/>
          </p:cNvSpPr>
          <p:nvPr/>
        </p:nvSpPr>
        <p:spPr bwMode="auto">
          <a:xfrm>
            <a:off x="4948238" y="4067176"/>
            <a:ext cx="333375" cy="330994"/>
          </a:xfrm>
          <a:custGeom>
            <a:avLst/>
            <a:gdLst>
              <a:gd name="T0" fmla="*/ 0 w 280"/>
              <a:gd name="T1" fmla="*/ 700603438 h 278"/>
              <a:gd name="T2" fmla="*/ 0 w 280"/>
              <a:gd name="T3" fmla="*/ 488910313 h 278"/>
              <a:gd name="T4" fmla="*/ 73085325 w 280"/>
              <a:gd name="T5" fmla="*/ 415826575 h 278"/>
              <a:gd name="T6" fmla="*/ 78125638 w 280"/>
              <a:gd name="T7" fmla="*/ 415826575 h 278"/>
              <a:gd name="T8" fmla="*/ 78125638 w 280"/>
              <a:gd name="T9" fmla="*/ 80645000 h 278"/>
              <a:gd name="T10" fmla="*/ 156249688 w 280"/>
              <a:gd name="T11" fmla="*/ 0 h 278"/>
              <a:gd name="T12" fmla="*/ 627519700 w 280"/>
              <a:gd name="T13" fmla="*/ 0 h 278"/>
              <a:gd name="T14" fmla="*/ 627519700 w 280"/>
              <a:gd name="T15" fmla="*/ 236894688 h 278"/>
              <a:gd name="T16" fmla="*/ 609877813 w 280"/>
              <a:gd name="T17" fmla="*/ 292338125 h 278"/>
              <a:gd name="T18" fmla="*/ 609877813 w 280"/>
              <a:gd name="T19" fmla="*/ 400705638 h 278"/>
              <a:gd name="T20" fmla="*/ 597277825 w 280"/>
              <a:gd name="T21" fmla="*/ 408265313 h 278"/>
              <a:gd name="T22" fmla="*/ 705643750 w 280"/>
              <a:gd name="T23" fmla="*/ 408265313 h 278"/>
              <a:gd name="T24" fmla="*/ 705643750 w 280"/>
              <a:gd name="T25" fmla="*/ 624998750 h 278"/>
              <a:gd name="T26" fmla="*/ 627519700 w 280"/>
              <a:gd name="T27" fmla="*/ 700603438 h 278"/>
              <a:gd name="T28" fmla="*/ 0 w 280"/>
              <a:gd name="T29" fmla="*/ 700603438 h 27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80" h="278">
                <a:moveTo>
                  <a:pt x="0" y="278"/>
                </a:moveTo>
                <a:lnTo>
                  <a:pt x="0" y="194"/>
                </a:lnTo>
                <a:lnTo>
                  <a:pt x="29" y="165"/>
                </a:lnTo>
                <a:lnTo>
                  <a:pt x="31" y="165"/>
                </a:lnTo>
                <a:lnTo>
                  <a:pt x="31" y="32"/>
                </a:lnTo>
                <a:lnTo>
                  <a:pt x="62" y="0"/>
                </a:lnTo>
                <a:lnTo>
                  <a:pt x="249" y="0"/>
                </a:lnTo>
                <a:lnTo>
                  <a:pt x="249" y="94"/>
                </a:lnTo>
                <a:lnTo>
                  <a:pt x="242" y="116"/>
                </a:lnTo>
                <a:lnTo>
                  <a:pt x="242" y="159"/>
                </a:lnTo>
                <a:lnTo>
                  <a:pt x="237" y="162"/>
                </a:lnTo>
                <a:lnTo>
                  <a:pt x="280" y="162"/>
                </a:lnTo>
                <a:lnTo>
                  <a:pt x="280" y="248"/>
                </a:lnTo>
                <a:lnTo>
                  <a:pt x="249" y="278"/>
                </a:lnTo>
                <a:lnTo>
                  <a:pt x="0" y="278"/>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64" name="Freeform 958">
            <a:extLst>
              <a:ext uri="{FF2B5EF4-FFF2-40B4-BE49-F238E27FC236}">
                <a16:creationId xmlns:a16="http://schemas.microsoft.com/office/drawing/2014/main" id="{26AA215B-273A-C142-B1B5-D402D5B1F65E}"/>
              </a:ext>
            </a:extLst>
          </p:cNvPr>
          <p:cNvSpPr>
            <a:spLocks/>
          </p:cNvSpPr>
          <p:nvPr/>
        </p:nvSpPr>
        <p:spPr bwMode="auto">
          <a:xfrm>
            <a:off x="3425428" y="611981"/>
            <a:ext cx="681038" cy="367904"/>
          </a:xfrm>
          <a:custGeom>
            <a:avLst/>
            <a:gdLst>
              <a:gd name="T0" fmla="*/ 332660625 w 572"/>
              <a:gd name="T1" fmla="*/ 778729869 h 309"/>
              <a:gd name="T2" fmla="*/ 1111389700 w 572"/>
              <a:gd name="T3" fmla="*/ 778729869 h 309"/>
              <a:gd name="T4" fmla="*/ 1164312188 w 572"/>
              <a:gd name="T5" fmla="*/ 773689551 h 309"/>
              <a:gd name="T6" fmla="*/ 1214715313 w 572"/>
              <a:gd name="T7" fmla="*/ 763608916 h 309"/>
              <a:gd name="T8" fmla="*/ 1260078125 w 572"/>
              <a:gd name="T9" fmla="*/ 743447645 h 309"/>
              <a:gd name="T10" fmla="*/ 1305440938 w 572"/>
              <a:gd name="T11" fmla="*/ 718246057 h 309"/>
              <a:gd name="T12" fmla="*/ 1345763438 w 572"/>
              <a:gd name="T13" fmla="*/ 682963834 h 309"/>
              <a:gd name="T14" fmla="*/ 1381045625 w 572"/>
              <a:gd name="T15" fmla="*/ 642641293 h 309"/>
              <a:gd name="T16" fmla="*/ 1406247188 w 572"/>
              <a:gd name="T17" fmla="*/ 599797799 h 309"/>
              <a:gd name="T18" fmla="*/ 1426408438 w 572"/>
              <a:gd name="T19" fmla="*/ 551915575 h 309"/>
              <a:gd name="T20" fmla="*/ 1439010013 w 572"/>
              <a:gd name="T21" fmla="*/ 501512399 h 309"/>
              <a:gd name="T22" fmla="*/ 1441529375 w 572"/>
              <a:gd name="T23" fmla="*/ 451109222 h 309"/>
              <a:gd name="T24" fmla="*/ 1441529375 w 572"/>
              <a:gd name="T25" fmla="*/ 330141599 h 309"/>
              <a:gd name="T26" fmla="*/ 1439010013 w 572"/>
              <a:gd name="T27" fmla="*/ 279738423 h 309"/>
              <a:gd name="T28" fmla="*/ 1426408438 w 572"/>
              <a:gd name="T29" fmla="*/ 226814294 h 309"/>
              <a:gd name="T30" fmla="*/ 1406247188 w 572"/>
              <a:gd name="T31" fmla="*/ 178932070 h 309"/>
              <a:gd name="T32" fmla="*/ 1381045625 w 572"/>
              <a:gd name="T33" fmla="*/ 136088576 h 309"/>
              <a:gd name="T34" fmla="*/ 1345763438 w 572"/>
              <a:gd name="T35" fmla="*/ 95766035 h 309"/>
              <a:gd name="T36" fmla="*/ 1305440938 w 572"/>
              <a:gd name="T37" fmla="*/ 63004764 h 309"/>
              <a:gd name="T38" fmla="*/ 1260078125 w 572"/>
              <a:gd name="T39" fmla="*/ 35282223 h 309"/>
              <a:gd name="T40" fmla="*/ 1214715313 w 572"/>
              <a:gd name="T41" fmla="*/ 15120953 h 309"/>
              <a:gd name="T42" fmla="*/ 1164312188 w 572"/>
              <a:gd name="T43" fmla="*/ 5040318 h 309"/>
              <a:gd name="T44" fmla="*/ 1111389700 w 572"/>
              <a:gd name="T45" fmla="*/ 0 h 309"/>
              <a:gd name="T46" fmla="*/ 332660625 w 572"/>
              <a:gd name="T47" fmla="*/ 0 h 309"/>
              <a:gd name="T48" fmla="*/ 277217188 w 572"/>
              <a:gd name="T49" fmla="*/ 5040318 h 309"/>
              <a:gd name="T50" fmla="*/ 226814063 w 572"/>
              <a:gd name="T51" fmla="*/ 15120953 h 309"/>
              <a:gd name="T52" fmla="*/ 181451250 w 572"/>
              <a:gd name="T53" fmla="*/ 35282223 h 309"/>
              <a:gd name="T54" fmla="*/ 136088438 w 572"/>
              <a:gd name="T55" fmla="*/ 63004764 h 309"/>
              <a:gd name="T56" fmla="*/ 95765938 w 572"/>
              <a:gd name="T57" fmla="*/ 95766035 h 309"/>
              <a:gd name="T58" fmla="*/ 60483750 w 572"/>
              <a:gd name="T59" fmla="*/ 136088576 h 309"/>
              <a:gd name="T60" fmla="*/ 35282188 w 572"/>
              <a:gd name="T61" fmla="*/ 178932070 h 309"/>
              <a:gd name="T62" fmla="*/ 15120938 w 572"/>
              <a:gd name="T63" fmla="*/ 226814294 h 309"/>
              <a:gd name="T64" fmla="*/ 5040313 w 572"/>
              <a:gd name="T65" fmla="*/ 279738423 h 309"/>
              <a:gd name="T66" fmla="*/ 0 w 572"/>
              <a:gd name="T67" fmla="*/ 330141599 h 309"/>
              <a:gd name="T68" fmla="*/ 0 w 572"/>
              <a:gd name="T69" fmla="*/ 451109222 h 309"/>
              <a:gd name="T70" fmla="*/ 5040313 w 572"/>
              <a:gd name="T71" fmla="*/ 501512399 h 309"/>
              <a:gd name="T72" fmla="*/ 15120938 w 572"/>
              <a:gd name="T73" fmla="*/ 551915575 h 309"/>
              <a:gd name="T74" fmla="*/ 35282188 w 572"/>
              <a:gd name="T75" fmla="*/ 599797799 h 309"/>
              <a:gd name="T76" fmla="*/ 60483750 w 572"/>
              <a:gd name="T77" fmla="*/ 642641293 h 309"/>
              <a:gd name="T78" fmla="*/ 95765938 w 572"/>
              <a:gd name="T79" fmla="*/ 682963834 h 309"/>
              <a:gd name="T80" fmla="*/ 136088438 w 572"/>
              <a:gd name="T81" fmla="*/ 718246057 h 309"/>
              <a:gd name="T82" fmla="*/ 181451250 w 572"/>
              <a:gd name="T83" fmla="*/ 743447645 h 309"/>
              <a:gd name="T84" fmla="*/ 226814063 w 572"/>
              <a:gd name="T85" fmla="*/ 763608916 h 309"/>
              <a:gd name="T86" fmla="*/ 277217188 w 572"/>
              <a:gd name="T87" fmla="*/ 773689551 h 309"/>
              <a:gd name="T88" fmla="*/ 332660625 w 572"/>
              <a:gd name="T89" fmla="*/ 778729869 h 30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72" h="309">
                <a:moveTo>
                  <a:pt x="132" y="309"/>
                </a:moveTo>
                <a:lnTo>
                  <a:pt x="441" y="309"/>
                </a:lnTo>
                <a:lnTo>
                  <a:pt x="462" y="307"/>
                </a:lnTo>
                <a:lnTo>
                  <a:pt x="482" y="303"/>
                </a:lnTo>
                <a:lnTo>
                  <a:pt x="500" y="295"/>
                </a:lnTo>
                <a:lnTo>
                  <a:pt x="518" y="285"/>
                </a:lnTo>
                <a:lnTo>
                  <a:pt x="534" y="271"/>
                </a:lnTo>
                <a:lnTo>
                  <a:pt x="548" y="255"/>
                </a:lnTo>
                <a:lnTo>
                  <a:pt x="558" y="238"/>
                </a:lnTo>
                <a:lnTo>
                  <a:pt x="566" y="219"/>
                </a:lnTo>
                <a:lnTo>
                  <a:pt x="571" y="199"/>
                </a:lnTo>
                <a:lnTo>
                  <a:pt x="572" y="179"/>
                </a:lnTo>
                <a:lnTo>
                  <a:pt x="572" y="131"/>
                </a:lnTo>
                <a:lnTo>
                  <a:pt x="571" y="111"/>
                </a:lnTo>
                <a:lnTo>
                  <a:pt x="566" y="90"/>
                </a:lnTo>
                <a:lnTo>
                  <a:pt x="558" y="71"/>
                </a:lnTo>
                <a:lnTo>
                  <a:pt x="548" y="54"/>
                </a:lnTo>
                <a:lnTo>
                  <a:pt x="534" y="38"/>
                </a:lnTo>
                <a:lnTo>
                  <a:pt x="518" y="25"/>
                </a:lnTo>
                <a:lnTo>
                  <a:pt x="500" y="14"/>
                </a:lnTo>
                <a:lnTo>
                  <a:pt x="482" y="6"/>
                </a:lnTo>
                <a:lnTo>
                  <a:pt x="462" y="2"/>
                </a:lnTo>
                <a:lnTo>
                  <a:pt x="441" y="0"/>
                </a:lnTo>
                <a:lnTo>
                  <a:pt x="132" y="0"/>
                </a:lnTo>
                <a:lnTo>
                  <a:pt x="110" y="2"/>
                </a:lnTo>
                <a:lnTo>
                  <a:pt x="90" y="6"/>
                </a:lnTo>
                <a:lnTo>
                  <a:pt x="72" y="14"/>
                </a:lnTo>
                <a:lnTo>
                  <a:pt x="54" y="25"/>
                </a:lnTo>
                <a:lnTo>
                  <a:pt x="38" y="38"/>
                </a:lnTo>
                <a:lnTo>
                  <a:pt x="24" y="54"/>
                </a:lnTo>
                <a:lnTo>
                  <a:pt x="14" y="71"/>
                </a:lnTo>
                <a:lnTo>
                  <a:pt x="6" y="90"/>
                </a:lnTo>
                <a:lnTo>
                  <a:pt x="2" y="111"/>
                </a:lnTo>
                <a:lnTo>
                  <a:pt x="0" y="131"/>
                </a:lnTo>
                <a:lnTo>
                  <a:pt x="0" y="179"/>
                </a:lnTo>
                <a:lnTo>
                  <a:pt x="2" y="199"/>
                </a:lnTo>
                <a:lnTo>
                  <a:pt x="6" y="219"/>
                </a:lnTo>
                <a:lnTo>
                  <a:pt x="14" y="238"/>
                </a:lnTo>
                <a:lnTo>
                  <a:pt x="24" y="255"/>
                </a:lnTo>
                <a:lnTo>
                  <a:pt x="38" y="271"/>
                </a:lnTo>
                <a:lnTo>
                  <a:pt x="54" y="285"/>
                </a:lnTo>
                <a:lnTo>
                  <a:pt x="72" y="295"/>
                </a:lnTo>
                <a:lnTo>
                  <a:pt x="90" y="303"/>
                </a:lnTo>
                <a:lnTo>
                  <a:pt x="110" y="307"/>
                </a:lnTo>
                <a:lnTo>
                  <a:pt x="132" y="309"/>
                </a:lnTo>
                <a:close/>
              </a:path>
            </a:pathLst>
          </a:custGeom>
          <a:solidFill>
            <a:srgbClr val="E6E6E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65" name="Rectangle 959">
            <a:extLst>
              <a:ext uri="{FF2B5EF4-FFF2-40B4-BE49-F238E27FC236}">
                <a16:creationId xmlns:a16="http://schemas.microsoft.com/office/drawing/2014/main" id="{5A0715C8-566E-D943-913A-ADB61C4304EB}"/>
              </a:ext>
            </a:extLst>
          </p:cNvPr>
          <p:cNvSpPr>
            <a:spLocks noChangeArrowheads="1"/>
          </p:cNvSpPr>
          <p:nvPr/>
        </p:nvSpPr>
        <p:spPr bwMode="auto">
          <a:xfrm>
            <a:off x="3502640" y="672704"/>
            <a:ext cx="57067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Some Other</a:t>
            </a:r>
            <a:endParaRPr lang="en-US" altLang="en-CN" sz="1800" b="1">
              <a:solidFill>
                <a:srgbClr val="000000"/>
              </a:solidFill>
            </a:endParaRPr>
          </a:p>
        </p:txBody>
      </p:sp>
      <p:sp>
        <p:nvSpPr>
          <p:cNvPr id="43166" name="Rectangle 960">
            <a:extLst>
              <a:ext uri="{FF2B5EF4-FFF2-40B4-BE49-F238E27FC236}">
                <a16:creationId xmlns:a16="http://schemas.microsoft.com/office/drawing/2014/main" id="{D7B8969D-95A7-394E-BBDA-D582EF9A672A}"/>
              </a:ext>
            </a:extLst>
          </p:cNvPr>
          <p:cNvSpPr>
            <a:spLocks noChangeArrowheads="1"/>
          </p:cNvSpPr>
          <p:nvPr/>
        </p:nvSpPr>
        <p:spPr bwMode="auto">
          <a:xfrm>
            <a:off x="3569554" y="796529"/>
            <a:ext cx="439224"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language</a:t>
            </a:r>
            <a:endParaRPr lang="en-US" altLang="en-CN" sz="1800" b="1">
              <a:solidFill>
                <a:srgbClr val="000000"/>
              </a:solidFill>
            </a:endParaRPr>
          </a:p>
        </p:txBody>
      </p:sp>
      <p:sp>
        <p:nvSpPr>
          <p:cNvPr id="43167" name="Freeform 961">
            <a:extLst>
              <a:ext uri="{FF2B5EF4-FFF2-40B4-BE49-F238E27FC236}">
                <a16:creationId xmlns:a16="http://schemas.microsoft.com/office/drawing/2014/main" id="{A576CE53-C604-FB47-82D4-AD94B83C09BB}"/>
              </a:ext>
            </a:extLst>
          </p:cNvPr>
          <p:cNvSpPr>
            <a:spLocks/>
          </p:cNvSpPr>
          <p:nvPr/>
        </p:nvSpPr>
        <p:spPr bwMode="auto">
          <a:xfrm>
            <a:off x="4705350" y="611981"/>
            <a:ext cx="681038" cy="367904"/>
          </a:xfrm>
          <a:custGeom>
            <a:avLst/>
            <a:gdLst>
              <a:gd name="T0" fmla="*/ 330141263 w 572"/>
              <a:gd name="T1" fmla="*/ 778729869 h 309"/>
              <a:gd name="T2" fmla="*/ 1108868750 w 572"/>
              <a:gd name="T3" fmla="*/ 778729869 h 309"/>
              <a:gd name="T4" fmla="*/ 1161792825 w 572"/>
              <a:gd name="T5" fmla="*/ 773689551 h 309"/>
              <a:gd name="T6" fmla="*/ 1214715313 w 572"/>
              <a:gd name="T7" fmla="*/ 763608916 h 309"/>
              <a:gd name="T8" fmla="*/ 1260078125 w 572"/>
              <a:gd name="T9" fmla="*/ 743447645 h 309"/>
              <a:gd name="T10" fmla="*/ 1305440938 w 572"/>
              <a:gd name="T11" fmla="*/ 718246057 h 309"/>
              <a:gd name="T12" fmla="*/ 1343244075 w 572"/>
              <a:gd name="T13" fmla="*/ 682963834 h 309"/>
              <a:gd name="T14" fmla="*/ 1378526263 w 572"/>
              <a:gd name="T15" fmla="*/ 642641293 h 309"/>
              <a:gd name="T16" fmla="*/ 1406247188 w 572"/>
              <a:gd name="T17" fmla="*/ 599797799 h 309"/>
              <a:gd name="T18" fmla="*/ 1426408438 w 572"/>
              <a:gd name="T19" fmla="*/ 551915575 h 309"/>
              <a:gd name="T20" fmla="*/ 1436489063 w 572"/>
              <a:gd name="T21" fmla="*/ 501512399 h 309"/>
              <a:gd name="T22" fmla="*/ 1441529375 w 572"/>
              <a:gd name="T23" fmla="*/ 451109222 h 309"/>
              <a:gd name="T24" fmla="*/ 1441529375 w 572"/>
              <a:gd name="T25" fmla="*/ 330141599 h 309"/>
              <a:gd name="T26" fmla="*/ 1436489063 w 572"/>
              <a:gd name="T27" fmla="*/ 279738423 h 309"/>
              <a:gd name="T28" fmla="*/ 1426408438 w 572"/>
              <a:gd name="T29" fmla="*/ 226814294 h 309"/>
              <a:gd name="T30" fmla="*/ 1406247188 w 572"/>
              <a:gd name="T31" fmla="*/ 178932070 h 309"/>
              <a:gd name="T32" fmla="*/ 1378526263 w 572"/>
              <a:gd name="T33" fmla="*/ 136088576 h 309"/>
              <a:gd name="T34" fmla="*/ 1343244075 w 572"/>
              <a:gd name="T35" fmla="*/ 95766035 h 309"/>
              <a:gd name="T36" fmla="*/ 1305440938 w 572"/>
              <a:gd name="T37" fmla="*/ 63004764 h 309"/>
              <a:gd name="T38" fmla="*/ 1260078125 w 572"/>
              <a:gd name="T39" fmla="*/ 35282223 h 309"/>
              <a:gd name="T40" fmla="*/ 1214715313 w 572"/>
              <a:gd name="T41" fmla="*/ 15120953 h 309"/>
              <a:gd name="T42" fmla="*/ 1161792825 w 572"/>
              <a:gd name="T43" fmla="*/ 5040318 h 309"/>
              <a:gd name="T44" fmla="*/ 1108868750 w 572"/>
              <a:gd name="T45" fmla="*/ 0 h 309"/>
              <a:gd name="T46" fmla="*/ 330141263 w 572"/>
              <a:gd name="T47" fmla="*/ 0 h 309"/>
              <a:gd name="T48" fmla="*/ 277217188 w 572"/>
              <a:gd name="T49" fmla="*/ 5040318 h 309"/>
              <a:gd name="T50" fmla="*/ 226814063 w 572"/>
              <a:gd name="T51" fmla="*/ 15120953 h 309"/>
              <a:gd name="T52" fmla="*/ 181451250 w 572"/>
              <a:gd name="T53" fmla="*/ 35282223 h 309"/>
              <a:gd name="T54" fmla="*/ 136088438 w 572"/>
              <a:gd name="T55" fmla="*/ 63004764 h 309"/>
              <a:gd name="T56" fmla="*/ 95765938 w 572"/>
              <a:gd name="T57" fmla="*/ 95766035 h 309"/>
              <a:gd name="T58" fmla="*/ 60483750 w 572"/>
              <a:gd name="T59" fmla="*/ 136088576 h 309"/>
              <a:gd name="T60" fmla="*/ 35282188 w 572"/>
              <a:gd name="T61" fmla="*/ 178932070 h 309"/>
              <a:gd name="T62" fmla="*/ 15120938 w 572"/>
              <a:gd name="T63" fmla="*/ 226814294 h 309"/>
              <a:gd name="T64" fmla="*/ 2520950 w 572"/>
              <a:gd name="T65" fmla="*/ 279738423 h 309"/>
              <a:gd name="T66" fmla="*/ 0 w 572"/>
              <a:gd name="T67" fmla="*/ 330141599 h 309"/>
              <a:gd name="T68" fmla="*/ 0 w 572"/>
              <a:gd name="T69" fmla="*/ 451109222 h 309"/>
              <a:gd name="T70" fmla="*/ 2520950 w 572"/>
              <a:gd name="T71" fmla="*/ 501512399 h 309"/>
              <a:gd name="T72" fmla="*/ 15120938 w 572"/>
              <a:gd name="T73" fmla="*/ 551915575 h 309"/>
              <a:gd name="T74" fmla="*/ 35282188 w 572"/>
              <a:gd name="T75" fmla="*/ 599797799 h 309"/>
              <a:gd name="T76" fmla="*/ 60483750 w 572"/>
              <a:gd name="T77" fmla="*/ 642641293 h 309"/>
              <a:gd name="T78" fmla="*/ 95765938 w 572"/>
              <a:gd name="T79" fmla="*/ 682963834 h 309"/>
              <a:gd name="T80" fmla="*/ 136088438 w 572"/>
              <a:gd name="T81" fmla="*/ 718246057 h 309"/>
              <a:gd name="T82" fmla="*/ 181451250 w 572"/>
              <a:gd name="T83" fmla="*/ 743447645 h 309"/>
              <a:gd name="T84" fmla="*/ 226814063 w 572"/>
              <a:gd name="T85" fmla="*/ 763608916 h 309"/>
              <a:gd name="T86" fmla="*/ 277217188 w 572"/>
              <a:gd name="T87" fmla="*/ 773689551 h 309"/>
              <a:gd name="T88" fmla="*/ 330141263 w 572"/>
              <a:gd name="T89" fmla="*/ 778729869 h 30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72" h="309">
                <a:moveTo>
                  <a:pt x="131" y="309"/>
                </a:moveTo>
                <a:lnTo>
                  <a:pt x="440" y="309"/>
                </a:lnTo>
                <a:lnTo>
                  <a:pt x="461" y="307"/>
                </a:lnTo>
                <a:lnTo>
                  <a:pt x="482" y="303"/>
                </a:lnTo>
                <a:lnTo>
                  <a:pt x="500" y="295"/>
                </a:lnTo>
                <a:lnTo>
                  <a:pt x="518" y="285"/>
                </a:lnTo>
                <a:lnTo>
                  <a:pt x="533" y="271"/>
                </a:lnTo>
                <a:lnTo>
                  <a:pt x="547" y="255"/>
                </a:lnTo>
                <a:lnTo>
                  <a:pt x="558" y="238"/>
                </a:lnTo>
                <a:lnTo>
                  <a:pt x="566" y="219"/>
                </a:lnTo>
                <a:lnTo>
                  <a:pt x="570" y="199"/>
                </a:lnTo>
                <a:lnTo>
                  <a:pt x="572" y="179"/>
                </a:lnTo>
                <a:lnTo>
                  <a:pt x="572" y="131"/>
                </a:lnTo>
                <a:lnTo>
                  <a:pt x="570" y="111"/>
                </a:lnTo>
                <a:lnTo>
                  <a:pt x="566" y="90"/>
                </a:lnTo>
                <a:lnTo>
                  <a:pt x="558" y="71"/>
                </a:lnTo>
                <a:lnTo>
                  <a:pt x="547" y="54"/>
                </a:lnTo>
                <a:lnTo>
                  <a:pt x="533" y="38"/>
                </a:lnTo>
                <a:lnTo>
                  <a:pt x="518" y="25"/>
                </a:lnTo>
                <a:lnTo>
                  <a:pt x="500" y="14"/>
                </a:lnTo>
                <a:lnTo>
                  <a:pt x="482" y="6"/>
                </a:lnTo>
                <a:lnTo>
                  <a:pt x="461" y="2"/>
                </a:lnTo>
                <a:lnTo>
                  <a:pt x="440" y="0"/>
                </a:lnTo>
                <a:lnTo>
                  <a:pt x="131" y="0"/>
                </a:lnTo>
                <a:lnTo>
                  <a:pt x="110" y="2"/>
                </a:lnTo>
                <a:lnTo>
                  <a:pt x="90" y="6"/>
                </a:lnTo>
                <a:lnTo>
                  <a:pt x="72" y="14"/>
                </a:lnTo>
                <a:lnTo>
                  <a:pt x="54" y="25"/>
                </a:lnTo>
                <a:lnTo>
                  <a:pt x="38" y="38"/>
                </a:lnTo>
                <a:lnTo>
                  <a:pt x="24" y="54"/>
                </a:lnTo>
                <a:lnTo>
                  <a:pt x="14" y="71"/>
                </a:lnTo>
                <a:lnTo>
                  <a:pt x="6" y="90"/>
                </a:lnTo>
                <a:lnTo>
                  <a:pt x="1" y="111"/>
                </a:lnTo>
                <a:lnTo>
                  <a:pt x="0" y="131"/>
                </a:lnTo>
                <a:lnTo>
                  <a:pt x="0" y="179"/>
                </a:lnTo>
                <a:lnTo>
                  <a:pt x="1" y="199"/>
                </a:lnTo>
                <a:lnTo>
                  <a:pt x="6" y="219"/>
                </a:lnTo>
                <a:lnTo>
                  <a:pt x="14" y="238"/>
                </a:lnTo>
                <a:lnTo>
                  <a:pt x="24" y="255"/>
                </a:lnTo>
                <a:lnTo>
                  <a:pt x="38" y="271"/>
                </a:lnTo>
                <a:lnTo>
                  <a:pt x="54" y="285"/>
                </a:lnTo>
                <a:lnTo>
                  <a:pt x="72" y="295"/>
                </a:lnTo>
                <a:lnTo>
                  <a:pt x="90" y="303"/>
                </a:lnTo>
                <a:lnTo>
                  <a:pt x="110" y="307"/>
                </a:lnTo>
                <a:lnTo>
                  <a:pt x="131" y="309"/>
                </a:lnTo>
                <a:close/>
              </a:path>
            </a:pathLst>
          </a:custGeom>
          <a:solidFill>
            <a:srgbClr val="E6E6E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68" name="Rectangle 962">
            <a:extLst>
              <a:ext uri="{FF2B5EF4-FFF2-40B4-BE49-F238E27FC236}">
                <a16:creationId xmlns:a16="http://schemas.microsoft.com/office/drawing/2014/main" id="{DCB11CC8-C942-314B-B2AF-2EB8080A42AD}"/>
              </a:ext>
            </a:extLst>
          </p:cNvPr>
          <p:cNvSpPr>
            <a:spLocks noChangeArrowheads="1"/>
          </p:cNvSpPr>
          <p:nvPr/>
        </p:nvSpPr>
        <p:spPr bwMode="auto">
          <a:xfrm>
            <a:off x="4940157" y="646511"/>
            <a:ext cx="275718" cy="15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975" b="1">
                <a:solidFill>
                  <a:srgbClr val="000000"/>
                </a:solidFill>
                <a:cs typeface="Arial" panose="020B0604020202020204" pitchFamily="34" charset="0"/>
              </a:rPr>
              <a:t>Jack</a:t>
            </a:r>
            <a:endParaRPr lang="en-US" altLang="en-CN" sz="1800" b="1">
              <a:solidFill>
                <a:srgbClr val="000000"/>
              </a:solidFill>
            </a:endParaRPr>
          </a:p>
        </p:txBody>
      </p:sp>
      <p:sp>
        <p:nvSpPr>
          <p:cNvPr id="43169" name="Rectangle 963">
            <a:extLst>
              <a:ext uri="{FF2B5EF4-FFF2-40B4-BE49-F238E27FC236}">
                <a16:creationId xmlns:a16="http://schemas.microsoft.com/office/drawing/2014/main" id="{DD007AA8-0D54-3A4B-B941-600CDAFC4A06}"/>
              </a:ext>
            </a:extLst>
          </p:cNvPr>
          <p:cNvSpPr>
            <a:spLocks noChangeArrowheads="1"/>
          </p:cNvSpPr>
          <p:nvPr/>
        </p:nvSpPr>
        <p:spPr bwMode="auto">
          <a:xfrm>
            <a:off x="4806078" y="791767"/>
            <a:ext cx="549831" cy="15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975" b="1">
                <a:solidFill>
                  <a:srgbClr val="000000"/>
                </a:solidFill>
                <a:cs typeface="Arial" panose="020B0604020202020204" pitchFamily="34" charset="0"/>
              </a:rPr>
              <a:t>language</a:t>
            </a:r>
            <a:endParaRPr lang="en-US" altLang="en-CN" sz="1800" b="1">
              <a:solidFill>
                <a:srgbClr val="000000"/>
              </a:solidFill>
            </a:endParaRPr>
          </a:p>
        </p:txBody>
      </p:sp>
      <p:sp>
        <p:nvSpPr>
          <p:cNvPr id="43170" name="Line 964">
            <a:extLst>
              <a:ext uri="{FF2B5EF4-FFF2-40B4-BE49-F238E27FC236}">
                <a16:creationId xmlns:a16="http://schemas.microsoft.com/office/drawing/2014/main" id="{5FDCA1B0-C80B-5645-BADE-59820F874148}"/>
              </a:ext>
            </a:extLst>
          </p:cNvPr>
          <p:cNvSpPr>
            <a:spLocks noChangeShapeType="1"/>
          </p:cNvSpPr>
          <p:nvPr/>
        </p:nvSpPr>
        <p:spPr bwMode="auto">
          <a:xfrm flipH="1">
            <a:off x="4339830" y="979885"/>
            <a:ext cx="706040" cy="8667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71" name="Freeform 965">
            <a:extLst>
              <a:ext uri="{FF2B5EF4-FFF2-40B4-BE49-F238E27FC236}">
                <a16:creationId xmlns:a16="http://schemas.microsoft.com/office/drawing/2014/main" id="{A41DD6D8-0B22-6748-9CF4-B9DBCC930735}"/>
              </a:ext>
            </a:extLst>
          </p:cNvPr>
          <p:cNvSpPr>
            <a:spLocks/>
          </p:cNvSpPr>
          <p:nvPr/>
        </p:nvSpPr>
        <p:spPr bwMode="auto">
          <a:xfrm>
            <a:off x="4281489" y="1802608"/>
            <a:ext cx="107156" cy="116681"/>
          </a:xfrm>
          <a:custGeom>
            <a:avLst/>
            <a:gdLst>
              <a:gd name="T0" fmla="*/ 226814063 w 90"/>
              <a:gd name="T1" fmla="*/ 141128750 h 98"/>
              <a:gd name="T2" fmla="*/ 0 w 90"/>
              <a:gd name="T3" fmla="*/ 246975313 h 98"/>
              <a:gd name="T4" fmla="*/ 52924075 w 90"/>
              <a:gd name="T5" fmla="*/ 0 h 98"/>
              <a:gd name="T6" fmla="*/ 226814063 w 90"/>
              <a:gd name="T7" fmla="*/ 141128750 h 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0" h="98">
                <a:moveTo>
                  <a:pt x="90" y="56"/>
                </a:moveTo>
                <a:lnTo>
                  <a:pt x="0" y="98"/>
                </a:lnTo>
                <a:lnTo>
                  <a:pt x="21" y="0"/>
                </a:lnTo>
                <a:lnTo>
                  <a:pt x="9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72" name="Line 966">
            <a:extLst>
              <a:ext uri="{FF2B5EF4-FFF2-40B4-BE49-F238E27FC236}">
                <a16:creationId xmlns:a16="http://schemas.microsoft.com/office/drawing/2014/main" id="{A9EFCBEB-8213-F646-8D79-7340A9BA1882}"/>
              </a:ext>
            </a:extLst>
          </p:cNvPr>
          <p:cNvSpPr>
            <a:spLocks noChangeShapeType="1"/>
          </p:cNvSpPr>
          <p:nvPr/>
        </p:nvSpPr>
        <p:spPr bwMode="auto">
          <a:xfrm>
            <a:off x="3765947" y="979885"/>
            <a:ext cx="14288" cy="81915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73" name="Freeform 967">
            <a:extLst>
              <a:ext uri="{FF2B5EF4-FFF2-40B4-BE49-F238E27FC236}">
                <a16:creationId xmlns:a16="http://schemas.microsoft.com/office/drawing/2014/main" id="{6B8813DF-497A-B94E-86E4-EFACFC3D6EB7}"/>
              </a:ext>
            </a:extLst>
          </p:cNvPr>
          <p:cNvSpPr>
            <a:spLocks/>
          </p:cNvSpPr>
          <p:nvPr/>
        </p:nvSpPr>
        <p:spPr bwMode="auto">
          <a:xfrm>
            <a:off x="3727849" y="1783558"/>
            <a:ext cx="105965" cy="107156"/>
          </a:xfrm>
          <a:custGeom>
            <a:avLst/>
            <a:gdLst>
              <a:gd name="T0" fmla="*/ 224292319 w 89"/>
              <a:gd name="T1" fmla="*/ 0 h 90"/>
              <a:gd name="T2" fmla="*/ 115926777 w 89"/>
              <a:gd name="T3" fmla="*/ 226814063 h 90"/>
              <a:gd name="T4" fmla="*/ 0 w 89"/>
              <a:gd name="T5" fmla="*/ 5040313 h 90"/>
              <a:gd name="T6" fmla="*/ 224292319 w 89"/>
              <a:gd name="T7" fmla="*/ 0 h 9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9" h="90">
                <a:moveTo>
                  <a:pt x="89" y="0"/>
                </a:moveTo>
                <a:lnTo>
                  <a:pt x="46" y="90"/>
                </a:lnTo>
                <a:lnTo>
                  <a:pt x="0" y="2"/>
                </a:lnTo>
                <a:lnTo>
                  <a:pt x="8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74" name="Line 968">
            <a:extLst>
              <a:ext uri="{FF2B5EF4-FFF2-40B4-BE49-F238E27FC236}">
                <a16:creationId xmlns:a16="http://schemas.microsoft.com/office/drawing/2014/main" id="{E08EB002-D096-2140-9ABC-0EEA4221A382}"/>
              </a:ext>
            </a:extLst>
          </p:cNvPr>
          <p:cNvSpPr>
            <a:spLocks noChangeShapeType="1"/>
          </p:cNvSpPr>
          <p:nvPr/>
        </p:nvSpPr>
        <p:spPr bwMode="auto">
          <a:xfrm>
            <a:off x="2515792" y="969170"/>
            <a:ext cx="697706" cy="86439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75" name="Freeform 969">
            <a:extLst>
              <a:ext uri="{FF2B5EF4-FFF2-40B4-BE49-F238E27FC236}">
                <a16:creationId xmlns:a16="http://schemas.microsoft.com/office/drawing/2014/main" id="{FEF72E26-C309-F04E-B5AC-3D05AE75AA5A}"/>
              </a:ext>
            </a:extLst>
          </p:cNvPr>
          <p:cNvSpPr>
            <a:spLocks/>
          </p:cNvSpPr>
          <p:nvPr/>
        </p:nvSpPr>
        <p:spPr bwMode="auto">
          <a:xfrm>
            <a:off x="3164683" y="1791891"/>
            <a:ext cx="108347" cy="114300"/>
          </a:xfrm>
          <a:custGeom>
            <a:avLst/>
            <a:gdLst>
              <a:gd name="T0" fmla="*/ 176411548 w 91"/>
              <a:gd name="T1" fmla="*/ 0 h 96"/>
              <a:gd name="T2" fmla="*/ 229335806 w 91"/>
              <a:gd name="T3" fmla="*/ 241935000 h 96"/>
              <a:gd name="T4" fmla="*/ 0 w 91"/>
              <a:gd name="T5" fmla="*/ 136088438 h 96"/>
              <a:gd name="T6" fmla="*/ 176411548 w 91"/>
              <a:gd name="T7" fmla="*/ 0 h 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96">
                <a:moveTo>
                  <a:pt x="70" y="0"/>
                </a:moveTo>
                <a:lnTo>
                  <a:pt x="91" y="96"/>
                </a:lnTo>
                <a:lnTo>
                  <a:pt x="0" y="54"/>
                </a:lnTo>
                <a:lnTo>
                  <a:pt x="7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76" name="Freeform 970">
            <a:extLst>
              <a:ext uri="{FF2B5EF4-FFF2-40B4-BE49-F238E27FC236}">
                <a16:creationId xmlns:a16="http://schemas.microsoft.com/office/drawing/2014/main" id="{7F3E5074-355D-034F-B403-0DF7696C2F57}"/>
              </a:ext>
            </a:extLst>
          </p:cNvPr>
          <p:cNvSpPr>
            <a:spLocks/>
          </p:cNvSpPr>
          <p:nvPr/>
        </p:nvSpPr>
        <p:spPr bwMode="auto">
          <a:xfrm>
            <a:off x="2346723" y="1237061"/>
            <a:ext cx="826294" cy="416719"/>
          </a:xfrm>
          <a:custGeom>
            <a:avLst/>
            <a:gdLst>
              <a:gd name="T0" fmla="*/ 284778450 w 694"/>
              <a:gd name="T1" fmla="*/ 703124388 h 350"/>
              <a:gd name="T2" fmla="*/ 362902500 w 694"/>
              <a:gd name="T3" fmla="*/ 788809700 h 350"/>
              <a:gd name="T4" fmla="*/ 456149075 w 694"/>
              <a:gd name="T5" fmla="*/ 849293450 h 350"/>
              <a:gd name="T6" fmla="*/ 564515000 w 694"/>
              <a:gd name="T7" fmla="*/ 879535325 h 350"/>
              <a:gd name="T8" fmla="*/ 672882513 w 694"/>
              <a:gd name="T9" fmla="*/ 879535325 h 350"/>
              <a:gd name="T10" fmla="*/ 781248438 w 694"/>
              <a:gd name="T11" fmla="*/ 846772500 h 350"/>
              <a:gd name="T12" fmla="*/ 871974063 w 694"/>
              <a:gd name="T13" fmla="*/ 783769388 h 350"/>
              <a:gd name="T14" fmla="*/ 967740000 w 694"/>
              <a:gd name="T15" fmla="*/ 846772500 h 350"/>
              <a:gd name="T16" fmla="*/ 1073586563 w 694"/>
              <a:gd name="T17" fmla="*/ 879535325 h 350"/>
              <a:gd name="T18" fmla="*/ 1184473438 w 694"/>
              <a:gd name="T19" fmla="*/ 879535325 h 350"/>
              <a:gd name="T20" fmla="*/ 1290320000 w 694"/>
              <a:gd name="T21" fmla="*/ 849293450 h 350"/>
              <a:gd name="T22" fmla="*/ 1383566575 w 694"/>
              <a:gd name="T23" fmla="*/ 788809700 h 350"/>
              <a:gd name="T24" fmla="*/ 1461690625 w 694"/>
              <a:gd name="T25" fmla="*/ 703124388 h 350"/>
              <a:gd name="T26" fmla="*/ 1527214688 w 694"/>
              <a:gd name="T27" fmla="*/ 662801888 h 350"/>
              <a:gd name="T28" fmla="*/ 1602819375 w 694"/>
              <a:gd name="T29" fmla="*/ 652721263 h 350"/>
              <a:gd name="T30" fmla="*/ 1670864388 w 694"/>
              <a:gd name="T31" fmla="*/ 614918125 h 350"/>
              <a:gd name="T32" fmla="*/ 1718746563 w 694"/>
              <a:gd name="T33" fmla="*/ 556955325 h 350"/>
              <a:gd name="T34" fmla="*/ 1743948125 w 694"/>
              <a:gd name="T35" fmla="*/ 481350638 h 350"/>
              <a:gd name="T36" fmla="*/ 1743948125 w 694"/>
              <a:gd name="T37" fmla="*/ 400705638 h 350"/>
              <a:gd name="T38" fmla="*/ 1718746563 w 694"/>
              <a:gd name="T39" fmla="*/ 325100950 h 350"/>
              <a:gd name="T40" fmla="*/ 1670864388 w 694"/>
              <a:gd name="T41" fmla="*/ 267136563 h 350"/>
              <a:gd name="T42" fmla="*/ 1602819375 w 694"/>
              <a:gd name="T43" fmla="*/ 231854375 h 350"/>
              <a:gd name="T44" fmla="*/ 1527214688 w 694"/>
              <a:gd name="T45" fmla="*/ 221773750 h 350"/>
              <a:gd name="T46" fmla="*/ 1461690625 w 694"/>
              <a:gd name="T47" fmla="*/ 178931888 h 350"/>
              <a:gd name="T48" fmla="*/ 1383566575 w 694"/>
              <a:gd name="T49" fmla="*/ 95765938 h 350"/>
              <a:gd name="T50" fmla="*/ 1290320000 w 694"/>
              <a:gd name="T51" fmla="*/ 32762825 h 350"/>
              <a:gd name="T52" fmla="*/ 1184473438 w 694"/>
              <a:gd name="T53" fmla="*/ 5040313 h 350"/>
              <a:gd name="T54" fmla="*/ 1073586563 w 694"/>
              <a:gd name="T55" fmla="*/ 5040313 h 350"/>
              <a:gd name="T56" fmla="*/ 967740000 w 694"/>
              <a:gd name="T57" fmla="*/ 35282188 h 350"/>
              <a:gd name="T58" fmla="*/ 871974063 w 694"/>
              <a:gd name="T59" fmla="*/ 98286888 h 350"/>
              <a:gd name="T60" fmla="*/ 781248438 w 694"/>
              <a:gd name="T61" fmla="*/ 35282188 h 350"/>
              <a:gd name="T62" fmla="*/ 672882513 w 694"/>
              <a:gd name="T63" fmla="*/ 5040313 h 350"/>
              <a:gd name="T64" fmla="*/ 564515000 w 694"/>
              <a:gd name="T65" fmla="*/ 5040313 h 350"/>
              <a:gd name="T66" fmla="*/ 456149075 w 694"/>
              <a:gd name="T67" fmla="*/ 32762825 h 350"/>
              <a:gd name="T68" fmla="*/ 362902500 w 694"/>
              <a:gd name="T69" fmla="*/ 95765938 h 350"/>
              <a:gd name="T70" fmla="*/ 284778450 w 694"/>
              <a:gd name="T71" fmla="*/ 178931888 h 350"/>
              <a:gd name="T72" fmla="*/ 219254388 w 694"/>
              <a:gd name="T73" fmla="*/ 221773750 h 350"/>
              <a:gd name="T74" fmla="*/ 146169063 w 694"/>
              <a:gd name="T75" fmla="*/ 231854375 h 350"/>
              <a:gd name="T76" fmla="*/ 78125638 w 694"/>
              <a:gd name="T77" fmla="*/ 267136563 h 350"/>
              <a:gd name="T78" fmla="*/ 27722513 w 694"/>
              <a:gd name="T79" fmla="*/ 325100950 h 350"/>
              <a:gd name="T80" fmla="*/ 2520950 w 694"/>
              <a:gd name="T81" fmla="*/ 400705638 h 350"/>
              <a:gd name="T82" fmla="*/ 2520950 w 694"/>
              <a:gd name="T83" fmla="*/ 481350638 h 350"/>
              <a:gd name="T84" fmla="*/ 27722513 w 694"/>
              <a:gd name="T85" fmla="*/ 556955325 h 350"/>
              <a:gd name="T86" fmla="*/ 78125638 w 694"/>
              <a:gd name="T87" fmla="*/ 614918125 h 350"/>
              <a:gd name="T88" fmla="*/ 146169063 w 694"/>
              <a:gd name="T89" fmla="*/ 652721263 h 350"/>
              <a:gd name="T90" fmla="*/ 219254388 w 694"/>
              <a:gd name="T91" fmla="*/ 662801888 h 35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94" h="350">
                <a:moveTo>
                  <a:pt x="101" y="260"/>
                </a:moveTo>
                <a:lnTo>
                  <a:pt x="113" y="279"/>
                </a:lnTo>
                <a:lnTo>
                  <a:pt x="128" y="297"/>
                </a:lnTo>
                <a:lnTo>
                  <a:pt x="144" y="313"/>
                </a:lnTo>
                <a:lnTo>
                  <a:pt x="162" y="326"/>
                </a:lnTo>
                <a:lnTo>
                  <a:pt x="181" y="337"/>
                </a:lnTo>
                <a:lnTo>
                  <a:pt x="202" y="344"/>
                </a:lnTo>
                <a:lnTo>
                  <a:pt x="224" y="349"/>
                </a:lnTo>
                <a:lnTo>
                  <a:pt x="245" y="350"/>
                </a:lnTo>
                <a:lnTo>
                  <a:pt x="267" y="349"/>
                </a:lnTo>
                <a:lnTo>
                  <a:pt x="289" y="344"/>
                </a:lnTo>
                <a:lnTo>
                  <a:pt x="310" y="336"/>
                </a:lnTo>
                <a:lnTo>
                  <a:pt x="329" y="325"/>
                </a:lnTo>
                <a:lnTo>
                  <a:pt x="346" y="311"/>
                </a:lnTo>
                <a:lnTo>
                  <a:pt x="365" y="325"/>
                </a:lnTo>
                <a:lnTo>
                  <a:pt x="384" y="336"/>
                </a:lnTo>
                <a:lnTo>
                  <a:pt x="404" y="344"/>
                </a:lnTo>
                <a:lnTo>
                  <a:pt x="426" y="349"/>
                </a:lnTo>
                <a:lnTo>
                  <a:pt x="448" y="350"/>
                </a:lnTo>
                <a:lnTo>
                  <a:pt x="470" y="349"/>
                </a:lnTo>
                <a:lnTo>
                  <a:pt x="491" y="344"/>
                </a:lnTo>
                <a:lnTo>
                  <a:pt x="512" y="337"/>
                </a:lnTo>
                <a:lnTo>
                  <a:pt x="532" y="326"/>
                </a:lnTo>
                <a:lnTo>
                  <a:pt x="549" y="313"/>
                </a:lnTo>
                <a:lnTo>
                  <a:pt x="566" y="297"/>
                </a:lnTo>
                <a:lnTo>
                  <a:pt x="580" y="279"/>
                </a:lnTo>
                <a:lnTo>
                  <a:pt x="592" y="260"/>
                </a:lnTo>
                <a:lnTo>
                  <a:pt x="606" y="263"/>
                </a:lnTo>
                <a:lnTo>
                  <a:pt x="621" y="262"/>
                </a:lnTo>
                <a:lnTo>
                  <a:pt x="636" y="259"/>
                </a:lnTo>
                <a:lnTo>
                  <a:pt x="650" y="253"/>
                </a:lnTo>
                <a:lnTo>
                  <a:pt x="663" y="244"/>
                </a:lnTo>
                <a:lnTo>
                  <a:pt x="673" y="234"/>
                </a:lnTo>
                <a:lnTo>
                  <a:pt x="682" y="221"/>
                </a:lnTo>
                <a:lnTo>
                  <a:pt x="689" y="207"/>
                </a:lnTo>
                <a:lnTo>
                  <a:pt x="692" y="191"/>
                </a:lnTo>
                <a:lnTo>
                  <a:pt x="694" y="175"/>
                </a:lnTo>
                <a:lnTo>
                  <a:pt x="692" y="159"/>
                </a:lnTo>
                <a:lnTo>
                  <a:pt x="689" y="144"/>
                </a:lnTo>
                <a:lnTo>
                  <a:pt x="682" y="129"/>
                </a:lnTo>
                <a:lnTo>
                  <a:pt x="673" y="117"/>
                </a:lnTo>
                <a:lnTo>
                  <a:pt x="663" y="106"/>
                </a:lnTo>
                <a:lnTo>
                  <a:pt x="650" y="97"/>
                </a:lnTo>
                <a:lnTo>
                  <a:pt x="636" y="92"/>
                </a:lnTo>
                <a:lnTo>
                  <a:pt x="621" y="88"/>
                </a:lnTo>
                <a:lnTo>
                  <a:pt x="606" y="88"/>
                </a:lnTo>
                <a:lnTo>
                  <a:pt x="592" y="90"/>
                </a:lnTo>
                <a:lnTo>
                  <a:pt x="580" y="71"/>
                </a:lnTo>
                <a:lnTo>
                  <a:pt x="566" y="53"/>
                </a:lnTo>
                <a:lnTo>
                  <a:pt x="549" y="38"/>
                </a:lnTo>
                <a:lnTo>
                  <a:pt x="532" y="24"/>
                </a:lnTo>
                <a:lnTo>
                  <a:pt x="512" y="13"/>
                </a:lnTo>
                <a:lnTo>
                  <a:pt x="491" y="6"/>
                </a:lnTo>
                <a:lnTo>
                  <a:pt x="470" y="2"/>
                </a:lnTo>
                <a:lnTo>
                  <a:pt x="448" y="0"/>
                </a:lnTo>
                <a:lnTo>
                  <a:pt x="426" y="2"/>
                </a:lnTo>
                <a:lnTo>
                  <a:pt x="404" y="6"/>
                </a:lnTo>
                <a:lnTo>
                  <a:pt x="384" y="14"/>
                </a:lnTo>
                <a:lnTo>
                  <a:pt x="365" y="26"/>
                </a:lnTo>
                <a:lnTo>
                  <a:pt x="346" y="39"/>
                </a:lnTo>
                <a:lnTo>
                  <a:pt x="329" y="26"/>
                </a:lnTo>
                <a:lnTo>
                  <a:pt x="310" y="14"/>
                </a:lnTo>
                <a:lnTo>
                  <a:pt x="289" y="6"/>
                </a:lnTo>
                <a:lnTo>
                  <a:pt x="267" y="2"/>
                </a:lnTo>
                <a:lnTo>
                  <a:pt x="245" y="0"/>
                </a:lnTo>
                <a:lnTo>
                  <a:pt x="224" y="2"/>
                </a:lnTo>
                <a:lnTo>
                  <a:pt x="202" y="6"/>
                </a:lnTo>
                <a:lnTo>
                  <a:pt x="181" y="13"/>
                </a:lnTo>
                <a:lnTo>
                  <a:pt x="162" y="24"/>
                </a:lnTo>
                <a:lnTo>
                  <a:pt x="144" y="38"/>
                </a:lnTo>
                <a:lnTo>
                  <a:pt x="128" y="53"/>
                </a:lnTo>
                <a:lnTo>
                  <a:pt x="113" y="71"/>
                </a:lnTo>
                <a:lnTo>
                  <a:pt x="101" y="90"/>
                </a:lnTo>
                <a:lnTo>
                  <a:pt x="87" y="88"/>
                </a:lnTo>
                <a:lnTo>
                  <a:pt x="72" y="88"/>
                </a:lnTo>
                <a:lnTo>
                  <a:pt x="58" y="92"/>
                </a:lnTo>
                <a:lnTo>
                  <a:pt x="44" y="97"/>
                </a:lnTo>
                <a:lnTo>
                  <a:pt x="31" y="106"/>
                </a:lnTo>
                <a:lnTo>
                  <a:pt x="20" y="117"/>
                </a:lnTo>
                <a:lnTo>
                  <a:pt x="11" y="129"/>
                </a:lnTo>
                <a:lnTo>
                  <a:pt x="5" y="144"/>
                </a:lnTo>
                <a:lnTo>
                  <a:pt x="1" y="159"/>
                </a:lnTo>
                <a:lnTo>
                  <a:pt x="0" y="175"/>
                </a:lnTo>
                <a:lnTo>
                  <a:pt x="1" y="191"/>
                </a:lnTo>
                <a:lnTo>
                  <a:pt x="5" y="207"/>
                </a:lnTo>
                <a:lnTo>
                  <a:pt x="11" y="221"/>
                </a:lnTo>
                <a:lnTo>
                  <a:pt x="20" y="234"/>
                </a:lnTo>
                <a:lnTo>
                  <a:pt x="31" y="244"/>
                </a:lnTo>
                <a:lnTo>
                  <a:pt x="44" y="253"/>
                </a:lnTo>
                <a:lnTo>
                  <a:pt x="58" y="259"/>
                </a:lnTo>
                <a:lnTo>
                  <a:pt x="72" y="262"/>
                </a:lnTo>
                <a:lnTo>
                  <a:pt x="87" y="263"/>
                </a:lnTo>
                <a:lnTo>
                  <a:pt x="101" y="260"/>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77" name="Rectangle 971">
            <a:extLst>
              <a:ext uri="{FF2B5EF4-FFF2-40B4-BE49-F238E27FC236}">
                <a16:creationId xmlns:a16="http://schemas.microsoft.com/office/drawing/2014/main" id="{747521F0-28F6-DA43-8310-27890B02A895}"/>
              </a:ext>
            </a:extLst>
          </p:cNvPr>
          <p:cNvSpPr>
            <a:spLocks noChangeArrowheads="1"/>
          </p:cNvSpPr>
          <p:nvPr/>
        </p:nvSpPr>
        <p:spPr bwMode="auto">
          <a:xfrm>
            <a:off x="2643831" y="1327548"/>
            <a:ext cx="27732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Some</a:t>
            </a:r>
            <a:endParaRPr lang="en-US" altLang="en-CN" sz="1800" b="1">
              <a:solidFill>
                <a:srgbClr val="000000"/>
              </a:solidFill>
            </a:endParaRPr>
          </a:p>
        </p:txBody>
      </p:sp>
      <p:sp>
        <p:nvSpPr>
          <p:cNvPr id="43178" name="Rectangle 972">
            <a:extLst>
              <a:ext uri="{FF2B5EF4-FFF2-40B4-BE49-F238E27FC236}">
                <a16:creationId xmlns:a16="http://schemas.microsoft.com/office/drawing/2014/main" id="{50A14085-213E-C545-B887-C755A76F5C20}"/>
              </a:ext>
            </a:extLst>
          </p:cNvPr>
          <p:cNvSpPr>
            <a:spLocks noChangeArrowheads="1"/>
          </p:cNvSpPr>
          <p:nvPr/>
        </p:nvSpPr>
        <p:spPr bwMode="auto">
          <a:xfrm>
            <a:off x="2581910" y="1431132"/>
            <a:ext cx="402354"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compiler</a:t>
            </a:r>
            <a:endParaRPr lang="en-US" altLang="en-CN" sz="1800" b="1">
              <a:solidFill>
                <a:srgbClr val="000000"/>
              </a:solidFill>
            </a:endParaRPr>
          </a:p>
        </p:txBody>
      </p:sp>
      <p:sp>
        <p:nvSpPr>
          <p:cNvPr id="43179" name="Freeform 973">
            <a:extLst>
              <a:ext uri="{FF2B5EF4-FFF2-40B4-BE49-F238E27FC236}">
                <a16:creationId xmlns:a16="http://schemas.microsoft.com/office/drawing/2014/main" id="{841E8901-8466-3B42-85EF-E9FC9413819A}"/>
              </a:ext>
            </a:extLst>
          </p:cNvPr>
          <p:cNvSpPr>
            <a:spLocks/>
          </p:cNvSpPr>
          <p:nvPr/>
        </p:nvSpPr>
        <p:spPr bwMode="auto">
          <a:xfrm>
            <a:off x="3351610" y="1250156"/>
            <a:ext cx="828675" cy="415529"/>
          </a:xfrm>
          <a:custGeom>
            <a:avLst/>
            <a:gdLst>
              <a:gd name="T0" fmla="*/ 287297813 w 696"/>
              <a:gd name="T1" fmla="*/ 703125022 h 349"/>
              <a:gd name="T2" fmla="*/ 365423450 w 696"/>
              <a:gd name="T3" fmla="*/ 788810412 h 349"/>
              <a:gd name="T4" fmla="*/ 461189388 w 696"/>
              <a:gd name="T5" fmla="*/ 846773264 h 349"/>
              <a:gd name="T6" fmla="*/ 567035950 w 696"/>
              <a:gd name="T7" fmla="*/ 877015166 h 349"/>
              <a:gd name="T8" fmla="*/ 675401875 w 696"/>
              <a:gd name="T9" fmla="*/ 874495802 h 349"/>
              <a:gd name="T10" fmla="*/ 781248438 w 696"/>
              <a:gd name="T11" fmla="*/ 844253899 h 349"/>
              <a:gd name="T12" fmla="*/ 877014375 w 696"/>
              <a:gd name="T13" fmla="*/ 783770095 h 349"/>
              <a:gd name="T14" fmla="*/ 972780313 w 696"/>
              <a:gd name="T15" fmla="*/ 844253899 h 349"/>
              <a:gd name="T16" fmla="*/ 1076107513 w 696"/>
              <a:gd name="T17" fmla="*/ 874495802 h 349"/>
              <a:gd name="T18" fmla="*/ 1186994388 w 696"/>
              <a:gd name="T19" fmla="*/ 877015166 h 349"/>
              <a:gd name="T20" fmla="*/ 1292840950 w 696"/>
              <a:gd name="T21" fmla="*/ 846773264 h 349"/>
              <a:gd name="T22" fmla="*/ 1388606888 w 696"/>
              <a:gd name="T23" fmla="*/ 788810412 h 349"/>
              <a:gd name="T24" fmla="*/ 1466730938 w 696"/>
              <a:gd name="T25" fmla="*/ 703125022 h 349"/>
              <a:gd name="T26" fmla="*/ 1532255000 w 696"/>
              <a:gd name="T27" fmla="*/ 660281533 h 349"/>
              <a:gd name="T28" fmla="*/ 1607859688 w 696"/>
              <a:gd name="T29" fmla="*/ 652721852 h 349"/>
              <a:gd name="T30" fmla="*/ 1673383750 w 696"/>
              <a:gd name="T31" fmla="*/ 614918680 h 349"/>
              <a:gd name="T32" fmla="*/ 1721267513 w 696"/>
              <a:gd name="T33" fmla="*/ 554434875 h 349"/>
              <a:gd name="T34" fmla="*/ 1748988438 w 696"/>
              <a:gd name="T35" fmla="*/ 481351072 h 349"/>
              <a:gd name="T36" fmla="*/ 1748988438 w 696"/>
              <a:gd name="T37" fmla="*/ 398185047 h 349"/>
              <a:gd name="T38" fmla="*/ 1721267513 w 696"/>
              <a:gd name="T39" fmla="*/ 325101243 h 349"/>
              <a:gd name="T40" fmla="*/ 1673383750 w 696"/>
              <a:gd name="T41" fmla="*/ 264617439 h 349"/>
              <a:gd name="T42" fmla="*/ 1607859688 w 696"/>
              <a:gd name="T43" fmla="*/ 226814267 h 349"/>
              <a:gd name="T44" fmla="*/ 1532255000 w 696"/>
              <a:gd name="T45" fmla="*/ 219254585 h 349"/>
              <a:gd name="T46" fmla="*/ 1466730938 w 696"/>
              <a:gd name="T47" fmla="*/ 176411097 h 349"/>
              <a:gd name="T48" fmla="*/ 1388606888 w 696"/>
              <a:gd name="T49" fmla="*/ 90725707 h 349"/>
              <a:gd name="T50" fmla="*/ 1292840950 w 696"/>
              <a:gd name="T51" fmla="*/ 32762855 h 349"/>
              <a:gd name="T52" fmla="*/ 1186994388 w 696"/>
              <a:gd name="T53" fmla="*/ 2520952 h 349"/>
              <a:gd name="T54" fmla="*/ 1076107513 w 696"/>
              <a:gd name="T55" fmla="*/ 2520952 h 349"/>
              <a:gd name="T56" fmla="*/ 972780313 w 696"/>
              <a:gd name="T57" fmla="*/ 35282219 h 349"/>
              <a:gd name="T58" fmla="*/ 877014375 w 696"/>
              <a:gd name="T59" fmla="*/ 95766024 h 349"/>
              <a:gd name="T60" fmla="*/ 781248438 w 696"/>
              <a:gd name="T61" fmla="*/ 35282219 h 349"/>
              <a:gd name="T62" fmla="*/ 675401875 w 696"/>
              <a:gd name="T63" fmla="*/ 2520952 h 349"/>
              <a:gd name="T64" fmla="*/ 567035950 w 696"/>
              <a:gd name="T65" fmla="*/ 2520952 h 349"/>
              <a:gd name="T66" fmla="*/ 461189388 w 696"/>
              <a:gd name="T67" fmla="*/ 32762855 h 349"/>
              <a:gd name="T68" fmla="*/ 365423450 w 696"/>
              <a:gd name="T69" fmla="*/ 90725707 h 349"/>
              <a:gd name="T70" fmla="*/ 287297813 w 696"/>
              <a:gd name="T71" fmla="*/ 176411097 h 349"/>
              <a:gd name="T72" fmla="*/ 221773750 w 696"/>
              <a:gd name="T73" fmla="*/ 219254585 h 349"/>
              <a:gd name="T74" fmla="*/ 146169063 w 696"/>
              <a:gd name="T75" fmla="*/ 226814267 h 349"/>
              <a:gd name="T76" fmla="*/ 80645000 w 696"/>
              <a:gd name="T77" fmla="*/ 264617439 h 349"/>
              <a:gd name="T78" fmla="*/ 32762825 w 696"/>
              <a:gd name="T79" fmla="*/ 325101243 h 349"/>
              <a:gd name="T80" fmla="*/ 5040313 w 696"/>
              <a:gd name="T81" fmla="*/ 398185047 h 349"/>
              <a:gd name="T82" fmla="*/ 5040313 w 696"/>
              <a:gd name="T83" fmla="*/ 481351072 h 349"/>
              <a:gd name="T84" fmla="*/ 32762825 w 696"/>
              <a:gd name="T85" fmla="*/ 554434875 h 349"/>
              <a:gd name="T86" fmla="*/ 80645000 w 696"/>
              <a:gd name="T87" fmla="*/ 614918680 h 349"/>
              <a:gd name="T88" fmla="*/ 146169063 w 696"/>
              <a:gd name="T89" fmla="*/ 652721852 h 349"/>
              <a:gd name="T90" fmla="*/ 221773750 w 696"/>
              <a:gd name="T91" fmla="*/ 660281533 h 34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96" h="349">
                <a:moveTo>
                  <a:pt x="103" y="259"/>
                </a:moveTo>
                <a:lnTo>
                  <a:pt x="114" y="279"/>
                </a:lnTo>
                <a:lnTo>
                  <a:pt x="129" y="297"/>
                </a:lnTo>
                <a:lnTo>
                  <a:pt x="145" y="313"/>
                </a:lnTo>
                <a:lnTo>
                  <a:pt x="163" y="326"/>
                </a:lnTo>
                <a:lnTo>
                  <a:pt x="183" y="336"/>
                </a:lnTo>
                <a:lnTo>
                  <a:pt x="203" y="343"/>
                </a:lnTo>
                <a:lnTo>
                  <a:pt x="225" y="348"/>
                </a:lnTo>
                <a:lnTo>
                  <a:pt x="247" y="349"/>
                </a:lnTo>
                <a:lnTo>
                  <a:pt x="268" y="347"/>
                </a:lnTo>
                <a:lnTo>
                  <a:pt x="290" y="343"/>
                </a:lnTo>
                <a:lnTo>
                  <a:pt x="310" y="335"/>
                </a:lnTo>
                <a:lnTo>
                  <a:pt x="330" y="325"/>
                </a:lnTo>
                <a:lnTo>
                  <a:pt x="348" y="311"/>
                </a:lnTo>
                <a:lnTo>
                  <a:pt x="366" y="325"/>
                </a:lnTo>
                <a:lnTo>
                  <a:pt x="386" y="335"/>
                </a:lnTo>
                <a:lnTo>
                  <a:pt x="406" y="343"/>
                </a:lnTo>
                <a:lnTo>
                  <a:pt x="427" y="347"/>
                </a:lnTo>
                <a:lnTo>
                  <a:pt x="449" y="349"/>
                </a:lnTo>
                <a:lnTo>
                  <a:pt x="471" y="348"/>
                </a:lnTo>
                <a:lnTo>
                  <a:pt x="493" y="343"/>
                </a:lnTo>
                <a:lnTo>
                  <a:pt x="513" y="336"/>
                </a:lnTo>
                <a:lnTo>
                  <a:pt x="532" y="326"/>
                </a:lnTo>
                <a:lnTo>
                  <a:pt x="551" y="313"/>
                </a:lnTo>
                <a:lnTo>
                  <a:pt x="568" y="297"/>
                </a:lnTo>
                <a:lnTo>
                  <a:pt x="582" y="279"/>
                </a:lnTo>
                <a:lnTo>
                  <a:pt x="593" y="259"/>
                </a:lnTo>
                <a:lnTo>
                  <a:pt x="608" y="262"/>
                </a:lnTo>
                <a:lnTo>
                  <a:pt x="623" y="261"/>
                </a:lnTo>
                <a:lnTo>
                  <a:pt x="638" y="259"/>
                </a:lnTo>
                <a:lnTo>
                  <a:pt x="651" y="252"/>
                </a:lnTo>
                <a:lnTo>
                  <a:pt x="664" y="244"/>
                </a:lnTo>
                <a:lnTo>
                  <a:pt x="675" y="232"/>
                </a:lnTo>
                <a:lnTo>
                  <a:pt x="683" y="220"/>
                </a:lnTo>
                <a:lnTo>
                  <a:pt x="691" y="205"/>
                </a:lnTo>
                <a:lnTo>
                  <a:pt x="694" y="191"/>
                </a:lnTo>
                <a:lnTo>
                  <a:pt x="696" y="175"/>
                </a:lnTo>
                <a:lnTo>
                  <a:pt x="694" y="158"/>
                </a:lnTo>
                <a:lnTo>
                  <a:pt x="691" y="144"/>
                </a:lnTo>
                <a:lnTo>
                  <a:pt x="683" y="129"/>
                </a:lnTo>
                <a:lnTo>
                  <a:pt x="675" y="117"/>
                </a:lnTo>
                <a:lnTo>
                  <a:pt x="664" y="105"/>
                </a:lnTo>
                <a:lnTo>
                  <a:pt x="651" y="96"/>
                </a:lnTo>
                <a:lnTo>
                  <a:pt x="638" y="90"/>
                </a:lnTo>
                <a:lnTo>
                  <a:pt x="623" y="88"/>
                </a:lnTo>
                <a:lnTo>
                  <a:pt x="608" y="87"/>
                </a:lnTo>
                <a:lnTo>
                  <a:pt x="593" y="89"/>
                </a:lnTo>
                <a:lnTo>
                  <a:pt x="582" y="70"/>
                </a:lnTo>
                <a:lnTo>
                  <a:pt x="568" y="52"/>
                </a:lnTo>
                <a:lnTo>
                  <a:pt x="551" y="36"/>
                </a:lnTo>
                <a:lnTo>
                  <a:pt x="532" y="23"/>
                </a:lnTo>
                <a:lnTo>
                  <a:pt x="513" y="13"/>
                </a:lnTo>
                <a:lnTo>
                  <a:pt x="493" y="6"/>
                </a:lnTo>
                <a:lnTo>
                  <a:pt x="471" y="1"/>
                </a:lnTo>
                <a:lnTo>
                  <a:pt x="449" y="0"/>
                </a:lnTo>
                <a:lnTo>
                  <a:pt x="427" y="1"/>
                </a:lnTo>
                <a:lnTo>
                  <a:pt x="406" y="6"/>
                </a:lnTo>
                <a:lnTo>
                  <a:pt x="386" y="14"/>
                </a:lnTo>
                <a:lnTo>
                  <a:pt x="366" y="24"/>
                </a:lnTo>
                <a:lnTo>
                  <a:pt x="348" y="38"/>
                </a:lnTo>
                <a:lnTo>
                  <a:pt x="330" y="24"/>
                </a:lnTo>
                <a:lnTo>
                  <a:pt x="310" y="14"/>
                </a:lnTo>
                <a:lnTo>
                  <a:pt x="290" y="6"/>
                </a:lnTo>
                <a:lnTo>
                  <a:pt x="268" y="1"/>
                </a:lnTo>
                <a:lnTo>
                  <a:pt x="247" y="0"/>
                </a:lnTo>
                <a:lnTo>
                  <a:pt x="225" y="1"/>
                </a:lnTo>
                <a:lnTo>
                  <a:pt x="203" y="6"/>
                </a:lnTo>
                <a:lnTo>
                  <a:pt x="183" y="13"/>
                </a:lnTo>
                <a:lnTo>
                  <a:pt x="163" y="23"/>
                </a:lnTo>
                <a:lnTo>
                  <a:pt x="145" y="36"/>
                </a:lnTo>
                <a:lnTo>
                  <a:pt x="129" y="52"/>
                </a:lnTo>
                <a:lnTo>
                  <a:pt x="114" y="70"/>
                </a:lnTo>
                <a:lnTo>
                  <a:pt x="103" y="89"/>
                </a:lnTo>
                <a:lnTo>
                  <a:pt x="88" y="87"/>
                </a:lnTo>
                <a:lnTo>
                  <a:pt x="73" y="88"/>
                </a:lnTo>
                <a:lnTo>
                  <a:pt x="58" y="90"/>
                </a:lnTo>
                <a:lnTo>
                  <a:pt x="45" y="96"/>
                </a:lnTo>
                <a:lnTo>
                  <a:pt x="32" y="105"/>
                </a:lnTo>
                <a:lnTo>
                  <a:pt x="21" y="117"/>
                </a:lnTo>
                <a:lnTo>
                  <a:pt x="13" y="129"/>
                </a:lnTo>
                <a:lnTo>
                  <a:pt x="6" y="144"/>
                </a:lnTo>
                <a:lnTo>
                  <a:pt x="2" y="158"/>
                </a:lnTo>
                <a:lnTo>
                  <a:pt x="0" y="175"/>
                </a:lnTo>
                <a:lnTo>
                  <a:pt x="2" y="191"/>
                </a:lnTo>
                <a:lnTo>
                  <a:pt x="6" y="205"/>
                </a:lnTo>
                <a:lnTo>
                  <a:pt x="13" y="220"/>
                </a:lnTo>
                <a:lnTo>
                  <a:pt x="21" y="232"/>
                </a:lnTo>
                <a:lnTo>
                  <a:pt x="32" y="244"/>
                </a:lnTo>
                <a:lnTo>
                  <a:pt x="45" y="252"/>
                </a:lnTo>
                <a:lnTo>
                  <a:pt x="58" y="259"/>
                </a:lnTo>
                <a:lnTo>
                  <a:pt x="73" y="261"/>
                </a:lnTo>
                <a:lnTo>
                  <a:pt x="88" y="262"/>
                </a:lnTo>
                <a:lnTo>
                  <a:pt x="103" y="259"/>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80" name="Rectangle 974">
            <a:extLst>
              <a:ext uri="{FF2B5EF4-FFF2-40B4-BE49-F238E27FC236}">
                <a16:creationId xmlns:a16="http://schemas.microsoft.com/office/drawing/2014/main" id="{590F0C54-785B-4E45-A47D-0E1369A3762D}"/>
              </a:ext>
            </a:extLst>
          </p:cNvPr>
          <p:cNvSpPr>
            <a:spLocks noChangeArrowheads="1"/>
          </p:cNvSpPr>
          <p:nvPr/>
        </p:nvSpPr>
        <p:spPr bwMode="auto">
          <a:xfrm>
            <a:off x="3502640" y="1383507"/>
            <a:ext cx="57067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Some Other</a:t>
            </a:r>
            <a:endParaRPr lang="en-US" altLang="en-CN" sz="1800" b="1">
              <a:solidFill>
                <a:srgbClr val="000000"/>
              </a:solidFill>
            </a:endParaRPr>
          </a:p>
        </p:txBody>
      </p:sp>
      <p:sp>
        <p:nvSpPr>
          <p:cNvPr id="43181" name="Rectangle 975">
            <a:extLst>
              <a:ext uri="{FF2B5EF4-FFF2-40B4-BE49-F238E27FC236}">
                <a16:creationId xmlns:a16="http://schemas.microsoft.com/office/drawing/2014/main" id="{D0086464-C1C0-F840-B7A1-BC2FB160AECF}"/>
              </a:ext>
            </a:extLst>
          </p:cNvPr>
          <p:cNvSpPr>
            <a:spLocks noChangeArrowheads="1"/>
          </p:cNvSpPr>
          <p:nvPr/>
        </p:nvSpPr>
        <p:spPr bwMode="auto">
          <a:xfrm>
            <a:off x="3586797" y="1487092"/>
            <a:ext cx="402354"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compiler</a:t>
            </a:r>
            <a:endParaRPr lang="en-US" altLang="en-CN" sz="1800" b="1">
              <a:solidFill>
                <a:srgbClr val="000000"/>
              </a:solidFill>
            </a:endParaRPr>
          </a:p>
        </p:txBody>
      </p:sp>
      <p:sp>
        <p:nvSpPr>
          <p:cNvPr id="43182" name="Freeform 976">
            <a:extLst>
              <a:ext uri="{FF2B5EF4-FFF2-40B4-BE49-F238E27FC236}">
                <a16:creationId xmlns:a16="http://schemas.microsoft.com/office/drawing/2014/main" id="{0682D2C5-E5AA-7345-9153-7CAFBD5E00F4}"/>
              </a:ext>
            </a:extLst>
          </p:cNvPr>
          <p:cNvSpPr>
            <a:spLocks/>
          </p:cNvSpPr>
          <p:nvPr/>
        </p:nvSpPr>
        <p:spPr bwMode="auto">
          <a:xfrm>
            <a:off x="4358880" y="1237061"/>
            <a:ext cx="826294" cy="416719"/>
          </a:xfrm>
          <a:custGeom>
            <a:avLst/>
            <a:gdLst>
              <a:gd name="T0" fmla="*/ 287297813 w 694"/>
              <a:gd name="T1" fmla="*/ 703124388 h 350"/>
              <a:gd name="T2" fmla="*/ 365423450 w 694"/>
              <a:gd name="T3" fmla="*/ 788809700 h 350"/>
              <a:gd name="T4" fmla="*/ 458668438 w 694"/>
              <a:gd name="T5" fmla="*/ 849293450 h 350"/>
              <a:gd name="T6" fmla="*/ 564515000 w 694"/>
              <a:gd name="T7" fmla="*/ 879535325 h 350"/>
              <a:gd name="T8" fmla="*/ 675401875 w 694"/>
              <a:gd name="T9" fmla="*/ 879535325 h 350"/>
              <a:gd name="T10" fmla="*/ 781248438 w 694"/>
              <a:gd name="T11" fmla="*/ 846772500 h 350"/>
              <a:gd name="T12" fmla="*/ 877014375 w 694"/>
              <a:gd name="T13" fmla="*/ 783769388 h 350"/>
              <a:gd name="T14" fmla="*/ 970260950 w 694"/>
              <a:gd name="T15" fmla="*/ 846772500 h 350"/>
              <a:gd name="T16" fmla="*/ 1076107513 w 694"/>
              <a:gd name="T17" fmla="*/ 879535325 h 350"/>
              <a:gd name="T18" fmla="*/ 1186994388 w 694"/>
              <a:gd name="T19" fmla="*/ 879535325 h 350"/>
              <a:gd name="T20" fmla="*/ 1292840950 w 694"/>
              <a:gd name="T21" fmla="*/ 849293450 h 350"/>
              <a:gd name="T22" fmla="*/ 1386085938 w 694"/>
              <a:gd name="T23" fmla="*/ 788809700 h 350"/>
              <a:gd name="T24" fmla="*/ 1461690625 w 694"/>
              <a:gd name="T25" fmla="*/ 703124388 h 350"/>
              <a:gd name="T26" fmla="*/ 1532255000 w 694"/>
              <a:gd name="T27" fmla="*/ 662801888 h 350"/>
              <a:gd name="T28" fmla="*/ 1605340325 w 694"/>
              <a:gd name="T29" fmla="*/ 652721263 h 350"/>
              <a:gd name="T30" fmla="*/ 1670864388 w 694"/>
              <a:gd name="T31" fmla="*/ 614918125 h 350"/>
              <a:gd name="T32" fmla="*/ 1721267513 w 694"/>
              <a:gd name="T33" fmla="*/ 556955325 h 350"/>
              <a:gd name="T34" fmla="*/ 1748988438 w 694"/>
              <a:gd name="T35" fmla="*/ 481350638 h 350"/>
              <a:gd name="T36" fmla="*/ 1748988438 w 694"/>
              <a:gd name="T37" fmla="*/ 400705638 h 350"/>
              <a:gd name="T38" fmla="*/ 1721267513 w 694"/>
              <a:gd name="T39" fmla="*/ 325100950 h 350"/>
              <a:gd name="T40" fmla="*/ 1670864388 w 694"/>
              <a:gd name="T41" fmla="*/ 267136563 h 350"/>
              <a:gd name="T42" fmla="*/ 1605340325 w 694"/>
              <a:gd name="T43" fmla="*/ 231854375 h 350"/>
              <a:gd name="T44" fmla="*/ 1532255000 w 694"/>
              <a:gd name="T45" fmla="*/ 221773750 h 350"/>
              <a:gd name="T46" fmla="*/ 1461690625 w 694"/>
              <a:gd name="T47" fmla="*/ 178931888 h 350"/>
              <a:gd name="T48" fmla="*/ 1386085938 w 694"/>
              <a:gd name="T49" fmla="*/ 95765938 h 350"/>
              <a:gd name="T50" fmla="*/ 1292840950 w 694"/>
              <a:gd name="T51" fmla="*/ 32762825 h 350"/>
              <a:gd name="T52" fmla="*/ 1186994388 w 694"/>
              <a:gd name="T53" fmla="*/ 5040313 h 350"/>
              <a:gd name="T54" fmla="*/ 1076107513 w 694"/>
              <a:gd name="T55" fmla="*/ 5040313 h 350"/>
              <a:gd name="T56" fmla="*/ 970260950 w 694"/>
              <a:gd name="T57" fmla="*/ 35282188 h 350"/>
              <a:gd name="T58" fmla="*/ 877014375 w 694"/>
              <a:gd name="T59" fmla="*/ 98286888 h 350"/>
              <a:gd name="T60" fmla="*/ 781248438 w 694"/>
              <a:gd name="T61" fmla="*/ 35282188 h 350"/>
              <a:gd name="T62" fmla="*/ 675401875 w 694"/>
              <a:gd name="T63" fmla="*/ 5040313 h 350"/>
              <a:gd name="T64" fmla="*/ 564515000 w 694"/>
              <a:gd name="T65" fmla="*/ 5040313 h 350"/>
              <a:gd name="T66" fmla="*/ 458668438 w 694"/>
              <a:gd name="T67" fmla="*/ 32762825 h 350"/>
              <a:gd name="T68" fmla="*/ 365423450 w 694"/>
              <a:gd name="T69" fmla="*/ 95765938 h 350"/>
              <a:gd name="T70" fmla="*/ 287297813 w 694"/>
              <a:gd name="T71" fmla="*/ 178931888 h 350"/>
              <a:gd name="T72" fmla="*/ 221773750 w 694"/>
              <a:gd name="T73" fmla="*/ 221773750 h 350"/>
              <a:gd name="T74" fmla="*/ 146169063 w 694"/>
              <a:gd name="T75" fmla="*/ 231854375 h 350"/>
              <a:gd name="T76" fmla="*/ 80645000 w 694"/>
              <a:gd name="T77" fmla="*/ 267136563 h 350"/>
              <a:gd name="T78" fmla="*/ 30241875 w 694"/>
              <a:gd name="T79" fmla="*/ 325100950 h 350"/>
              <a:gd name="T80" fmla="*/ 2520950 w 694"/>
              <a:gd name="T81" fmla="*/ 400705638 h 350"/>
              <a:gd name="T82" fmla="*/ 2520950 w 694"/>
              <a:gd name="T83" fmla="*/ 481350638 h 350"/>
              <a:gd name="T84" fmla="*/ 30241875 w 694"/>
              <a:gd name="T85" fmla="*/ 556955325 h 350"/>
              <a:gd name="T86" fmla="*/ 80645000 w 694"/>
              <a:gd name="T87" fmla="*/ 614918125 h 350"/>
              <a:gd name="T88" fmla="*/ 146169063 w 694"/>
              <a:gd name="T89" fmla="*/ 652721263 h 350"/>
              <a:gd name="T90" fmla="*/ 221773750 w 694"/>
              <a:gd name="T91" fmla="*/ 662801888 h 35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94" h="350">
                <a:moveTo>
                  <a:pt x="102" y="260"/>
                </a:moveTo>
                <a:lnTo>
                  <a:pt x="114" y="279"/>
                </a:lnTo>
                <a:lnTo>
                  <a:pt x="128" y="297"/>
                </a:lnTo>
                <a:lnTo>
                  <a:pt x="145" y="313"/>
                </a:lnTo>
                <a:lnTo>
                  <a:pt x="162" y="326"/>
                </a:lnTo>
                <a:lnTo>
                  <a:pt x="182" y="337"/>
                </a:lnTo>
                <a:lnTo>
                  <a:pt x="203" y="344"/>
                </a:lnTo>
                <a:lnTo>
                  <a:pt x="224" y="349"/>
                </a:lnTo>
                <a:lnTo>
                  <a:pt x="246" y="350"/>
                </a:lnTo>
                <a:lnTo>
                  <a:pt x="268" y="349"/>
                </a:lnTo>
                <a:lnTo>
                  <a:pt x="290" y="344"/>
                </a:lnTo>
                <a:lnTo>
                  <a:pt x="310" y="336"/>
                </a:lnTo>
                <a:lnTo>
                  <a:pt x="329" y="325"/>
                </a:lnTo>
                <a:lnTo>
                  <a:pt x="348" y="311"/>
                </a:lnTo>
                <a:lnTo>
                  <a:pt x="365" y="325"/>
                </a:lnTo>
                <a:lnTo>
                  <a:pt x="385" y="336"/>
                </a:lnTo>
                <a:lnTo>
                  <a:pt x="406" y="344"/>
                </a:lnTo>
                <a:lnTo>
                  <a:pt x="427" y="349"/>
                </a:lnTo>
                <a:lnTo>
                  <a:pt x="449" y="350"/>
                </a:lnTo>
                <a:lnTo>
                  <a:pt x="471" y="349"/>
                </a:lnTo>
                <a:lnTo>
                  <a:pt x="492" y="344"/>
                </a:lnTo>
                <a:lnTo>
                  <a:pt x="513" y="337"/>
                </a:lnTo>
                <a:lnTo>
                  <a:pt x="532" y="326"/>
                </a:lnTo>
                <a:lnTo>
                  <a:pt x="550" y="313"/>
                </a:lnTo>
                <a:lnTo>
                  <a:pt x="566" y="297"/>
                </a:lnTo>
                <a:lnTo>
                  <a:pt x="580" y="279"/>
                </a:lnTo>
                <a:lnTo>
                  <a:pt x="593" y="260"/>
                </a:lnTo>
                <a:lnTo>
                  <a:pt x="608" y="263"/>
                </a:lnTo>
                <a:lnTo>
                  <a:pt x="622" y="262"/>
                </a:lnTo>
                <a:lnTo>
                  <a:pt x="637" y="259"/>
                </a:lnTo>
                <a:lnTo>
                  <a:pt x="651" y="253"/>
                </a:lnTo>
                <a:lnTo>
                  <a:pt x="663" y="244"/>
                </a:lnTo>
                <a:lnTo>
                  <a:pt x="674" y="234"/>
                </a:lnTo>
                <a:lnTo>
                  <a:pt x="683" y="221"/>
                </a:lnTo>
                <a:lnTo>
                  <a:pt x="689" y="207"/>
                </a:lnTo>
                <a:lnTo>
                  <a:pt x="694" y="191"/>
                </a:lnTo>
                <a:lnTo>
                  <a:pt x="694" y="175"/>
                </a:lnTo>
                <a:lnTo>
                  <a:pt x="694" y="159"/>
                </a:lnTo>
                <a:lnTo>
                  <a:pt x="689" y="144"/>
                </a:lnTo>
                <a:lnTo>
                  <a:pt x="683" y="129"/>
                </a:lnTo>
                <a:lnTo>
                  <a:pt x="674" y="117"/>
                </a:lnTo>
                <a:lnTo>
                  <a:pt x="663" y="106"/>
                </a:lnTo>
                <a:lnTo>
                  <a:pt x="651" y="97"/>
                </a:lnTo>
                <a:lnTo>
                  <a:pt x="637" y="92"/>
                </a:lnTo>
                <a:lnTo>
                  <a:pt x="622" y="88"/>
                </a:lnTo>
                <a:lnTo>
                  <a:pt x="608" y="88"/>
                </a:lnTo>
                <a:lnTo>
                  <a:pt x="593" y="90"/>
                </a:lnTo>
                <a:lnTo>
                  <a:pt x="580" y="71"/>
                </a:lnTo>
                <a:lnTo>
                  <a:pt x="566" y="53"/>
                </a:lnTo>
                <a:lnTo>
                  <a:pt x="550" y="38"/>
                </a:lnTo>
                <a:lnTo>
                  <a:pt x="532" y="24"/>
                </a:lnTo>
                <a:lnTo>
                  <a:pt x="513" y="13"/>
                </a:lnTo>
                <a:lnTo>
                  <a:pt x="492" y="6"/>
                </a:lnTo>
                <a:lnTo>
                  <a:pt x="471" y="2"/>
                </a:lnTo>
                <a:lnTo>
                  <a:pt x="449" y="0"/>
                </a:lnTo>
                <a:lnTo>
                  <a:pt x="427" y="2"/>
                </a:lnTo>
                <a:lnTo>
                  <a:pt x="406" y="6"/>
                </a:lnTo>
                <a:lnTo>
                  <a:pt x="385" y="14"/>
                </a:lnTo>
                <a:lnTo>
                  <a:pt x="365" y="26"/>
                </a:lnTo>
                <a:lnTo>
                  <a:pt x="348" y="39"/>
                </a:lnTo>
                <a:lnTo>
                  <a:pt x="329" y="26"/>
                </a:lnTo>
                <a:lnTo>
                  <a:pt x="310" y="14"/>
                </a:lnTo>
                <a:lnTo>
                  <a:pt x="290" y="6"/>
                </a:lnTo>
                <a:lnTo>
                  <a:pt x="268" y="2"/>
                </a:lnTo>
                <a:lnTo>
                  <a:pt x="246" y="0"/>
                </a:lnTo>
                <a:lnTo>
                  <a:pt x="224" y="2"/>
                </a:lnTo>
                <a:lnTo>
                  <a:pt x="203" y="6"/>
                </a:lnTo>
                <a:lnTo>
                  <a:pt x="182" y="13"/>
                </a:lnTo>
                <a:lnTo>
                  <a:pt x="162" y="24"/>
                </a:lnTo>
                <a:lnTo>
                  <a:pt x="145" y="38"/>
                </a:lnTo>
                <a:lnTo>
                  <a:pt x="128" y="53"/>
                </a:lnTo>
                <a:lnTo>
                  <a:pt x="114" y="71"/>
                </a:lnTo>
                <a:lnTo>
                  <a:pt x="102" y="90"/>
                </a:lnTo>
                <a:lnTo>
                  <a:pt x="88" y="88"/>
                </a:lnTo>
                <a:lnTo>
                  <a:pt x="73" y="88"/>
                </a:lnTo>
                <a:lnTo>
                  <a:pt x="58" y="92"/>
                </a:lnTo>
                <a:lnTo>
                  <a:pt x="44" y="97"/>
                </a:lnTo>
                <a:lnTo>
                  <a:pt x="32" y="106"/>
                </a:lnTo>
                <a:lnTo>
                  <a:pt x="21" y="117"/>
                </a:lnTo>
                <a:lnTo>
                  <a:pt x="12" y="129"/>
                </a:lnTo>
                <a:lnTo>
                  <a:pt x="5" y="144"/>
                </a:lnTo>
                <a:lnTo>
                  <a:pt x="1" y="159"/>
                </a:lnTo>
                <a:lnTo>
                  <a:pt x="0" y="175"/>
                </a:lnTo>
                <a:lnTo>
                  <a:pt x="1" y="191"/>
                </a:lnTo>
                <a:lnTo>
                  <a:pt x="5" y="207"/>
                </a:lnTo>
                <a:lnTo>
                  <a:pt x="12" y="221"/>
                </a:lnTo>
                <a:lnTo>
                  <a:pt x="21" y="234"/>
                </a:lnTo>
                <a:lnTo>
                  <a:pt x="32" y="244"/>
                </a:lnTo>
                <a:lnTo>
                  <a:pt x="44" y="253"/>
                </a:lnTo>
                <a:lnTo>
                  <a:pt x="58" y="259"/>
                </a:lnTo>
                <a:lnTo>
                  <a:pt x="73" y="262"/>
                </a:lnTo>
                <a:lnTo>
                  <a:pt x="88" y="263"/>
                </a:lnTo>
                <a:lnTo>
                  <a:pt x="102" y="260"/>
                </a:lnTo>
                <a:close/>
              </a:path>
            </a:pathLst>
          </a:custGeom>
          <a:solidFill>
            <a:srgbClr val="FFFFFF"/>
          </a:solidFill>
          <a:ln w="7938">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83" name="Rectangle 977">
            <a:extLst>
              <a:ext uri="{FF2B5EF4-FFF2-40B4-BE49-F238E27FC236}">
                <a16:creationId xmlns:a16="http://schemas.microsoft.com/office/drawing/2014/main" id="{B11A5054-7A93-674A-84F7-297639540DB4}"/>
              </a:ext>
            </a:extLst>
          </p:cNvPr>
          <p:cNvSpPr>
            <a:spLocks noChangeArrowheads="1"/>
          </p:cNvSpPr>
          <p:nvPr/>
        </p:nvSpPr>
        <p:spPr bwMode="auto">
          <a:xfrm>
            <a:off x="4666313" y="1302544"/>
            <a:ext cx="275718" cy="15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975" b="1">
                <a:solidFill>
                  <a:srgbClr val="000000"/>
                </a:solidFill>
                <a:cs typeface="Arial" panose="020B0604020202020204" pitchFamily="34" charset="0"/>
              </a:rPr>
              <a:t>Jack</a:t>
            </a:r>
            <a:endParaRPr lang="en-US" altLang="en-CN" sz="1800" b="1">
              <a:solidFill>
                <a:srgbClr val="000000"/>
              </a:solidFill>
            </a:endParaRPr>
          </a:p>
        </p:txBody>
      </p:sp>
      <p:sp>
        <p:nvSpPr>
          <p:cNvPr id="43184" name="Rectangle 978">
            <a:extLst>
              <a:ext uri="{FF2B5EF4-FFF2-40B4-BE49-F238E27FC236}">
                <a16:creationId xmlns:a16="http://schemas.microsoft.com/office/drawing/2014/main" id="{F882C823-2FB5-DF40-95C5-A1EF14AEB6AF}"/>
              </a:ext>
            </a:extLst>
          </p:cNvPr>
          <p:cNvSpPr>
            <a:spLocks noChangeArrowheads="1"/>
          </p:cNvSpPr>
          <p:nvPr/>
        </p:nvSpPr>
        <p:spPr bwMode="auto">
          <a:xfrm>
            <a:off x="4544875" y="1422798"/>
            <a:ext cx="520976" cy="150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975" b="1">
                <a:solidFill>
                  <a:srgbClr val="000000"/>
                </a:solidFill>
                <a:cs typeface="Arial" panose="020B0604020202020204" pitchFamily="34" charset="0"/>
              </a:rPr>
              <a:t>compiler</a:t>
            </a:r>
            <a:endParaRPr lang="en-US" altLang="en-CN" sz="1800" b="1">
              <a:solidFill>
                <a:srgbClr val="000000"/>
              </a:solidFill>
            </a:endParaRPr>
          </a:p>
        </p:txBody>
      </p:sp>
      <p:sp>
        <p:nvSpPr>
          <p:cNvPr id="43185" name="Rectangle 979">
            <a:extLst>
              <a:ext uri="{FF2B5EF4-FFF2-40B4-BE49-F238E27FC236}">
                <a16:creationId xmlns:a16="http://schemas.microsoft.com/office/drawing/2014/main" id="{BDFA7915-33F3-F04E-B7AE-5B2A0A77A9D1}"/>
              </a:ext>
            </a:extLst>
          </p:cNvPr>
          <p:cNvSpPr>
            <a:spLocks noChangeArrowheads="1"/>
          </p:cNvSpPr>
          <p:nvPr/>
        </p:nvSpPr>
        <p:spPr bwMode="auto">
          <a:xfrm>
            <a:off x="4198145" y="611983"/>
            <a:ext cx="469106" cy="18454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186" name="Rectangle 980">
            <a:extLst>
              <a:ext uri="{FF2B5EF4-FFF2-40B4-BE49-F238E27FC236}">
                <a16:creationId xmlns:a16="http://schemas.microsoft.com/office/drawing/2014/main" id="{D431F26D-E8CB-A14C-8115-5EFD346D84FE}"/>
              </a:ext>
            </a:extLst>
          </p:cNvPr>
          <p:cNvSpPr>
            <a:spLocks noChangeArrowheads="1"/>
          </p:cNvSpPr>
          <p:nvPr/>
        </p:nvSpPr>
        <p:spPr bwMode="auto">
          <a:xfrm>
            <a:off x="4317845" y="548879"/>
            <a:ext cx="360676" cy="311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2025">
                <a:solidFill>
                  <a:srgbClr val="000000"/>
                </a:solidFill>
                <a:cs typeface="Arial" panose="020B0604020202020204" pitchFamily="34" charset="0"/>
              </a:rPr>
              <a:t>. . .</a:t>
            </a:r>
            <a:endParaRPr lang="en-US" altLang="en-CN" sz="1800" b="1">
              <a:solidFill>
                <a:srgbClr val="000000"/>
              </a:solidFill>
            </a:endParaRPr>
          </a:p>
        </p:txBody>
      </p:sp>
      <p:sp>
        <p:nvSpPr>
          <p:cNvPr id="43187" name="Freeform 981">
            <a:extLst>
              <a:ext uri="{FF2B5EF4-FFF2-40B4-BE49-F238E27FC236}">
                <a16:creationId xmlns:a16="http://schemas.microsoft.com/office/drawing/2014/main" id="{8857BCA4-1C1C-1E41-B0DD-A7F1A199FFCD}"/>
              </a:ext>
            </a:extLst>
          </p:cNvPr>
          <p:cNvSpPr>
            <a:spLocks/>
          </p:cNvSpPr>
          <p:nvPr/>
        </p:nvSpPr>
        <p:spPr bwMode="auto">
          <a:xfrm>
            <a:off x="2206229" y="600076"/>
            <a:ext cx="617934" cy="369094"/>
          </a:xfrm>
          <a:custGeom>
            <a:avLst/>
            <a:gdLst>
              <a:gd name="T0" fmla="*/ 332660423 w 519"/>
              <a:gd name="T1" fmla="*/ 781248438 h 310"/>
              <a:gd name="T2" fmla="*/ 975299083 w 519"/>
              <a:gd name="T3" fmla="*/ 781248438 h 310"/>
              <a:gd name="T4" fmla="*/ 1025702178 w 519"/>
              <a:gd name="T5" fmla="*/ 776208125 h 310"/>
              <a:gd name="T6" fmla="*/ 1078626220 w 519"/>
              <a:gd name="T7" fmla="*/ 763608138 h 310"/>
              <a:gd name="T8" fmla="*/ 1126508366 w 519"/>
              <a:gd name="T9" fmla="*/ 743446888 h 310"/>
              <a:gd name="T10" fmla="*/ 1169351790 w 519"/>
              <a:gd name="T11" fmla="*/ 715724375 h 310"/>
              <a:gd name="T12" fmla="*/ 1209674266 w 519"/>
              <a:gd name="T13" fmla="*/ 682963138 h 310"/>
              <a:gd name="T14" fmla="*/ 1242435484 w 519"/>
              <a:gd name="T15" fmla="*/ 645160000 h 310"/>
              <a:gd name="T16" fmla="*/ 1270157979 w 519"/>
              <a:gd name="T17" fmla="*/ 599797188 h 310"/>
              <a:gd name="T18" fmla="*/ 1290319217 w 519"/>
              <a:gd name="T19" fmla="*/ 551915013 h 310"/>
              <a:gd name="T20" fmla="*/ 1302919197 w 519"/>
              <a:gd name="T21" fmla="*/ 501511888 h 310"/>
              <a:gd name="T22" fmla="*/ 1307959506 w 519"/>
              <a:gd name="T23" fmla="*/ 451108763 h 310"/>
              <a:gd name="T24" fmla="*/ 1307959506 w 519"/>
              <a:gd name="T25" fmla="*/ 330141263 h 310"/>
              <a:gd name="T26" fmla="*/ 1302919197 w 519"/>
              <a:gd name="T27" fmla="*/ 279738138 h 310"/>
              <a:gd name="T28" fmla="*/ 1290319217 w 519"/>
              <a:gd name="T29" fmla="*/ 229335013 h 310"/>
              <a:gd name="T30" fmla="*/ 1270157979 w 519"/>
              <a:gd name="T31" fmla="*/ 181451250 h 310"/>
              <a:gd name="T32" fmla="*/ 1242435484 w 519"/>
              <a:gd name="T33" fmla="*/ 136088438 h 310"/>
              <a:gd name="T34" fmla="*/ 1209674266 w 519"/>
              <a:gd name="T35" fmla="*/ 98286888 h 310"/>
              <a:gd name="T36" fmla="*/ 1169351790 w 519"/>
              <a:gd name="T37" fmla="*/ 65524063 h 310"/>
              <a:gd name="T38" fmla="*/ 1126508366 w 519"/>
              <a:gd name="T39" fmla="*/ 37803138 h 310"/>
              <a:gd name="T40" fmla="*/ 1078626220 w 519"/>
              <a:gd name="T41" fmla="*/ 17641888 h 310"/>
              <a:gd name="T42" fmla="*/ 1025702178 w 519"/>
              <a:gd name="T43" fmla="*/ 5040313 h 310"/>
              <a:gd name="T44" fmla="*/ 975299083 w 519"/>
              <a:gd name="T45" fmla="*/ 0 h 310"/>
              <a:gd name="T46" fmla="*/ 332660423 w 519"/>
              <a:gd name="T47" fmla="*/ 0 h 310"/>
              <a:gd name="T48" fmla="*/ 279736380 w 519"/>
              <a:gd name="T49" fmla="*/ 5040313 h 310"/>
              <a:gd name="T50" fmla="*/ 229333286 w 519"/>
              <a:gd name="T51" fmla="*/ 17641888 h 310"/>
              <a:gd name="T52" fmla="*/ 181451140 w 519"/>
              <a:gd name="T53" fmla="*/ 37803138 h 310"/>
              <a:gd name="T54" fmla="*/ 136088355 w 519"/>
              <a:gd name="T55" fmla="*/ 65524063 h 310"/>
              <a:gd name="T56" fmla="*/ 98285240 w 519"/>
              <a:gd name="T57" fmla="*/ 98286888 h 310"/>
              <a:gd name="T58" fmla="*/ 63003074 w 519"/>
              <a:gd name="T59" fmla="*/ 136088438 h 310"/>
              <a:gd name="T60" fmla="*/ 37801527 w 519"/>
              <a:gd name="T61" fmla="*/ 181451250 h 310"/>
              <a:gd name="T62" fmla="*/ 17640289 w 519"/>
              <a:gd name="T63" fmla="*/ 229335013 h 310"/>
              <a:gd name="T64" fmla="*/ 5040309 w 519"/>
              <a:gd name="T65" fmla="*/ 279738138 h 310"/>
              <a:gd name="T66" fmla="*/ 0 w 519"/>
              <a:gd name="T67" fmla="*/ 330141263 h 310"/>
              <a:gd name="T68" fmla="*/ 0 w 519"/>
              <a:gd name="T69" fmla="*/ 451108763 h 310"/>
              <a:gd name="T70" fmla="*/ 5040309 w 519"/>
              <a:gd name="T71" fmla="*/ 501511888 h 310"/>
              <a:gd name="T72" fmla="*/ 17640289 w 519"/>
              <a:gd name="T73" fmla="*/ 551915013 h 310"/>
              <a:gd name="T74" fmla="*/ 37801527 w 519"/>
              <a:gd name="T75" fmla="*/ 599797188 h 310"/>
              <a:gd name="T76" fmla="*/ 63003074 w 519"/>
              <a:gd name="T77" fmla="*/ 645160000 h 310"/>
              <a:gd name="T78" fmla="*/ 98285240 w 519"/>
              <a:gd name="T79" fmla="*/ 682963138 h 310"/>
              <a:gd name="T80" fmla="*/ 136088355 w 519"/>
              <a:gd name="T81" fmla="*/ 715724375 h 310"/>
              <a:gd name="T82" fmla="*/ 181451140 w 519"/>
              <a:gd name="T83" fmla="*/ 743446888 h 310"/>
              <a:gd name="T84" fmla="*/ 229333286 w 519"/>
              <a:gd name="T85" fmla="*/ 763608138 h 310"/>
              <a:gd name="T86" fmla="*/ 279736380 w 519"/>
              <a:gd name="T87" fmla="*/ 776208125 h 310"/>
              <a:gd name="T88" fmla="*/ 332660423 w 519"/>
              <a:gd name="T89" fmla="*/ 781248438 h 31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519" h="310">
                <a:moveTo>
                  <a:pt x="132" y="310"/>
                </a:moveTo>
                <a:lnTo>
                  <a:pt x="387" y="310"/>
                </a:lnTo>
                <a:lnTo>
                  <a:pt x="407" y="308"/>
                </a:lnTo>
                <a:lnTo>
                  <a:pt x="428" y="303"/>
                </a:lnTo>
                <a:lnTo>
                  <a:pt x="447" y="295"/>
                </a:lnTo>
                <a:lnTo>
                  <a:pt x="464" y="284"/>
                </a:lnTo>
                <a:lnTo>
                  <a:pt x="480" y="271"/>
                </a:lnTo>
                <a:lnTo>
                  <a:pt x="493" y="256"/>
                </a:lnTo>
                <a:lnTo>
                  <a:pt x="504" y="238"/>
                </a:lnTo>
                <a:lnTo>
                  <a:pt x="512" y="219"/>
                </a:lnTo>
                <a:lnTo>
                  <a:pt x="517" y="199"/>
                </a:lnTo>
                <a:lnTo>
                  <a:pt x="519" y="179"/>
                </a:lnTo>
                <a:lnTo>
                  <a:pt x="519" y="131"/>
                </a:lnTo>
                <a:lnTo>
                  <a:pt x="517" y="111"/>
                </a:lnTo>
                <a:lnTo>
                  <a:pt x="512" y="91"/>
                </a:lnTo>
                <a:lnTo>
                  <a:pt x="504" y="72"/>
                </a:lnTo>
                <a:lnTo>
                  <a:pt x="493" y="54"/>
                </a:lnTo>
                <a:lnTo>
                  <a:pt x="480" y="39"/>
                </a:lnTo>
                <a:lnTo>
                  <a:pt x="464" y="26"/>
                </a:lnTo>
                <a:lnTo>
                  <a:pt x="447" y="15"/>
                </a:lnTo>
                <a:lnTo>
                  <a:pt x="428" y="7"/>
                </a:lnTo>
                <a:lnTo>
                  <a:pt x="407" y="2"/>
                </a:lnTo>
                <a:lnTo>
                  <a:pt x="387" y="0"/>
                </a:lnTo>
                <a:lnTo>
                  <a:pt x="132" y="0"/>
                </a:lnTo>
                <a:lnTo>
                  <a:pt x="111" y="2"/>
                </a:lnTo>
                <a:lnTo>
                  <a:pt x="91" y="7"/>
                </a:lnTo>
                <a:lnTo>
                  <a:pt x="72" y="15"/>
                </a:lnTo>
                <a:lnTo>
                  <a:pt x="54" y="26"/>
                </a:lnTo>
                <a:lnTo>
                  <a:pt x="39" y="39"/>
                </a:lnTo>
                <a:lnTo>
                  <a:pt x="25" y="54"/>
                </a:lnTo>
                <a:lnTo>
                  <a:pt x="15" y="72"/>
                </a:lnTo>
                <a:lnTo>
                  <a:pt x="7" y="91"/>
                </a:lnTo>
                <a:lnTo>
                  <a:pt x="2" y="111"/>
                </a:lnTo>
                <a:lnTo>
                  <a:pt x="0" y="131"/>
                </a:lnTo>
                <a:lnTo>
                  <a:pt x="0" y="179"/>
                </a:lnTo>
                <a:lnTo>
                  <a:pt x="2" y="199"/>
                </a:lnTo>
                <a:lnTo>
                  <a:pt x="7" y="219"/>
                </a:lnTo>
                <a:lnTo>
                  <a:pt x="15" y="238"/>
                </a:lnTo>
                <a:lnTo>
                  <a:pt x="25" y="256"/>
                </a:lnTo>
                <a:lnTo>
                  <a:pt x="39" y="271"/>
                </a:lnTo>
                <a:lnTo>
                  <a:pt x="54" y="284"/>
                </a:lnTo>
                <a:lnTo>
                  <a:pt x="72" y="295"/>
                </a:lnTo>
                <a:lnTo>
                  <a:pt x="91" y="303"/>
                </a:lnTo>
                <a:lnTo>
                  <a:pt x="111" y="308"/>
                </a:lnTo>
                <a:lnTo>
                  <a:pt x="132" y="310"/>
                </a:lnTo>
                <a:close/>
              </a:path>
            </a:pathLst>
          </a:custGeom>
          <a:solidFill>
            <a:srgbClr val="E6E6E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88" name="Rectangle 982">
            <a:extLst>
              <a:ext uri="{FF2B5EF4-FFF2-40B4-BE49-F238E27FC236}">
                <a16:creationId xmlns:a16="http://schemas.microsoft.com/office/drawing/2014/main" id="{8ADD600C-F143-634D-8181-5E08E1AFCA64}"/>
              </a:ext>
            </a:extLst>
          </p:cNvPr>
          <p:cNvSpPr>
            <a:spLocks noChangeArrowheads="1"/>
          </p:cNvSpPr>
          <p:nvPr/>
        </p:nvSpPr>
        <p:spPr bwMode="auto">
          <a:xfrm>
            <a:off x="2399753" y="660798"/>
            <a:ext cx="277320"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Some</a:t>
            </a:r>
            <a:endParaRPr lang="en-US" altLang="en-CN" sz="1800" b="1">
              <a:solidFill>
                <a:srgbClr val="000000"/>
              </a:solidFill>
            </a:endParaRPr>
          </a:p>
        </p:txBody>
      </p:sp>
      <p:sp>
        <p:nvSpPr>
          <p:cNvPr id="43189" name="Rectangle 983">
            <a:extLst>
              <a:ext uri="{FF2B5EF4-FFF2-40B4-BE49-F238E27FC236}">
                <a16:creationId xmlns:a16="http://schemas.microsoft.com/office/drawing/2014/main" id="{83DAB5B9-B829-5E44-9937-F6BAD0AFD0B1}"/>
              </a:ext>
            </a:extLst>
          </p:cNvPr>
          <p:cNvSpPr>
            <a:spLocks noChangeArrowheads="1"/>
          </p:cNvSpPr>
          <p:nvPr/>
        </p:nvSpPr>
        <p:spPr bwMode="auto">
          <a:xfrm>
            <a:off x="2319398" y="785813"/>
            <a:ext cx="439224" cy="126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825">
                <a:solidFill>
                  <a:srgbClr val="000000"/>
                </a:solidFill>
                <a:cs typeface="Arial" panose="020B0604020202020204" pitchFamily="34" charset="0"/>
              </a:rPr>
              <a:t>language</a:t>
            </a:r>
            <a:endParaRPr lang="en-US" altLang="en-CN" sz="1800" b="1">
              <a:solidFill>
                <a:srgbClr val="000000"/>
              </a:solidFill>
            </a:endParaRPr>
          </a:p>
        </p:txBody>
      </p:sp>
      <p:sp>
        <p:nvSpPr>
          <p:cNvPr id="43190" name="Rectangle 984">
            <a:extLst>
              <a:ext uri="{FF2B5EF4-FFF2-40B4-BE49-F238E27FC236}">
                <a16:creationId xmlns:a16="http://schemas.microsoft.com/office/drawing/2014/main" id="{17CE401F-68EE-C24A-B8ED-83773C8BA815}"/>
              </a:ext>
            </a:extLst>
          </p:cNvPr>
          <p:cNvSpPr>
            <a:spLocks noChangeArrowheads="1"/>
          </p:cNvSpPr>
          <p:nvPr/>
        </p:nvSpPr>
        <p:spPr bwMode="auto">
          <a:xfrm>
            <a:off x="2852739" y="611983"/>
            <a:ext cx="469106" cy="18454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191" name="Rectangle 985">
            <a:extLst>
              <a:ext uri="{FF2B5EF4-FFF2-40B4-BE49-F238E27FC236}">
                <a16:creationId xmlns:a16="http://schemas.microsoft.com/office/drawing/2014/main" id="{8CCFD7B8-1659-C84D-A26F-36C7432070F1}"/>
              </a:ext>
            </a:extLst>
          </p:cNvPr>
          <p:cNvSpPr>
            <a:spLocks noChangeArrowheads="1"/>
          </p:cNvSpPr>
          <p:nvPr/>
        </p:nvSpPr>
        <p:spPr bwMode="auto">
          <a:xfrm>
            <a:off x="2972438" y="548879"/>
            <a:ext cx="360676" cy="311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2025">
                <a:solidFill>
                  <a:srgbClr val="000000"/>
                </a:solidFill>
                <a:cs typeface="Arial" panose="020B0604020202020204" pitchFamily="34" charset="0"/>
              </a:rPr>
              <a:t>. . .</a:t>
            </a:r>
            <a:endParaRPr lang="en-US" altLang="en-CN" sz="1800" b="1">
              <a:solidFill>
                <a:srgbClr val="000000"/>
              </a:solidFill>
            </a:endParaRPr>
          </a:p>
        </p:txBody>
      </p:sp>
      <p:sp>
        <p:nvSpPr>
          <p:cNvPr id="43192" name="Freeform 986">
            <a:extLst>
              <a:ext uri="{FF2B5EF4-FFF2-40B4-BE49-F238E27FC236}">
                <a16:creationId xmlns:a16="http://schemas.microsoft.com/office/drawing/2014/main" id="{0B71B657-FFDD-9A4C-BC56-6DECF76FDF49}"/>
              </a:ext>
            </a:extLst>
          </p:cNvPr>
          <p:cNvSpPr>
            <a:spLocks/>
          </p:cNvSpPr>
          <p:nvPr/>
        </p:nvSpPr>
        <p:spPr bwMode="auto">
          <a:xfrm>
            <a:off x="5030392" y="3860007"/>
            <a:ext cx="163115" cy="122635"/>
          </a:xfrm>
          <a:custGeom>
            <a:avLst/>
            <a:gdLst>
              <a:gd name="T0" fmla="*/ 171370231 w 137"/>
              <a:gd name="T1" fmla="*/ 259577681 h 103"/>
              <a:gd name="T2" fmla="*/ 345259819 w 137"/>
              <a:gd name="T3" fmla="*/ 158771123 h 103"/>
              <a:gd name="T4" fmla="*/ 231853842 w 137"/>
              <a:gd name="T5" fmla="*/ 158771123 h 103"/>
              <a:gd name="T6" fmla="*/ 231853842 w 137"/>
              <a:gd name="T7" fmla="*/ 0 h 103"/>
              <a:gd name="T8" fmla="*/ 113405977 w 137"/>
              <a:gd name="T9" fmla="*/ 0 h 103"/>
              <a:gd name="T10" fmla="*/ 113405977 w 137"/>
              <a:gd name="T11" fmla="*/ 158771123 h 103"/>
              <a:gd name="T12" fmla="*/ 0 w 137"/>
              <a:gd name="T13" fmla="*/ 158771123 h 103"/>
              <a:gd name="T14" fmla="*/ 171370231 w 137"/>
              <a:gd name="T15" fmla="*/ 259577681 h 10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7" h="103">
                <a:moveTo>
                  <a:pt x="68" y="103"/>
                </a:moveTo>
                <a:lnTo>
                  <a:pt x="137" y="63"/>
                </a:lnTo>
                <a:lnTo>
                  <a:pt x="92" y="63"/>
                </a:lnTo>
                <a:lnTo>
                  <a:pt x="92" y="0"/>
                </a:lnTo>
                <a:lnTo>
                  <a:pt x="45" y="0"/>
                </a:lnTo>
                <a:lnTo>
                  <a:pt x="45" y="63"/>
                </a:lnTo>
                <a:lnTo>
                  <a:pt x="0" y="63"/>
                </a:lnTo>
                <a:lnTo>
                  <a:pt x="68" y="103"/>
                </a:lnTo>
                <a:close/>
              </a:path>
            </a:pathLst>
          </a:custGeom>
          <a:solidFill>
            <a:srgbClr val="E6E6E6"/>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93" name="Freeform 987">
            <a:extLst>
              <a:ext uri="{FF2B5EF4-FFF2-40B4-BE49-F238E27FC236}">
                <a16:creationId xmlns:a16="http://schemas.microsoft.com/office/drawing/2014/main" id="{09EFA175-3AB7-AB49-ABE4-03AD4D336D94}"/>
              </a:ext>
            </a:extLst>
          </p:cNvPr>
          <p:cNvSpPr>
            <a:spLocks/>
          </p:cNvSpPr>
          <p:nvPr/>
        </p:nvSpPr>
        <p:spPr bwMode="auto">
          <a:xfrm>
            <a:off x="6384131" y="2070498"/>
            <a:ext cx="138113" cy="1225153"/>
          </a:xfrm>
          <a:custGeom>
            <a:avLst/>
            <a:gdLst>
              <a:gd name="T0" fmla="*/ 0 w 116"/>
              <a:gd name="T1" fmla="*/ 2147483647 h 1029"/>
              <a:gd name="T2" fmla="*/ 126007813 w 116"/>
              <a:gd name="T3" fmla="*/ 2147483647 h 1029"/>
              <a:gd name="T4" fmla="*/ 148690013 w 116"/>
              <a:gd name="T5" fmla="*/ 2147483647 h 1029"/>
              <a:gd name="T6" fmla="*/ 173891575 w 116"/>
              <a:gd name="T7" fmla="*/ 2147483647 h 1029"/>
              <a:gd name="T8" fmla="*/ 191531875 w 116"/>
              <a:gd name="T9" fmla="*/ 2147483647 h 1029"/>
              <a:gd name="T10" fmla="*/ 204133450 w 116"/>
              <a:gd name="T11" fmla="*/ 2147483647 h 1029"/>
              <a:gd name="T12" fmla="*/ 209173763 w 116"/>
              <a:gd name="T13" fmla="*/ 2147483647 h 1029"/>
              <a:gd name="T14" fmla="*/ 209173763 w 116"/>
              <a:gd name="T15" fmla="*/ 1406246757 h 1029"/>
              <a:gd name="T16" fmla="*/ 211693125 w 116"/>
              <a:gd name="T17" fmla="*/ 1381045202 h 1029"/>
              <a:gd name="T18" fmla="*/ 224294700 w 116"/>
              <a:gd name="T19" fmla="*/ 1355843647 h 1029"/>
              <a:gd name="T20" fmla="*/ 241935000 w 116"/>
              <a:gd name="T21" fmla="*/ 1338201765 h 1029"/>
              <a:gd name="T22" fmla="*/ 267136563 w 116"/>
              <a:gd name="T23" fmla="*/ 1325601782 h 1029"/>
              <a:gd name="T24" fmla="*/ 292338125 w 116"/>
              <a:gd name="T25" fmla="*/ 1323080833 h 1029"/>
              <a:gd name="T26" fmla="*/ 267136563 w 116"/>
              <a:gd name="T27" fmla="*/ 1320561471 h 1029"/>
              <a:gd name="T28" fmla="*/ 241935000 w 116"/>
              <a:gd name="T29" fmla="*/ 1305440538 h 1029"/>
              <a:gd name="T30" fmla="*/ 224294700 w 116"/>
              <a:gd name="T31" fmla="*/ 1287798656 h 1029"/>
              <a:gd name="T32" fmla="*/ 211693125 w 116"/>
              <a:gd name="T33" fmla="*/ 1265118050 h 1029"/>
              <a:gd name="T34" fmla="*/ 209173763 w 116"/>
              <a:gd name="T35" fmla="*/ 1239916495 h 1029"/>
              <a:gd name="T36" fmla="*/ 209173763 w 116"/>
              <a:gd name="T37" fmla="*/ 83164337 h 1029"/>
              <a:gd name="T38" fmla="*/ 204133450 w 116"/>
              <a:gd name="T39" fmla="*/ 57962782 h 1029"/>
              <a:gd name="T40" fmla="*/ 191531875 w 116"/>
              <a:gd name="T41" fmla="*/ 35282177 h 1029"/>
              <a:gd name="T42" fmla="*/ 173891575 w 116"/>
              <a:gd name="T43" fmla="*/ 15120933 h 1029"/>
              <a:gd name="T44" fmla="*/ 148690013 w 116"/>
              <a:gd name="T45" fmla="*/ 5040311 h 1029"/>
              <a:gd name="T46" fmla="*/ 126007813 w 116"/>
              <a:gd name="T47" fmla="*/ 0 h 1029"/>
              <a:gd name="T48" fmla="*/ 0 w 116"/>
              <a:gd name="T49" fmla="*/ 0 h 102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16" h="1029">
                <a:moveTo>
                  <a:pt x="0" y="1029"/>
                </a:moveTo>
                <a:lnTo>
                  <a:pt x="50" y="1029"/>
                </a:lnTo>
                <a:lnTo>
                  <a:pt x="59" y="1027"/>
                </a:lnTo>
                <a:lnTo>
                  <a:pt x="69" y="1023"/>
                </a:lnTo>
                <a:lnTo>
                  <a:pt x="76" y="1016"/>
                </a:lnTo>
                <a:lnTo>
                  <a:pt x="81" y="1006"/>
                </a:lnTo>
                <a:lnTo>
                  <a:pt x="83" y="996"/>
                </a:lnTo>
                <a:lnTo>
                  <a:pt x="83" y="558"/>
                </a:lnTo>
                <a:lnTo>
                  <a:pt x="84" y="548"/>
                </a:lnTo>
                <a:lnTo>
                  <a:pt x="89" y="538"/>
                </a:lnTo>
                <a:lnTo>
                  <a:pt x="96" y="531"/>
                </a:lnTo>
                <a:lnTo>
                  <a:pt x="106" y="526"/>
                </a:lnTo>
                <a:lnTo>
                  <a:pt x="116" y="525"/>
                </a:lnTo>
                <a:lnTo>
                  <a:pt x="106" y="524"/>
                </a:lnTo>
                <a:lnTo>
                  <a:pt x="96" y="518"/>
                </a:lnTo>
                <a:lnTo>
                  <a:pt x="89" y="511"/>
                </a:lnTo>
                <a:lnTo>
                  <a:pt x="84" y="502"/>
                </a:lnTo>
                <a:lnTo>
                  <a:pt x="83" y="492"/>
                </a:lnTo>
                <a:lnTo>
                  <a:pt x="83" y="33"/>
                </a:lnTo>
                <a:lnTo>
                  <a:pt x="81" y="23"/>
                </a:lnTo>
                <a:lnTo>
                  <a:pt x="76" y="14"/>
                </a:lnTo>
                <a:lnTo>
                  <a:pt x="69" y="6"/>
                </a:lnTo>
                <a:lnTo>
                  <a:pt x="59" y="2"/>
                </a:lnTo>
                <a:lnTo>
                  <a:pt x="50" y="0"/>
                </a:lnTo>
                <a:lnTo>
                  <a:pt x="0" y="0"/>
                </a:lnTo>
              </a:path>
            </a:pathLst>
          </a:custGeom>
          <a:noFill/>
          <a:ln w="25400">
            <a:solidFill>
              <a:srgbClr val="99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94" name="Rectangle 988">
            <a:extLst>
              <a:ext uri="{FF2B5EF4-FFF2-40B4-BE49-F238E27FC236}">
                <a16:creationId xmlns:a16="http://schemas.microsoft.com/office/drawing/2014/main" id="{4AC05F1F-98AE-C945-A893-BDE613DD753D}"/>
              </a:ext>
            </a:extLst>
          </p:cNvPr>
          <p:cNvSpPr>
            <a:spLocks noChangeArrowheads="1"/>
          </p:cNvSpPr>
          <p:nvPr/>
        </p:nvSpPr>
        <p:spPr bwMode="auto">
          <a:xfrm>
            <a:off x="6606780" y="2413397"/>
            <a:ext cx="506015" cy="4905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195" name="Freeform 989">
            <a:extLst>
              <a:ext uri="{FF2B5EF4-FFF2-40B4-BE49-F238E27FC236}">
                <a16:creationId xmlns:a16="http://schemas.microsoft.com/office/drawing/2014/main" id="{6237A9FA-4531-184C-94D7-C935F8E05121}"/>
              </a:ext>
            </a:extLst>
          </p:cNvPr>
          <p:cNvSpPr>
            <a:spLocks/>
          </p:cNvSpPr>
          <p:nvPr/>
        </p:nvSpPr>
        <p:spPr bwMode="auto">
          <a:xfrm>
            <a:off x="6384131" y="648892"/>
            <a:ext cx="128588" cy="1372790"/>
          </a:xfrm>
          <a:custGeom>
            <a:avLst/>
            <a:gdLst>
              <a:gd name="T0" fmla="*/ 0 w 108"/>
              <a:gd name="T1" fmla="*/ 2147483647 h 1153"/>
              <a:gd name="T2" fmla="*/ 103327200 w 108"/>
              <a:gd name="T3" fmla="*/ 2147483647 h 1153"/>
              <a:gd name="T4" fmla="*/ 131048125 w 108"/>
              <a:gd name="T5" fmla="*/ 2147483647 h 1153"/>
              <a:gd name="T6" fmla="*/ 153730325 w 108"/>
              <a:gd name="T7" fmla="*/ 2147483647 h 1153"/>
              <a:gd name="T8" fmla="*/ 171370625 w 108"/>
              <a:gd name="T9" fmla="*/ 2147483647 h 1153"/>
              <a:gd name="T10" fmla="*/ 183972200 w 108"/>
              <a:gd name="T11" fmla="*/ 2147483647 h 1153"/>
              <a:gd name="T12" fmla="*/ 186491563 w 108"/>
              <a:gd name="T13" fmla="*/ 2147483647 h 1153"/>
              <a:gd name="T14" fmla="*/ 186491563 w 108"/>
              <a:gd name="T15" fmla="*/ 1562496448 h 1153"/>
              <a:gd name="T16" fmla="*/ 191531875 w 108"/>
              <a:gd name="T17" fmla="*/ 1534773943 h 1153"/>
              <a:gd name="T18" fmla="*/ 204133450 w 108"/>
              <a:gd name="T19" fmla="*/ 1514612699 h 1153"/>
              <a:gd name="T20" fmla="*/ 221773750 w 108"/>
              <a:gd name="T21" fmla="*/ 1494451454 h 1153"/>
              <a:gd name="T22" fmla="*/ 244455950 w 108"/>
              <a:gd name="T23" fmla="*/ 1481851470 h 1153"/>
              <a:gd name="T24" fmla="*/ 272176875 w 108"/>
              <a:gd name="T25" fmla="*/ 1479330521 h 1153"/>
              <a:gd name="T26" fmla="*/ 244455950 w 108"/>
              <a:gd name="T27" fmla="*/ 1474290210 h 1153"/>
              <a:gd name="T28" fmla="*/ 221773750 w 108"/>
              <a:gd name="T29" fmla="*/ 1464209588 h 1153"/>
              <a:gd name="T30" fmla="*/ 204133450 w 108"/>
              <a:gd name="T31" fmla="*/ 1446569292 h 1153"/>
              <a:gd name="T32" fmla="*/ 191531875 w 108"/>
              <a:gd name="T33" fmla="*/ 1421367737 h 1153"/>
              <a:gd name="T34" fmla="*/ 186491563 w 108"/>
              <a:gd name="T35" fmla="*/ 1396166181 h 1153"/>
              <a:gd name="T36" fmla="*/ 186491563 w 108"/>
              <a:gd name="T37" fmla="*/ 83164340 h 1153"/>
              <a:gd name="T38" fmla="*/ 183972200 w 108"/>
              <a:gd name="T39" fmla="*/ 57962784 h 1153"/>
              <a:gd name="T40" fmla="*/ 171370625 w 108"/>
              <a:gd name="T41" fmla="*/ 35282178 h 1153"/>
              <a:gd name="T42" fmla="*/ 153730325 w 108"/>
              <a:gd name="T43" fmla="*/ 15120933 h 1153"/>
              <a:gd name="T44" fmla="*/ 131048125 w 108"/>
              <a:gd name="T45" fmla="*/ 5040311 h 1153"/>
              <a:gd name="T46" fmla="*/ 103327200 w 108"/>
              <a:gd name="T47" fmla="*/ 0 h 1153"/>
              <a:gd name="T48" fmla="*/ 0 w 108"/>
              <a:gd name="T49" fmla="*/ 0 h 115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8" h="1153">
                <a:moveTo>
                  <a:pt x="0" y="1153"/>
                </a:moveTo>
                <a:lnTo>
                  <a:pt x="41" y="1153"/>
                </a:lnTo>
                <a:lnTo>
                  <a:pt x="52" y="1151"/>
                </a:lnTo>
                <a:lnTo>
                  <a:pt x="61" y="1147"/>
                </a:lnTo>
                <a:lnTo>
                  <a:pt x="68" y="1139"/>
                </a:lnTo>
                <a:lnTo>
                  <a:pt x="73" y="1130"/>
                </a:lnTo>
                <a:lnTo>
                  <a:pt x="74" y="1120"/>
                </a:lnTo>
                <a:lnTo>
                  <a:pt x="74" y="620"/>
                </a:lnTo>
                <a:lnTo>
                  <a:pt x="76" y="609"/>
                </a:lnTo>
                <a:lnTo>
                  <a:pt x="81" y="601"/>
                </a:lnTo>
                <a:lnTo>
                  <a:pt x="88" y="593"/>
                </a:lnTo>
                <a:lnTo>
                  <a:pt x="97" y="588"/>
                </a:lnTo>
                <a:lnTo>
                  <a:pt x="108" y="587"/>
                </a:lnTo>
                <a:lnTo>
                  <a:pt x="97" y="585"/>
                </a:lnTo>
                <a:lnTo>
                  <a:pt x="88" y="581"/>
                </a:lnTo>
                <a:lnTo>
                  <a:pt x="81" y="574"/>
                </a:lnTo>
                <a:lnTo>
                  <a:pt x="76" y="564"/>
                </a:lnTo>
                <a:lnTo>
                  <a:pt x="74" y="554"/>
                </a:lnTo>
                <a:lnTo>
                  <a:pt x="74" y="33"/>
                </a:lnTo>
                <a:lnTo>
                  <a:pt x="73" y="23"/>
                </a:lnTo>
                <a:lnTo>
                  <a:pt x="68" y="14"/>
                </a:lnTo>
                <a:lnTo>
                  <a:pt x="61" y="6"/>
                </a:lnTo>
                <a:lnTo>
                  <a:pt x="52" y="2"/>
                </a:lnTo>
                <a:lnTo>
                  <a:pt x="41" y="0"/>
                </a:lnTo>
                <a:lnTo>
                  <a:pt x="0" y="0"/>
                </a:lnTo>
              </a:path>
            </a:pathLst>
          </a:custGeom>
          <a:noFill/>
          <a:ln w="2540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96" name="Rectangle 990">
            <a:extLst>
              <a:ext uri="{FF2B5EF4-FFF2-40B4-BE49-F238E27FC236}">
                <a16:creationId xmlns:a16="http://schemas.microsoft.com/office/drawing/2014/main" id="{4EEC2165-17B5-5E4C-B64A-DD3665399FAB}"/>
              </a:ext>
            </a:extLst>
          </p:cNvPr>
          <p:cNvSpPr>
            <a:spLocks noChangeArrowheads="1"/>
          </p:cNvSpPr>
          <p:nvPr/>
        </p:nvSpPr>
        <p:spPr bwMode="auto">
          <a:xfrm>
            <a:off x="6561536" y="1102519"/>
            <a:ext cx="563165" cy="366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endParaRPr lang="en-US" altLang="en-CN" sz="1800">
              <a:solidFill>
                <a:srgbClr val="000000"/>
              </a:solidFill>
            </a:endParaRPr>
          </a:p>
        </p:txBody>
      </p:sp>
      <p:sp>
        <p:nvSpPr>
          <p:cNvPr id="43197" name="Freeform 991">
            <a:extLst>
              <a:ext uri="{FF2B5EF4-FFF2-40B4-BE49-F238E27FC236}">
                <a16:creationId xmlns:a16="http://schemas.microsoft.com/office/drawing/2014/main" id="{70D97B04-86BE-0443-B21A-8A0F994D3549}"/>
              </a:ext>
            </a:extLst>
          </p:cNvPr>
          <p:cNvSpPr>
            <a:spLocks/>
          </p:cNvSpPr>
          <p:nvPr/>
        </p:nvSpPr>
        <p:spPr bwMode="auto">
          <a:xfrm>
            <a:off x="6384131" y="3369469"/>
            <a:ext cx="138113" cy="1323975"/>
          </a:xfrm>
          <a:custGeom>
            <a:avLst/>
            <a:gdLst>
              <a:gd name="T0" fmla="*/ 0 w 116"/>
              <a:gd name="T1" fmla="*/ 2147483647 h 1112"/>
              <a:gd name="T2" fmla="*/ 126007813 w 116"/>
              <a:gd name="T3" fmla="*/ 2147483647 h 1112"/>
              <a:gd name="T4" fmla="*/ 148690013 w 116"/>
              <a:gd name="T5" fmla="*/ 2147483647 h 1112"/>
              <a:gd name="T6" fmla="*/ 173891575 w 116"/>
              <a:gd name="T7" fmla="*/ 2147483647 h 1112"/>
              <a:gd name="T8" fmla="*/ 191531875 w 116"/>
              <a:gd name="T9" fmla="*/ 2147483647 h 1112"/>
              <a:gd name="T10" fmla="*/ 204133450 w 116"/>
              <a:gd name="T11" fmla="*/ 2147483647 h 1112"/>
              <a:gd name="T12" fmla="*/ 209173763 w 116"/>
              <a:gd name="T13" fmla="*/ 2147483647 h 1112"/>
              <a:gd name="T14" fmla="*/ 209173763 w 116"/>
              <a:gd name="T15" fmla="*/ 1509574388 h 1112"/>
              <a:gd name="T16" fmla="*/ 211693125 w 116"/>
              <a:gd name="T17" fmla="*/ 1484372825 h 1112"/>
              <a:gd name="T18" fmla="*/ 224294700 w 116"/>
              <a:gd name="T19" fmla="*/ 1459171263 h 1112"/>
              <a:gd name="T20" fmla="*/ 241935000 w 116"/>
              <a:gd name="T21" fmla="*/ 1441529375 h 1112"/>
              <a:gd name="T22" fmla="*/ 267136563 w 116"/>
              <a:gd name="T23" fmla="*/ 1431448750 h 1112"/>
              <a:gd name="T24" fmla="*/ 292338125 w 116"/>
              <a:gd name="T25" fmla="*/ 1426408438 h 1112"/>
              <a:gd name="T26" fmla="*/ 267136563 w 116"/>
              <a:gd name="T27" fmla="*/ 1421368125 h 1112"/>
              <a:gd name="T28" fmla="*/ 241935000 w 116"/>
              <a:gd name="T29" fmla="*/ 1411287500 h 1112"/>
              <a:gd name="T30" fmla="*/ 224294700 w 116"/>
              <a:gd name="T31" fmla="*/ 1391126250 h 1112"/>
              <a:gd name="T32" fmla="*/ 211693125 w 116"/>
              <a:gd name="T33" fmla="*/ 1370965000 h 1112"/>
              <a:gd name="T34" fmla="*/ 209173763 w 116"/>
              <a:gd name="T35" fmla="*/ 1343244075 h 1112"/>
              <a:gd name="T36" fmla="*/ 209173763 w 116"/>
              <a:gd name="T37" fmla="*/ 83165950 h 1112"/>
              <a:gd name="T38" fmla="*/ 204133450 w 116"/>
              <a:gd name="T39" fmla="*/ 57964388 h 1112"/>
              <a:gd name="T40" fmla="*/ 191531875 w 116"/>
              <a:gd name="T41" fmla="*/ 35282188 h 1112"/>
              <a:gd name="T42" fmla="*/ 173891575 w 116"/>
              <a:gd name="T43" fmla="*/ 15120938 h 1112"/>
              <a:gd name="T44" fmla="*/ 148690013 w 116"/>
              <a:gd name="T45" fmla="*/ 5040313 h 1112"/>
              <a:gd name="T46" fmla="*/ 126007813 w 116"/>
              <a:gd name="T47" fmla="*/ 0 h 1112"/>
              <a:gd name="T48" fmla="*/ 0 w 116"/>
              <a:gd name="T49" fmla="*/ 0 h 111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16" h="1112">
                <a:moveTo>
                  <a:pt x="0" y="1112"/>
                </a:moveTo>
                <a:lnTo>
                  <a:pt x="50" y="1112"/>
                </a:lnTo>
                <a:lnTo>
                  <a:pt x="59" y="1110"/>
                </a:lnTo>
                <a:lnTo>
                  <a:pt x="69" y="1106"/>
                </a:lnTo>
                <a:lnTo>
                  <a:pt x="76" y="1098"/>
                </a:lnTo>
                <a:lnTo>
                  <a:pt x="81" y="1089"/>
                </a:lnTo>
                <a:lnTo>
                  <a:pt x="83" y="1079"/>
                </a:lnTo>
                <a:lnTo>
                  <a:pt x="83" y="599"/>
                </a:lnTo>
                <a:lnTo>
                  <a:pt x="84" y="589"/>
                </a:lnTo>
                <a:lnTo>
                  <a:pt x="89" y="579"/>
                </a:lnTo>
                <a:lnTo>
                  <a:pt x="96" y="572"/>
                </a:lnTo>
                <a:lnTo>
                  <a:pt x="106" y="568"/>
                </a:lnTo>
                <a:lnTo>
                  <a:pt x="116" y="566"/>
                </a:lnTo>
                <a:lnTo>
                  <a:pt x="106" y="564"/>
                </a:lnTo>
                <a:lnTo>
                  <a:pt x="96" y="560"/>
                </a:lnTo>
                <a:lnTo>
                  <a:pt x="89" y="552"/>
                </a:lnTo>
                <a:lnTo>
                  <a:pt x="84" y="544"/>
                </a:lnTo>
                <a:lnTo>
                  <a:pt x="83" y="533"/>
                </a:lnTo>
                <a:lnTo>
                  <a:pt x="83" y="33"/>
                </a:lnTo>
                <a:lnTo>
                  <a:pt x="81" y="23"/>
                </a:lnTo>
                <a:lnTo>
                  <a:pt x="76" y="14"/>
                </a:lnTo>
                <a:lnTo>
                  <a:pt x="69" y="6"/>
                </a:lnTo>
                <a:lnTo>
                  <a:pt x="59" y="2"/>
                </a:lnTo>
                <a:lnTo>
                  <a:pt x="50" y="0"/>
                </a:lnTo>
                <a:lnTo>
                  <a:pt x="0" y="0"/>
                </a:lnTo>
              </a:path>
            </a:pathLst>
          </a:custGeom>
          <a:noFill/>
          <a:ln w="2540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3198" name="Rectangle 993">
            <a:extLst>
              <a:ext uri="{FF2B5EF4-FFF2-40B4-BE49-F238E27FC236}">
                <a16:creationId xmlns:a16="http://schemas.microsoft.com/office/drawing/2014/main" id="{182AF117-044B-7C42-A169-CDCD24BD44E8}"/>
              </a:ext>
            </a:extLst>
          </p:cNvPr>
          <p:cNvSpPr>
            <a:spLocks noChangeArrowheads="1"/>
          </p:cNvSpPr>
          <p:nvPr/>
        </p:nvSpPr>
        <p:spPr bwMode="auto">
          <a:xfrm>
            <a:off x="6630591" y="3955257"/>
            <a:ext cx="1027509"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1050" b="1">
                <a:solidFill>
                  <a:srgbClr val="000000"/>
                </a:solidFill>
                <a:cs typeface="Arial" panose="020B0604020202020204" pitchFamily="34" charset="0"/>
              </a:rPr>
              <a:t>1, 2, 3, 4, 5, 6</a:t>
            </a:r>
            <a:endParaRPr lang="en-US" altLang="en-CN" sz="1050" b="1">
              <a:solidFill>
                <a:srgbClr val="000000"/>
              </a:solidFill>
            </a:endParaRPr>
          </a:p>
        </p:txBody>
      </p:sp>
      <p:sp>
        <p:nvSpPr>
          <p:cNvPr id="43199" name="Rectangle 994">
            <a:extLst>
              <a:ext uri="{FF2B5EF4-FFF2-40B4-BE49-F238E27FC236}">
                <a16:creationId xmlns:a16="http://schemas.microsoft.com/office/drawing/2014/main" id="{3C6745EE-C593-ED4F-9650-932E567A4D1E}"/>
              </a:ext>
            </a:extLst>
          </p:cNvPr>
          <p:cNvSpPr>
            <a:spLocks noChangeArrowheads="1"/>
          </p:cNvSpPr>
          <p:nvPr/>
        </p:nvSpPr>
        <p:spPr bwMode="auto">
          <a:xfrm>
            <a:off x="6667500" y="2628901"/>
            <a:ext cx="647700"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1050" b="1">
                <a:solidFill>
                  <a:srgbClr val="990000"/>
                </a:solidFill>
                <a:cs typeface="Arial" panose="020B0604020202020204" pitchFamily="34" charset="0"/>
              </a:rPr>
              <a:t>7, 8</a:t>
            </a:r>
            <a:endParaRPr lang="en-US" altLang="en-CN" sz="1050" b="1">
              <a:solidFill>
                <a:srgbClr val="990000"/>
              </a:solidFill>
            </a:endParaRPr>
          </a:p>
        </p:txBody>
      </p:sp>
      <p:sp>
        <p:nvSpPr>
          <p:cNvPr id="43200" name="Rectangle 995">
            <a:extLst>
              <a:ext uri="{FF2B5EF4-FFF2-40B4-BE49-F238E27FC236}">
                <a16:creationId xmlns:a16="http://schemas.microsoft.com/office/drawing/2014/main" id="{6557439B-D7AE-C843-9B4A-C40AEBF6DC20}"/>
              </a:ext>
            </a:extLst>
          </p:cNvPr>
          <p:cNvSpPr>
            <a:spLocks noChangeArrowheads="1"/>
          </p:cNvSpPr>
          <p:nvPr/>
        </p:nvSpPr>
        <p:spPr bwMode="auto">
          <a:xfrm>
            <a:off x="6686551" y="1257301"/>
            <a:ext cx="941785"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1050" b="1">
                <a:solidFill>
                  <a:srgbClr val="000000"/>
                </a:solidFill>
                <a:cs typeface="Arial" panose="020B0604020202020204" pitchFamily="34" charset="0"/>
              </a:rPr>
              <a:t>9, 10, 11, 12 </a:t>
            </a:r>
            <a:endParaRPr lang="en-US" altLang="en-CN" sz="1050" b="1">
              <a:solidFill>
                <a:srgbClr val="000000"/>
              </a:solidFill>
            </a:endParaRPr>
          </a:p>
        </p:txBody>
      </p:sp>
      <p:sp>
        <p:nvSpPr>
          <p:cNvPr id="43201" name="Rectangle 995">
            <a:extLst>
              <a:ext uri="{FF2B5EF4-FFF2-40B4-BE49-F238E27FC236}">
                <a16:creationId xmlns:a16="http://schemas.microsoft.com/office/drawing/2014/main" id="{2A089034-8494-194F-AC81-E1275449759F}"/>
              </a:ext>
            </a:extLst>
          </p:cNvPr>
          <p:cNvSpPr>
            <a:spLocks noChangeArrowheads="1"/>
          </p:cNvSpPr>
          <p:nvPr/>
        </p:nvSpPr>
        <p:spPr bwMode="auto">
          <a:xfrm>
            <a:off x="6572250" y="685801"/>
            <a:ext cx="12573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1050" b="1" u="sng">
                <a:solidFill>
                  <a:srgbClr val="000000"/>
                </a:solidFill>
                <a:cs typeface="Arial" panose="020B0604020202020204" pitchFamily="34" charset="0"/>
              </a:rPr>
              <a:t>Book chapters</a:t>
            </a:r>
            <a:r>
              <a:rPr lang="en-US" altLang="en-CN" sz="1050" b="1">
                <a:solidFill>
                  <a:srgbClr val="000000"/>
                </a:solidFill>
                <a:cs typeface="Arial" panose="020B0604020202020204" pitchFamily="34" charset="0"/>
              </a:rPr>
              <a:t> and</a:t>
            </a:r>
          </a:p>
          <a:p>
            <a:pPr eaLnBrk="0" fontAlgn="base" hangingPunct="0">
              <a:spcBef>
                <a:spcPct val="0"/>
              </a:spcBef>
              <a:spcAft>
                <a:spcPct val="0"/>
              </a:spcAft>
            </a:pPr>
            <a:r>
              <a:rPr lang="en-US" altLang="en-CN" sz="1050" b="1" u="sng">
                <a:solidFill>
                  <a:srgbClr val="000000"/>
                </a:solidFill>
                <a:cs typeface="Arial" panose="020B0604020202020204" pitchFamily="34" charset="0"/>
              </a:rPr>
              <a:t>Course projects:</a:t>
            </a:r>
            <a:endParaRPr lang="en-US" altLang="en-CN" sz="1050" b="1" u="sng">
              <a:solidFill>
                <a:srgbClr val="000000"/>
              </a:solidFill>
            </a:endParaRPr>
          </a:p>
        </p:txBody>
      </p:sp>
      <p:sp>
        <p:nvSpPr>
          <p:cNvPr id="43202" name="Rectangle 995">
            <a:extLst>
              <a:ext uri="{FF2B5EF4-FFF2-40B4-BE49-F238E27FC236}">
                <a16:creationId xmlns:a16="http://schemas.microsoft.com/office/drawing/2014/main" id="{A36886C1-52B1-9946-AD6A-63E0A1BB9697}"/>
              </a:ext>
            </a:extLst>
          </p:cNvPr>
          <p:cNvSpPr>
            <a:spLocks noChangeArrowheads="1"/>
          </p:cNvSpPr>
          <p:nvPr/>
        </p:nvSpPr>
        <p:spPr bwMode="auto">
          <a:xfrm>
            <a:off x="7029450" y="2571751"/>
            <a:ext cx="9144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CN" sz="1050">
                <a:solidFill>
                  <a:srgbClr val="000000"/>
                </a:solidFill>
                <a:latin typeface="Comic Sans MS" panose="030F0902030302020204" pitchFamily="66" charset="0"/>
                <a:cs typeface="Arial" panose="020B0604020202020204" pitchFamily="34" charset="0"/>
              </a:rPr>
              <a:t>(this and the</a:t>
            </a:r>
            <a:br>
              <a:rPr lang="en-US" altLang="en-CN" sz="1050">
                <a:solidFill>
                  <a:srgbClr val="000000"/>
                </a:solidFill>
                <a:latin typeface="Comic Sans MS" panose="030F0902030302020204" pitchFamily="66" charset="0"/>
                <a:cs typeface="Arial" panose="020B0604020202020204" pitchFamily="34" charset="0"/>
              </a:rPr>
            </a:br>
            <a:r>
              <a:rPr lang="en-US" altLang="en-CN" sz="1050">
                <a:solidFill>
                  <a:srgbClr val="000000"/>
                </a:solidFill>
                <a:latin typeface="Comic Sans MS" panose="030F0902030302020204" pitchFamily="66" charset="0"/>
                <a:cs typeface="Arial" panose="020B0604020202020204" pitchFamily="34" charset="0"/>
              </a:rPr>
              <a:t>next lecture)</a:t>
            </a:r>
            <a:endParaRPr lang="en-US" altLang="en-CN" sz="1050">
              <a:solidFill>
                <a:srgbClr val="000000"/>
              </a:solidFill>
              <a:latin typeface="Comic Sans MS" panose="030F0902030302020204" pitchFamily="66" charset="0"/>
            </a:endParaRPr>
          </a:p>
        </p:txBody>
      </p:sp>
    </p:spTree>
    <p:extLst>
      <p:ext uri="{BB962C8B-B14F-4D97-AF65-F5344CB8AC3E}">
        <p14:creationId xmlns:p14="http://schemas.microsoft.com/office/powerpoint/2010/main" val="26421138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09E4E760-C2F0-7843-8662-79533AB7625A}"/>
              </a:ext>
            </a:extLst>
          </p:cNvPr>
          <p:cNvSpPr>
            <a:spLocks noGrp="1" noChangeArrowheads="1"/>
          </p:cNvSpPr>
          <p:nvPr>
            <p:ph type="title"/>
          </p:nvPr>
        </p:nvSpPr>
        <p:spPr/>
        <p:txBody>
          <a:bodyPr/>
          <a:lstStyle/>
          <a:p>
            <a:pPr>
              <a:defRPr/>
            </a:pPr>
            <a:r>
              <a:rPr lang="en-US">
                <a:cs typeface="+mj-cs"/>
              </a:rPr>
              <a:t>The VM model and language </a:t>
            </a:r>
            <a:endParaRPr lang="en-US" sz="1050">
              <a:cs typeface="+mj-cs"/>
            </a:endParaRPr>
          </a:p>
        </p:txBody>
      </p:sp>
      <p:sp>
        <p:nvSpPr>
          <p:cNvPr id="465924" name="Rectangle 4">
            <a:extLst>
              <a:ext uri="{FF2B5EF4-FFF2-40B4-BE49-F238E27FC236}">
                <a16:creationId xmlns:a16="http://schemas.microsoft.com/office/drawing/2014/main" id="{16124D0D-C4F2-484E-BF14-E6514969B581}"/>
              </a:ext>
            </a:extLst>
          </p:cNvPr>
          <p:cNvSpPr>
            <a:spLocks noChangeArrowheads="1"/>
          </p:cNvSpPr>
          <p:nvPr/>
        </p:nvSpPr>
        <p:spPr bwMode="auto">
          <a:xfrm>
            <a:off x="1314450" y="571500"/>
            <a:ext cx="6210300" cy="1257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69056" tIns="34529" rIns="69056" bIns="34529"/>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60000"/>
              </a:spcBef>
              <a:spcAft>
                <a:spcPct val="0"/>
              </a:spcAft>
              <a:buClr>
                <a:srgbClr val="006600"/>
              </a:buClr>
              <a:buSzPct val="100000"/>
            </a:pPr>
            <a:r>
              <a:rPr lang="en-US" altLang="en-CN" sz="1350" u="sng">
                <a:solidFill>
                  <a:srgbClr val="000000"/>
                </a:solidFill>
                <a:latin typeface="Comic Sans MS" panose="030F0902030302020204" pitchFamily="66" charset="0"/>
              </a:rPr>
              <a:t>Perspective:</a:t>
            </a:r>
          </a:p>
          <a:p>
            <a:pPr eaLnBrk="0" fontAlgn="base" hangingPunct="0">
              <a:spcBef>
                <a:spcPct val="60000"/>
              </a:spcBef>
              <a:spcAft>
                <a:spcPct val="0"/>
              </a:spcAft>
              <a:buClr>
                <a:srgbClr val="006600"/>
              </a:buClr>
              <a:buSzPct val="100000"/>
            </a:pPr>
            <a:r>
              <a:rPr lang="en-US" altLang="en-CN" sz="1200">
                <a:solidFill>
                  <a:srgbClr val="000000"/>
                </a:solidFill>
                <a:latin typeface="Comic Sans MS" panose="030F0902030302020204" pitchFamily="66" charset="0"/>
              </a:rPr>
              <a:t>From here till the end of the next lecture we describe the VM model used in the Hack-Jack platform</a:t>
            </a:r>
          </a:p>
          <a:p>
            <a:pPr eaLnBrk="0" fontAlgn="base" hangingPunct="0">
              <a:spcBef>
                <a:spcPct val="60000"/>
              </a:spcBef>
              <a:spcAft>
                <a:spcPct val="0"/>
              </a:spcAft>
              <a:buClr>
                <a:srgbClr val="006600"/>
              </a:buClr>
              <a:buSzPct val="100000"/>
            </a:pPr>
            <a:r>
              <a:rPr lang="en-US" altLang="en-CN" sz="1200">
                <a:solidFill>
                  <a:srgbClr val="000000"/>
                </a:solidFill>
                <a:latin typeface="Comic Sans MS" panose="030F0902030302020204" pitchFamily="66" charset="0"/>
              </a:rPr>
              <a:t>Other VM models (like Java</a:t>
            </a:r>
            <a:r>
              <a:rPr lang="en-US" altLang="en-US" sz="1200">
                <a:solidFill>
                  <a:srgbClr val="000000"/>
                </a:solidFill>
                <a:latin typeface="Comic Sans MS" panose="030F0902030302020204" pitchFamily="66" charset="0"/>
              </a:rPr>
              <a:t>’</a:t>
            </a:r>
            <a:r>
              <a:rPr lang="en-US" altLang="en-CN" sz="1200">
                <a:solidFill>
                  <a:srgbClr val="000000"/>
                </a:solidFill>
                <a:latin typeface="Comic Sans MS" panose="030F0902030302020204" pitchFamily="66" charset="0"/>
              </a:rPr>
              <a:t>s JVM/JRE and .NET</a:t>
            </a:r>
            <a:r>
              <a:rPr lang="en-US" altLang="en-US" sz="1200">
                <a:solidFill>
                  <a:srgbClr val="000000"/>
                </a:solidFill>
                <a:latin typeface="Comic Sans MS" panose="030F0902030302020204" pitchFamily="66" charset="0"/>
              </a:rPr>
              <a:t>’</a:t>
            </a:r>
            <a:r>
              <a:rPr lang="en-US" altLang="en-CN" sz="1200">
                <a:solidFill>
                  <a:srgbClr val="000000"/>
                </a:solidFill>
                <a:latin typeface="Comic Sans MS" panose="030F0902030302020204" pitchFamily="66" charset="0"/>
              </a:rPr>
              <a:t>s IL/CLR) are similar in spirit</a:t>
            </a:r>
            <a:br>
              <a:rPr lang="en-US" altLang="en-CN" sz="1200">
                <a:solidFill>
                  <a:srgbClr val="000000"/>
                </a:solidFill>
                <a:latin typeface="Comic Sans MS" panose="030F0902030302020204" pitchFamily="66" charset="0"/>
              </a:rPr>
            </a:br>
            <a:r>
              <a:rPr lang="en-US" altLang="en-CN" sz="1200">
                <a:solidFill>
                  <a:srgbClr val="000000"/>
                </a:solidFill>
                <a:latin typeface="Comic Sans MS" panose="030F0902030302020204" pitchFamily="66" charset="0"/>
              </a:rPr>
              <a:t>but differ in scope and details.</a:t>
            </a:r>
          </a:p>
        </p:txBody>
      </p:sp>
      <p:sp>
        <p:nvSpPr>
          <p:cNvPr id="9221" name="Content Placeholder 2">
            <a:extLst>
              <a:ext uri="{FF2B5EF4-FFF2-40B4-BE49-F238E27FC236}">
                <a16:creationId xmlns:a16="http://schemas.microsoft.com/office/drawing/2014/main" id="{56FA1C8E-3BC7-4744-A9A3-E9ED329DF4DD}"/>
              </a:ext>
            </a:extLst>
          </p:cNvPr>
          <p:cNvSpPr>
            <a:spLocks noGrp="1"/>
          </p:cNvSpPr>
          <p:nvPr>
            <p:ph idx="1"/>
          </p:nvPr>
        </p:nvSpPr>
        <p:spPr>
          <a:xfrm>
            <a:off x="1371600" y="2000250"/>
            <a:ext cx="6629400" cy="2857500"/>
          </a:xfrm>
        </p:spPr>
        <p:txBody>
          <a:bodyPr/>
          <a:lstStyle/>
          <a:p>
            <a:pPr marL="201216" indent="-201216">
              <a:buNone/>
            </a:pPr>
            <a:r>
              <a:rPr lang="en-US" altLang="en-CN" u="sng">
                <a:latin typeface="Comic Sans MS" panose="030F0902030302020204" pitchFamily="66" charset="0"/>
                <a:ea typeface="ＭＳ Ｐゴシック" panose="020B0600070205080204" pitchFamily="34" charset="-128"/>
              </a:rPr>
              <a:t>Several different ways to think about the notion of a virtual machine:</a:t>
            </a:r>
          </a:p>
          <a:p>
            <a:pPr marL="201216" indent="-201216">
              <a:buSzPct val="80000"/>
              <a:buFont typeface="Wingdings" pitchFamily="2" charset="2"/>
              <a:buChar char="q"/>
            </a:pPr>
            <a:r>
              <a:rPr lang="en-US" altLang="en-CN" b="1">
                <a:latin typeface="Comic Sans MS" panose="030F0902030302020204" pitchFamily="66" charset="0"/>
                <a:ea typeface="ＭＳ Ｐゴシック" panose="020B0600070205080204" pitchFamily="34" charset="-128"/>
              </a:rPr>
              <a:t>Abstract software engineering view:</a:t>
            </a:r>
            <a:br>
              <a:rPr lang="en-US" altLang="en-CN" b="1">
                <a:latin typeface="Comic Sans MS" panose="030F0902030302020204" pitchFamily="66" charset="0"/>
                <a:ea typeface="ＭＳ Ｐゴシック" panose="020B0600070205080204" pitchFamily="34" charset="-128"/>
              </a:rPr>
            </a:br>
            <a:r>
              <a:rPr lang="en-US" altLang="en-CN">
                <a:latin typeface="Comic Sans MS" panose="030F0902030302020204" pitchFamily="66" charset="0"/>
                <a:ea typeface="ＭＳ Ｐゴシック" panose="020B0600070205080204" pitchFamily="34" charset="-128"/>
              </a:rPr>
              <a:t>the VM is an interesting abstraction that makes sense in its own right</a:t>
            </a:r>
          </a:p>
          <a:p>
            <a:pPr marL="201216" indent="-201216">
              <a:buSzPct val="80000"/>
              <a:buFont typeface="Wingdings" pitchFamily="2" charset="2"/>
              <a:buChar char="q"/>
            </a:pPr>
            <a:r>
              <a:rPr lang="en-US" altLang="en-CN" b="1">
                <a:latin typeface="Comic Sans MS" panose="030F0902030302020204" pitchFamily="66" charset="0"/>
                <a:ea typeface="ＭＳ Ｐゴシック" panose="020B0600070205080204" pitchFamily="34" charset="-128"/>
              </a:rPr>
              <a:t>Practical software engineering view:</a:t>
            </a:r>
            <a:br>
              <a:rPr lang="en-US" altLang="en-CN" b="1">
                <a:latin typeface="Comic Sans MS" panose="030F0902030302020204" pitchFamily="66" charset="0"/>
                <a:ea typeface="ＭＳ Ｐゴシック" panose="020B0600070205080204" pitchFamily="34" charset="-128"/>
              </a:rPr>
            </a:br>
            <a:r>
              <a:rPr lang="en-US" altLang="en-CN">
                <a:latin typeface="Comic Sans MS" panose="030F0902030302020204" pitchFamily="66" charset="0"/>
                <a:ea typeface="ＭＳ Ｐゴシック" panose="020B0600070205080204" pitchFamily="34" charset="-128"/>
              </a:rPr>
              <a:t>the VM code layer enables </a:t>
            </a:r>
            <a:r>
              <a:rPr lang="en-US" altLang="en-US">
                <a:latin typeface="Comic Sans MS" panose="030F0902030302020204" pitchFamily="66" charset="0"/>
                <a:ea typeface="ＭＳ Ｐゴシック" panose="020B0600070205080204" pitchFamily="34" charset="-128"/>
              </a:rPr>
              <a:t>“</a:t>
            </a:r>
            <a:r>
              <a:rPr lang="en-US" altLang="en-CN">
                <a:latin typeface="Comic Sans MS" panose="030F0902030302020204" pitchFamily="66" charset="0"/>
                <a:ea typeface="ＭＳ Ｐゴシック" panose="020B0600070205080204" pitchFamily="34" charset="-128"/>
              </a:rPr>
              <a:t>managed code</a:t>
            </a:r>
            <a:r>
              <a:rPr lang="en-US" altLang="en-US">
                <a:latin typeface="Comic Sans MS" panose="030F0902030302020204" pitchFamily="66" charset="0"/>
                <a:ea typeface="ＭＳ Ｐゴシック" panose="020B0600070205080204" pitchFamily="34" charset="-128"/>
              </a:rPr>
              <a:t>”</a:t>
            </a:r>
            <a:r>
              <a:rPr lang="en-US" altLang="en-CN">
                <a:latin typeface="Comic Sans MS" panose="030F0902030302020204" pitchFamily="66" charset="0"/>
                <a:ea typeface="ＭＳ Ｐゴシック" panose="020B0600070205080204" pitchFamily="34" charset="-128"/>
              </a:rPr>
              <a:t> (e.g. enhanced security)</a:t>
            </a:r>
            <a:endParaRPr lang="he-IL" altLang="en-CN">
              <a:latin typeface="Comic Sans MS" panose="030F0902030302020204" pitchFamily="66" charset="0"/>
              <a:ea typeface="ＭＳ Ｐゴシック" panose="020B0600070205080204" pitchFamily="34" charset="-128"/>
              <a:cs typeface="Arial" panose="020B0604020202020204" pitchFamily="34" charset="0"/>
            </a:endParaRPr>
          </a:p>
          <a:p>
            <a:pPr marL="201216" indent="-201216">
              <a:buSzPct val="80000"/>
              <a:buFont typeface="Wingdings" pitchFamily="2" charset="2"/>
              <a:buChar char="q"/>
            </a:pPr>
            <a:r>
              <a:rPr lang="en-US" altLang="en-CN" b="1">
                <a:latin typeface="Comic Sans MS" panose="030F0902030302020204" pitchFamily="66" charset="0"/>
                <a:ea typeface="ＭＳ Ｐゴシック" panose="020B0600070205080204" pitchFamily="34" charset="-128"/>
              </a:rPr>
              <a:t>Pragmatic compiler writing view:</a:t>
            </a:r>
            <a:br>
              <a:rPr lang="en-US" altLang="en-CN" b="1">
                <a:latin typeface="Comic Sans MS" panose="030F0902030302020204" pitchFamily="66" charset="0"/>
                <a:ea typeface="ＭＳ Ｐゴシック" panose="020B0600070205080204" pitchFamily="34" charset="-128"/>
              </a:rPr>
            </a:br>
            <a:r>
              <a:rPr lang="en-US" altLang="en-CN">
                <a:latin typeface="Comic Sans MS" panose="030F0902030302020204" pitchFamily="66" charset="0"/>
                <a:ea typeface="ＭＳ Ｐゴシック" panose="020B0600070205080204" pitchFamily="34" charset="-128"/>
              </a:rPr>
              <a:t>a VM architecture makes writing a compiler much easier</a:t>
            </a:r>
            <a:br>
              <a:rPr lang="en-US" altLang="en-CN">
                <a:latin typeface="Comic Sans MS" panose="030F0902030302020204" pitchFamily="66" charset="0"/>
                <a:ea typeface="ＭＳ Ｐゴシック" panose="020B0600070205080204" pitchFamily="34" charset="-128"/>
              </a:rPr>
            </a:br>
            <a:r>
              <a:rPr lang="en-US" altLang="en-CN">
                <a:latin typeface="Comic Sans MS" panose="030F0902030302020204" pitchFamily="66" charset="0"/>
                <a:ea typeface="ＭＳ Ｐゴシック" panose="020B0600070205080204" pitchFamily="34" charset="-128"/>
              </a:rPr>
              <a:t>(as we</a:t>
            </a:r>
            <a:r>
              <a:rPr lang="en-US" altLang="en-US">
                <a:latin typeface="Comic Sans MS" panose="030F0902030302020204" pitchFamily="66" charset="0"/>
                <a:ea typeface="ＭＳ Ｐゴシック" panose="020B0600070205080204" pitchFamily="34" charset="-128"/>
              </a:rPr>
              <a:t>’</a:t>
            </a:r>
            <a:r>
              <a:rPr lang="en-US" altLang="en-CN">
                <a:latin typeface="Comic Sans MS" panose="030F0902030302020204" pitchFamily="66" charset="0"/>
                <a:ea typeface="ＭＳ Ｐゴシック" panose="020B0600070205080204" pitchFamily="34" charset="-128"/>
              </a:rPr>
              <a:t>ll see later in the course)</a:t>
            </a:r>
            <a:endParaRPr lang="he-IL" altLang="en-CN">
              <a:latin typeface="Comic Sans MS" panose="030F0902030302020204" pitchFamily="66" charset="0"/>
              <a:ea typeface="ＭＳ Ｐゴシック" panose="020B0600070205080204" pitchFamily="34" charset="-128"/>
              <a:cs typeface="Arial" panose="020B0604020202020204" pitchFamily="34" charset="0"/>
            </a:endParaRPr>
          </a:p>
          <a:p>
            <a:pPr marL="201216" indent="-201216">
              <a:buSzPct val="80000"/>
              <a:buFont typeface="Wingdings" pitchFamily="2" charset="2"/>
              <a:buChar char="q"/>
            </a:pPr>
            <a:r>
              <a:rPr lang="en-US" altLang="en-CN" b="1">
                <a:latin typeface="Comic Sans MS" panose="030F0902030302020204" pitchFamily="66" charset="0"/>
                <a:ea typeface="ＭＳ Ｐゴシック" panose="020B0600070205080204" pitchFamily="34" charset="-128"/>
              </a:rPr>
              <a:t>Opportunistic empire builder view:</a:t>
            </a:r>
            <a:br>
              <a:rPr lang="en-US" altLang="en-CN" b="1">
                <a:latin typeface="Comic Sans MS" panose="030F0902030302020204" pitchFamily="66" charset="0"/>
                <a:ea typeface="ＭＳ Ｐゴシック" panose="020B0600070205080204" pitchFamily="34" charset="-128"/>
              </a:rPr>
            </a:br>
            <a:r>
              <a:rPr lang="en-US" altLang="en-CN" b="1">
                <a:latin typeface="Comic Sans MS" panose="030F0902030302020204" pitchFamily="66" charset="0"/>
                <a:ea typeface="ＭＳ Ｐゴシック" panose="020B0600070205080204" pitchFamily="34" charset="-128"/>
              </a:rPr>
              <a:t>a </a:t>
            </a:r>
            <a:r>
              <a:rPr lang="en-US" altLang="en-CN">
                <a:latin typeface="Comic Sans MS" panose="030F0902030302020204" pitchFamily="66" charset="0"/>
                <a:ea typeface="ＭＳ Ｐゴシック" panose="020B0600070205080204" pitchFamily="34" charset="-128"/>
              </a:rPr>
              <a:t>VM architecture allows writing high-level code once and have it run on many target platforms with little or no modification.</a:t>
            </a:r>
            <a:endParaRPr lang="he-IL" altLang="en-CN">
              <a:latin typeface="Comic Sans MS" panose="030F0902030302020204" pitchFamily="66" charset="0"/>
              <a:ea typeface="ＭＳ Ｐゴシック" panose="020B0600070205080204" pitchFamily="34" charset="-128"/>
            </a:endParaRPr>
          </a:p>
          <a:p>
            <a:pPr marL="201216" indent="-201216">
              <a:buNone/>
            </a:pPr>
            <a:endParaRPr lang="he-IL" altLang="en-CN">
              <a:latin typeface="Comic Sans MS" panose="030F0902030302020204" pitchFamily="66"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5349899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592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592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592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221">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221">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221">
                                            <p:txEl>
                                              <p:pRg st="2" end="2"/>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221">
                                            <p:txEl>
                                              <p:pRg st="3" end="3"/>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22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924" grpId="0" build="p"/>
      <p:bldP spid="9221" grpId="0" build="p" bldLvl="2"/>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7F72DEC1-8428-404A-A762-84D28BCFDBE8}"/>
              </a:ext>
            </a:extLst>
          </p:cNvPr>
          <p:cNvSpPr>
            <a:spLocks noGrp="1" noChangeArrowheads="1"/>
          </p:cNvSpPr>
          <p:nvPr>
            <p:ph type="title" idx="4294967295"/>
          </p:nvPr>
        </p:nvSpPr>
        <p:spPr/>
        <p:txBody>
          <a:bodyPr/>
          <a:lstStyle/>
          <a:p>
            <a:pPr>
              <a:defRPr/>
            </a:pPr>
            <a:r>
              <a:rPr lang="en-US">
                <a:cs typeface="+mj-cs"/>
              </a:rPr>
              <a:t>Yet another view </a:t>
            </a:r>
            <a:r>
              <a:rPr lang="en-US" sz="1500">
                <a:cs typeface="+mj-cs"/>
              </a:rPr>
              <a:t>(poetic)</a:t>
            </a:r>
            <a:r>
              <a:rPr lang="en-US">
                <a:cs typeface="+mj-cs"/>
              </a:rPr>
              <a:t> </a:t>
            </a:r>
            <a:endParaRPr lang="en-US" sz="1050">
              <a:cs typeface="+mj-cs"/>
            </a:endParaRPr>
          </a:p>
        </p:txBody>
      </p:sp>
      <p:grpSp>
        <p:nvGrpSpPr>
          <p:cNvPr id="59396" name="Group 4">
            <a:extLst>
              <a:ext uri="{FF2B5EF4-FFF2-40B4-BE49-F238E27FC236}">
                <a16:creationId xmlns:a16="http://schemas.microsoft.com/office/drawing/2014/main" id="{D0076179-4FCE-4243-B107-B376234D767D}"/>
              </a:ext>
            </a:extLst>
          </p:cNvPr>
          <p:cNvGrpSpPr>
            <a:grpSpLocks/>
          </p:cNvGrpSpPr>
          <p:nvPr/>
        </p:nvGrpSpPr>
        <p:grpSpPr bwMode="auto">
          <a:xfrm>
            <a:off x="2457450" y="914401"/>
            <a:ext cx="3371850" cy="1964531"/>
            <a:chOff x="0" y="1968"/>
            <a:chExt cx="2832" cy="1650"/>
          </a:xfrm>
        </p:grpSpPr>
        <p:sp>
          <p:nvSpPr>
            <p:cNvPr id="47108" name="Freeform 5">
              <a:extLst>
                <a:ext uri="{FF2B5EF4-FFF2-40B4-BE49-F238E27FC236}">
                  <a16:creationId xmlns:a16="http://schemas.microsoft.com/office/drawing/2014/main" id="{8DB0955F-A4B2-3D4C-85AA-E673B27FB1D4}"/>
                </a:ext>
              </a:extLst>
            </p:cNvPr>
            <p:cNvSpPr>
              <a:spLocks/>
            </p:cNvSpPr>
            <p:nvPr/>
          </p:nvSpPr>
          <p:spPr bwMode="auto">
            <a:xfrm>
              <a:off x="0" y="1968"/>
              <a:ext cx="2832" cy="1584"/>
            </a:xfrm>
            <a:custGeom>
              <a:avLst/>
              <a:gdLst>
                <a:gd name="T0" fmla="*/ 1318681966 w 3614"/>
                <a:gd name="T1" fmla="*/ 610017943 h 2972"/>
                <a:gd name="T2" fmla="*/ 1318681966 w 3614"/>
                <a:gd name="T3" fmla="*/ 610017943 h 2972"/>
                <a:gd name="T4" fmla="*/ 1318681966 w 3614"/>
                <a:gd name="T5" fmla="*/ 610017943 h 2972"/>
                <a:gd name="T6" fmla="*/ 1318681966 w 3614"/>
                <a:gd name="T7" fmla="*/ 610017943 h 2972"/>
                <a:gd name="T8" fmla="*/ 1318681966 w 3614"/>
                <a:gd name="T9" fmla="*/ 610017943 h 2972"/>
                <a:gd name="T10" fmla="*/ 1318681966 w 3614"/>
                <a:gd name="T11" fmla="*/ 610017943 h 2972"/>
                <a:gd name="T12" fmla="*/ 1318681966 w 3614"/>
                <a:gd name="T13" fmla="*/ 610017943 h 2972"/>
                <a:gd name="T14" fmla="*/ 1318681966 w 3614"/>
                <a:gd name="T15" fmla="*/ 610017943 h 2972"/>
                <a:gd name="T16" fmla="*/ 1318681966 w 3614"/>
                <a:gd name="T17" fmla="*/ 610017943 h 2972"/>
                <a:gd name="T18" fmla="*/ 1318681966 w 3614"/>
                <a:gd name="T19" fmla="*/ 610017943 h 2972"/>
                <a:gd name="T20" fmla="*/ 1318681966 w 3614"/>
                <a:gd name="T21" fmla="*/ 610017943 h 2972"/>
                <a:gd name="T22" fmla="*/ 1318681966 w 3614"/>
                <a:gd name="T23" fmla="*/ 610017943 h 2972"/>
                <a:gd name="T24" fmla="*/ 1318681966 w 3614"/>
                <a:gd name="T25" fmla="*/ 610017943 h 2972"/>
                <a:gd name="T26" fmla="*/ 1318681966 w 3614"/>
                <a:gd name="T27" fmla="*/ 610017943 h 2972"/>
                <a:gd name="T28" fmla="*/ 1318681966 w 3614"/>
                <a:gd name="T29" fmla="*/ 610017943 h 2972"/>
                <a:gd name="T30" fmla="*/ 1318681966 w 3614"/>
                <a:gd name="T31" fmla="*/ 610017943 h 2972"/>
                <a:gd name="T32" fmla="*/ 1318681966 w 3614"/>
                <a:gd name="T33" fmla="*/ 610017943 h 2972"/>
                <a:gd name="T34" fmla="*/ 1318681966 w 3614"/>
                <a:gd name="T35" fmla="*/ 610017943 h 2972"/>
                <a:gd name="T36" fmla="*/ 1318681966 w 3614"/>
                <a:gd name="T37" fmla="*/ 610017943 h 2972"/>
                <a:gd name="T38" fmla="*/ 1318681966 w 3614"/>
                <a:gd name="T39" fmla="*/ 610017943 h 2972"/>
                <a:gd name="T40" fmla="*/ 1318681966 w 3614"/>
                <a:gd name="T41" fmla="*/ 610017943 h 2972"/>
                <a:gd name="T42" fmla="*/ 1318681966 w 3614"/>
                <a:gd name="T43" fmla="*/ 610017943 h 2972"/>
                <a:gd name="T44" fmla="*/ 1318681966 w 3614"/>
                <a:gd name="T45" fmla="*/ 610017943 h 2972"/>
                <a:gd name="T46" fmla="*/ 1318681966 w 3614"/>
                <a:gd name="T47" fmla="*/ 610017943 h 2972"/>
                <a:gd name="T48" fmla="*/ 1318681966 w 3614"/>
                <a:gd name="T49" fmla="*/ 610017943 h 2972"/>
                <a:gd name="T50" fmla="*/ 1318681966 w 3614"/>
                <a:gd name="T51" fmla="*/ 610017943 h 2972"/>
                <a:gd name="T52" fmla="*/ 1318681966 w 3614"/>
                <a:gd name="T53" fmla="*/ 610017943 h 2972"/>
                <a:gd name="T54" fmla="*/ 1318681966 w 3614"/>
                <a:gd name="T55" fmla="*/ 610017943 h 2972"/>
                <a:gd name="T56" fmla="*/ 1318681966 w 3614"/>
                <a:gd name="T57" fmla="*/ 610017943 h 2972"/>
                <a:gd name="T58" fmla="*/ 1318681966 w 3614"/>
                <a:gd name="T59" fmla="*/ 610017943 h 2972"/>
                <a:gd name="T60" fmla="*/ 1318681966 w 3614"/>
                <a:gd name="T61" fmla="*/ 610017943 h 2972"/>
                <a:gd name="T62" fmla="*/ 1318681966 w 3614"/>
                <a:gd name="T63" fmla="*/ 610017943 h 2972"/>
                <a:gd name="T64" fmla="*/ 1318681966 w 3614"/>
                <a:gd name="T65" fmla="*/ 610017943 h 2972"/>
                <a:gd name="T66" fmla="*/ 1318681966 w 3614"/>
                <a:gd name="T67" fmla="*/ 610017943 h 2972"/>
                <a:gd name="T68" fmla="*/ 1318681966 w 3614"/>
                <a:gd name="T69" fmla="*/ 610017943 h 2972"/>
                <a:gd name="T70" fmla="*/ 1318681966 w 3614"/>
                <a:gd name="T71" fmla="*/ 610017943 h 2972"/>
                <a:gd name="T72" fmla="*/ 1318681966 w 3614"/>
                <a:gd name="T73" fmla="*/ 610017943 h 2972"/>
                <a:gd name="T74" fmla="*/ 1318681966 w 3614"/>
                <a:gd name="T75" fmla="*/ 610017943 h 2972"/>
                <a:gd name="T76" fmla="*/ 0 w 3614"/>
                <a:gd name="T77" fmla="*/ 610017943 h 2972"/>
                <a:gd name="T78" fmla="*/ 1318681966 w 3614"/>
                <a:gd name="T79" fmla="*/ 610017943 h 2972"/>
                <a:gd name="T80" fmla="*/ 1318681966 w 3614"/>
                <a:gd name="T81" fmla="*/ 610017943 h 2972"/>
                <a:gd name="T82" fmla="*/ 1318681966 w 3614"/>
                <a:gd name="T83" fmla="*/ 610017943 h 2972"/>
                <a:gd name="T84" fmla="*/ 1318681966 w 3614"/>
                <a:gd name="T85" fmla="*/ 610017943 h 2972"/>
                <a:gd name="T86" fmla="*/ 1318681966 w 3614"/>
                <a:gd name="T87" fmla="*/ 610017943 h 2972"/>
                <a:gd name="T88" fmla="*/ 1318681966 w 3614"/>
                <a:gd name="T89" fmla="*/ 610017943 h 2972"/>
                <a:gd name="T90" fmla="*/ 1318681966 w 3614"/>
                <a:gd name="T91" fmla="*/ 610017943 h 2972"/>
                <a:gd name="T92" fmla="*/ 1318681966 w 3614"/>
                <a:gd name="T93" fmla="*/ 610017943 h 2972"/>
                <a:gd name="T94" fmla="*/ 1318681966 w 3614"/>
                <a:gd name="T95" fmla="*/ 610017943 h 2972"/>
                <a:gd name="T96" fmla="*/ 1318681966 w 3614"/>
                <a:gd name="T97" fmla="*/ 610017943 h 2972"/>
                <a:gd name="T98" fmla="*/ 1318681966 w 3614"/>
                <a:gd name="T99" fmla="*/ 610017943 h 2972"/>
                <a:gd name="T100" fmla="*/ 1318681966 w 3614"/>
                <a:gd name="T101" fmla="*/ 610017943 h 2972"/>
                <a:gd name="T102" fmla="*/ 1318681966 w 3614"/>
                <a:gd name="T103" fmla="*/ 610017943 h 2972"/>
                <a:gd name="T104" fmla="*/ 1318681966 w 3614"/>
                <a:gd name="T105" fmla="*/ 610017943 h 2972"/>
                <a:gd name="T106" fmla="*/ 1318681966 w 3614"/>
                <a:gd name="T107" fmla="*/ 610017943 h 2972"/>
                <a:gd name="T108" fmla="*/ 1318681966 w 3614"/>
                <a:gd name="T109" fmla="*/ 610017943 h 2972"/>
                <a:gd name="T110" fmla="*/ 1318681966 w 3614"/>
                <a:gd name="T111" fmla="*/ 610017943 h 2972"/>
                <a:gd name="T112" fmla="*/ 1318681966 w 3614"/>
                <a:gd name="T113" fmla="*/ 610017943 h 2972"/>
                <a:gd name="T114" fmla="*/ 1318681966 w 3614"/>
                <a:gd name="T115" fmla="*/ 610017943 h 2972"/>
                <a:gd name="T116" fmla="*/ 1318681966 w 3614"/>
                <a:gd name="T117" fmla="*/ 610017943 h 2972"/>
                <a:gd name="T118" fmla="*/ 1318681966 w 3614"/>
                <a:gd name="T119" fmla="*/ 610017943 h 2972"/>
                <a:gd name="T120" fmla="*/ 1318681966 w 3614"/>
                <a:gd name="T121" fmla="*/ 610017943 h 2972"/>
                <a:gd name="T122" fmla="*/ 1318681966 w 3614"/>
                <a:gd name="T123" fmla="*/ 610017943 h 2972"/>
                <a:gd name="T124" fmla="*/ 1318681966 w 3614"/>
                <a:gd name="T125" fmla="*/ 610017943 h 297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614" h="2972">
                  <a:moveTo>
                    <a:pt x="2531" y="12"/>
                  </a:moveTo>
                  <a:lnTo>
                    <a:pt x="2602" y="12"/>
                  </a:lnTo>
                  <a:lnTo>
                    <a:pt x="2675" y="13"/>
                  </a:lnTo>
                  <a:lnTo>
                    <a:pt x="2749" y="15"/>
                  </a:lnTo>
                  <a:lnTo>
                    <a:pt x="2822" y="19"/>
                  </a:lnTo>
                  <a:lnTo>
                    <a:pt x="2897" y="21"/>
                  </a:lnTo>
                  <a:lnTo>
                    <a:pt x="2970" y="23"/>
                  </a:lnTo>
                  <a:lnTo>
                    <a:pt x="3045" y="24"/>
                  </a:lnTo>
                  <a:lnTo>
                    <a:pt x="3119" y="23"/>
                  </a:lnTo>
                  <a:lnTo>
                    <a:pt x="3164" y="24"/>
                  </a:lnTo>
                  <a:lnTo>
                    <a:pt x="3208" y="26"/>
                  </a:lnTo>
                  <a:lnTo>
                    <a:pt x="3251" y="30"/>
                  </a:lnTo>
                  <a:lnTo>
                    <a:pt x="3293" y="34"/>
                  </a:lnTo>
                  <a:lnTo>
                    <a:pt x="3334" y="36"/>
                  </a:lnTo>
                  <a:lnTo>
                    <a:pt x="3376" y="37"/>
                  </a:lnTo>
                  <a:lnTo>
                    <a:pt x="3399" y="37"/>
                  </a:lnTo>
                  <a:lnTo>
                    <a:pt x="3419" y="36"/>
                  </a:lnTo>
                  <a:lnTo>
                    <a:pt x="3440" y="34"/>
                  </a:lnTo>
                  <a:lnTo>
                    <a:pt x="3463" y="31"/>
                  </a:lnTo>
                  <a:lnTo>
                    <a:pt x="3470" y="34"/>
                  </a:lnTo>
                  <a:lnTo>
                    <a:pt x="3478" y="35"/>
                  </a:lnTo>
                  <a:lnTo>
                    <a:pt x="3485" y="36"/>
                  </a:lnTo>
                  <a:lnTo>
                    <a:pt x="3494" y="37"/>
                  </a:lnTo>
                  <a:lnTo>
                    <a:pt x="3501" y="36"/>
                  </a:lnTo>
                  <a:lnTo>
                    <a:pt x="3510" y="35"/>
                  </a:lnTo>
                  <a:lnTo>
                    <a:pt x="3517" y="34"/>
                  </a:lnTo>
                  <a:lnTo>
                    <a:pt x="3524" y="31"/>
                  </a:lnTo>
                  <a:lnTo>
                    <a:pt x="3525" y="33"/>
                  </a:lnTo>
                  <a:lnTo>
                    <a:pt x="3529" y="35"/>
                  </a:lnTo>
                  <a:lnTo>
                    <a:pt x="3532" y="35"/>
                  </a:lnTo>
                  <a:lnTo>
                    <a:pt x="3536" y="35"/>
                  </a:lnTo>
                  <a:lnTo>
                    <a:pt x="3543" y="35"/>
                  </a:lnTo>
                  <a:lnTo>
                    <a:pt x="3550" y="33"/>
                  </a:lnTo>
                  <a:lnTo>
                    <a:pt x="3558" y="31"/>
                  </a:lnTo>
                  <a:lnTo>
                    <a:pt x="3565" y="30"/>
                  </a:lnTo>
                  <a:lnTo>
                    <a:pt x="3569" y="30"/>
                  </a:lnTo>
                  <a:lnTo>
                    <a:pt x="3574" y="30"/>
                  </a:lnTo>
                  <a:lnTo>
                    <a:pt x="3577" y="31"/>
                  </a:lnTo>
                  <a:lnTo>
                    <a:pt x="3581" y="33"/>
                  </a:lnTo>
                  <a:lnTo>
                    <a:pt x="3581" y="72"/>
                  </a:lnTo>
                  <a:lnTo>
                    <a:pt x="3583" y="111"/>
                  </a:lnTo>
                  <a:lnTo>
                    <a:pt x="3584" y="151"/>
                  </a:lnTo>
                  <a:lnTo>
                    <a:pt x="3588" y="192"/>
                  </a:lnTo>
                  <a:lnTo>
                    <a:pt x="3591" y="232"/>
                  </a:lnTo>
                  <a:lnTo>
                    <a:pt x="3595" y="271"/>
                  </a:lnTo>
                  <a:lnTo>
                    <a:pt x="3598" y="310"/>
                  </a:lnTo>
                  <a:lnTo>
                    <a:pt x="3598" y="349"/>
                  </a:lnTo>
                  <a:lnTo>
                    <a:pt x="3600" y="381"/>
                  </a:lnTo>
                  <a:lnTo>
                    <a:pt x="3602" y="412"/>
                  </a:lnTo>
                  <a:lnTo>
                    <a:pt x="3602" y="443"/>
                  </a:lnTo>
                  <a:lnTo>
                    <a:pt x="3602" y="473"/>
                  </a:lnTo>
                  <a:lnTo>
                    <a:pt x="3600" y="505"/>
                  </a:lnTo>
                  <a:lnTo>
                    <a:pt x="3600" y="535"/>
                  </a:lnTo>
                  <a:lnTo>
                    <a:pt x="3600" y="568"/>
                  </a:lnTo>
                  <a:lnTo>
                    <a:pt x="3602" y="601"/>
                  </a:lnTo>
                  <a:lnTo>
                    <a:pt x="3598" y="608"/>
                  </a:lnTo>
                  <a:lnTo>
                    <a:pt x="3598" y="617"/>
                  </a:lnTo>
                  <a:lnTo>
                    <a:pt x="3600" y="625"/>
                  </a:lnTo>
                  <a:lnTo>
                    <a:pt x="3602" y="633"/>
                  </a:lnTo>
                  <a:lnTo>
                    <a:pt x="3603" y="642"/>
                  </a:lnTo>
                  <a:lnTo>
                    <a:pt x="3605" y="650"/>
                  </a:lnTo>
                  <a:lnTo>
                    <a:pt x="3607" y="658"/>
                  </a:lnTo>
                  <a:lnTo>
                    <a:pt x="3605" y="667"/>
                  </a:lnTo>
                  <a:lnTo>
                    <a:pt x="3605" y="678"/>
                  </a:lnTo>
                  <a:lnTo>
                    <a:pt x="3607" y="689"/>
                  </a:lnTo>
                  <a:lnTo>
                    <a:pt x="3609" y="700"/>
                  </a:lnTo>
                  <a:lnTo>
                    <a:pt x="3609" y="710"/>
                  </a:lnTo>
                  <a:lnTo>
                    <a:pt x="3610" y="721"/>
                  </a:lnTo>
                  <a:lnTo>
                    <a:pt x="3612" y="732"/>
                  </a:lnTo>
                  <a:lnTo>
                    <a:pt x="3612" y="743"/>
                  </a:lnTo>
                  <a:lnTo>
                    <a:pt x="3614" y="754"/>
                  </a:lnTo>
                  <a:lnTo>
                    <a:pt x="3609" y="763"/>
                  </a:lnTo>
                  <a:lnTo>
                    <a:pt x="3607" y="771"/>
                  </a:lnTo>
                  <a:lnTo>
                    <a:pt x="3609" y="781"/>
                  </a:lnTo>
                  <a:lnTo>
                    <a:pt x="3609" y="791"/>
                  </a:lnTo>
                  <a:lnTo>
                    <a:pt x="3610" y="801"/>
                  </a:lnTo>
                  <a:lnTo>
                    <a:pt x="3610" y="811"/>
                  </a:lnTo>
                  <a:lnTo>
                    <a:pt x="3609" y="820"/>
                  </a:lnTo>
                  <a:lnTo>
                    <a:pt x="3605" y="829"/>
                  </a:lnTo>
                  <a:lnTo>
                    <a:pt x="3603" y="844"/>
                  </a:lnTo>
                  <a:lnTo>
                    <a:pt x="3602" y="858"/>
                  </a:lnTo>
                  <a:lnTo>
                    <a:pt x="3602" y="874"/>
                  </a:lnTo>
                  <a:lnTo>
                    <a:pt x="3600" y="889"/>
                  </a:lnTo>
                  <a:lnTo>
                    <a:pt x="3598" y="904"/>
                  </a:lnTo>
                  <a:lnTo>
                    <a:pt x="3598" y="919"/>
                  </a:lnTo>
                  <a:lnTo>
                    <a:pt x="3598" y="935"/>
                  </a:lnTo>
                  <a:lnTo>
                    <a:pt x="3598" y="949"/>
                  </a:lnTo>
                  <a:lnTo>
                    <a:pt x="3595" y="963"/>
                  </a:lnTo>
                  <a:lnTo>
                    <a:pt x="3593" y="978"/>
                  </a:lnTo>
                  <a:lnTo>
                    <a:pt x="3593" y="992"/>
                  </a:lnTo>
                  <a:lnTo>
                    <a:pt x="3593" y="1007"/>
                  </a:lnTo>
                  <a:lnTo>
                    <a:pt x="3593" y="1022"/>
                  </a:lnTo>
                  <a:lnTo>
                    <a:pt x="3593" y="1037"/>
                  </a:lnTo>
                  <a:lnTo>
                    <a:pt x="3593" y="1051"/>
                  </a:lnTo>
                  <a:lnTo>
                    <a:pt x="3593" y="1064"/>
                  </a:lnTo>
                  <a:lnTo>
                    <a:pt x="3589" y="1099"/>
                  </a:lnTo>
                  <a:lnTo>
                    <a:pt x="3586" y="1135"/>
                  </a:lnTo>
                  <a:lnTo>
                    <a:pt x="3583" y="1169"/>
                  </a:lnTo>
                  <a:lnTo>
                    <a:pt x="3581" y="1205"/>
                  </a:lnTo>
                  <a:lnTo>
                    <a:pt x="3577" y="1241"/>
                  </a:lnTo>
                  <a:lnTo>
                    <a:pt x="3577" y="1276"/>
                  </a:lnTo>
                  <a:lnTo>
                    <a:pt x="3577" y="1311"/>
                  </a:lnTo>
                  <a:lnTo>
                    <a:pt x="3577" y="1346"/>
                  </a:lnTo>
                  <a:lnTo>
                    <a:pt x="3574" y="1354"/>
                  </a:lnTo>
                  <a:lnTo>
                    <a:pt x="3570" y="1363"/>
                  </a:lnTo>
                  <a:lnTo>
                    <a:pt x="3567" y="1373"/>
                  </a:lnTo>
                  <a:lnTo>
                    <a:pt x="3565" y="1382"/>
                  </a:lnTo>
                  <a:lnTo>
                    <a:pt x="3563" y="1391"/>
                  </a:lnTo>
                  <a:lnTo>
                    <a:pt x="3562" y="1401"/>
                  </a:lnTo>
                  <a:lnTo>
                    <a:pt x="3560" y="1410"/>
                  </a:lnTo>
                  <a:lnTo>
                    <a:pt x="3560" y="1419"/>
                  </a:lnTo>
                  <a:lnTo>
                    <a:pt x="3555" y="1442"/>
                  </a:lnTo>
                  <a:lnTo>
                    <a:pt x="3551" y="1468"/>
                  </a:lnTo>
                  <a:lnTo>
                    <a:pt x="3550" y="1493"/>
                  </a:lnTo>
                  <a:lnTo>
                    <a:pt x="3546" y="1518"/>
                  </a:lnTo>
                  <a:lnTo>
                    <a:pt x="3543" y="1544"/>
                  </a:lnTo>
                  <a:lnTo>
                    <a:pt x="3537" y="1569"/>
                  </a:lnTo>
                  <a:lnTo>
                    <a:pt x="3530" y="1594"/>
                  </a:lnTo>
                  <a:lnTo>
                    <a:pt x="3524" y="1619"/>
                  </a:lnTo>
                  <a:lnTo>
                    <a:pt x="3517" y="1643"/>
                  </a:lnTo>
                  <a:lnTo>
                    <a:pt x="3510" y="1667"/>
                  </a:lnTo>
                  <a:lnTo>
                    <a:pt x="3503" y="1689"/>
                  </a:lnTo>
                  <a:lnTo>
                    <a:pt x="3496" y="1712"/>
                  </a:lnTo>
                  <a:lnTo>
                    <a:pt x="3489" y="1735"/>
                  </a:lnTo>
                  <a:lnTo>
                    <a:pt x="3482" y="1758"/>
                  </a:lnTo>
                  <a:lnTo>
                    <a:pt x="3475" y="1781"/>
                  </a:lnTo>
                  <a:lnTo>
                    <a:pt x="3468" y="1805"/>
                  </a:lnTo>
                  <a:lnTo>
                    <a:pt x="3468" y="1814"/>
                  </a:lnTo>
                  <a:lnTo>
                    <a:pt x="3465" y="1824"/>
                  </a:lnTo>
                  <a:lnTo>
                    <a:pt x="3461" y="1834"/>
                  </a:lnTo>
                  <a:lnTo>
                    <a:pt x="3456" y="1845"/>
                  </a:lnTo>
                  <a:lnTo>
                    <a:pt x="3452" y="1855"/>
                  </a:lnTo>
                  <a:lnTo>
                    <a:pt x="3447" y="1865"/>
                  </a:lnTo>
                  <a:lnTo>
                    <a:pt x="3444" y="1875"/>
                  </a:lnTo>
                  <a:lnTo>
                    <a:pt x="3442" y="1885"/>
                  </a:lnTo>
                  <a:lnTo>
                    <a:pt x="3432" y="1912"/>
                  </a:lnTo>
                  <a:lnTo>
                    <a:pt x="3421" y="1938"/>
                  </a:lnTo>
                  <a:lnTo>
                    <a:pt x="3411" y="1964"/>
                  </a:lnTo>
                  <a:lnTo>
                    <a:pt x="3400" y="1990"/>
                  </a:lnTo>
                  <a:lnTo>
                    <a:pt x="3388" y="2015"/>
                  </a:lnTo>
                  <a:lnTo>
                    <a:pt x="3376" y="2040"/>
                  </a:lnTo>
                  <a:lnTo>
                    <a:pt x="3366" y="2066"/>
                  </a:lnTo>
                  <a:lnTo>
                    <a:pt x="3353" y="2092"/>
                  </a:lnTo>
                  <a:lnTo>
                    <a:pt x="3357" y="2106"/>
                  </a:lnTo>
                  <a:lnTo>
                    <a:pt x="3362" y="2119"/>
                  </a:lnTo>
                  <a:lnTo>
                    <a:pt x="3369" y="2132"/>
                  </a:lnTo>
                  <a:lnTo>
                    <a:pt x="3378" y="2144"/>
                  </a:lnTo>
                  <a:lnTo>
                    <a:pt x="3390" y="2156"/>
                  </a:lnTo>
                  <a:lnTo>
                    <a:pt x="3402" y="2167"/>
                  </a:lnTo>
                  <a:lnTo>
                    <a:pt x="3414" y="2179"/>
                  </a:lnTo>
                  <a:lnTo>
                    <a:pt x="3426" y="2190"/>
                  </a:lnTo>
                  <a:lnTo>
                    <a:pt x="3430" y="2201"/>
                  </a:lnTo>
                  <a:lnTo>
                    <a:pt x="3435" y="2210"/>
                  </a:lnTo>
                  <a:lnTo>
                    <a:pt x="3440" y="2220"/>
                  </a:lnTo>
                  <a:lnTo>
                    <a:pt x="3449" y="2229"/>
                  </a:lnTo>
                  <a:lnTo>
                    <a:pt x="3458" y="2238"/>
                  </a:lnTo>
                  <a:lnTo>
                    <a:pt x="3468" y="2246"/>
                  </a:lnTo>
                  <a:lnTo>
                    <a:pt x="3478" y="2255"/>
                  </a:lnTo>
                  <a:lnTo>
                    <a:pt x="3487" y="2264"/>
                  </a:lnTo>
                  <a:lnTo>
                    <a:pt x="3487" y="2275"/>
                  </a:lnTo>
                  <a:lnTo>
                    <a:pt x="3491" y="2285"/>
                  </a:lnTo>
                  <a:lnTo>
                    <a:pt x="3496" y="2296"/>
                  </a:lnTo>
                  <a:lnTo>
                    <a:pt x="3501" y="2306"/>
                  </a:lnTo>
                  <a:lnTo>
                    <a:pt x="3506" y="2317"/>
                  </a:lnTo>
                  <a:lnTo>
                    <a:pt x="3510" y="2328"/>
                  </a:lnTo>
                  <a:lnTo>
                    <a:pt x="3511" y="2333"/>
                  </a:lnTo>
                  <a:lnTo>
                    <a:pt x="3511" y="2339"/>
                  </a:lnTo>
                  <a:lnTo>
                    <a:pt x="3510" y="2345"/>
                  </a:lnTo>
                  <a:lnTo>
                    <a:pt x="3508" y="2351"/>
                  </a:lnTo>
                  <a:lnTo>
                    <a:pt x="3511" y="2365"/>
                  </a:lnTo>
                  <a:lnTo>
                    <a:pt x="3513" y="2378"/>
                  </a:lnTo>
                  <a:lnTo>
                    <a:pt x="3515" y="2391"/>
                  </a:lnTo>
                  <a:lnTo>
                    <a:pt x="3517" y="2404"/>
                  </a:lnTo>
                  <a:lnTo>
                    <a:pt x="3518" y="2417"/>
                  </a:lnTo>
                  <a:lnTo>
                    <a:pt x="3520" y="2430"/>
                  </a:lnTo>
                  <a:lnTo>
                    <a:pt x="3522" y="2443"/>
                  </a:lnTo>
                  <a:lnTo>
                    <a:pt x="3527" y="2457"/>
                  </a:lnTo>
                  <a:lnTo>
                    <a:pt x="3525" y="2471"/>
                  </a:lnTo>
                  <a:lnTo>
                    <a:pt x="3527" y="2488"/>
                  </a:lnTo>
                  <a:lnTo>
                    <a:pt x="3529" y="2503"/>
                  </a:lnTo>
                  <a:lnTo>
                    <a:pt x="3530" y="2518"/>
                  </a:lnTo>
                  <a:lnTo>
                    <a:pt x="3532" y="2533"/>
                  </a:lnTo>
                  <a:lnTo>
                    <a:pt x="3532" y="2549"/>
                  </a:lnTo>
                  <a:lnTo>
                    <a:pt x="3530" y="2556"/>
                  </a:lnTo>
                  <a:lnTo>
                    <a:pt x="3529" y="2564"/>
                  </a:lnTo>
                  <a:lnTo>
                    <a:pt x="3525" y="2572"/>
                  </a:lnTo>
                  <a:lnTo>
                    <a:pt x="3520" y="2578"/>
                  </a:lnTo>
                  <a:lnTo>
                    <a:pt x="3520" y="2587"/>
                  </a:lnTo>
                  <a:lnTo>
                    <a:pt x="3518" y="2594"/>
                  </a:lnTo>
                  <a:lnTo>
                    <a:pt x="3515" y="2603"/>
                  </a:lnTo>
                  <a:lnTo>
                    <a:pt x="3511" y="2611"/>
                  </a:lnTo>
                  <a:lnTo>
                    <a:pt x="3503" y="2626"/>
                  </a:lnTo>
                  <a:lnTo>
                    <a:pt x="3492" y="2642"/>
                  </a:lnTo>
                  <a:lnTo>
                    <a:pt x="3478" y="2657"/>
                  </a:lnTo>
                  <a:lnTo>
                    <a:pt x="3466" y="2674"/>
                  </a:lnTo>
                  <a:lnTo>
                    <a:pt x="3456" y="2689"/>
                  </a:lnTo>
                  <a:lnTo>
                    <a:pt x="3445" y="2705"/>
                  </a:lnTo>
                  <a:lnTo>
                    <a:pt x="3442" y="2706"/>
                  </a:lnTo>
                  <a:lnTo>
                    <a:pt x="3438" y="2709"/>
                  </a:lnTo>
                  <a:lnTo>
                    <a:pt x="3437" y="2710"/>
                  </a:lnTo>
                  <a:lnTo>
                    <a:pt x="3435" y="2712"/>
                  </a:lnTo>
                  <a:lnTo>
                    <a:pt x="3435" y="2715"/>
                  </a:lnTo>
                  <a:lnTo>
                    <a:pt x="3435" y="2717"/>
                  </a:lnTo>
                  <a:lnTo>
                    <a:pt x="3435" y="2719"/>
                  </a:lnTo>
                  <a:lnTo>
                    <a:pt x="3435" y="2722"/>
                  </a:lnTo>
                  <a:lnTo>
                    <a:pt x="3432" y="2726"/>
                  </a:lnTo>
                  <a:lnTo>
                    <a:pt x="3428" y="2729"/>
                  </a:lnTo>
                  <a:lnTo>
                    <a:pt x="3423" y="2734"/>
                  </a:lnTo>
                  <a:lnTo>
                    <a:pt x="3419" y="2738"/>
                  </a:lnTo>
                  <a:lnTo>
                    <a:pt x="3416" y="2741"/>
                  </a:lnTo>
                  <a:lnTo>
                    <a:pt x="3412" y="2746"/>
                  </a:lnTo>
                  <a:lnTo>
                    <a:pt x="3412" y="2750"/>
                  </a:lnTo>
                  <a:lnTo>
                    <a:pt x="3414" y="2754"/>
                  </a:lnTo>
                  <a:lnTo>
                    <a:pt x="3406" y="2759"/>
                  </a:lnTo>
                  <a:lnTo>
                    <a:pt x="3399" y="2764"/>
                  </a:lnTo>
                  <a:lnTo>
                    <a:pt x="3393" y="2771"/>
                  </a:lnTo>
                  <a:lnTo>
                    <a:pt x="3386" y="2777"/>
                  </a:lnTo>
                  <a:lnTo>
                    <a:pt x="3381" y="2783"/>
                  </a:lnTo>
                  <a:lnTo>
                    <a:pt x="3376" y="2789"/>
                  </a:lnTo>
                  <a:lnTo>
                    <a:pt x="3369" y="2795"/>
                  </a:lnTo>
                  <a:lnTo>
                    <a:pt x="3360" y="2799"/>
                  </a:lnTo>
                  <a:lnTo>
                    <a:pt x="3355" y="2808"/>
                  </a:lnTo>
                  <a:lnTo>
                    <a:pt x="3350" y="2814"/>
                  </a:lnTo>
                  <a:lnTo>
                    <a:pt x="3343" y="2822"/>
                  </a:lnTo>
                  <a:lnTo>
                    <a:pt x="3336" y="2828"/>
                  </a:lnTo>
                  <a:lnTo>
                    <a:pt x="3327" y="2836"/>
                  </a:lnTo>
                  <a:lnTo>
                    <a:pt x="3322" y="2842"/>
                  </a:lnTo>
                  <a:lnTo>
                    <a:pt x="3315" y="2850"/>
                  </a:lnTo>
                  <a:lnTo>
                    <a:pt x="3312" y="2858"/>
                  </a:lnTo>
                  <a:lnTo>
                    <a:pt x="3300" y="2865"/>
                  </a:lnTo>
                  <a:lnTo>
                    <a:pt x="3291" y="2874"/>
                  </a:lnTo>
                  <a:lnTo>
                    <a:pt x="3282" y="2883"/>
                  </a:lnTo>
                  <a:lnTo>
                    <a:pt x="3275" y="2891"/>
                  </a:lnTo>
                  <a:lnTo>
                    <a:pt x="3268" y="2901"/>
                  </a:lnTo>
                  <a:lnTo>
                    <a:pt x="3261" y="2910"/>
                  </a:lnTo>
                  <a:lnTo>
                    <a:pt x="3255" y="2920"/>
                  </a:lnTo>
                  <a:lnTo>
                    <a:pt x="3246" y="2928"/>
                  </a:lnTo>
                  <a:lnTo>
                    <a:pt x="3244" y="2934"/>
                  </a:lnTo>
                  <a:lnTo>
                    <a:pt x="3241" y="2939"/>
                  </a:lnTo>
                  <a:lnTo>
                    <a:pt x="3239" y="2945"/>
                  </a:lnTo>
                  <a:lnTo>
                    <a:pt x="3235" y="2950"/>
                  </a:lnTo>
                  <a:lnTo>
                    <a:pt x="3232" y="2956"/>
                  </a:lnTo>
                  <a:lnTo>
                    <a:pt x="3228" y="2960"/>
                  </a:lnTo>
                  <a:lnTo>
                    <a:pt x="3227" y="2965"/>
                  </a:lnTo>
                  <a:lnTo>
                    <a:pt x="3225" y="2970"/>
                  </a:lnTo>
                  <a:lnTo>
                    <a:pt x="3201" y="2971"/>
                  </a:lnTo>
                  <a:lnTo>
                    <a:pt x="3175" y="2972"/>
                  </a:lnTo>
                  <a:lnTo>
                    <a:pt x="3149" y="2972"/>
                  </a:lnTo>
                  <a:lnTo>
                    <a:pt x="3123" y="2971"/>
                  </a:lnTo>
                  <a:lnTo>
                    <a:pt x="3098" y="2969"/>
                  </a:lnTo>
                  <a:lnTo>
                    <a:pt x="3074" y="2965"/>
                  </a:lnTo>
                  <a:lnTo>
                    <a:pt x="3050" y="2961"/>
                  </a:lnTo>
                  <a:lnTo>
                    <a:pt x="3029" y="2954"/>
                  </a:lnTo>
                  <a:lnTo>
                    <a:pt x="3020" y="2953"/>
                  </a:lnTo>
                  <a:lnTo>
                    <a:pt x="3012" y="2952"/>
                  </a:lnTo>
                  <a:lnTo>
                    <a:pt x="3001" y="2950"/>
                  </a:lnTo>
                  <a:lnTo>
                    <a:pt x="2991" y="2949"/>
                  </a:lnTo>
                  <a:lnTo>
                    <a:pt x="2979" y="2947"/>
                  </a:lnTo>
                  <a:lnTo>
                    <a:pt x="2968" y="2945"/>
                  </a:lnTo>
                  <a:lnTo>
                    <a:pt x="2958" y="2944"/>
                  </a:lnTo>
                  <a:lnTo>
                    <a:pt x="2947" y="2941"/>
                  </a:lnTo>
                  <a:lnTo>
                    <a:pt x="2939" y="2939"/>
                  </a:lnTo>
                  <a:lnTo>
                    <a:pt x="2932" y="2937"/>
                  </a:lnTo>
                  <a:lnTo>
                    <a:pt x="2923" y="2936"/>
                  </a:lnTo>
                  <a:lnTo>
                    <a:pt x="2914" y="2935"/>
                  </a:lnTo>
                  <a:lnTo>
                    <a:pt x="2907" y="2934"/>
                  </a:lnTo>
                  <a:lnTo>
                    <a:pt x="2899" y="2934"/>
                  </a:lnTo>
                  <a:lnTo>
                    <a:pt x="2890" y="2935"/>
                  </a:lnTo>
                  <a:lnTo>
                    <a:pt x="2883" y="2936"/>
                  </a:lnTo>
                  <a:lnTo>
                    <a:pt x="2869" y="2939"/>
                  </a:lnTo>
                  <a:lnTo>
                    <a:pt x="2855" y="2942"/>
                  </a:lnTo>
                  <a:lnTo>
                    <a:pt x="2840" y="2946"/>
                  </a:lnTo>
                  <a:lnTo>
                    <a:pt x="2826" y="2949"/>
                  </a:lnTo>
                  <a:lnTo>
                    <a:pt x="2810" y="2952"/>
                  </a:lnTo>
                  <a:lnTo>
                    <a:pt x="2796" y="2954"/>
                  </a:lnTo>
                  <a:lnTo>
                    <a:pt x="2782" y="2959"/>
                  </a:lnTo>
                  <a:lnTo>
                    <a:pt x="2769" y="2962"/>
                  </a:lnTo>
                  <a:lnTo>
                    <a:pt x="2762" y="2960"/>
                  </a:lnTo>
                  <a:lnTo>
                    <a:pt x="2760" y="2957"/>
                  </a:lnTo>
                  <a:lnTo>
                    <a:pt x="2760" y="2953"/>
                  </a:lnTo>
                  <a:lnTo>
                    <a:pt x="2760" y="2951"/>
                  </a:lnTo>
                  <a:lnTo>
                    <a:pt x="2762" y="2948"/>
                  </a:lnTo>
                  <a:lnTo>
                    <a:pt x="2763" y="2945"/>
                  </a:lnTo>
                  <a:lnTo>
                    <a:pt x="2763" y="2941"/>
                  </a:lnTo>
                  <a:lnTo>
                    <a:pt x="2760" y="2938"/>
                  </a:lnTo>
                  <a:lnTo>
                    <a:pt x="2763" y="2932"/>
                  </a:lnTo>
                  <a:lnTo>
                    <a:pt x="2767" y="2926"/>
                  </a:lnTo>
                  <a:lnTo>
                    <a:pt x="2770" y="2920"/>
                  </a:lnTo>
                  <a:lnTo>
                    <a:pt x="2774" y="2913"/>
                  </a:lnTo>
                  <a:lnTo>
                    <a:pt x="2776" y="2907"/>
                  </a:lnTo>
                  <a:lnTo>
                    <a:pt x="2779" y="2899"/>
                  </a:lnTo>
                  <a:lnTo>
                    <a:pt x="2781" y="2892"/>
                  </a:lnTo>
                  <a:lnTo>
                    <a:pt x="2781" y="2885"/>
                  </a:lnTo>
                  <a:lnTo>
                    <a:pt x="2784" y="2873"/>
                  </a:lnTo>
                  <a:lnTo>
                    <a:pt x="2788" y="2861"/>
                  </a:lnTo>
                  <a:lnTo>
                    <a:pt x="2791" y="2850"/>
                  </a:lnTo>
                  <a:lnTo>
                    <a:pt x="2795" y="2838"/>
                  </a:lnTo>
                  <a:lnTo>
                    <a:pt x="2798" y="2826"/>
                  </a:lnTo>
                  <a:lnTo>
                    <a:pt x="2802" y="2814"/>
                  </a:lnTo>
                  <a:lnTo>
                    <a:pt x="2805" y="2803"/>
                  </a:lnTo>
                  <a:lnTo>
                    <a:pt x="2810" y="2792"/>
                  </a:lnTo>
                  <a:lnTo>
                    <a:pt x="2807" y="2789"/>
                  </a:lnTo>
                  <a:lnTo>
                    <a:pt x="2803" y="2786"/>
                  </a:lnTo>
                  <a:lnTo>
                    <a:pt x="2802" y="2784"/>
                  </a:lnTo>
                  <a:lnTo>
                    <a:pt x="2802" y="2780"/>
                  </a:lnTo>
                  <a:lnTo>
                    <a:pt x="2803" y="2775"/>
                  </a:lnTo>
                  <a:lnTo>
                    <a:pt x="2807" y="2770"/>
                  </a:lnTo>
                  <a:lnTo>
                    <a:pt x="2810" y="2764"/>
                  </a:lnTo>
                  <a:lnTo>
                    <a:pt x="2812" y="2760"/>
                  </a:lnTo>
                  <a:lnTo>
                    <a:pt x="2812" y="2756"/>
                  </a:lnTo>
                  <a:lnTo>
                    <a:pt x="2812" y="2754"/>
                  </a:lnTo>
                  <a:lnTo>
                    <a:pt x="2810" y="2751"/>
                  </a:lnTo>
                  <a:lnTo>
                    <a:pt x="2808" y="2749"/>
                  </a:lnTo>
                  <a:lnTo>
                    <a:pt x="2781" y="2749"/>
                  </a:lnTo>
                  <a:lnTo>
                    <a:pt x="2751" y="2749"/>
                  </a:lnTo>
                  <a:lnTo>
                    <a:pt x="2723" y="2749"/>
                  </a:lnTo>
                  <a:lnTo>
                    <a:pt x="2694" y="2748"/>
                  </a:lnTo>
                  <a:lnTo>
                    <a:pt x="2666" y="2747"/>
                  </a:lnTo>
                  <a:lnTo>
                    <a:pt x="2638" y="2747"/>
                  </a:lnTo>
                  <a:lnTo>
                    <a:pt x="2609" y="2746"/>
                  </a:lnTo>
                  <a:lnTo>
                    <a:pt x="2581" y="2747"/>
                  </a:lnTo>
                  <a:lnTo>
                    <a:pt x="2569" y="2741"/>
                  </a:lnTo>
                  <a:lnTo>
                    <a:pt x="2501" y="2742"/>
                  </a:lnTo>
                  <a:lnTo>
                    <a:pt x="2432" y="2742"/>
                  </a:lnTo>
                  <a:lnTo>
                    <a:pt x="2359" y="2743"/>
                  </a:lnTo>
                  <a:lnTo>
                    <a:pt x="2286" y="2742"/>
                  </a:lnTo>
                  <a:lnTo>
                    <a:pt x="2211" y="2742"/>
                  </a:lnTo>
                  <a:lnTo>
                    <a:pt x="2137" y="2740"/>
                  </a:lnTo>
                  <a:lnTo>
                    <a:pt x="2062" y="2737"/>
                  </a:lnTo>
                  <a:lnTo>
                    <a:pt x="1986" y="2734"/>
                  </a:lnTo>
                  <a:lnTo>
                    <a:pt x="1962" y="2730"/>
                  </a:lnTo>
                  <a:lnTo>
                    <a:pt x="1941" y="2729"/>
                  </a:lnTo>
                  <a:lnTo>
                    <a:pt x="1918" y="2729"/>
                  </a:lnTo>
                  <a:lnTo>
                    <a:pt x="1899" y="2730"/>
                  </a:lnTo>
                  <a:lnTo>
                    <a:pt x="1878" y="2731"/>
                  </a:lnTo>
                  <a:lnTo>
                    <a:pt x="1857" y="2731"/>
                  </a:lnTo>
                  <a:lnTo>
                    <a:pt x="1835" y="2733"/>
                  </a:lnTo>
                  <a:lnTo>
                    <a:pt x="1809" y="2734"/>
                  </a:lnTo>
                  <a:lnTo>
                    <a:pt x="1802" y="2735"/>
                  </a:lnTo>
                  <a:lnTo>
                    <a:pt x="1791" y="2735"/>
                  </a:lnTo>
                  <a:lnTo>
                    <a:pt x="1781" y="2736"/>
                  </a:lnTo>
                  <a:lnTo>
                    <a:pt x="1771" y="2736"/>
                  </a:lnTo>
                  <a:lnTo>
                    <a:pt x="1760" y="2736"/>
                  </a:lnTo>
                  <a:lnTo>
                    <a:pt x="1748" y="2735"/>
                  </a:lnTo>
                  <a:lnTo>
                    <a:pt x="1738" y="2734"/>
                  </a:lnTo>
                  <a:lnTo>
                    <a:pt x="1727" y="2734"/>
                  </a:lnTo>
                  <a:lnTo>
                    <a:pt x="1602" y="2736"/>
                  </a:lnTo>
                  <a:lnTo>
                    <a:pt x="1477" y="2737"/>
                  </a:lnTo>
                  <a:lnTo>
                    <a:pt x="1352" y="2738"/>
                  </a:lnTo>
                  <a:lnTo>
                    <a:pt x="1227" y="2738"/>
                  </a:lnTo>
                  <a:lnTo>
                    <a:pt x="1103" y="2736"/>
                  </a:lnTo>
                  <a:lnTo>
                    <a:pt x="978" y="2733"/>
                  </a:lnTo>
                  <a:lnTo>
                    <a:pt x="854" y="2728"/>
                  </a:lnTo>
                  <a:lnTo>
                    <a:pt x="731" y="2722"/>
                  </a:lnTo>
                  <a:lnTo>
                    <a:pt x="719" y="2719"/>
                  </a:lnTo>
                  <a:lnTo>
                    <a:pt x="709" y="2717"/>
                  </a:lnTo>
                  <a:lnTo>
                    <a:pt x="696" y="2715"/>
                  </a:lnTo>
                  <a:lnTo>
                    <a:pt x="686" y="2715"/>
                  </a:lnTo>
                  <a:lnTo>
                    <a:pt x="662" y="2714"/>
                  </a:lnTo>
                  <a:lnTo>
                    <a:pt x="639" y="2715"/>
                  </a:lnTo>
                  <a:lnTo>
                    <a:pt x="615" y="2716"/>
                  </a:lnTo>
                  <a:lnTo>
                    <a:pt x="591" y="2716"/>
                  </a:lnTo>
                  <a:lnTo>
                    <a:pt x="566" y="2715"/>
                  </a:lnTo>
                  <a:lnTo>
                    <a:pt x="540" y="2713"/>
                  </a:lnTo>
                  <a:lnTo>
                    <a:pt x="511" y="2713"/>
                  </a:lnTo>
                  <a:lnTo>
                    <a:pt x="481" y="2712"/>
                  </a:lnTo>
                  <a:lnTo>
                    <a:pt x="452" y="2710"/>
                  </a:lnTo>
                  <a:lnTo>
                    <a:pt x="424" y="2708"/>
                  </a:lnTo>
                  <a:lnTo>
                    <a:pt x="394" y="2705"/>
                  </a:lnTo>
                  <a:lnTo>
                    <a:pt x="363" y="2704"/>
                  </a:lnTo>
                  <a:lnTo>
                    <a:pt x="332" y="2703"/>
                  </a:lnTo>
                  <a:lnTo>
                    <a:pt x="301" y="2703"/>
                  </a:lnTo>
                  <a:lnTo>
                    <a:pt x="278" y="2700"/>
                  </a:lnTo>
                  <a:lnTo>
                    <a:pt x="256" y="2698"/>
                  </a:lnTo>
                  <a:lnTo>
                    <a:pt x="231" y="2697"/>
                  </a:lnTo>
                  <a:lnTo>
                    <a:pt x="205" y="2697"/>
                  </a:lnTo>
                  <a:lnTo>
                    <a:pt x="181" y="2696"/>
                  </a:lnTo>
                  <a:lnTo>
                    <a:pt x="157" y="2694"/>
                  </a:lnTo>
                  <a:lnTo>
                    <a:pt x="132" y="2692"/>
                  </a:lnTo>
                  <a:lnTo>
                    <a:pt x="110" y="2690"/>
                  </a:lnTo>
                  <a:lnTo>
                    <a:pt x="98" y="2691"/>
                  </a:lnTo>
                  <a:lnTo>
                    <a:pt x="84" y="2692"/>
                  </a:lnTo>
                  <a:lnTo>
                    <a:pt x="72" y="2691"/>
                  </a:lnTo>
                  <a:lnTo>
                    <a:pt x="58" y="2690"/>
                  </a:lnTo>
                  <a:lnTo>
                    <a:pt x="44" y="2688"/>
                  </a:lnTo>
                  <a:lnTo>
                    <a:pt x="28" y="2687"/>
                  </a:lnTo>
                  <a:lnTo>
                    <a:pt x="14" y="2687"/>
                  </a:lnTo>
                  <a:lnTo>
                    <a:pt x="0" y="2688"/>
                  </a:lnTo>
                  <a:lnTo>
                    <a:pt x="0" y="2685"/>
                  </a:lnTo>
                  <a:lnTo>
                    <a:pt x="0" y="2681"/>
                  </a:lnTo>
                  <a:lnTo>
                    <a:pt x="0" y="2678"/>
                  </a:lnTo>
                  <a:lnTo>
                    <a:pt x="2" y="2675"/>
                  </a:lnTo>
                  <a:lnTo>
                    <a:pt x="4" y="2672"/>
                  </a:lnTo>
                  <a:lnTo>
                    <a:pt x="4" y="2667"/>
                  </a:lnTo>
                  <a:lnTo>
                    <a:pt x="4" y="2664"/>
                  </a:lnTo>
                  <a:lnTo>
                    <a:pt x="4" y="2662"/>
                  </a:lnTo>
                  <a:lnTo>
                    <a:pt x="9" y="2659"/>
                  </a:lnTo>
                  <a:lnTo>
                    <a:pt x="14" y="2655"/>
                  </a:lnTo>
                  <a:lnTo>
                    <a:pt x="16" y="2652"/>
                  </a:lnTo>
                  <a:lnTo>
                    <a:pt x="18" y="2648"/>
                  </a:lnTo>
                  <a:lnTo>
                    <a:pt x="20" y="2643"/>
                  </a:lnTo>
                  <a:lnTo>
                    <a:pt x="20" y="2639"/>
                  </a:lnTo>
                  <a:lnTo>
                    <a:pt x="20" y="2635"/>
                  </a:lnTo>
                  <a:lnTo>
                    <a:pt x="21" y="2631"/>
                  </a:lnTo>
                  <a:lnTo>
                    <a:pt x="28" y="2619"/>
                  </a:lnTo>
                  <a:lnTo>
                    <a:pt x="33" y="2607"/>
                  </a:lnTo>
                  <a:lnTo>
                    <a:pt x="39" y="2597"/>
                  </a:lnTo>
                  <a:lnTo>
                    <a:pt x="44" y="2585"/>
                  </a:lnTo>
                  <a:lnTo>
                    <a:pt x="49" y="2573"/>
                  </a:lnTo>
                  <a:lnTo>
                    <a:pt x="54" y="2562"/>
                  </a:lnTo>
                  <a:lnTo>
                    <a:pt x="61" y="2550"/>
                  </a:lnTo>
                  <a:lnTo>
                    <a:pt x="66" y="2539"/>
                  </a:lnTo>
                  <a:lnTo>
                    <a:pt x="72" y="2528"/>
                  </a:lnTo>
                  <a:lnTo>
                    <a:pt x="79" y="2517"/>
                  </a:lnTo>
                  <a:lnTo>
                    <a:pt x="84" y="2506"/>
                  </a:lnTo>
                  <a:lnTo>
                    <a:pt x="91" y="2495"/>
                  </a:lnTo>
                  <a:lnTo>
                    <a:pt x="96" y="2485"/>
                  </a:lnTo>
                  <a:lnTo>
                    <a:pt x="99" y="2475"/>
                  </a:lnTo>
                  <a:lnTo>
                    <a:pt x="103" y="2464"/>
                  </a:lnTo>
                  <a:lnTo>
                    <a:pt x="103" y="2453"/>
                  </a:lnTo>
                  <a:lnTo>
                    <a:pt x="110" y="2446"/>
                  </a:lnTo>
                  <a:lnTo>
                    <a:pt x="115" y="2438"/>
                  </a:lnTo>
                  <a:lnTo>
                    <a:pt x="120" y="2429"/>
                  </a:lnTo>
                  <a:lnTo>
                    <a:pt x="124" y="2420"/>
                  </a:lnTo>
                  <a:lnTo>
                    <a:pt x="125" y="2412"/>
                  </a:lnTo>
                  <a:lnTo>
                    <a:pt x="129" y="2402"/>
                  </a:lnTo>
                  <a:lnTo>
                    <a:pt x="132" y="2393"/>
                  </a:lnTo>
                  <a:lnTo>
                    <a:pt x="138" y="2386"/>
                  </a:lnTo>
                  <a:lnTo>
                    <a:pt x="139" y="2374"/>
                  </a:lnTo>
                  <a:lnTo>
                    <a:pt x="143" y="2363"/>
                  </a:lnTo>
                  <a:lnTo>
                    <a:pt x="146" y="2352"/>
                  </a:lnTo>
                  <a:lnTo>
                    <a:pt x="150" y="2341"/>
                  </a:lnTo>
                  <a:lnTo>
                    <a:pt x="153" y="2330"/>
                  </a:lnTo>
                  <a:lnTo>
                    <a:pt x="158" y="2319"/>
                  </a:lnTo>
                  <a:lnTo>
                    <a:pt x="165" y="2308"/>
                  </a:lnTo>
                  <a:lnTo>
                    <a:pt x="172" y="2299"/>
                  </a:lnTo>
                  <a:lnTo>
                    <a:pt x="174" y="2288"/>
                  </a:lnTo>
                  <a:lnTo>
                    <a:pt x="177" y="2278"/>
                  </a:lnTo>
                  <a:lnTo>
                    <a:pt x="181" y="2268"/>
                  </a:lnTo>
                  <a:lnTo>
                    <a:pt x="184" y="2258"/>
                  </a:lnTo>
                  <a:lnTo>
                    <a:pt x="190" y="2248"/>
                  </a:lnTo>
                  <a:lnTo>
                    <a:pt x="195" y="2238"/>
                  </a:lnTo>
                  <a:lnTo>
                    <a:pt x="200" y="2228"/>
                  </a:lnTo>
                  <a:lnTo>
                    <a:pt x="207" y="2219"/>
                  </a:lnTo>
                  <a:lnTo>
                    <a:pt x="207" y="2212"/>
                  </a:lnTo>
                  <a:lnTo>
                    <a:pt x="207" y="2204"/>
                  </a:lnTo>
                  <a:lnTo>
                    <a:pt x="209" y="2195"/>
                  </a:lnTo>
                  <a:lnTo>
                    <a:pt x="210" y="2188"/>
                  </a:lnTo>
                  <a:lnTo>
                    <a:pt x="212" y="2179"/>
                  </a:lnTo>
                  <a:lnTo>
                    <a:pt x="214" y="2171"/>
                  </a:lnTo>
                  <a:lnTo>
                    <a:pt x="217" y="2164"/>
                  </a:lnTo>
                  <a:lnTo>
                    <a:pt x="221" y="2156"/>
                  </a:lnTo>
                  <a:lnTo>
                    <a:pt x="223" y="2146"/>
                  </a:lnTo>
                  <a:lnTo>
                    <a:pt x="226" y="2136"/>
                  </a:lnTo>
                  <a:lnTo>
                    <a:pt x="230" y="2128"/>
                  </a:lnTo>
                  <a:lnTo>
                    <a:pt x="235" y="2119"/>
                  </a:lnTo>
                  <a:lnTo>
                    <a:pt x="238" y="2109"/>
                  </a:lnTo>
                  <a:lnTo>
                    <a:pt x="242" y="2101"/>
                  </a:lnTo>
                  <a:lnTo>
                    <a:pt x="245" y="2091"/>
                  </a:lnTo>
                  <a:lnTo>
                    <a:pt x="245" y="2080"/>
                  </a:lnTo>
                  <a:lnTo>
                    <a:pt x="254" y="2060"/>
                  </a:lnTo>
                  <a:lnTo>
                    <a:pt x="263" y="2042"/>
                  </a:lnTo>
                  <a:lnTo>
                    <a:pt x="269" y="2022"/>
                  </a:lnTo>
                  <a:lnTo>
                    <a:pt x="275" y="2003"/>
                  </a:lnTo>
                  <a:lnTo>
                    <a:pt x="280" y="1983"/>
                  </a:lnTo>
                  <a:lnTo>
                    <a:pt x="285" y="1964"/>
                  </a:lnTo>
                  <a:lnTo>
                    <a:pt x="289" y="1944"/>
                  </a:lnTo>
                  <a:lnTo>
                    <a:pt x="290" y="1923"/>
                  </a:lnTo>
                  <a:lnTo>
                    <a:pt x="297" y="1913"/>
                  </a:lnTo>
                  <a:lnTo>
                    <a:pt x="302" y="1903"/>
                  </a:lnTo>
                  <a:lnTo>
                    <a:pt x="308" y="1891"/>
                  </a:lnTo>
                  <a:lnTo>
                    <a:pt x="311" y="1880"/>
                  </a:lnTo>
                  <a:lnTo>
                    <a:pt x="313" y="1868"/>
                  </a:lnTo>
                  <a:lnTo>
                    <a:pt x="316" y="1857"/>
                  </a:lnTo>
                  <a:lnTo>
                    <a:pt x="318" y="1846"/>
                  </a:lnTo>
                  <a:lnTo>
                    <a:pt x="322" y="1836"/>
                  </a:lnTo>
                  <a:lnTo>
                    <a:pt x="325" y="1816"/>
                  </a:lnTo>
                  <a:lnTo>
                    <a:pt x="332" y="1795"/>
                  </a:lnTo>
                  <a:lnTo>
                    <a:pt x="339" y="1774"/>
                  </a:lnTo>
                  <a:lnTo>
                    <a:pt x="346" y="1754"/>
                  </a:lnTo>
                  <a:lnTo>
                    <a:pt x="353" y="1733"/>
                  </a:lnTo>
                  <a:lnTo>
                    <a:pt x="358" y="1711"/>
                  </a:lnTo>
                  <a:lnTo>
                    <a:pt x="363" y="1690"/>
                  </a:lnTo>
                  <a:lnTo>
                    <a:pt x="367" y="1670"/>
                  </a:lnTo>
                  <a:lnTo>
                    <a:pt x="370" y="1661"/>
                  </a:lnTo>
                  <a:lnTo>
                    <a:pt x="374" y="1652"/>
                  </a:lnTo>
                  <a:lnTo>
                    <a:pt x="375" y="1644"/>
                  </a:lnTo>
                  <a:lnTo>
                    <a:pt x="379" y="1635"/>
                  </a:lnTo>
                  <a:lnTo>
                    <a:pt x="381" y="1626"/>
                  </a:lnTo>
                  <a:lnTo>
                    <a:pt x="382" y="1618"/>
                  </a:lnTo>
                  <a:lnTo>
                    <a:pt x="384" y="1609"/>
                  </a:lnTo>
                  <a:lnTo>
                    <a:pt x="387" y="1600"/>
                  </a:lnTo>
                  <a:lnTo>
                    <a:pt x="394" y="1573"/>
                  </a:lnTo>
                  <a:lnTo>
                    <a:pt x="400" y="1547"/>
                  </a:lnTo>
                  <a:lnTo>
                    <a:pt x="403" y="1520"/>
                  </a:lnTo>
                  <a:lnTo>
                    <a:pt x="407" y="1493"/>
                  </a:lnTo>
                  <a:lnTo>
                    <a:pt x="410" y="1465"/>
                  </a:lnTo>
                  <a:lnTo>
                    <a:pt x="414" y="1438"/>
                  </a:lnTo>
                  <a:lnTo>
                    <a:pt x="419" y="1411"/>
                  </a:lnTo>
                  <a:lnTo>
                    <a:pt x="424" y="1384"/>
                  </a:lnTo>
                  <a:lnTo>
                    <a:pt x="426" y="1365"/>
                  </a:lnTo>
                  <a:lnTo>
                    <a:pt x="429" y="1347"/>
                  </a:lnTo>
                  <a:lnTo>
                    <a:pt x="434" y="1329"/>
                  </a:lnTo>
                  <a:lnTo>
                    <a:pt x="440" y="1312"/>
                  </a:lnTo>
                  <a:lnTo>
                    <a:pt x="446" y="1295"/>
                  </a:lnTo>
                  <a:lnTo>
                    <a:pt x="450" y="1276"/>
                  </a:lnTo>
                  <a:lnTo>
                    <a:pt x="453" y="1259"/>
                  </a:lnTo>
                  <a:lnTo>
                    <a:pt x="453" y="1240"/>
                  </a:lnTo>
                  <a:lnTo>
                    <a:pt x="459" y="1231"/>
                  </a:lnTo>
                  <a:lnTo>
                    <a:pt x="462" y="1222"/>
                  </a:lnTo>
                  <a:lnTo>
                    <a:pt x="464" y="1213"/>
                  </a:lnTo>
                  <a:lnTo>
                    <a:pt x="464" y="1204"/>
                  </a:lnTo>
                  <a:lnTo>
                    <a:pt x="466" y="1196"/>
                  </a:lnTo>
                  <a:lnTo>
                    <a:pt x="467" y="1186"/>
                  </a:lnTo>
                  <a:lnTo>
                    <a:pt x="471" y="1177"/>
                  </a:lnTo>
                  <a:lnTo>
                    <a:pt x="474" y="1168"/>
                  </a:lnTo>
                  <a:lnTo>
                    <a:pt x="473" y="1125"/>
                  </a:lnTo>
                  <a:lnTo>
                    <a:pt x="473" y="1082"/>
                  </a:lnTo>
                  <a:lnTo>
                    <a:pt x="476" y="1041"/>
                  </a:lnTo>
                  <a:lnTo>
                    <a:pt x="479" y="1001"/>
                  </a:lnTo>
                  <a:lnTo>
                    <a:pt x="485" y="960"/>
                  </a:lnTo>
                  <a:lnTo>
                    <a:pt x="492" y="919"/>
                  </a:lnTo>
                  <a:lnTo>
                    <a:pt x="497" y="877"/>
                  </a:lnTo>
                  <a:lnTo>
                    <a:pt x="505" y="833"/>
                  </a:lnTo>
                  <a:lnTo>
                    <a:pt x="507" y="811"/>
                  </a:lnTo>
                  <a:lnTo>
                    <a:pt x="509" y="788"/>
                  </a:lnTo>
                  <a:lnTo>
                    <a:pt x="512" y="765"/>
                  </a:lnTo>
                  <a:lnTo>
                    <a:pt x="516" y="743"/>
                  </a:lnTo>
                  <a:lnTo>
                    <a:pt x="519" y="720"/>
                  </a:lnTo>
                  <a:lnTo>
                    <a:pt x="523" y="697"/>
                  </a:lnTo>
                  <a:lnTo>
                    <a:pt x="528" y="675"/>
                  </a:lnTo>
                  <a:lnTo>
                    <a:pt x="532" y="652"/>
                  </a:lnTo>
                  <a:lnTo>
                    <a:pt x="532" y="636"/>
                  </a:lnTo>
                  <a:lnTo>
                    <a:pt x="532" y="620"/>
                  </a:lnTo>
                  <a:lnTo>
                    <a:pt x="533" y="604"/>
                  </a:lnTo>
                  <a:lnTo>
                    <a:pt x="535" y="588"/>
                  </a:lnTo>
                  <a:lnTo>
                    <a:pt x="537" y="571"/>
                  </a:lnTo>
                  <a:lnTo>
                    <a:pt x="538" y="554"/>
                  </a:lnTo>
                  <a:lnTo>
                    <a:pt x="540" y="538"/>
                  </a:lnTo>
                  <a:lnTo>
                    <a:pt x="538" y="521"/>
                  </a:lnTo>
                  <a:lnTo>
                    <a:pt x="535" y="494"/>
                  </a:lnTo>
                  <a:lnTo>
                    <a:pt x="533" y="466"/>
                  </a:lnTo>
                  <a:lnTo>
                    <a:pt x="532" y="439"/>
                  </a:lnTo>
                  <a:lnTo>
                    <a:pt x="530" y="410"/>
                  </a:lnTo>
                  <a:lnTo>
                    <a:pt x="526" y="382"/>
                  </a:lnTo>
                  <a:lnTo>
                    <a:pt x="525" y="354"/>
                  </a:lnTo>
                  <a:lnTo>
                    <a:pt x="521" y="325"/>
                  </a:lnTo>
                  <a:lnTo>
                    <a:pt x="518" y="298"/>
                  </a:lnTo>
                  <a:lnTo>
                    <a:pt x="514" y="226"/>
                  </a:lnTo>
                  <a:lnTo>
                    <a:pt x="509" y="216"/>
                  </a:lnTo>
                  <a:lnTo>
                    <a:pt x="507" y="205"/>
                  </a:lnTo>
                  <a:lnTo>
                    <a:pt x="504" y="193"/>
                  </a:lnTo>
                  <a:lnTo>
                    <a:pt x="504" y="181"/>
                  </a:lnTo>
                  <a:lnTo>
                    <a:pt x="502" y="170"/>
                  </a:lnTo>
                  <a:lnTo>
                    <a:pt x="502" y="158"/>
                  </a:lnTo>
                  <a:lnTo>
                    <a:pt x="502" y="147"/>
                  </a:lnTo>
                  <a:lnTo>
                    <a:pt x="502" y="137"/>
                  </a:lnTo>
                  <a:lnTo>
                    <a:pt x="497" y="127"/>
                  </a:lnTo>
                  <a:lnTo>
                    <a:pt x="495" y="118"/>
                  </a:lnTo>
                  <a:lnTo>
                    <a:pt x="492" y="107"/>
                  </a:lnTo>
                  <a:lnTo>
                    <a:pt x="490" y="97"/>
                  </a:lnTo>
                  <a:lnTo>
                    <a:pt x="488" y="86"/>
                  </a:lnTo>
                  <a:lnTo>
                    <a:pt x="485" y="76"/>
                  </a:lnTo>
                  <a:lnTo>
                    <a:pt x="481" y="67"/>
                  </a:lnTo>
                  <a:lnTo>
                    <a:pt x="474" y="58"/>
                  </a:lnTo>
                  <a:lnTo>
                    <a:pt x="474" y="56"/>
                  </a:lnTo>
                  <a:lnTo>
                    <a:pt x="474" y="53"/>
                  </a:lnTo>
                  <a:lnTo>
                    <a:pt x="474" y="52"/>
                  </a:lnTo>
                  <a:lnTo>
                    <a:pt x="476" y="50"/>
                  </a:lnTo>
                  <a:lnTo>
                    <a:pt x="478" y="48"/>
                  </a:lnTo>
                  <a:lnTo>
                    <a:pt x="478" y="47"/>
                  </a:lnTo>
                  <a:lnTo>
                    <a:pt x="481" y="47"/>
                  </a:lnTo>
                  <a:lnTo>
                    <a:pt x="483" y="46"/>
                  </a:lnTo>
                  <a:lnTo>
                    <a:pt x="500" y="48"/>
                  </a:lnTo>
                  <a:lnTo>
                    <a:pt x="518" y="50"/>
                  </a:lnTo>
                  <a:lnTo>
                    <a:pt x="535" y="50"/>
                  </a:lnTo>
                  <a:lnTo>
                    <a:pt x="551" y="49"/>
                  </a:lnTo>
                  <a:lnTo>
                    <a:pt x="568" y="48"/>
                  </a:lnTo>
                  <a:lnTo>
                    <a:pt x="585" y="47"/>
                  </a:lnTo>
                  <a:lnTo>
                    <a:pt x="603" y="46"/>
                  </a:lnTo>
                  <a:lnTo>
                    <a:pt x="620" y="46"/>
                  </a:lnTo>
                  <a:lnTo>
                    <a:pt x="660" y="44"/>
                  </a:lnTo>
                  <a:lnTo>
                    <a:pt x="700" y="43"/>
                  </a:lnTo>
                  <a:lnTo>
                    <a:pt x="742" y="43"/>
                  </a:lnTo>
                  <a:lnTo>
                    <a:pt x="781" y="42"/>
                  </a:lnTo>
                  <a:lnTo>
                    <a:pt x="821" y="40"/>
                  </a:lnTo>
                  <a:lnTo>
                    <a:pt x="860" y="39"/>
                  </a:lnTo>
                  <a:lnTo>
                    <a:pt x="898" y="38"/>
                  </a:lnTo>
                  <a:lnTo>
                    <a:pt x="934" y="35"/>
                  </a:lnTo>
                  <a:lnTo>
                    <a:pt x="1002" y="34"/>
                  </a:lnTo>
                  <a:lnTo>
                    <a:pt x="1070" y="32"/>
                  </a:lnTo>
                  <a:lnTo>
                    <a:pt x="1139" y="27"/>
                  </a:lnTo>
                  <a:lnTo>
                    <a:pt x="1208" y="23"/>
                  </a:lnTo>
                  <a:lnTo>
                    <a:pt x="1278" y="19"/>
                  </a:lnTo>
                  <a:lnTo>
                    <a:pt x="1349" y="15"/>
                  </a:lnTo>
                  <a:lnTo>
                    <a:pt x="1422" y="12"/>
                  </a:lnTo>
                  <a:lnTo>
                    <a:pt x="1495" y="10"/>
                  </a:lnTo>
                  <a:lnTo>
                    <a:pt x="1505" y="11"/>
                  </a:lnTo>
                  <a:lnTo>
                    <a:pt x="1514" y="11"/>
                  </a:lnTo>
                  <a:lnTo>
                    <a:pt x="1522" y="10"/>
                  </a:lnTo>
                  <a:lnTo>
                    <a:pt x="1533" y="8"/>
                  </a:lnTo>
                  <a:lnTo>
                    <a:pt x="1542" y="7"/>
                  </a:lnTo>
                  <a:lnTo>
                    <a:pt x="1552" y="6"/>
                  </a:lnTo>
                  <a:lnTo>
                    <a:pt x="1561" y="6"/>
                  </a:lnTo>
                  <a:lnTo>
                    <a:pt x="1569" y="7"/>
                  </a:lnTo>
                  <a:lnTo>
                    <a:pt x="1573" y="3"/>
                  </a:lnTo>
                  <a:lnTo>
                    <a:pt x="1575" y="2"/>
                  </a:lnTo>
                  <a:lnTo>
                    <a:pt x="1578" y="2"/>
                  </a:lnTo>
                  <a:lnTo>
                    <a:pt x="1582" y="3"/>
                  </a:lnTo>
                  <a:lnTo>
                    <a:pt x="1585" y="5"/>
                  </a:lnTo>
                  <a:lnTo>
                    <a:pt x="1588" y="6"/>
                  </a:lnTo>
                  <a:lnTo>
                    <a:pt x="1592" y="6"/>
                  </a:lnTo>
                  <a:lnTo>
                    <a:pt x="1595" y="7"/>
                  </a:lnTo>
                  <a:lnTo>
                    <a:pt x="1623" y="6"/>
                  </a:lnTo>
                  <a:lnTo>
                    <a:pt x="1653" y="7"/>
                  </a:lnTo>
                  <a:lnTo>
                    <a:pt x="1682" y="7"/>
                  </a:lnTo>
                  <a:lnTo>
                    <a:pt x="1712" y="7"/>
                  </a:lnTo>
                  <a:lnTo>
                    <a:pt x="1743" y="7"/>
                  </a:lnTo>
                  <a:lnTo>
                    <a:pt x="1772" y="6"/>
                  </a:lnTo>
                  <a:lnTo>
                    <a:pt x="1804" y="5"/>
                  </a:lnTo>
                  <a:lnTo>
                    <a:pt x="1833" y="2"/>
                  </a:lnTo>
                  <a:lnTo>
                    <a:pt x="1857" y="5"/>
                  </a:lnTo>
                  <a:lnTo>
                    <a:pt x="1882" y="5"/>
                  </a:lnTo>
                  <a:lnTo>
                    <a:pt x="1908" y="5"/>
                  </a:lnTo>
                  <a:lnTo>
                    <a:pt x="1934" y="5"/>
                  </a:lnTo>
                  <a:lnTo>
                    <a:pt x="1962" y="3"/>
                  </a:lnTo>
                  <a:lnTo>
                    <a:pt x="1988" y="2"/>
                  </a:lnTo>
                  <a:lnTo>
                    <a:pt x="2014" y="1"/>
                  </a:lnTo>
                  <a:lnTo>
                    <a:pt x="2038" y="0"/>
                  </a:lnTo>
                  <a:lnTo>
                    <a:pt x="2100" y="1"/>
                  </a:lnTo>
                  <a:lnTo>
                    <a:pt x="2163" y="2"/>
                  </a:lnTo>
                  <a:lnTo>
                    <a:pt x="2225" y="2"/>
                  </a:lnTo>
                  <a:lnTo>
                    <a:pt x="2286" y="3"/>
                  </a:lnTo>
                  <a:lnTo>
                    <a:pt x="2347" y="5"/>
                  </a:lnTo>
                  <a:lnTo>
                    <a:pt x="2408" y="6"/>
                  </a:lnTo>
                  <a:lnTo>
                    <a:pt x="2468" y="8"/>
                  </a:lnTo>
                  <a:lnTo>
                    <a:pt x="2531" y="12"/>
                  </a:lnTo>
                  <a:close/>
                </a:path>
              </a:pathLst>
            </a:custGeom>
            <a:solidFill>
              <a:srgbClr val="FFFF99"/>
            </a:solidFill>
            <a:ln w="9525">
              <a:solidFill>
                <a:srgbClr val="000000"/>
              </a:solidFill>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nvGrpSpPr>
            <p:cNvPr id="47109" name="Group 1">
              <a:extLst>
                <a:ext uri="{FF2B5EF4-FFF2-40B4-BE49-F238E27FC236}">
                  <a16:creationId xmlns:a16="http://schemas.microsoft.com/office/drawing/2014/main" id="{4DB6EA38-BC2A-9342-BECB-64A7213FD709}"/>
                </a:ext>
              </a:extLst>
            </p:cNvPr>
            <p:cNvGrpSpPr>
              <a:grpSpLocks/>
            </p:cNvGrpSpPr>
            <p:nvPr/>
          </p:nvGrpSpPr>
          <p:grpSpPr bwMode="auto">
            <a:xfrm>
              <a:off x="2139" y="2880"/>
              <a:ext cx="645" cy="738"/>
              <a:chOff x="5881991" y="4797971"/>
              <a:chExt cx="1265197" cy="1457151"/>
            </a:xfrm>
          </p:grpSpPr>
          <p:sp>
            <p:nvSpPr>
              <p:cNvPr id="47111" name="Freeform 24">
                <a:extLst>
                  <a:ext uri="{FF2B5EF4-FFF2-40B4-BE49-F238E27FC236}">
                    <a16:creationId xmlns:a16="http://schemas.microsoft.com/office/drawing/2014/main" id="{0B171884-4300-A04C-BCC2-0FFF9BFC4022}"/>
                  </a:ext>
                </a:extLst>
              </p:cNvPr>
              <p:cNvSpPr>
                <a:spLocks/>
              </p:cNvSpPr>
              <p:nvPr/>
            </p:nvSpPr>
            <p:spPr bwMode="auto">
              <a:xfrm>
                <a:off x="5916094" y="4808580"/>
                <a:ext cx="1231094" cy="1446542"/>
              </a:xfrm>
              <a:custGeom>
                <a:avLst/>
                <a:gdLst>
                  <a:gd name="T0" fmla="*/ 2147483647 w 720"/>
                  <a:gd name="T1" fmla="*/ 2147483647 h 817"/>
                  <a:gd name="T2" fmla="*/ 2147483647 w 720"/>
                  <a:gd name="T3" fmla="*/ 2147483647 h 817"/>
                  <a:gd name="T4" fmla="*/ 2147483647 w 720"/>
                  <a:gd name="T5" fmla="*/ 2147483647 h 817"/>
                  <a:gd name="T6" fmla="*/ 2147483647 w 720"/>
                  <a:gd name="T7" fmla="*/ 2147483647 h 817"/>
                  <a:gd name="T8" fmla="*/ 2147483647 w 720"/>
                  <a:gd name="T9" fmla="*/ 2147483647 h 817"/>
                  <a:gd name="T10" fmla="*/ 2147483647 w 720"/>
                  <a:gd name="T11" fmla="*/ 2147483647 h 817"/>
                  <a:gd name="T12" fmla="*/ 2147483647 w 720"/>
                  <a:gd name="T13" fmla="*/ 2147483647 h 817"/>
                  <a:gd name="T14" fmla="*/ 2147483647 w 720"/>
                  <a:gd name="T15" fmla="*/ 2147483647 h 817"/>
                  <a:gd name="T16" fmla="*/ 2147483647 w 720"/>
                  <a:gd name="T17" fmla="*/ 2147483647 h 817"/>
                  <a:gd name="T18" fmla="*/ 2147483647 w 720"/>
                  <a:gd name="T19" fmla="*/ 2147483647 h 817"/>
                  <a:gd name="T20" fmla="*/ 2147483647 w 720"/>
                  <a:gd name="T21" fmla="*/ 2147483647 h 817"/>
                  <a:gd name="T22" fmla="*/ 2147483647 w 720"/>
                  <a:gd name="T23" fmla="*/ 2147483647 h 817"/>
                  <a:gd name="T24" fmla="*/ 2147483647 w 720"/>
                  <a:gd name="T25" fmla="*/ 2147483647 h 817"/>
                  <a:gd name="T26" fmla="*/ 2147483647 w 720"/>
                  <a:gd name="T27" fmla="*/ 2147483647 h 817"/>
                  <a:gd name="T28" fmla="*/ 2147483647 w 720"/>
                  <a:gd name="T29" fmla="*/ 2147483647 h 817"/>
                  <a:gd name="T30" fmla="*/ 2147483647 w 720"/>
                  <a:gd name="T31" fmla="*/ 2147483647 h 817"/>
                  <a:gd name="T32" fmla="*/ 2147483647 w 720"/>
                  <a:gd name="T33" fmla="*/ 2147483647 h 817"/>
                  <a:gd name="T34" fmla="*/ 2147483647 w 720"/>
                  <a:gd name="T35" fmla="*/ 2147483647 h 817"/>
                  <a:gd name="T36" fmla="*/ 2147483647 w 720"/>
                  <a:gd name="T37" fmla="*/ 2147483647 h 817"/>
                  <a:gd name="T38" fmla="*/ 2147483647 w 720"/>
                  <a:gd name="T39" fmla="*/ 2147483647 h 817"/>
                  <a:gd name="T40" fmla="*/ 2147483647 w 720"/>
                  <a:gd name="T41" fmla="*/ 2147483647 h 817"/>
                  <a:gd name="T42" fmla="*/ 2147483647 w 720"/>
                  <a:gd name="T43" fmla="*/ 2147483647 h 817"/>
                  <a:gd name="T44" fmla="*/ 2147483647 w 720"/>
                  <a:gd name="T45" fmla="*/ 2147483647 h 817"/>
                  <a:gd name="T46" fmla="*/ 2147483647 w 720"/>
                  <a:gd name="T47" fmla="*/ 2147483647 h 817"/>
                  <a:gd name="T48" fmla="*/ 2147483647 w 720"/>
                  <a:gd name="T49" fmla="*/ 2147483647 h 817"/>
                  <a:gd name="T50" fmla="*/ 2147483647 w 720"/>
                  <a:gd name="T51" fmla="*/ 2147483647 h 817"/>
                  <a:gd name="T52" fmla="*/ 2147483647 w 720"/>
                  <a:gd name="T53" fmla="*/ 2147483647 h 817"/>
                  <a:gd name="T54" fmla="*/ 2147483647 w 720"/>
                  <a:gd name="T55" fmla="*/ 2147483647 h 817"/>
                  <a:gd name="T56" fmla="*/ 2147483647 w 720"/>
                  <a:gd name="T57" fmla="*/ 2147483647 h 817"/>
                  <a:gd name="T58" fmla="*/ 2147483647 w 720"/>
                  <a:gd name="T59" fmla="*/ 2147483647 h 817"/>
                  <a:gd name="T60" fmla="*/ 2147483647 w 720"/>
                  <a:gd name="T61" fmla="*/ 2147483647 h 817"/>
                  <a:gd name="T62" fmla="*/ 2147483647 w 720"/>
                  <a:gd name="T63" fmla="*/ 2147483647 h 817"/>
                  <a:gd name="T64" fmla="*/ 2147483647 w 720"/>
                  <a:gd name="T65" fmla="*/ 2147483647 h 817"/>
                  <a:gd name="T66" fmla="*/ 2147483647 w 720"/>
                  <a:gd name="T67" fmla="*/ 2147483647 h 817"/>
                  <a:gd name="T68" fmla="*/ 2147483647 w 720"/>
                  <a:gd name="T69" fmla="*/ 2147483647 h 817"/>
                  <a:gd name="T70" fmla="*/ 2147483647 w 720"/>
                  <a:gd name="T71" fmla="*/ 2147483647 h 817"/>
                  <a:gd name="T72" fmla="*/ 2147483647 w 720"/>
                  <a:gd name="T73" fmla="*/ 2147483647 h 817"/>
                  <a:gd name="T74" fmla="*/ 2147483647 w 720"/>
                  <a:gd name="T75" fmla="*/ 2147483647 h 817"/>
                  <a:gd name="T76" fmla="*/ 2147483647 w 720"/>
                  <a:gd name="T77" fmla="*/ 2147483647 h 817"/>
                  <a:gd name="T78" fmla="*/ 2147483647 w 720"/>
                  <a:gd name="T79" fmla="*/ 2147483647 h 817"/>
                  <a:gd name="T80" fmla="*/ 2147483647 w 720"/>
                  <a:gd name="T81" fmla="*/ 2147483647 h 817"/>
                  <a:gd name="T82" fmla="*/ 2147483647 w 720"/>
                  <a:gd name="T83" fmla="*/ 2147483647 h 817"/>
                  <a:gd name="T84" fmla="*/ 2147483647 w 720"/>
                  <a:gd name="T85" fmla="*/ 2147483647 h 817"/>
                  <a:gd name="T86" fmla="*/ 2147483647 w 720"/>
                  <a:gd name="T87" fmla="*/ 2147483647 h 817"/>
                  <a:gd name="T88" fmla="*/ 2147483647 w 720"/>
                  <a:gd name="T89" fmla="*/ 2147483647 h 817"/>
                  <a:gd name="T90" fmla="*/ 2147483647 w 720"/>
                  <a:gd name="T91" fmla="*/ 2147483647 h 817"/>
                  <a:gd name="T92" fmla="*/ 2147483647 w 720"/>
                  <a:gd name="T93" fmla="*/ 2147483647 h 817"/>
                  <a:gd name="T94" fmla="*/ 2147483647 w 720"/>
                  <a:gd name="T95" fmla="*/ 2147483647 h 817"/>
                  <a:gd name="T96" fmla="*/ 2147483647 w 720"/>
                  <a:gd name="T97" fmla="*/ 2147483647 h 817"/>
                  <a:gd name="T98" fmla="*/ 2147483647 w 720"/>
                  <a:gd name="T99" fmla="*/ 2147483647 h 817"/>
                  <a:gd name="T100" fmla="*/ 2147483647 w 720"/>
                  <a:gd name="T101" fmla="*/ 2147483647 h 817"/>
                  <a:gd name="T102" fmla="*/ 2147483647 w 720"/>
                  <a:gd name="T103" fmla="*/ 2147483647 h 817"/>
                  <a:gd name="T104" fmla="*/ 2147483647 w 720"/>
                  <a:gd name="T105" fmla="*/ 2147483647 h 817"/>
                  <a:gd name="T106" fmla="*/ 2147483647 w 720"/>
                  <a:gd name="T107" fmla="*/ 2147483647 h 817"/>
                  <a:gd name="T108" fmla="*/ 2147483647 w 720"/>
                  <a:gd name="T109" fmla="*/ 2147483647 h 817"/>
                  <a:gd name="T110" fmla="*/ 2147483647 w 720"/>
                  <a:gd name="T111" fmla="*/ 2147483647 h 817"/>
                  <a:gd name="T112" fmla="*/ 2147483647 w 720"/>
                  <a:gd name="T113" fmla="*/ 2147483647 h 817"/>
                  <a:gd name="T114" fmla="*/ 2147483647 w 720"/>
                  <a:gd name="T115" fmla="*/ 2147483647 h 817"/>
                  <a:gd name="T116" fmla="*/ 2147483647 w 720"/>
                  <a:gd name="T117" fmla="*/ 2147483647 h 817"/>
                  <a:gd name="T118" fmla="*/ 2147483647 w 720"/>
                  <a:gd name="T119" fmla="*/ 2147483647 h 81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20" h="817">
                    <a:moveTo>
                      <a:pt x="599" y="33"/>
                    </a:moveTo>
                    <a:lnTo>
                      <a:pt x="607" y="47"/>
                    </a:lnTo>
                    <a:lnTo>
                      <a:pt x="618" y="61"/>
                    </a:lnTo>
                    <a:lnTo>
                      <a:pt x="630" y="74"/>
                    </a:lnTo>
                    <a:lnTo>
                      <a:pt x="640" y="88"/>
                    </a:lnTo>
                    <a:lnTo>
                      <a:pt x="652" y="102"/>
                    </a:lnTo>
                    <a:lnTo>
                      <a:pt x="665" y="115"/>
                    </a:lnTo>
                    <a:lnTo>
                      <a:pt x="675" y="129"/>
                    </a:lnTo>
                    <a:lnTo>
                      <a:pt x="685" y="144"/>
                    </a:lnTo>
                    <a:lnTo>
                      <a:pt x="692" y="182"/>
                    </a:lnTo>
                    <a:lnTo>
                      <a:pt x="699" y="219"/>
                    </a:lnTo>
                    <a:lnTo>
                      <a:pt x="706" y="256"/>
                    </a:lnTo>
                    <a:lnTo>
                      <a:pt x="713" y="293"/>
                    </a:lnTo>
                    <a:lnTo>
                      <a:pt x="718" y="330"/>
                    </a:lnTo>
                    <a:lnTo>
                      <a:pt x="720" y="367"/>
                    </a:lnTo>
                    <a:lnTo>
                      <a:pt x="720" y="386"/>
                    </a:lnTo>
                    <a:lnTo>
                      <a:pt x="720" y="405"/>
                    </a:lnTo>
                    <a:lnTo>
                      <a:pt x="718" y="424"/>
                    </a:lnTo>
                    <a:lnTo>
                      <a:pt x="715" y="443"/>
                    </a:lnTo>
                    <a:lnTo>
                      <a:pt x="711" y="451"/>
                    </a:lnTo>
                    <a:lnTo>
                      <a:pt x="706" y="460"/>
                    </a:lnTo>
                    <a:lnTo>
                      <a:pt x="701" y="469"/>
                    </a:lnTo>
                    <a:lnTo>
                      <a:pt x="696" y="477"/>
                    </a:lnTo>
                    <a:lnTo>
                      <a:pt x="689" y="486"/>
                    </a:lnTo>
                    <a:lnTo>
                      <a:pt x="682" y="495"/>
                    </a:lnTo>
                    <a:lnTo>
                      <a:pt x="675" y="503"/>
                    </a:lnTo>
                    <a:lnTo>
                      <a:pt x="668" y="510"/>
                    </a:lnTo>
                    <a:lnTo>
                      <a:pt x="659" y="520"/>
                    </a:lnTo>
                    <a:lnTo>
                      <a:pt x="654" y="531"/>
                    </a:lnTo>
                    <a:lnTo>
                      <a:pt x="647" y="541"/>
                    </a:lnTo>
                    <a:lnTo>
                      <a:pt x="642" y="550"/>
                    </a:lnTo>
                    <a:lnTo>
                      <a:pt x="635" y="560"/>
                    </a:lnTo>
                    <a:lnTo>
                      <a:pt x="630" y="571"/>
                    </a:lnTo>
                    <a:lnTo>
                      <a:pt x="623" y="581"/>
                    </a:lnTo>
                    <a:lnTo>
                      <a:pt x="616" y="591"/>
                    </a:lnTo>
                    <a:lnTo>
                      <a:pt x="609" y="594"/>
                    </a:lnTo>
                    <a:lnTo>
                      <a:pt x="604" y="598"/>
                    </a:lnTo>
                    <a:lnTo>
                      <a:pt x="599" y="604"/>
                    </a:lnTo>
                    <a:lnTo>
                      <a:pt x="595" y="610"/>
                    </a:lnTo>
                    <a:lnTo>
                      <a:pt x="592" y="616"/>
                    </a:lnTo>
                    <a:lnTo>
                      <a:pt x="588" y="621"/>
                    </a:lnTo>
                    <a:lnTo>
                      <a:pt x="583" y="625"/>
                    </a:lnTo>
                    <a:lnTo>
                      <a:pt x="578" y="630"/>
                    </a:lnTo>
                    <a:lnTo>
                      <a:pt x="573" y="637"/>
                    </a:lnTo>
                    <a:lnTo>
                      <a:pt x="567" y="645"/>
                    </a:lnTo>
                    <a:lnTo>
                      <a:pt x="560" y="653"/>
                    </a:lnTo>
                    <a:lnTo>
                      <a:pt x="554" y="659"/>
                    </a:lnTo>
                    <a:lnTo>
                      <a:pt x="547" y="666"/>
                    </a:lnTo>
                    <a:lnTo>
                      <a:pt x="538" y="672"/>
                    </a:lnTo>
                    <a:lnTo>
                      <a:pt x="531" y="680"/>
                    </a:lnTo>
                    <a:lnTo>
                      <a:pt x="526" y="687"/>
                    </a:lnTo>
                    <a:lnTo>
                      <a:pt x="517" y="695"/>
                    </a:lnTo>
                    <a:lnTo>
                      <a:pt x="510" y="703"/>
                    </a:lnTo>
                    <a:lnTo>
                      <a:pt x="501" y="711"/>
                    </a:lnTo>
                    <a:lnTo>
                      <a:pt x="495" y="719"/>
                    </a:lnTo>
                    <a:lnTo>
                      <a:pt x="488" y="728"/>
                    </a:lnTo>
                    <a:lnTo>
                      <a:pt x="479" y="735"/>
                    </a:lnTo>
                    <a:lnTo>
                      <a:pt x="470" y="743"/>
                    </a:lnTo>
                    <a:lnTo>
                      <a:pt x="462" y="752"/>
                    </a:lnTo>
                    <a:lnTo>
                      <a:pt x="463" y="753"/>
                    </a:lnTo>
                    <a:lnTo>
                      <a:pt x="462" y="755"/>
                    </a:lnTo>
                    <a:lnTo>
                      <a:pt x="460" y="757"/>
                    </a:lnTo>
                    <a:lnTo>
                      <a:pt x="458" y="758"/>
                    </a:lnTo>
                    <a:lnTo>
                      <a:pt x="456" y="759"/>
                    </a:lnTo>
                    <a:lnTo>
                      <a:pt x="456" y="761"/>
                    </a:lnTo>
                    <a:lnTo>
                      <a:pt x="456" y="762"/>
                    </a:lnTo>
                    <a:lnTo>
                      <a:pt x="460" y="765"/>
                    </a:lnTo>
                    <a:lnTo>
                      <a:pt x="451" y="770"/>
                    </a:lnTo>
                    <a:lnTo>
                      <a:pt x="446" y="777"/>
                    </a:lnTo>
                    <a:lnTo>
                      <a:pt x="441" y="783"/>
                    </a:lnTo>
                    <a:lnTo>
                      <a:pt x="437" y="790"/>
                    </a:lnTo>
                    <a:lnTo>
                      <a:pt x="432" y="797"/>
                    </a:lnTo>
                    <a:lnTo>
                      <a:pt x="429" y="804"/>
                    </a:lnTo>
                    <a:lnTo>
                      <a:pt x="422" y="810"/>
                    </a:lnTo>
                    <a:lnTo>
                      <a:pt x="415" y="816"/>
                    </a:lnTo>
                    <a:lnTo>
                      <a:pt x="396" y="817"/>
                    </a:lnTo>
                    <a:lnTo>
                      <a:pt x="377" y="817"/>
                    </a:lnTo>
                    <a:lnTo>
                      <a:pt x="357" y="817"/>
                    </a:lnTo>
                    <a:lnTo>
                      <a:pt x="340" y="816"/>
                    </a:lnTo>
                    <a:lnTo>
                      <a:pt x="304" y="813"/>
                    </a:lnTo>
                    <a:lnTo>
                      <a:pt x="269" y="807"/>
                    </a:lnTo>
                    <a:lnTo>
                      <a:pt x="236" y="801"/>
                    </a:lnTo>
                    <a:lnTo>
                      <a:pt x="203" y="794"/>
                    </a:lnTo>
                    <a:lnTo>
                      <a:pt x="170" y="785"/>
                    </a:lnTo>
                    <a:lnTo>
                      <a:pt x="137" y="778"/>
                    </a:lnTo>
                    <a:lnTo>
                      <a:pt x="120" y="779"/>
                    </a:lnTo>
                    <a:lnTo>
                      <a:pt x="102" y="780"/>
                    </a:lnTo>
                    <a:lnTo>
                      <a:pt x="85" y="782"/>
                    </a:lnTo>
                    <a:lnTo>
                      <a:pt x="68" y="785"/>
                    </a:lnTo>
                    <a:lnTo>
                      <a:pt x="50" y="789"/>
                    </a:lnTo>
                    <a:lnTo>
                      <a:pt x="33" y="793"/>
                    </a:lnTo>
                    <a:lnTo>
                      <a:pt x="17" y="796"/>
                    </a:lnTo>
                    <a:lnTo>
                      <a:pt x="0" y="801"/>
                    </a:lnTo>
                    <a:lnTo>
                      <a:pt x="0" y="790"/>
                    </a:lnTo>
                    <a:lnTo>
                      <a:pt x="2" y="779"/>
                    </a:lnTo>
                    <a:lnTo>
                      <a:pt x="5" y="768"/>
                    </a:lnTo>
                    <a:lnTo>
                      <a:pt x="10" y="757"/>
                    </a:lnTo>
                    <a:lnTo>
                      <a:pt x="14" y="747"/>
                    </a:lnTo>
                    <a:lnTo>
                      <a:pt x="19" y="736"/>
                    </a:lnTo>
                    <a:lnTo>
                      <a:pt x="21" y="724"/>
                    </a:lnTo>
                    <a:lnTo>
                      <a:pt x="22" y="714"/>
                    </a:lnTo>
                    <a:lnTo>
                      <a:pt x="24" y="700"/>
                    </a:lnTo>
                    <a:lnTo>
                      <a:pt x="28" y="689"/>
                    </a:lnTo>
                    <a:lnTo>
                      <a:pt x="33" y="677"/>
                    </a:lnTo>
                    <a:lnTo>
                      <a:pt x="38" y="666"/>
                    </a:lnTo>
                    <a:lnTo>
                      <a:pt x="45" y="654"/>
                    </a:lnTo>
                    <a:lnTo>
                      <a:pt x="49" y="643"/>
                    </a:lnTo>
                    <a:lnTo>
                      <a:pt x="52" y="631"/>
                    </a:lnTo>
                    <a:lnTo>
                      <a:pt x="52" y="619"/>
                    </a:lnTo>
                    <a:lnTo>
                      <a:pt x="52" y="617"/>
                    </a:lnTo>
                    <a:lnTo>
                      <a:pt x="52" y="616"/>
                    </a:lnTo>
                    <a:lnTo>
                      <a:pt x="52" y="615"/>
                    </a:lnTo>
                    <a:lnTo>
                      <a:pt x="54" y="613"/>
                    </a:lnTo>
                    <a:lnTo>
                      <a:pt x="55" y="612"/>
                    </a:lnTo>
                    <a:lnTo>
                      <a:pt x="57" y="612"/>
                    </a:lnTo>
                    <a:lnTo>
                      <a:pt x="59" y="611"/>
                    </a:lnTo>
                    <a:lnTo>
                      <a:pt x="61" y="611"/>
                    </a:lnTo>
                    <a:lnTo>
                      <a:pt x="66" y="612"/>
                    </a:lnTo>
                    <a:lnTo>
                      <a:pt x="69" y="612"/>
                    </a:lnTo>
                    <a:lnTo>
                      <a:pt x="76" y="613"/>
                    </a:lnTo>
                    <a:lnTo>
                      <a:pt x="82" y="613"/>
                    </a:lnTo>
                    <a:lnTo>
                      <a:pt x="88" y="613"/>
                    </a:lnTo>
                    <a:lnTo>
                      <a:pt x="95" y="612"/>
                    </a:lnTo>
                    <a:lnTo>
                      <a:pt x="101" y="612"/>
                    </a:lnTo>
                    <a:lnTo>
                      <a:pt x="106" y="611"/>
                    </a:lnTo>
                    <a:lnTo>
                      <a:pt x="128" y="611"/>
                    </a:lnTo>
                    <a:lnTo>
                      <a:pt x="149" y="613"/>
                    </a:lnTo>
                    <a:lnTo>
                      <a:pt x="168" y="616"/>
                    </a:lnTo>
                    <a:lnTo>
                      <a:pt x="189" y="619"/>
                    </a:lnTo>
                    <a:lnTo>
                      <a:pt x="208" y="622"/>
                    </a:lnTo>
                    <a:lnTo>
                      <a:pt x="229" y="624"/>
                    </a:lnTo>
                    <a:lnTo>
                      <a:pt x="248" y="625"/>
                    </a:lnTo>
                    <a:lnTo>
                      <a:pt x="269" y="624"/>
                    </a:lnTo>
                    <a:lnTo>
                      <a:pt x="271" y="627"/>
                    </a:lnTo>
                    <a:lnTo>
                      <a:pt x="272" y="628"/>
                    </a:lnTo>
                    <a:lnTo>
                      <a:pt x="274" y="628"/>
                    </a:lnTo>
                    <a:lnTo>
                      <a:pt x="276" y="628"/>
                    </a:lnTo>
                    <a:lnTo>
                      <a:pt x="278" y="627"/>
                    </a:lnTo>
                    <a:lnTo>
                      <a:pt x="279" y="625"/>
                    </a:lnTo>
                    <a:lnTo>
                      <a:pt x="283" y="625"/>
                    </a:lnTo>
                    <a:lnTo>
                      <a:pt x="285" y="624"/>
                    </a:lnTo>
                    <a:lnTo>
                      <a:pt x="293" y="624"/>
                    </a:lnTo>
                    <a:lnTo>
                      <a:pt x="300" y="625"/>
                    </a:lnTo>
                    <a:lnTo>
                      <a:pt x="309" y="628"/>
                    </a:lnTo>
                    <a:lnTo>
                      <a:pt x="319" y="629"/>
                    </a:lnTo>
                    <a:lnTo>
                      <a:pt x="328" y="630"/>
                    </a:lnTo>
                    <a:lnTo>
                      <a:pt x="337" y="630"/>
                    </a:lnTo>
                    <a:lnTo>
                      <a:pt x="340" y="629"/>
                    </a:lnTo>
                    <a:lnTo>
                      <a:pt x="344" y="627"/>
                    </a:lnTo>
                    <a:lnTo>
                      <a:pt x="347" y="624"/>
                    </a:lnTo>
                    <a:lnTo>
                      <a:pt x="351" y="621"/>
                    </a:lnTo>
                    <a:lnTo>
                      <a:pt x="349" y="617"/>
                    </a:lnTo>
                    <a:lnTo>
                      <a:pt x="349" y="612"/>
                    </a:lnTo>
                    <a:lnTo>
                      <a:pt x="347" y="609"/>
                    </a:lnTo>
                    <a:lnTo>
                      <a:pt x="347" y="605"/>
                    </a:lnTo>
                    <a:lnTo>
                      <a:pt x="347" y="601"/>
                    </a:lnTo>
                    <a:lnTo>
                      <a:pt x="349" y="597"/>
                    </a:lnTo>
                    <a:lnTo>
                      <a:pt x="351" y="594"/>
                    </a:lnTo>
                    <a:lnTo>
                      <a:pt x="354" y="591"/>
                    </a:lnTo>
                    <a:lnTo>
                      <a:pt x="352" y="590"/>
                    </a:lnTo>
                    <a:lnTo>
                      <a:pt x="351" y="588"/>
                    </a:lnTo>
                    <a:lnTo>
                      <a:pt x="351" y="587"/>
                    </a:lnTo>
                    <a:lnTo>
                      <a:pt x="349" y="587"/>
                    </a:lnTo>
                    <a:lnTo>
                      <a:pt x="347" y="586"/>
                    </a:lnTo>
                    <a:lnTo>
                      <a:pt x="345" y="586"/>
                    </a:lnTo>
                    <a:lnTo>
                      <a:pt x="344" y="586"/>
                    </a:lnTo>
                    <a:lnTo>
                      <a:pt x="342" y="586"/>
                    </a:lnTo>
                    <a:lnTo>
                      <a:pt x="344" y="584"/>
                    </a:lnTo>
                    <a:lnTo>
                      <a:pt x="345" y="582"/>
                    </a:lnTo>
                    <a:lnTo>
                      <a:pt x="347" y="580"/>
                    </a:lnTo>
                    <a:lnTo>
                      <a:pt x="347" y="579"/>
                    </a:lnTo>
                    <a:lnTo>
                      <a:pt x="344" y="575"/>
                    </a:lnTo>
                    <a:lnTo>
                      <a:pt x="338" y="572"/>
                    </a:lnTo>
                    <a:lnTo>
                      <a:pt x="333" y="569"/>
                    </a:lnTo>
                    <a:lnTo>
                      <a:pt x="326" y="567"/>
                    </a:lnTo>
                    <a:lnTo>
                      <a:pt x="323" y="562"/>
                    </a:lnTo>
                    <a:lnTo>
                      <a:pt x="321" y="558"/>
                    </a:lnTo>
                    <a:lnTo>
                      <a:pt x="312" y="545"/>
                    </a:lnTo>
                    <a:lnTo>
                      <a:pt x="305" y="531"/>
                    </a:lnTo>
                    <a:lnTo>
                      <a:pt x="297" y="518"/>
                    </a:lnTo>
                    <a:lnTo>
                      <a:pt x="288" y="504"/>
                    </a:lnTo>
                    <a:lnTo>
                      <a:pt x="278" y="491"/>
                    </a:lnTo>
                    <a:lnTo>
                      <a:pt x="269" y="477"/>
                    </a:lnTo>
                    <a:lnTo>
                      <a:pt x="260" y="463"/>
                    </a:lnTo>
                    <a:lnTo>
                      <a:pt x="252" y="450"/>
                    </a:lnTo>
                    <a:lnTo>
                      <a:pt x="250" y="433"/>
                    </a:lnTo>
                    <a:lnTo>
                      <a:pt x="245" y="417"/>
                    </a:lnTo>
                    <a:lnTo>
                      <a:pt x="239" y="399"/>
                    </a:lnTo>
                    <a:lnTo>
                      <a:pt x="234" y="383"/>
                    </a:lnTo>
                    <a:lnTo>
                      <a:pt x="229" y="367"/>
                    </a:lnTo>
                    <a:lnTo>
                      <a:pt x="224" y="350"/>
                    </a:lnTo>
                    <a:lnTo>
                      <a:pt x="222" y="334"/>
                    </a:lnTo>
                    <a:lnTo>
                      <a:pt x="224" y="318"/>
                    </a:lnTo>
                    <a:lnTo>
                      <a:pt x="222" y="302"/>
                    </a:lnTo>
                    <a:lnTo>
                      <a:pt x="219" y="288"/>
                    </a:lnTo>
                    <a:lnTo>
                      <a:pt x="217" y="273"/>
                    </a:lnTo>
                    <a:lnTo>
                      <a:pt x="215" y="258"/>
                    </a:lnTo>
                    <a:lnTo>
                      <a:pt x="213" y="243"/>
                    </a:lnTo>
                    <a:lnTo>
                      <a:pt x="210" y="228"/>
                    </a:lnTo>
                    <a:lnTo>
                      <a:pt x="206" y="213"/>
                    </a:lnTo>
                    <a:lnTo>
                      <a:pt x="203" y="199"/>
                    </a:lnTo>
                    <a:lnTo>
                      <a:pt x="198" y="194"/>
                    </a:lnTo>
                    <a:lnTo>
                      <a:pt x="194" y="189"/>
                    </a:lnTo>
                    <a:lnTo>
                      <a:pt x="191" y="185"/>
                    </a:lnTo>
                    <a:lnTo>
                      <a:pt x="189" y="179"/>
                    </a:lnTo>
                    <a:lnTo>
                      <a:pt x="187" y="170"/>
                    </a:lnTo>
                    <a:lnTo>
                      <a:pt x="186" y="160"/>
                    </a:lnTo>
                    <a:lnTo>
                      <a:pt x="186" y="150"/>
                    </a:lnTo>
                    <a:lnTo>
                      <a:pt x="184" y="140"/>
                    </a:lnTo>
                    <a:lnTo>
                      <a:pt x="180" y="135"/>
                    </a:lnTo>
                    <a:lnTo>
                      <a:pt x="179" y="131"/>
                    </a:lnTo>
                    <a:lnTo>
                      <a:pt x="175" y="126"/>
                    </a:lnTo>
                    <a:lnTo>
                      <a:pt x="170" y="121"/>
                    </a:lnTo>
                    <a:lnTo>
                      <a:pt x="163" y="116"/>
                    </a:lnTo>
                    <a:lnTo>
                      <a:pt x="158" y="111"/>
                    </a:lnTo>
                    <a:lnTo>
                      <a:pt x="153" y="105"/>
                    </a:lnTo>
                    <a:lnTo>
                      <a:pt x="147" y="100"/>
                    </a:lnTo>
                    <a:lnTo>
                      <a:pt x="144" y="95"/>
                    </a:lnTo>
                    <a:lnTo>
                      <a:pt x="141" y="89"/>
                    </a:lnTo>
                    <a:lnTo>
                      <a:pt x="137" y="83"/>
                    </a:lnTo>
                    <a:lnTo>
                      <a:pt x="134" y="77"/>
                    </a:lnTo>
                    <a:lnTo>
                      <a:pt x="137" y="82"/>
                    </a:lnTo>
                    <a:lnTo>
                      <a:pt x="142" y="87"/>
                    </a:lnTo>
                    <a:lnTo>
                      <a:pt x="146" y="91"/>
                    </a:lnTo>
                    <a:lnTo>
                      <a:pt x="151" y="97"/>
                    </a:lnTo>
                    <a:lnTo>
                      <a:pt x="156" y="101"/>
                    </a:lnTo>
                    <a:lnTo>
                      <a:pt x="161" y="104"/>
                    </a:lnTo>
                    <a:lnTo>
                      <a:pt x="170" y="105"/>
                    </a:lnTo>
                    <a:lnTo>
                      <a:pt x="179" y="105"/>
                    </a:lnTo>
                    <a:lnTo>
                      <a:pt x="187" y="105"/>
                    </a:lnTo>
                    <a:lnTo>
                      <a:pt x="198" y="104"/>
                    </a:lnTo>
                    <a:lnTo>
                      <a:pt x="206" y="103"/>
                    </a:lnTo>
                    <a:lnTo>
                      <a:pt x="215" y="101"/>
                    </a:lnTo>
                    <a:lnTo>
                      <a:pt x="224" y="98"/>
                    </a:lnTo>
                    <a:lnTo>
                      <a:pt x="231" y="95"/>
                    </a:lnTo>
                    <a:lnTo>
                      <a:pt x="236" y="89"/>
                    </a:lnTo>
                    <a:lnTo>
                      <a:pt x="239" y="83"/>
                    </a:lnTo>
                    <a:lnTo>
                      <a:pt x="241" y="72"/>
                    </a:lnTo>
                    <a:lnTo>
                      <a:pt x="239" y="62"/>
                    </a:lnTo>
                    <a:lnTo>
                      <a:pt x="238" y="51"/>
                    </a:lnTo>
                    <a:lnTo>
                      <a:pt x="234" y="41"/>
                    </a:lnTo>
                    <a:lnTo>
                      <a:pt x="227" y="32"/>
                    </a:lnTo>
                    <a:lnTo>
                      <a:pt x="219" y="23"/>
                    </a:lnTo>
                    <a:lnTo>
                      <a:pt x="206" y="14"/>
                    </a:lnTo>
                    <a:lnTo>
                      <a:pt x="194" y="8"/>
                    </a:lnTo>
                    <a:lnTo>
                      <a:pt x="205" y="12"/>
                    </a:lnTo>
                    <a:lnTo>
                      <a:pt x="213" y="17"/>
                    </a:lnTo>
                    <a:lnTo>
                      <a:pt x="224" y="23"/>
                    </a:lnTo>
                    <a:lnTo>
                      <a:pt x="234" y="28"/>
                    </a:lnTo>
                    <a:lnTo>
                      <a:pt x="243" y="35"/>
                    </a:lnTo>
                    <a:lnTo>
                      <a:pt x="252" y="41"/>
                    </a:lnTo>
                    <a:lnTo>
                      <a:pt x="260" y="48"/>
                    </a:lnTo>
                    <a:lnTo>
                      <a:pt x="265" y="55"/>
                    </a:lnTo>
                    <a:lnTo>
                      <a:pt x="265" y="58"/>
                    </a:lnTo>
                    <a:lnTo>
                      <a:pt x="267" y="61"/>
                    </a:lnTo>
                    <a:lnTo>
                      <a:pt x="269" y="63"/>
                    </a:lnTo>
                    <a:lnTo>
                      <a:pt x="272" y="64"/>
                    </a:lnTo>
                    <a:lnTo>
                      <a:pt x="276" y="66"/>
                    </a:lnTo>
                    <a:lnTo>
                      <a:pt x="279" y="69"/>
                    </a:lnTo>
                    <a:lnTo>
                      <a:pt x="281" y="71"/>
                    </a:lnTo>
                    <a:lnTo>
                      <a:pt x="281" y="74"/>
                    </a:lnTo>
                    <a:lnTo>
                      <a:pt x="288" y="87"/>
                    </a:lnTo>
                    <a:lnTo>
                      <a:pt x="295" y="100"/>
                    </a:lnTo>
                    <a:lnTo>
                      <a:pt x="304" y="113"/>
                    </a:lnTo>
                    <a:lnTo>
                      <a:pt x="312" y="125"/>
                    </a:lnTo>
                    <a:lnTo>
                      <a:pt x="323" y="137"/>
                    </a:lnTo>
                    <a:lnTo>
                      <a:pt x="331" y="149"/>
                    </a:lnTo>
                    <a:lnTo>
                      <a:pt x="338" y="162"/>
                    </a:lnTo>
                    <a:lnTo>
                      <a:pt x="345" y="176"/>
                    </a:lnTo>
                    <a:lnTo>
                      <a:pt x="351" y="191"/>
                    </a:lnTo>
                    <a:lnTo>
                      <a:pt x="357" y="207"/>
                    </a:lnTo>
                    <a:lnTo>
                      <a:pt x="364" y="222"/>
                    </a:lnTo>
                    <a:lnTo>
                      <a:pt x="373" y="236"/>
                    </a:lnTo>
                    <a:lnTo>
                      <a:pt x="383" y="251"/>
                    </a:lnTo>
                    <a:lnTo>
                      <a:pt x="396" y="264"/>
                    </a:lnTo>
                    <a:lnTo>
                      <a:pt x="408" y="278"/>
                    </a:lnTo>
                    <a:lnTo>
                      <a:pt x="423" y="291"/>
                    </a:lnTo>
                    <a:lnTo>
                      <a:pt x="436" y="295"/>
                    </a:lnTo>
                    <a:lnTo>
                      <a:pt x="444" y="300"/>
                    </a:lnTo>
                    <a:lnTo>
                      <a:pt x="451" y="306"/>
                    </a:lnTo>
                    <a:lnTo>
                      <a:pt x="458" y="312"/>
                    </a:lnTo>
                    <a:lnTo>
                      <a:pt x="463" y="319"/>
                    </a:lnTo>
                    <a:lnTo>
                      <a:pt x="470" y="324"/>
                    </a:lnTo>
                    <a:lnTo>
                      <a:pt x="479" y="328"/>
                    </a:lnTo>
                    <a:lnTo>
                      <a:pt x="489" y="331"/>
                    </a:lnTo>
                    <a:lnTo>
                      <a:pt x="493" y="331"/>
                    </a:lnTo>
                    <a:lnTo>
                      <a:pt x="496" y="330"/>
                    </a:lnTo>
                    <a:lnTo>
                      <a:pt x="500" y="328"/>
                    </a:lnTo>
                    <a:lnTo>
                      <a:pt x="501" y="326"/>
                    </a:lnTo>
                    <a:lnTo>
                      <a:pt x="503" y="324"/>
                    </a:lnTo>
                    <a:lnTo>
                      <a:pt x="505" y="322"/>
                    </a:lnTo>
                    <a:lnTo>
                      <a:pt x="507" y="320"/>
                    </a:lnTo>
                    <a:lnTo>
                      <a:pt x="508" y="318"/>
                    </a:lnTo>
                    <a:lnTo>
                      <a:pt x="503" y="314"/>
                    </a:lnTo>
                    <a:lnTo>
                      <a:pt x="500" y="312"/>
                    </a:lnTo>
                    <a:lnTo>
                      <a:pt x="495" y="309"/>
                    </a:lnTo>
                    <a:lnTo>
                      <a:pt x="489" y="307"/>
                    </a:lnTo>
                    <a:lnTo>
                      <a:pt x="484" y="305"/>
                    </a:lnTo>
                    <a:lnTo>
                      <a:pt x="481" y="301"/>
                    </a:lnTo>
                    <a:lnTo>
                      <a:pt x="479" y="298"/>
                    </a:lnTo>
                    <a:lnTo>
                      <a:pt x="477" y="294"/>
                    </a:lnTo>
                    <a:lnTo>
                      <a:pt x="482" y="288"/>
                    </a:lnTo>
                    <a:lnTo>
                      <a:pt x="486" y="285"/>
                    </a:lnTo>
                    <a:lnTo>
                      <a:pt x="491" y="284"/>
                    </a:lnTo>
                    <a:lnTo>
                      <a:pt x="495" y="283"/>
                    </a:lnTo>
                    <a:lnTo>
                      <a:pt x="501" y="285"/>
                    </a:lnTo>
                    <a:lnTo>
                      <a:pt x="510" y="289"/>
                    </a:lnTo>
                    <a:lnTo>
                      <a:pt x="517" y="295"/>
                    </a:lnTo>
                    <a:lnTo>
                      <a:pt x="524" y="299"/>
                    </a:lnTo>
                    <a:lnTo>
                      <a:pt x="528" y="300"/>
                    </a:lnTo>
                    <a:lnTo>
                      <a:pt x="533" y="300"/>
                    </a:lnTo>
                    <a:lnTo>
                      <a:pt x="536" y="299"/>
                    </a:lnTo>
                    <a:lnTo>
                      <a:pt x="541" y="297"/>
                    </a:lnTo>
                    <a:lnTo>
                      <a:pt x="533" y="293"/>
                    </a:lnTo>
                    <a:lnTo>
                      <a:pt x="528" y="288"/>
                    </a:lnTo>
                    <a:lnTo>
                      <a:pt x="526" y="282"/>
                    </a:lnTo>
                    <a:lnTo>
                      <a:pt x="524" y="276"/>
                    </a:lnTo>
                    <a:lnTo>
                      <a:pt x="522" y="270"/>
                    </a:lnTo>
                    <a:lnTo>
                      <a:pt x="524" y="263"/>
                    </a:lnTo>
                    <a:lnTo>
                      <a:pt x="524" y="258"/>
                    </a:lnTo>
                    <a:lnTo>
                      <a:pt x="526" y="251"/>
                    </a:lnTo>
                    <a:lnTo>
                      <a:pt x="524" y="249"/>
                    </a:lnTo>
                    <a:lnTo>
                      <a:pt x="522" y="246"/>
                    </a:lnTo>
                    <a:lnTo>
                      <a:pt x="521" y="243"/>
                    </a:lnTo>
                    <a:lnTo>
                      <a:pt x="517" y="238"/>
                    </a:lnTo>
                    <a:lnTo>
                      <a:pt x="515" y="235"/>
                    </a:lnTo>
                    <a:lnTo>
                      <a:pt x="512" y="233"/>
                    </a:lnTo>
                    <a:lnTo>
                      <a:pt x="508" y="229"/>
                    </a:lnTo>
                    <a:lnTo>
                      <a:pt x="505" y="227"/>
                    </a:lnTo>
                    <a:lnTo>
                      <a:pt x="505" y="215"/>
                    </a:lnTo>
                    <a:lnTo>
                      <a:pt x="505" y="203"/>
                    </a:lnTo>
                    <a:lnTo>
                      <a:pt x="501" y="191"/>
                    </a:lnTo>
                    <a:lnTo>
                      <a:pt x="496" y="179"/>
                    </a:lnTo>
                    <a:lnTo>
                      <a:pt x="493" y="167"/>
                    </a:lnTo>
                    <a:lnTo>
                      <a:pt x="491" y="156"/>
                    </a:lnTo>
                    <a:lnTo>
                      <a:pt x="493" y="150"/>
                    </a:lnTo>
                    <a:lnTo>
                      <a:pt x="493" y="144"/>
                    </a:lnTo>
                    <a:lnTo>
                      <a:pt x="495" y="138"/>
                    </a:lnTo>
                    <a:lnTo>
                      <a:pt x="498" y="133"/>
                    </a:lnTo>
                    <a:lnTo>
                      <a:pt x="498" y="126"/>
                    </a:lnTo>
                    <a:lnTo>
                      <a:pt x="500" y="120"/>
                    </a:lnTo>
                    <a:lnTo>
                      <a:pt x="503" y="114"/>
                    </a:lnTo>
                    <a:lnTo>
                      <a:pt x="507" y="109"/>
                    </a:lnTo>
                    <a:lnTo>
                      <a:pt x="510" y="103"/>
                    </a:lnTo>
                    <a:lnTo>
                      <a:pt x="512" y="98"/>
                    </a:lnTo>
                    <a:lnTo>
                      <a:pt x="514" y="91"/>
                    </a:lnTo>
                    <a:lnTo>
                      <a:pt x="514" y="85"/>
                    </a:lnTo>
                    <a:lnTo>
                      <a:pt x="522" y="75"/>
                    </a:lnTo>
                    <a:lnTo>
                      <a:pt x="529" y="64"/>
                    </a:lnTo>
                    <a:lnTo>
                      <a:pt x="533" y="53"/>
                    </a:lnTo>
                    <a:lnTo>
                      <a:pt x="536" y="42"/>
                    </a:lnTo>
                    <a:lnTo>
                      <a:pt x="540" y="32"/>
                    </a:lnTo>
                    <a:lnTo>
                      <a:pt x="545" y="21"/>
                    </a:lnTo>
                    <a:lnTo>
                      <a:pt x="552" y="10"/>
                    </a:lnTo>
                    <a:lnTo>
                      <a:pt x="562" y="0"/>
                    </a:lnTo>
                    <a:lnTo>
                      <a:pt x="569" y="2"/>
                    </a:lnTo>
                    <a:lnTo>
                      <a:pt x="576" y="4"/>
                    </a:lnTo>
                    <a:lnTo>
                      <a:pt x="581" y="9"/>
                    </a:lnTo>
                    <a:lnTo>
                      <a:pt x="585" y="13"/>
                    </a:lnTo>
                    <a:lnTo>
                      <a:pt x="588" y="17"/>
                    </a:lnTo>
                    <a:lnTo>
                      <a:pt x="592" y="23"/>
                    </a:lnTo>
                    <a:lnTo>
                      <a:pt x="595" y="27"/>
                    </a:lnTo>
                    <a:lnTo>
                      <a:pt x="599" y="33"/>
                    </a:lnTo>
                    <a:close/>
                  </a:path>
                </a:pathLst>
              </a:custGeom>
              <a:solidFill>
                <a:srgbClr val="FFE8E8"/>
              </a:solidFill>
              <a:ln w="9525">
                <a:solidFill>
                  <a:srgbClr val="000000"/>
                </a:solidFill>
                <a:round/>
                <a:headEnd/>
                <a:tailEnd/>
              </a:ln>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12" name="Freeform 25">
                <a:extLst>
                  <a:ext uri="{FF2B5EF4-FFF2-40B4-BE49-F238E27FC236}">
                    <a16:creationId xmlns:a16="http://schemas.microsoft.com/office/drawing/2014/main" id="{BEBBBA47-99E1-A849-AD32-50BC474DDF17}"/>
                  </a:ext>
                </a:extLst>
              </p:cNvPr>
              <p:cNvSpPr>
                <a:spLocks/>
              </p:cNvSpPr>
              <p:nvPr/>
            </p:nvSpPr>
            <p:spPr bwMode="auto">
              <a:xfrm>
                <a:off x="6130939" y="4826265"/>
                <a:ext cx="167102" cy="152082"/>
              </a:xfrm>
              <a:custGeom>
                <a:avLst/>
                <a:gdLst>
                  <a:gd name="T0" fmla="*/ 2147483647 w 99"/>
                  <a:gd name="T1" fmla="*/ 2147483647 h 85"/>
                  <a:gd name="T2" fmla="*/ 2147483647 w 99"/>
                  <a:gd name="T3" fmla="*/ 2147483647 h 85"/>
                  <a:gd name="T4" fmla="*/ 2147483647 w 99"/>
                  <a:gd name="T5" fmla="*/ 2147483647 h 85"/>
                  <a:gd name="T6" fmla="*/ 2147483647 w 99"/>
                  <a:gd name="T7" fmla="*/ 2147483647 h 85"/>
                  <a:gd name="T8" fmla="*/ 2147483647 w 99"/>
                  <a:gd name="T9" fmla="*/ 2147483647 h 85"/>
                  <a:gd name="T10" fmla="*/ 2147483647 w 99"/>
                  <a:gd name="T11" fmla="*/ 2147483647 h 85"/>
                  <a:gd name="T12" fmla="*/ 2147483647 w 99"/>
                  <a:gd name="T13" fmla="*/ 2147483647 h 85"/>
                  <a:gd name="T14" fmla="*/ 2147483647 w 99"/>
                  <a:gd name="T15" fmla="*/ 2147483647 h 85"/>
                  <a:gd name="T16" fmla="*/ 2147483647 w 99"/>
                  <a:gd name="T17" fmla="*/ 2147483647 h 85"/>
                  <a:gd name="T18" fmla="*/ 2147483647 w 99"/>
                  <a:gd name="T19" fmla="*/ 2147483647 h 85"/>
                  <a:gd name="T20" fmla="*/ 2147483647 w 99"/>
                  <a:gd name="T21" fmla="*/ 2147483647 h 85"/>
                  <a:gd name="T22" fmla="*/ 2147483647 w 99"/>
                  <a:gd name="T23" fmla="*/ 2147483647 h 85"/>
                  <a:gd name="T24" fmla="*/ 2147483647 w 99"/>
                  <a:gd name="T25" fmla="*/ 2147483647 h 85"/>
                  <a:gd name="T26" fmla="*/ 2147483647 w 99"/>
                  <a:gd name="T27" fmla="*/ 2147483647 h 85"/>
                  <a:gd name="T28" fmla="*/ 2147483647 w 99"/>
                  <a:gd name="T29" fmla="*/ 2147483647 h 85"/>
                  <a:gd name="T30" fmla="*/ 2147483647 w 99"/>
                  <a:gd name="T31" fmla="*/ 2147483647 h 85"/>
                  <a:gd name="T32" fmla="*/ 2147483647 w 99"/>
                  <a:gd name="T33" fmla="*/ 2147483647 h 85"/>
                  <a:gd name="T34" fmla="*/ 2147483647 w 99"/>
                  <a:gd name="T35" fmla="*/ 2147483647 h 85"/>
                  <a:gd name="T36" fmla="*/ 2147483647 w 99"/>
                  <a:gd name="T37" fmla="*/ 2147483647 h 85"/>
                  <a:gd name="T38" fmla="*/ 2147483647 w 99"/>
                  <a:gd name="T39" fmla="*/ 2147483647 h 85"/>
                  <a:gd name="T40" fmla="*/ 2147483647 w 99"/>
                  <a:gd name="T41" fmla="*/ 2147483647 h 85"/>
                  <a:gd name="T42" fmla="*/ 2147483647 w 99"/>
                  <a:gd name="T43" fmla="*/ 2147483647 h 85"/>
                  <a:gd name="T44" fmla="*/ 2147483647 w 99"/>
                  <a:gd name="T45" fmla="*/ 2147483647 h 85"/>
                  <a:gd name="T46" fmla="*/ 2147483647 w 99"/>
                  <a:gd name="T47" fmla="*/ 2147483647 h 85"/>
                  <a:gd name="T48" fmla="*/ 0 w 99"/>
                  <a:gd name="T49" fmla="*/ 2147483647 h 85"/>
                  <a:gd name="T50" fmla="*/ 2147483647 w 99"/>
                  <a:gd name="T51" fmla="*/ 2147483647 h 85"/>
                  <a:gd name="T52" fmla="*/ 2147483647 w 99"/>
                  <a:gd name="T53" fmla="*/ 2147483647 h 85"/>
                  <a:gd name="T54" fmla="*/ 2147483647 w 99"/>
                  <a:gd name="T55" fmla="*/ 2147483647 h 85"/>
                  <a:gd name="T56" fmla="*/ 2147483647 w 99"/>
                  <a:gd name="T57" fmla="*/ 2147483647 h 85"/>
                  <a:gd name="T58" fmla="*/ 2147483647 w 99"/>
                  <a:gd name="T59" fmla="*/ 2147483647 h 85"/>
                  <a:gd name="T60" fmla="*/ 2147483647 w 99"/>
                  <a:gd name="T61" fmla="*/ 2147483647 h 85"/>
                  <a:gd name="T62" fmla="*/ 2147483647 w 99"/>
                  <a:gd name="T63" fmla="*/ 2147483647 h 85"/>
                  <a:gd name="T64" fmla="*/ 2147483647 w 99"/>
                  <a:gd name="T65" fmla="*/ 0 h 85"/>
                  <a:gd name="T66" fmla="*/ 2147483647 w 99"/>
                  <a:gd name="T67" fmla="*/ 0 h 85"/>
                  <a:gd name="T68" fmla="*/ 2147483647 w 99"/>
                  <a:gd name="T69" fmla="*/ 2147483647 h 85"/>
                  <a:gd name="T70" fmla="*/ 2147483647 w 99"/>
                  <a:gd name="T71" fmla="*/ 2147483647 h 85"/>
                  <a:gd name="T72" fmla="*/ 2147483647 w 99"/>
                  <a:gd name="T73" fmla="*/ 2147483647 h 85"/>
                  <a:gd name="T74" fmla="*/ 2147483647 w 99"/>
                  <a:gd name="T75" fmla="*/ 2147483647 h 85"/>
                  <a:gd name="T76" fmla="*/ 2147483647 w 99"/>
                  <a:gd name="T77" fmla="*/ 2147483647 h 85"/>
                  <a:gd name="T78" fmla="*/ 2147483647 w 99"/>
                  <a:gd name="T79" fmla="*/ 2147483647 h 85"/>
                  <a:gd name="T80" fmla="*/ 2147483647 w 99"/>
                  <a:gd name="T81" fmla="*/ 2147483647 h 8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9" h="85">
                    <a:moveTo>
                      <a:pt x="87" y="28"/>
                    </a:moveTo>
                    <a:lnTo>
                      <a:pt x="90" y="33"/>
                    </a:lnTo>
                    <a:lnTo>
                      <a:pt x="94" y="40"/>
                    </a:lnTo>
                    <a:lnTo>
                      <a:pt x="97" y="47"/>
                    </a:lnTo>
                    <a:lnTo>
                      <a:pt x="99" y="54"/>
                    </a:lnTo>
                    <a:lnTo>
                      <a:pt x="99" y="61"/>
                    </a:lnTo>
                    <a:lnTo>
                      <a:pt x="97" y="67"/>
                    </a:lnTo>
                    <a:lnTo>
                      <a:pt x="94" y="74"/>
                    </a:lnTo>
                    <a:lnTo>
                      <a:pt x="87" y="79"/>
                    </a:lnTo>
                    <a:lnTo>
                      <a:pt x="83" y="80"/>
                    </a:lnTo>
                    <a:lnTo>
                      <a:pt x="78" y="81"/>
                    </a:lnTo>
                    <a:lnTo>
                      <a:pt x="71" y="84"/>
                    </a:lnTo>
                    <a:lnTo>
                      <a:pt x="66" y="84"/>
                    </a:lnTo>
                    <a:lnTo>
                      <a:pt x="59" y="85"/>
                    </a:lnTo>
                    <a:lnTo>
                      <a:pt x="54" y="85"/>
                    </a:lnTo>
                    <a:lnTo>
                      <a:pt x="47" y="82"/>
                    </a:lnTo>
                    <a:lnTo>
                      <a:pt x="42" y="80"/>
                    </a:lnTo>
                    <a:lnTo>
                      <a:pt x="33" y="74"/>
                    </a:lnTo>
                    <a:lnTo>
                      <a:pt x="28" y="67"/>
                    </a:lnTo>
                    <a:lnTo>
                      <a:pt x="22" y="60"/>
                    </a:lnTo>
                    <a:lnTo>
                      <a:pt x="17" y="52"/>
                    </a:lnTo>
                    <a:lnTo>
                      <a:pt x="12" y="44"/>
                    </a:lnTo>
                    <a:lnTo>
                      <a:pt x="9" y="37"/>
                    </a:lnTo>
                    <a:lnTo>
                      <a:pt x="5" y="29"/>
                    </a:lnTo>
                    <a:lnTo>
                      <a:pt x="0" y="23"/>
                    </a:lnTo>
                    <a:lnTo>
                      <a:pt x="2" y="18"/>
                    </a:lnTo>
                    <a:lnTo>
                      <a:pt x="3" y="15"/>
                    </a:lnTo>
                    <a:lnTo>
                      <a:pt x="7" y="12"/>
                    </a:lnTo>
                    <a:lnTo>
                      <a:pt x="10" y="8"/>
                    </a:lnTo>
                    <a:lnTo>
                      <a:pt x="14" y="6"/>
                    </a:lnTo>
                    <a:lnTo>
                      <a:pt x="19" y="3"/>
                    </a:lnTo>
                    <a:lnTo>
                      <a:pt x="24" y="1"/>
                    </a:lnTo>
                    <a:lnTo>
                      <a:pt x="29" y="0"/>
                    </a:lnTo>
                    <a:lnTo>
                      <a:pt x="40" y="0"/>
                    </a:lnTo>
                    <a:lnTo>
                      <a:pt x="48" y="1"/>
                    </a:lnTo>
                    <a:lnTo>
                      <a:pt x="55" y="4"/>
                    </a:lnTo>
                    <a:lnTo>
                      <a:pt x="64" y="8"/>
                    </a:lnTo>
                    <a:lnTo>
                      <a:pt x="71" y="13"/>
                    </a:lnTo>
                    <a:lnTo>
                      <a:pt x="76" y="18"/>
                    </a:lnTo>
                    <a:lnTo>
                      <a:pt x="81" y="23"/>
                    </a:lnTo>
                    <a:lnTo>
                      <a:pt x="87" y="28"/>
                    </a:lnTo>
                    <a:close/>
                  </a:path>
                </a:pathLst>
              </a:custGeom>
              <a:solidFill>
                <a:srgbClr val="FC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13" name="Freeform 26">
                <a:extLst>
                  <a:ext uri="{FF2B5EF4-FFF2-40B4-BE49-F238E27FC236}">
                    <a16:creationId xmlns:a16="http://schemas.microsoft.com/office/drawing/2014/main" id="{53D64E8F-CA90-794E-BED0-4C0CF322DC8F}"/>
                  </a:ext>
                </a:extLst>
              </p:cNvPr>
              <p:cNvSpPr>
                <a:spLocks/>
              </p:cNvSpPr>
              <p:nvPr/>
            </p:nvSpPr>
            <p:spPr bwMode="auto">
              <a:xfrm>
                <a:off x="6304860" y="5137501"/>
                <a:ext cx="92077" cy="42441"/>
              </a:xfrm>
              <a:custGeom>
                <a:avLst/>
                <a:gdLst>
                  <a:gd name="T0" fmla="*/ 2147483647 w 54"/>
                  <a:gd name="T1" fmla="*/ 0 h 24"/>
                  <a:gd name="T2" fmla="*/ 2147483647 w 54"/>
                  <a:gd name="T3" fmla="*/ 2147483647 h 24"/>
                  <a:gd name="T4" fmla="*/ 2147483647 w 54"/>
                  <a:gd name="T5" fmla="*/ 2147483647 h 24"/>
                  <a:gd name="T6" fmla="*/ 2147483647 w 54"/>
                  <a:gd name="T7" fmla="*/ 2147483647 h 24"/>
                  <a:gd name="T8" fmla="*/ 2147483647 w 54"/>
                  <a:gd name="T9" fmla="*/ 2147483647 h 24"/>
                  <a:gd name="T10" fmla="*/ 2147483647 w 54"/>
                  <a:gd name="T11" fmla="*/ 2147483647 h 24"/>
                  <a:gd name="T12" fmla="*/ 2147483647 w 54"/>
                  <a:gd name="T13" fmla="*/ 2147483647 h 24"/>
                  <a:gd name="T14" fmla="*/ 2147483647 w 54"/>
                  <a:gd name="T15" fmla="*/ 2147483647 h 24"/>
                  <a:gd name="T16" fmla="*/ 2147483647 w 54"/>
                  <a:gd name="T17" fmla="*/ 2147483647 h 24"/>
                  <a:gd name="T18" fmla="*/ 2147483647 w 54"/>
                  <a:gd name="T19" fmla="*/ 2147483647 h 24"/>
                  <a:gd name="T20" fmla="*/ 2147483647 w 54"/>
                  <a:gd name="T21" fmla="*/ 2147483647 h 24"/>
                  <a:gd name="T22" fmla="*/ 2147483647 w 54"/>
                  <a:gd name="T23" fmla="*/ 2147483647 h 24"/>
                  <a:gd name="T24" fmla="*/ 2147483647 w 54"/>
                  <a:gd name="T25" fmla="*/ 2147483647 h 24"/>
                  <a:gd name="T26" fmla="*/ 2147483647 w 54"/>
                  <a:gd name="T27" fmla="*/ 2147483647 h 24"/>
                  <a:gd name="T28" fmla="*/ 2147483647 w 54"/>
                  <a:gd name="T29" fmla="*/ 2147483647 h 24"/>
                  <a:gd name="T30" fmla="*/ 2147483647 w 54"/>
                  <a:gd name="T31" fmla="*/ 2147483647 h 24"/>
                  <a:gd name="T32" fmla="*/ 0 w 54"/>
                  <a:gd name="T33" fmla="*/ 2147483647 h 24"/>
                  <a:gd name="T34" fmla="*/ 0 w 54"/>
                  <a:gd name="T35" fmla="*/ 2147483647 h 24"/>
                  <a:gd name="T36" fmla="*/ 2147483647 w 54"/>
                  <a:gd name="T37" fmla="*/ 2147483647 h 24"/>
                  <a:gd name="T38" fmla="*/ 2147483647 w 54"/>
                  <a:gd name="T39" fmla="*/ 2147483647 h 24"/>
                  <a:gd name="T40" fmla="*/ 2147483647 w 54"/>
                  <a:gd name="T41" fmla="*/ 2147483647 h 24"/>
                  <a:gd name="T42" fmla="*/ 2147483647 w 54"/>
                  <a:gd name="T43" fmla="*/ 2147483647 h 24"/>
                  <a:gd name="T44" fmla="*/ 2147483647 w 54"/>
                  <a:gd name="T45" fmla="*/ 2147483647 h 24"/>
                  <a:gd name="T46" fmla="*/ 2147483647 w 54"/>
                  <a:gd name="T47" fmla="*/ 2147483647 h 24"/>
                  <a:gd name="T48" fmla="*/ 2147483647 w 54"/>
                  <a:gd name="T49" fmla="*/ 2147483647 h 24"/>
                  <a:gd name="T50" fmla="*/ 2147483647 w 54"/>
                  <a:gd name="T51" fmla="*/ 2147483647 h 24"/>
                  <a:gd name="T52" fmla="*/ 2147483647 w 54"/>
                  <a:gd name="T53" fmla="*/ 2147483647 h 24"/>
                  <a:gd name="T54" fmla="*/ 2147483647 w 54"/>
                  <a:gd name="T55" fmla="*/ 0 h 24"/>
                  <a:gd name="T56" fmla="*/ 2147483647 w 54"/>
                  <a:gd name="T57" fmla="*/ 0 h 24"/>
                  <a:gd name="T58" fmla="*/ 2147483647 w 54"/>
                  <a:gd name="T59" fmla="*/ 0 h 2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4" h="24">
                    <a:moveTo>
                      <a:pt x="54" y="0"/>
                    </a:moveTo>
                    <a:lnTo>
                      <a:pt x="52" y="3"/>
                    </a:lnTo>
                    <a:lnTo>
                      <a:pt x="49" y="6"/>
                    </a:lnTo>
                    <a:lnTo>
                      <a:pt x="47" y="10"/>
                    </a:lnTo>
                    <a:lnTo>
                      <a:pt x="44" y="13"/>
                    </a:lnTo>
                    <a:lnTo>
                      <a:pt x="40" y="15"/>
                    </a:lnTo>
                    <a:lnTo>
                      <a:pt x="35" y="18"/>
                    </a:lnTo>
                    <a:lnTo>
                      <a:pt x="32" y="21"/>
                    </a:lnTo>
                    <a:lnTo>
                      <a:pt x="28" y="23"/>
                    </a:lnTo>
                    <a:lnTo>
                      <a:pt x="23" y="24"/>
                    </a:lnTo>
                    <a:lnTo>
                      <a:pt x="19" y="23"/>
                    </a:lnTo>
                    <a:lnTo>
                      <a:pt x="16" y="23"/>
                    </a:lnTo>
                    <a:lnTo>
                      <a:pt x="12" y="22"/>
                    </a:lnTo>
                    <a:lnTo>
                      <a:pt x="9" y="22"/>
                    </a:lnTo>
                    <a:lnTo>
                      <a:pt x="7" y="21"/>
                    </a:lnTo>
                    <a:lnTo>
                      <a:pt x="4" y="19"/>
                    </a:lnTo>
                    <a:lnTo>
                      <a:pt x="0" y="19"/>
                    </a:lnTo>
                    <a:lnTo>
                      <a:pt x="0" y="15"/>
                    </a:lnTo>
                    <a:lnTo>
                      <a:pt x="5" y="17"/>
                    </a:lnTo>
                    <a:lnTo>
                      <a:pt x="9" y="18"/>
                    </a:lnTo>
                    <a:lnTo>
                      <a:pt x="14" y="18"/>
                    </a:lnTo>
                    <a:lnTo>
                      <a:pt x="18" y="17"/>
                    </a:lnTo>
                    <a:lnTo>
                      <a:pt x="23" y="14"/>
                    </a:lnTo>
                    <a:lnTo>
                      <a:pt x="28" y="10"/>
                    </a:lnTo>
                    <a:lnTo>
                      <a:pt x="33" y="5"/>
                    </a:lnTo>
                    <a:lnTo>
                      <a:pt x="40" y="2"/>
                    </a:lnTo>
                    <a:lnTo>
                      <a:pt x="42" y="1"/>
                    </a:lnTo>
                    <a:lnTo>
                      <a:pt x="45" y="0"/>
                    </a:lnTo>
                    <a:lnTo>
                      <a:pt x="51"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14" name="Freeform 27">
                <a:extLst>
                  <a:ext uri="{FF2B5EF4-FFF2-40B4-BE49-F238E27FC236}">
                    <a16:creationId xmlns:a16="http://schemas.microsoft.com/office/drawing/2014/main" id="{93F6B0CD-679E-7C46-8B11-15B0AC8EF657}"/>
                  </a:ext>
                </a:extLst>
              </p:cNvPr>
              <p:cNvSpPr>
                <a:spLocks/>
              </p:cNvSpPr>
              <p:nvPr/>
            </p:nvSpPr>
            <p:spPr bwMode="auto">
              <a:xfrm>
                <a:off x="6679985" y="5165795"/>
                <a:ext cx="71616" cy="134397"/>
              </a:xfrm>
              <a:custGeom>
                <a:avLst/>
                <a:gdLst>
                  <a:gd name="T0" fmla="*/ 2147483647 w 41"/>
                  <a:gd name="T1" fmla="*/ 2147483647 h 76"/>
                  <a:gd name="T2" fmla="*/ 2147483647 w 41"/>
                  <a:gd name="T3" fmla="*/ 2147483647 h 76"/>
                  <a:gd name="T4" fmla="*/ 2147483647 w 41"/>
                  <a:gd name="T5" fmla="*/ 2147483647 h 76"/>
                  <a:gd name="T6" fmla="*/ 2147483647 w 41"/>
                  <a:gd name="T7" fmla="*/ 2147483647 h 76"/>
                  <a:gd name="T8" fmla="*/ 2147483647 w 41"/>
                  <a:gd name="T9" fmla="*/ 2147483647 h 76"/>
                  <a:gd name="T10" fmla="*/ 2147483647 w 41"/>
                  <a:gd name="T11" fmla="*/ 2147483647 h 76"/>
                  <a:gd name="T12" fmla="*/ 2147483647 w 41"/>
                  <a:gd name="T13" fmla="*/ 2147483647 h 76"/>
                  <a:gd name="T14" fmla="*/ 2147483647 w 41"/>
                  <a:gd name="T15" fmla="*/ 2147483647 h 76"/>
                  <a:gd name="T16" fmla="*/ 2147483647 w 41"/>
                  <a:gd name="T17" fmla="*/ 2147483647 h 76"/>
                  <a:gd name="T18" fmla="*/ 2147483647 w 41"/>
                  <a:gd name="T19" fmla="*/ 2147483647 h 76"/>
                  <a:gd name="T20" fmla="*/ 2147483647 w 41"/>
                  <a:gd name="T21" fmla="*/ 2147483647 h 76"/>
                  <a:gd name="T22" fmla="*/ 2147483647 w 41"/>
                  <a:gd name="T23" fmla="*/ 2147483647 h 76"/>
                  <a:gd name="T24" fmla="*/ 2147483647 w 41"/>
                  <a:gd name="T25" fmla="*/ 2147483647 h 76"/>
                  <a:gd name="T26" fmla="*/ 0 w 41"/>
                  <a:gd name="T27" fmla="*/ 2147483647 h 76"/>
                  <a:gd name="T28" fmla="*/ 0 w 41"/>
                  <a:gd name="T29" fmla="*/ 2147483647 h 76"/>
                  <a:gd name="T30" fmla="*/ 2147483647 w 41"/>
                  <a:gd name="T31" fmla="*/ 2147483647 h 76"/>
                  <a:gd name="T32" fmla="*/ 2147483647 w 41"/>
                  <a:gd name="T33" fmla="*/ 2147483647 h 76"/>
                  <a:gd name="T34" fmla="*/ 2147483647 w 41"/>
                  <a:gd name="T35" fmla="*/ 2147483647 h 76"/>
                  <a:gd name="T36" fmla="*/ 2147483647 w 41"/>
                  <a:gd name="T37" fmla="*/ 2147483647 h 76"/>
                  <a:gd name="T38" fmla="*/ 2147483647 w 41"/>
                  <a:gd name="T39" fmla="*/ 0 h 76"/>
                  <a:gd name="T40" fmla="*/ 2147483647 w 41"/>
                  <a:gd name="T41" fmla="*/ 2147483647 h 76"/>
                  <a:gd name="T42" fmla="*/ 2147483647 w 41"/>
                  <a:gd name="T43" fmla="*/ 2147483647 h 76"/>
                  <a:gd name="T44" fmla="*/ 2147483647 w 41"/>
                  <a:gd name="T45" fmla="*/ 2147483647 h 76"/>
                  <a:gd name="T46" fmla="*/ 2147483647 w 41"/>
                  <a:gd name="T47" fmla="*/ 2147483647 h 76"/>
                  <a:gd name="T48" fmla="*/ 2147483647 w 41"/>
                  <a:gd name="T49" fmla="*/ 2147483647 h 76"/>
                  <a:gd name="T50" fmla="*/ 2147483647 w 41"/>
                  <a:gd name="T51" fmla="*/ 2147483647 h 76"/>
                  <a:gd name="T52" fmla="*/ 2147483647 w 41"/>
                  <a:gd name="T53" fmla="*/ 2147483647 h 76"/>
                  <a:gd name="T54" fmla="*/ 2147483647 w 41"/>
                  <a:gd name="T55" fmla="*/ 2147483647 h 76"/>
                  <a:gd name="T56" fmla="*/ 2147483647 w 41"/>
                  <a:gd name="T57" fmla="*/ 2147483647 h 76"/>
                  <a:gd name="T58" fmla="*/ 2147483647 w 41"/>
                  <a:gd name="T59" fmla="*/ 2147483647 h 7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1" h="76">
                    <a:moveTo>
                      <a:pt x="41" y="44"/>
                    </a:moveTo>
                    <a:lnTo>
                      <a:pt x="40" y="49"/>
                    </a:lnTo>
                    <a:lnTo>
                      <a:pt x="38" y="52"/>
                    </a:lnTo>
                    <a:lnTo>
                      <a:pt x="34" y="57"/>
                    </a:lnTo>
                    <a:lnTo>
                      <a:pt x="31" y="61"/>
                    </a:lnTo>
                    <a:lnTo>
                      <a:pt x="26" y="64"/>
                    </a:lnTo>
                    <a:lnTo>
                      <a:pt x="22" y="69"/>
                    </a:lnTo>
                    <a:lnTo>
                      <a:pt x="19" y="72"/>
                    </a:lnTo>
                    <a:lnTo>
                      <a:pt x="14" y="76"/>
                    </a:lnTo>
                    <a:lnTo>
                      <a:pt x="10" y="75"/>
                    </a:lnTo>
                    <a:lnTo>
                      <a:pt x="5" y="73"/>
                    </a:lnTo>
                    <a:lnTo>
                      <a:pt x="3" y="71"/>
                    </a:lnTo>
                    <a:lnTo>
                      <a:pt x="1" y="69"/>
                    </a:lnTo>
                    <a:lnTo>
                      <a:pt x="0" y="63"/>
                    </a:lnTo>
                    <a:lnTo>
                      <a:pt x="0" y="57"/>
                    </a:lnTo>
                    <a:lnTo>
                      <a:pt x="1" y="50"/>
                    </a:lnTo>
                    <a:lnTo>
                      <a:pt x="3" y="43"/>
                    </a:lnTo>
                    <a:lnTo>
                      <a:pt x="5" y="36"/>
                    </a:lnTo>
                    <a:lnTo>
                      <a:pt x="5" y="28"/>
                    </a:lnTo>
                    <a:lnTo>
                      <a:pt x="27" y="0"/>
                    </a:lnTo>
                    <a:lnTo>
                      <a:pt x="29" y="6"/>
                    </a:lnTo>
                    <a:lnTo>
                      <a:pt x="27" y="11"/>
                    </a:lnTo>
                    <a:lnTo>
                      <a:pt x="26" y="16"/>
                    </a:lnTo>
                    <a:lnTo>
                      <a:pt x="24" y="23"/>
                    </a:lnTo>
                    <a:lnTo>
                      <a:pt x="22" y="29"/>
                    </a:lnTo>
                    <a:lnTo>
                      <a:pt x="24" y="35"/>
                    </a:lnTo>
                    <a:lnTo>
                      <a:pt x="27" y="38"/>
                    </a:lnTo>
                    <a:lnTo>
                      <a:pt x="31" y="40"/>
                    </a:lnTo>
                    <a:lnTo>
                      <a:pt x="34" y="43"/>
                    </a:lnTo>
                    <a:lnTo>
                      <a:pt x="41" y="44"/>
                    </a:lnTo>
                    <a:close/>
                  </a:path>
                </a:pathLst>
              </a:custGeom>
              <a:solidFill>
                <a:srgbClr val="FF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15" name="Freeform 28">
                <a:extLst>
                  <a:ext uri="{FF2B5EF4-FFF2-40B4-BE49-F238E27FC236}">
                    <a16:creationId xmlns:a16="http://schemas.microsoft.com/office/drawing/2014/main" id="{F18839E7-A9E2-AB43-BC7E-8D6146BC8125}"/>
                  </a:ext>
                </a:extLst>
              </p:cNvPr>
              <p:cNvSpPr>
                <a:spLocks/>
              </p:cNvSpPr>
              <p:nvPr/>
            </p:nvSpPr>
            <p:spPr bwMode="auto">
              <a:xfrm>
                <a:off x="6332141" y="4797971"/>
                <a:ext cx="586559" cy="707355"/>
              </a:xfrm>
              <a:custGeom>
                <a:avLst/>
                <a:gdLst>
                  <a:gd name="T0" fmla="*/ 2147483647 w 344"/>
                  <a:gd name="T1" fmla="*/ 2147483647 h 402"/>
                  <a:gd name="T2" fmla="*/ 2147483647 w 344"/>
                  <a:gd name="T3" fmla="*/ 2147483647 h 402"/>
                  <a:gd name="T4" fmla="*/ 2147483647 w 344"/>
                  <a:gd name="T5" fmla="*/ 2147483647 h 402"/>
                  <a:gd name="T6" fmla="*/ 2147483647 w 344"/>
                  <a:gd name="T7" fmla="*/ 2147483647 h 402"/>
                  <a:gd name="T8" fmla="*/ 2147483647 w 344"/>
                  <a:gd name="T9" fmla="*/ 2147483647 h 402"/>
                  <a:gd name="T10" fmla="*/ 2147483647 w 344"/>
                  <a:gd name="T11" fmla="*/ 2147483647 h 402"/>
                  <a:gd name="T12" fmla="*/ 2147483647 w 344"/>
                  <a:gd name="T13" fmla="*/ 2147483647 h 402"/>
                  <a:gd name="T14" fmla="*/ 2147483647 w 344"/>
                  <a:gd name="T15" fmla="*/ 2147483647 h 402"/>
                  <a:gd name="T16" fmla="*/ 2147483647 w 344"/>
                  <a:gd name="T17" fmla="*/ 2147483647 h 402"/>
                  <a:gd name="T18" fmla="*/ 2147483647 w 344"/>
                  <a:gd name="T19" fmla="*/ 2147483647 h 402"/>
                  <a:gd name="T20" fmla="*/ 2147483647 w 344"/>
                  <a:gd name="T21" fmla="*/ 2147483647 h 402"/>
                  <a:gd name="T22" fmla="*/ 2147483647 w 344"/>
                  <a:gd name="T23" fmla="*/ 2147483647 h 402"/>
                  <a:gd name="T24" fmla="*/ 2147483647 w 344"/>
                  <a:gd name="T25" fmla="*/ 2147483647 h 402"/>
                  <a:gd name="T26" fmla="*/ 2147483647 w 344"/>
                  <a:gd name="T27" fmla="*/ 2147483647 h 402"/>
                  <a:gd name="T28" fmla="*/ 2147483647 w 344"/>
                  <a:gd name="T29" fmla="*/ 2147483647 h 402"/>
                  <a:gd name="T30" fmla="*/ 2147483647 w 344"/>
                  <a:gd name="T31" fmla="*/ 2147483647 h 402"/>
                  <a:gd name="T32" fmla="*/ 2147483647 w 344"/>
                  <a:gd name="T33" fmla="*/ 2147483647 h 402"/>
                  <a:gd name="T34" fmla="*/ 2147483647 w 344"/>
                  <a:gd name="T35" fmla="*/ 2147483647 h 402"/>
                  <a:gd name="T36" fmla="*/ 2147483647 w 344"/>
                  <a:gd name="T37" fmla="*/ 2147483647 h 402"/>
                  <a:gd name="T38" fmla="*/ 2147483647 w 344"/>
                  <a:gd name="T39" fmla="*/ 2147483647 h 402"/>
                  <a:gd name="T40" fmla="*/ 2147483647 w 344"/>
                  <a:gd name="T41" fmla="*/ 2147483647 h 402"/>
                  <a:gd name="T42" fmla="*/ 2147483647 w 344"/>
                  <a:gd name="T43" fmla="*/ 2147483647 h 402"/>
                  <a:gd name="T44" fmla="*/ 2147483647 w 344"/>
                  <a:gd name="T45" fmla="*/ 2147483647 h 402"/>
                  <a:gd name="T46" fmla="*/ 2147483647 w 344"/>
                  <a:gd name="T47" fmla="*/ 2147483647 h 402"/>
                  <a:gd name="T48" fmla="*/ 2147483647 w 344"/>
                  <a:gd name="T49" fmla="*/ 2147483647 h 402"/>
                  <a:gd name="T50" fmla="*/ 2147483647 w 344"/>
                  <a:gd name="T51" fmla="*/ 2147483647 h 402"/>
                  <a:gd name="T52" fmla="*/ 2147483647 w 344"/>
                  <a:gd name="T53" fmla="*/ 2147483647 h 402"/>
                  <a:gd name="T54" fmla="*/ 2147483647 w 344"/>
                  <a:gd name="T55" fmla="*/ 2147483647 h 402"/>
                  <a:gd name="T56" fmla="*/ 2147483647 w 344"/>
                  <a:gd name="T57" fmla="*/ 2147483647 h 402"/>
                  <a:gd name="T58" fmla="*/ 2147483647 w 344"/>
                  <a:gd name="T59" fmla="*/ 2147483647 h 402"/>
                  <a:gd name="T60" fmla="*/ 2147483647 w 344"/>
                  <a:gd name="T61" fmla="*/ 2147483647 h 402"/>
                  <a:gd name="T62" fmla="*/ 2147483647 w 344"/>
                  <a:gd name="T63" fmla="*/ 2147483647 h 402"/>
                  <a:gd name="T64" fmla="*/ 2147483647 w 344"/>
                  <a:gd name="T65" fmla="*/ 2147483647 h 402"/>
                  <a:gd name="T66" fmla="*/ 2147483647 w 344"/>
                  <a:gd name="T67" fmla="*/ 2147483647 h 402"/>
                  <a:gd name="T68" fmla="*/ 2147483647 w 344"/>
                  <a:gd name="T69" fmla="*/ 2147483647 h 402"/>
                  <a:gd name="T70" fmla="*/ 2147483647 w 344"/>
                  <a:gd name="T71" fmla="*/ 2147483647 h 402"/>
                  <a:gd name="T72" fmla="*/ 2147483647 w 344"/>
                  <a:gd name="T73" fmla="*/ 2147483647 h 402"/>
                  <a:gd name="T74" fmla="*/ 2147483647 w 344"/>
                  <a:gd name="T75" fmla="*/ 2147483647 h 402"/>
                  <a:gd name="T76" fmla="*/ 2147483647 w 344"/>
                  <a:gd name="T77" fmla="*/ 2147483647 h 402"/>
                  <a:gd name="T78" fmla="*/ 2147483647 w 344"/>
                  <a:gd name="T79" fmla="*/ 2147483647 h 402"/>
                  <a:gd name="T80" fmla="*/ 2147483647 w 344"/>
                  <a:gd name="T81" fmla="*/ 2147483647 h 402"/>
                  <a:gd name="T82" fmla="*/ 2147483647 w 344"/>
                  <a:gd name="T83" fmla="*/ 2147483647 h 402"/>
                  <a:gd name="T84" fmla="*/ 2147483647 w 344"/>
                  <a:gd name="T85" fmla="*/ 2147483647 h 402"/>
                  <a:gd name="T86" fmla="*/ 2147483647 w 344"/>
                  <a:gd name="T87" fmla="*/ 2147483647 h 402"/>
                  <a:gd name="T88" fmla="*/ 2147483647 w 344"/>
                  <a:gd name="T89" fmla="*/ 2147483647 h 402"/>
                  <a:gd name="T90" fmla="*/ 2147483647 w 344"/>
                  <a:gd name="T91" fmla="*/ 2147483647 h 402"/>
                  <a:gd name="T92" fmla="*/ 2147483647 w 344"/>
                  <a:gd name="T93" fmla="*/ 2147483647 h 402"/>
                  <a:gd name="T94" fmla="*/ 2147483647 w 344"/>
                  <a:gd name="T95" fmla="*/ 2147483647 h 402"/>
                  <a:gd name="T96" fmla="*/ 2147483647 w 344"/>
                  <a:gd name="T97" fmla="*/ 2147483647 h 402"/>
                  <a:gd name="T98" fmla="*/ 2147483647 w 344"/>
                  <a:gd name="T99" fmla="*/ 2147483647 h 402"/>
                  <a:gd name="T100" fmla="*/ 2147483647 w 344"/>
                  <a:gd name="T101" fmla="*/ 2147483647 h 402"/>
                  <a:gd name="T102" fmla="*/ 2147483647 w 344"/>
                  <a:gd name="T103" fmla="*/ 2147483647 h 402"/>
                  <a:gd name="T104" fmla="*/ 2147483647 w 344"/>
                  <a:gd name="T105" fmla="*/ 2147483647 h 402"/>
                  <a:gd name="T106" fmla="*/ 2147483647 w 344"/>
                  <a:gd name="T107" fmla="*/ 2147483647 h 402"/>
                  <a:gd name="T108" fmla="*/ 2147483647 w 344"/>
                  <a:gd name="T109" fmla="*/ 2147483647 h 402"/>
                  <a:gd name="T110" fmla="*/ 2147483647 w 344"/>
                  <a:gd name="T111" fmla="*/ 2147483647 h 402"/>
                  <a:gd name="T112" fmla="*/ 0 w 344"/>
                  <a:gd name="T113" fmla="*/ 2147483647 h 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44" h="402">
                    <a:moveTo>
                      <a:pt x="10" y="51"/>
                    </a:moveTo>
                    <a:lnTo>
                      <a:pt x="12" y="53"/>
                    </a:lnTo>
                    <a:lnTo>
                      <a:pt x="14" y="55"/>
                    </a:lnTo>
                    <a:lnTo>
                      <a:pt x="17" y="56"/>
                    </a:lnTo>
                    <a:lnTo>
                      <a:pt x="19" y="58"/>
                    </a:lnTo>
                    <a:lnTo>
                      <a:pt x="21" y="60"/>
                    </a:lnTo>
                    <a:lnTo>
                      <a:pt x="24" y="62"/>
                    </a:lnTo>
                    <a:lnTo>
                      <a:pt x="26" y="63"/>
                    </a:lnTo>
                    <a:lnTo>
                      <a:pt x="28" y="65"/>
                    </a:lnTo>
                    <a:lnTo>
                      <a:pt x="28" y="67"/>
                    </a:lnTo>
                    <a:lnTo>
                      <a:pt x="29" y="69"/>
                    </a:lnTo>
                    <a:lnTo>
                      <a:pt x="31" y="71"/>
                    </a:lnTo>
                    <a:lnTo>
                      <a:pt x="33" y="73"/>
                    </a:lnTo>
                    <a:lnTo>
                      <a:pt x="35" y="74"/>
                    </a:lnTo>
                    <a:lnTo>
                      <a:pt x="38" y="77"/>
                    </a:lnTo>
                    <a:lnTo>
                      <a:pt x="40" y="78"/>
                    </a:lnTo>
                    <a:lnTo>
                      <a:pt x="43" y="78"/>
                    </a:lnTo>
                    <a:lnTo>
                      <a:pt x="43" y="81"/>
                    </a:lnTo>
                    <a:lnTo>
                      <a:pt x="45" y="88"/>
                    </a:lnTo>
                    <a:lnTo>
                      <a:pt x="45" y="97"/>
                    </a:lnTo>
                    <a:lnTo>
                      <a:pt x="47" y="107"/>
                    </a:lnTo>
                    <a:lnTo>
                      <a:pt x="47" y="117"/>
                    </a:lnTo>
                    <a:lnTo>
                      <a:pt x="48" y="125"/>
                    </a:lnTo>
                    <a:lnTo>
                      <a:pt x="50" y="133"/>
                    </a:lnTo>
                    <a:lnTo>
                      <a:pt x="52" y="136"/>
                    </a:lnTo>
                    <a:lnTo>
                      <a:pt x="55" y="136"/>
                    </a:lnTo>
                    <a:lnTo>
                      <a:pt x="57" y="140"/>
                    </a:lnTo>
                    <a:lnTo>
                      <a:pt x="59" y="144"/>
                    </a:lnTo>
                    <a:lnTo>
                      <a:pt x="61" y="149"/>
                    </a:lnTo>
                    <a:lnTo>
                      <a:pt x="62" y="156"/>
                    </a:lnTo>
                    <a:lnTo>
                      <a:pt x="64" y="162"/>
                    </a:lnTo>
                    <a:lnTo>
                      <a:pt x="66" y="169"/>
                    </a:lnTo>
                    <a:lnTo>
                      <a:pt x="66" y="174"/>
                    </a:lnTo>
                    <a:lnTo>
                      <a:pt x="64" y="178"/>
                    </a:lnTo>
                    <a:lnTo>
                      <a:pt x="61" y="178"/>
                    </a:lnTo>
                    <a:lnTo>
                      <a:pt x="61" y="191"/>
                    </a:lnTo>
                    <a:lnTo>
                      <a:pt x="64" y="193"/>
                    </a:lnTo>
                    <a:lnTo>
                      <a:pt x="68" y="193"/>
                    </a:lnTo>
                    <a:lnTo>
                      <a:pt x="68" y="196"/>
                    </a:lnTo>
                    <a:lnTo>
                      <a:pt x="69" y="196"/>
                    </a:lnTo>
                    <a:lnTo>
                      <a:pt x="71" y="196"/>
                    </a:lnTo>
                    <a:lnTo>
                      <a:pt x="73" y="197"/>
                    </a:lnTo>
                    <a:lnTo>
                      <a:pt x="75" y="197"/>
                    </a:lnTo>
                    <a:lnTo>
                      <a:pt x="76" y="198"/>
                    </a:lnTo>
                    <a:lnTo>
                      <a:pt x="80" y="198"/>
                    </a:lnTo>
                    <a:lnTo>
                      <a:pt x="81" y="198"/>
                    </a:lnTo>
                    <a:lnTo>
                      <a:pt x="81" y="199"/>
                    </a:lnTo>
                    <a:lnTo>
                      <a:pt x="83" y="202"/>
                    </a:lnTo>
                    <a:lnTo>
                      <a:pt x="85" y="204"/>
                    </a:lnTo>
                    <a:lnTo>
                      <a:pt x="88" y="206"/>
                    </a:lnTo>
                    <a:lnTo>
                      <a:pt x="92" y="208"/>
                    </a:lnTo>
                    <a:lnTo>
                      <a:pt x="94" y="209"/>
                    </a:lnTo>
                    <a:lnTo>
                      <a:pt x="97" y="210"/>
                    </a:lnTo>
                    <a:lnTo>
                      <a:pt x="97" y="211"/>
                    </a:lnTo>
                    <a:lnTo>
                      <a:pt x="99" y="218"/>
                    </a:lnTo>
                    <a:lnTo>
                      <a:pt x="101" y="224"/>
                    </a:lnTo>
                    <a:lnTo>
                      <a:pt x="104" y="231"/>
                    </a:lnTo>
                    <a:lnTo>
                      <a:pt x="109" y="236"/>
                    </a:lnTo>
                    <a:lnTo>
                      <a:pt x="114" y="243"/>
                    </a:lnTo>
                    <a:lnTo>
                      <a:pt x="118" y="249"/>
                    </a:lnTo>
                    <a:lnTo>
                      <a:pt x="121" y="256"/>
                    </a:lnTo>
                    <a:lnTo>
                      <a:pt x="121" y="263"/>
                    </a:lnTo>
                    <a:lnTo>
                      <a:pt x="123" y="265"/>
                    </a:lnTo>
                    <a:lnTo>
                      <a:pt x="127" y="268"/>
                    </a:lnTo>
                    <a:lnTo>
                      <a:pt x="130" y="271"/>
                    </a:lnTo>
                    <a:lnTo>
                      <a:pt x="134" y="277"/>
                    </a:lnTo>
                    <a:lnTo>
                      <a:pt x="137" y="281"/>
                    </a:lnTo>
                    <a:lnTo>
                      <a:pt x="139" y="285"/>
                    </a:lnTo>
                    <a:lnTo>
                      <a:pt x="142" y="290"/>
                    </a:lnTo>
                    <a:lnTo>
                      <a:pt x="142" y="293"/>
                    </a:lnTo>
                    <a:lnTo>
                      <a:pt x="144" y="294"/>
                    </a:lnTo>
                    <a:lnTo>
                      <a:pt x="146" y="295"/>
                    </a:lnTo>
                    <a:lnTo>
                      <a:pt x="147" y="297"/>
                    </a:lnTo>
                    <a:lnTo>
                      <a:pt x="149" y="301"/>
                    </a:lnTo>
                    <a:lnTo>
                      <a:pt x="151" y="304"/>
                    </a:lnTo>
                    <a:lnTo>
                      <a:pt x="153" y="306"/>
                    </a:lnTo>
                    <a:lnTo>
                      <a:pt x="154" y="309"/>
                    </a:lnTo>
                    <a:lnTo>
                      <a:pt x="154" y="311"/>
                    </a:lnTo>
                    <a:lnTo>
                      <a:pt x="156" y="311"/>
                    </a:lnTo>
                    <a:lnTo>
                      <a:pt x="158" y="313"/>
                    </a:lnTo>
                    <a:lnTo>
                      <a:pt x="160" y="314"/>
                    </a:lnTo>
                    <a:lnTo>
                      <a:pt x="160" y="315"/>
                    </a:lnTo>
                    <a:lnTo>
                      <a:pt x="161" y="316"/>
                    </a:lnTo>
                    <a:lnTo>
                      <a:pt x="161" y="317"/>
                    </a:lnTo>
                    <a:lnTo>
                      <a:pt x="163" y="318"/>
                    </a:lnTo>
                    <a:lnTo>
                      <a:pt x="163" y="319"/>
                    </a:lnTo>
                    <a:lnTo>
                      <a:pt x="167" y="319"/>
                    </a:lnTo>
                    <a:lnTo>
                      <a:pt x="167" y="320"/>
                    </a:lnTo>
                    <a:lnTo>
                      <a:pt x="167" y="321"/>
                    </a:lnTo>
                    <a:lnTo>
                      <a:pt x="168" y="321"/>
                    </a:lnTo>
                    <a:lnTo>
                      <a:pt x="168" y="322"/>
                    </a:lnTo>
                    <a:lnTo>
                      <a:pt x="170" y="323"/>
                    </a:lnTo>
                    <a:lnTo>
                      <a:pt x="172" y="325"/>
                    </a:lnTo>
                    <a:lnTo>
                      <a:pt x="175" y="325"/>
                    </a:lnTo>
                    <a:lnTo>
                      <a:pt x="179" y="327"/>
                    </a:lnTo>
                    <a:lnTo>
                      <a:pt x="179" y="328"/>
                    </a:lnTo>
                    <a:lnTo>
                      <a:pt x="180" y="329"/>
                    </a:lnTo>
                    <a:lnTo>
                      <a:pt x="180" y="330"/>
                    </a:lnTo>
                    <a:lnTo>
                      <a:pt x="182" y="330"/>
                    </a:lnTo>
                    <a:lnTo>
                      <a:pt x="182" y="331"/>
                    </a:lnTo>
                    <a:lnTo>
                      <a:pt x="184" y="332"/>
                    </a:lnTo>
                    <a:lnTo>
                      <a:pt x="186" y="332"/>
                    </a:lnTo>
                    <a:lnTo>
                      <a:pt x="187" y="332"/>
                    </a:lnTo>
                    <a:lnTo>
                      <a:pt x="187" y="333"/>
                    </a:lnTo>
                    <a:lnTo>
                      <a:pt x="187" y="334"/>
                    </a:lnTo>
                    <a:lnTo>
                      <a:pt x="189" y="334"/>
                    </a:lnTo>
                    <a:lnTo>
                      <a:pt x="191" y="334"/>
                    </a:lnTo>
                    <a:lnTo>
                      <a:pt x="191" y="335"/>
                    </a:lnTo>
                    <a:lnTo>
                      <a:pt x="191" y="338"/>
                    </a:lnTo>
                    <a:lnTo>
                      <a:pt x="193" y="338"/>
                    </a:lnTo>
                    <a:lnTo>
                      <a:pt x="194" y="338"/>
                    </a:lnTo>
                    <a:lnTo>
                      <a:pt x="196" y="339"/>
                    </a:lnTo>
                    <a:lnTo>
                      <a:pt x="198" y="339"/>
                    </a:lnTo>
                    <a:lnTo>
                      <a:pt x="199" y="340"/>
                    </a:lnTo>
                    <a:lnTo>
                      <a:pt x="201" y="341"/>
                    </a:lnTo>
                    <a:lnTo>
                      <a:pt x="203" y="342"/>
                    </a:lnTo>
                    <a:lnTo>
                      <a:pt x="208" y="342"/>
                    </a:lnTo>
                    <a:lnTo>
                      <a:pt x="212" y="342"/>
                    </a:lnTo>
                    <a:lnTo>
                      <a:pt x="213" y="344"/>
                    </a:lnTo>
                    <a:lnTo>
                      <a:pt x="220" y="348"/>
                    </a:lnTo>
                    <a:lnTo>
                      <a:pt x="227" y="353"/>
                    </a:lnTo>
                    <a:lnTo>
                      <a:pt x="236" y="358"/>
                    </a:lnTo>
                    <a:lnTo>
                      <a:pt x="246" y="364"/>
                    </a:lnTo>
                    <a:lnTo>
                      <a:pt x="253" y="369"/>
                    </a:lnTo>
                    <a:lnTo>
                      <a:pt x="258" y="372"/>
                    </a:lnTo>
                    <a:lnTo>
                      <a:pt x="260" y="373"/>
                    </a:lnTo>
                    <a:lnTo>
                      <a:pt x="262" y="375"/>
                    </a:lnTo>
                    <a:lnTo>
                      <a:pt x="262" y="377"/>
                    </a:lnTo>
                    <a:lnTo>
                      <a:pt x="264" y="380"/>
                    </a:lnTo>
                    <a:lnTo>
                      <a:pt x="265" y="383"/>
                    </a:lnTo>
                    <a:lnTo>
                      <a:pt x="267" y="387"/>
                    </a:lnTo>
                    <a:lnTo>
                      <a:pt x="269" y="389"/>
                    </a:lnTo>
                    <a:lnTo>
                      <a:pt x="272" y="391"/>
                    </a:lnTo>
                    <a:lnTo>
                      <a:pt x="274" y="391"/>
                    </a:lnTo>
                    <a:lnTo>
                      <a:pt x="274" y="402"/>
                    </a:lnTo>
                    <a:lnTo>
                      <a:pt x="278" y="401"/>
                    </a:lnTo>
                    <a:lnTo>
                      <a:pt x="283" y="400"/>
                    </a:lnTo>
                    <a:lnTo>
                      <a:pt x="286" y="396"/>
                    </a:lnTo>
                    <a:lnTo>
                      <a:pt x="290" y="393"/>
                    </a:lnTo>
                    <a:lnTo>
                      <a:pt x="295" y="384"/>
                    </a:lnTo>
                    <a:lnTo>
                      <a:pt x="297" y="375"/>
                    </a:lnTo>
                    <a:lnTo>
                      <a:pt x="298" y="364"/>
                    </a:lnTo>
                    <a:lnTo>
                      <a:pt x="298" y="354"/>
                    </a:lnTo>
                    <a:lnTo>
                      <a:pt x="297" y="345"/>
                    </a:lnTo>
                    <a:lnTo>
                      <a:pt x="293" y="340"/>
                    </a:lnTo>
                    <a:lnTo>
                      <a:pt x="290" y="340"/>
                    </a:lnTo>
                    <a:lnTo>
                      <a:pt x="290" y="334"/>
                    </a:lnTo>
                    <a:lnTo>
                      <a:pt x="305" y="334"/>
                    </a:lnTo>
                    <a:lnTo>
                      <a:pt x="307" y="336"/>
                    </a:lnTo>
                    <a:lnTo>
                      <a:pt x="307" y="338"/>
                    </a:lnTo>
                    <a:lnTo>
                      <a:pt x="309" y="340"/>
                    </a:lnTo>
                    <a:lnTo>
                      <a:pt x="311" y="341"/>
                    </a:lnTo>
                    <a:lnTo>
                      <a:pt x="312" y="341"/>
                    </a:lnTo>
                    <a:lnTo>
                      <a:pt x="314" y="342"/>
                    </a:lnTo>
                    <a:lnTo>
                      <a:pt x="317" y="342"/>
                    </a:lnTo>
                    <a:lnTo>
                      <a:pt x="319" y="342"/>
                    </a:lnTo>
                    <a:lnTo>
                      <a:pt x="319" y="345"/>
                    </a:lnTo>
                    <a:lnTo>
                      <a:pt x="326" y="347"/>
                    </a:lnTo>
                    <a:lnTo>
                      <a:pt x="326" y="350"/>
                    </a:lnTo>
                    <a:lnTo>
                      <a:pt x="326" y="353"/>
                    </a:lnTo>
                    <a:lnTo>
                      <a:pt x="331" y="353"/>
                    </a:lnTo>
                    <a:lnTo>
                      <a:pt x="326" y="353"/>
                    </a:lnTo>
                    <a:lnTo>
                      <a:pt x="326" y="302"/>
                    </a:lnTo>
                    <a:lnTo>
                      <a:pt x="323" y="301"/>
                    </a:lnTo>
                    <a:lnTo>
                      <a:pt x="321" y="298"/>
                    </a:lnTo>
                    <a:lnTo>
                      <a:pt x="317" y="295"/>
                    </a:lnTo>
                    <a:lnTo>
                      <a:pt x="317" y="291"/>
                    </a:lnTo>
                    <a:lnTo>
                      <a:pt x="316" y="281"/>
                    </a:lnTo>
                    <a:lnTo>
                      <a:pt x="314" y="268"/>
                    </a:lnTo>
                    <a:lnTo>
                      <a:pt x="316" y="255"/>
                    </a:lnTo>
                    <a:lnTo>
                      <a:pt x="317" y="244"/>
                    </a:lnTo>
                    <a:lnTo>
                      <a:pt x="317" y="234"/>
                    </a:lnTo>
                    <a:lnTo>
                      <a:pt x="319" y="229"/>
                    </a:lnTo>
                    <a:lnTo>
                      <a:pt x="316" y="229"/>
                    </a:lnTo>
                    <a:lnTo>
                      <a:pt x="311" y="227"/>
                    </a:lnTo>
                    <a:lnTo>
                      <a:pt x="307" y="223"/>
                    </a:lnTo>
                    <a:lnTo>
                      <a:pt x="302" y="220"/>
                    </a:lnTo>
                    <a:lnTo>
                      <a:pt x="298" y="217"/>
                    </a:lnTo>
                    <a:lnTo>
                      <a:pt x="295" y="212"/>
                    </a:lnTo>
                    <a:lnTo>
                      <a:pt x="291" y="210"/>
                    </a:lnTo>
                    <a:lnTo>
                      <a:pt x="290" y="208"/>
                    </a:lnTo>
                    <a:lnTo>
                      <a:pt x="290" y="206"/>
                    </a:lnTo>
                    <a:lnTo>
                      <a:pt x="290" y="203"/>
                    </a:lnTo>
                    <a:lnTo>
                      <a:pt x="288" y="201"/>
                    </a:lnTo>
                    <a:lnTo>
                      <a:pt x="288" y="197"/>
                    </a:lnTo>
                    <a:lnTo>
                      <a:pt x="286" y="195"/>
                    </a:lnTo>
                    <a:lnTo>
                      <a:pt x="285" y="193"/>
                    </a:lnTo>
                    <a:lnTo>
                      <a:pt x="283" y="190"/>
                    </a:lnTo>
                    <a:lnTo>
                      <a:pt x="281" y="189"/>
                    </a:lnTo>
                    <a:lnTo>
                      <a:pt x="276" y="177"/>
                    </a:lnTo>
                    <a:lnTo>
                      <a:pt x="274" y="165"/>
                    </a:lnTo>
                    <a:lnTo>
                      <a:pt x="276" y="153"/>
                    </a:lnTo>
                    <a:lnTo>
                      <a:pt x="279" y="141"/>
                    </a:lnTo>
                    <a:lnTo>
                      <a:pt x="286" y="128"/>
                    </a:lnTo>
                    <a:lnTo>
                      <a:pt x="293" y="116"/>
                    </a:lnTo>
                    <a:lnTo>
                      <a:pt x="302" y="104"/>
                    </a:lnTo>
                    <a:lnTo>
                      <a:pt x="311" y="92"/>
                    </a:lnTo>
                    <a:lnTo>
                      <a:pt x="317" y="79"/>
                    </a:lnTo>
                    <a:lnTo>
                      <a:pt x="326" y="67"/>
                    </a:lnTo>
                    <a:lnTo>
                      <a:pt x="333" y="56"/>
                    </a:lnTo>
                    <a:lnTo>
                      <a:pt x="338" y="44"/>
                    </a:lnTo>
                    <a:lnTo>
                      <a:pt x="342" y="32"/>
                    </a:lnTo>
                    <a:lnTo>
                      <a:pt x="344" y="21"/>
                    </a:lnTo>
                    <a:lnTo>
                      <a:pt x="342" y="16"/>
                    </a:lnTo>
                    <a:lnTo>
                      <a:pt x="340" y="10"/>
                    </a:lnTo>
                    <a:lnTo>
                      <a:pt x="338" y="6"/>
                    </a:lnTo>
                    <a:lnTo>
                      <a:pt x="335" y="0"/>
                    </a:lnTo>
                    <a:lnTo>
                      <a:pt x="323" y="0"/>
                    </a:lnTo>
                    <a:lnTo>
                      <a:pt x="309" y="15"/>
                    </a:lnTo>
                    <a:lnTo>
                      <a:pt x="297" y="30"/>
                    </a:lnTo>
                    <a:lnTo>
                      <a:pt x="288" y="45"/>
                    </a:lnTo>
                    <a:lnTo>
                      <a:pt x="279" y="61"/>
                    </a:lnTo>
                    <a:lnTo>
                      <a:pt x="264" y="94"/>
                    </a:lnTo>
                    <a:lnTo>
                      <a:pt x="252" y="129"/>
                    </a:lnTo>
                    <a:lnTo>
                      <a:pt x="239" y="162"/>
                    </a:lnTo>
                    <a:lnTo>
                      <a:pt x="226" y="196"/>
                    </a:lnTo>
                    <a:lnTo>
                      <a:pt x="217" y="212"/>
                    </a:lnTo>
                    <a:lnTo>
                      <a:pt x="205" y="229"/>
                    </a:lnTo>
                    <a:lnTo>
                      <a:pt x="193" y="245"/>
                    </a:lnTo>
                    <a:lnTo>
                      <a:pt x="179" y="260"/>
                    </a:lnTo>
                    <a:lnTo>
                      <a:pt x="175" y="255"/>
                    </a:lnTo>
                    <a:lnTo>
                      <a:pt x="170" y="253"/>
                    </a:lnTo>
                    <a:lnTo>
                      <a:pt x="167" y="249"/>
                    </a:lnTo>
                    <a:lnTo>
                      <a:pt x="160" y="248"/>
                    </a:lnTo>
                    <a:lnTo>
                      <a:pt x="154" y="246"/>
                    </a:lnTo>
                    <a:lnTo>
                      <a:pt x="151" y="242"/>
                    </a:lnTo>
                    <a:lnTo>
                      <a:pt x="147" y="236"/>
                    </a:lnTo>
                    <a:lnTo>
                      <a:pt x="146" y="231"/>
                    </a:lnTo>
                    <a:lnTo>
                      <a:pt x="144" y="226"/>
                    </a:lnTo>
                    <a:lnTo>
                      <a:pt x="144" y="222"/>
                    </a:lnTo>
                    <a:lnTo>
                      <a:pt x="142" y="219"/>
                    </a:lnTo>
                    <a:lnTo>
                      <a:pt x="139" y="219"/>
                    </a:lnTo>
                    <a:lnTo>
                      <a:pt x="137" y="217"/>
                    </a:lnTo>
                    <a:lnTo>
                      <a:pt x="135" y="215"/>
                    </a:lnTo>
                    <a:lnTo>
                      <a:pt x="134" y="211"/>
                    </a:lnTo>
                    <a:lnTo>
                      <a:pt x="132" y="209"/>
                    </a:lnTo>
                    <a:lnTo>
                      <a:pt x="130" y="206"/>
                    </a:lnTo>
                    <a:lnTo>
                      <a:pt x="128" y="204"/>
                    </a:lnTo>
                    <a:lnTo>
                      <a:pt x="127" y="203"/>
                    </a:lnTo>
                    <a:lnTo>
                      <a:pt x="125" y="201"/>
                    </a:lnTo>
                    <a:lnTo>
                      <a:pt x="123" y="191"/>
                    </a:lnTo>
                    <a:lnTo>
                      <a:pt x="118" y="177"/>
                    </a:lnTo>
                    <a:lnTo>
                      <a:pt x="111" y="161"/>
                    </a:lnTo>
                    <a:lnTo>
                      <a:pt x="101" y="146"/>
                    </a:lnTo>
                    <a:lnTo>
                      <a:pt x="90" y="130"/>
                    </a:lnTo>
                    <a:lnTo>
                      <a:pt x="80" y="117"/>
                    </a:lnTo>
                    <a:lnTo>
                      <a:pt x="69" y="105"/>
                    </a:lnTo>
                    <a:lnTo>
                      <a:pt x="61" y="98"/>
                    </a:lnTo>
                    <a:lnTo>
                      <a:pt x="61" y="97"/>
                    </a:lnTo>
                    <a:lnTo>
                      <a:pt x="59" y="95"/>
                    </a:lnTo>
                    <a:lnTo>
                      <a:pt x="59" y="93"/>
                    </a:lnTo>
                    <a:lnTo>
                      <a:pt x="57" y="91"/>
                    </a:lnTo>
                    <a:lnTo>
                      <a:pt x="55" y="88"/>
                    </a:lnTo>
                    <a:lnTo>
                      <a:pt x="55" y="86"/>
                    </a:lnTo>
                    <a:lnTo>
                      <a:pt x="54" y="84"/>
                    </a:lnTo>
                    <a:lnTo>
                      <a:pt x="52" y="83"/>
                    </a:lnTo>
                    <a:lnTo>
                      <a:pt x="48" y="83"/>
                    </a:lnTo>
                    <a:lnTo>
                      <a:pt x="43" y="75"/>
                    </a:lnTo>
                    <a:lnTo>
                      <a:pt x="40" y="75"/>
                    </a:lnTo>
                    <a:lnTo>
                      <a:pt x="38" y="73"/>
                    </a:lnTo>
                    <a:lnTo>
                      <a:pt x="35" y="71"/>
                    </a:lnTo>
                    <a:lnTo>
                      <a:pt x="31" y="69"/>
                    </a:lnTo>
                    <a:lnTo>
                      <a:pt x="28" y="66"/>
                    </a:lnTo>
                    <a:lnTo>
                      <a:pt x="24" y="62"/>
                    </a:lnTo>
                    <a:lnTo>
                      <a:pt x="22" y="59"/>
                    </a:lnTo>
                    <a:lnTo>
                      <a:pt x="19" y="57"/>
                    </a:lnTo>
                    <a:lnTo>
                      <a:pt x="19" y="55"/>
                    </a:lnTo>
                    <a:lnTo>
                      <a:pt x="16" y="51"/>
                    </a:lnTo>
                    <a:lnTo>
                      <a:pt x="14" y="51"/>
                    </a:lnTo>
                    <a:lnTo>
                      <a:pt x="12" y="51"/>
                    </a:lnTo>
                    <a:lnTo>
                      <a:pt x="9" y="50"/>
                    </a:lnTo>
                    <a:lnTo>
                      <a:pt x="7" y="50"/>
                    </a:lnTo>
                    <a:lnTo>
                      <a:pt x="5" y="49"/>
                    </a:lnTo>
                    <a:lnTo>
                      <a:pt x="3" y="48"/>
                    </a:lnTo>
                    <a:lnTo>
                      <a:pt x="3" y="47"/>
                    </a:lnTo>
                    <a:lnTo>
                      <a:pt x="2" y="46"/>
                    </a:lnTo>
                    <a:lnTo>
                      <a:pt x="0" y="46"/>
                    </a:lnTo>
                    <a:lnTo>
                      <a:pt x="0" y="47"/>
                    </a:lnTo>
                    <a:lnTo>
                      <a:pt x="2" y="48"/>
                    </a:lnTo>
                    <a:lnTo>
                      <a:pt x="5" y="49"/>
                    </a:lnTo>
                    <a:lnTo>
                      <a:pt x="10" y="5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16" name="Freeform 29">
                <a:extLst>
                  <a:ext uri="{FF2B5EF4-FFF2-40B4-BE49-F238E27FC236}">
                    <a16:creationId xmlns:a16="http://schemas.microsoft.com/office/drawing/2014/main" id="{1B9F4557-2EDB-A548-9648-5FA44980E509}"/>
                  </a:ext>
                </a:extLst>
              </p:cNvPr>
              <p:cNvSpPr>
                <a:spLocks/>
              </p:cNvSpPr>
              <p:nvPr/>
            </p:nvSpPr>
            <p:spPr bwMode="auto">
              <a:xfrm>
                <a:off x="6332141" y="4797971"/>
                <a:ext cx="586559" cy="707355"/>
              </a:xfrm>
              <a:custGeom>
                <a:avLst/>
                <a:gdLst>
                  <a:gd name="T0" fmla="*/ 2147483647 w 344"/>
                  <a:gd name="T1" fmla="*/ 2147483647 h 402"/>
                  <a:gd name="T2" fmla="*/ 2147483647 w 344"/>
                  <a:gd name="T3" fmla="*/ 2147483647 h 402"/>
                  <a:gd name="T4" fmla="*/ 2147483647 w 344"/>
                  <a:gd name="T5" fmla="*/ 2147483647 h 402"/>
                  <a:gd name="T6" fmla="*/ 2147483647 w 344"/>
                  <a:gd name="T7" fmla="*/ 2147483647 h 402"/>
                  <a:gd name="T8" fmla="*/ 2147483647 w 344"/>
                  <a:gd name="T9" fmla="*/ 2147483647 h 402"/>
                  <a:gd name="T10" fmla="*/ 2147483647 w 344"/>
                  <a:gd name="T11" fmla="*/ 2147483647 h 402"/>
                  <a:gd name="T12" fmla="*/ 2147483647 w 344"/>
                  <a:gd name="T13" fmla="*/ 2147483647 h 402"/>
                  <a:gd name="T14" fmla="*/ 2147483647 w 344"/>
                  <a:gd name="T15" fmla="*/ 2147483647 h 402"/>
                  <a:gd name="T16" fmla="*/ 2147483647 w 344"/>
                  <a:gd name="T17" fmla="*/ 2147483647 h 402"/>
                  <a:gd name="T18" fmla="*/ 2147483647 w 344"/>
                  <a:gd name="T19" fmla="*/ 2147483647 h 402"/>
                  <a:gd name="T20" fmla="*/ 2147483647 w 344"/>
                  <a:gd name="T21" fmla="*/ 2147483647 h 402"/>
                  <a:gd name="T22" fmla="*/ 2147483647 w 344"/>
                  <a:gd name="T23" fmla="*/ 2147483647 h 402"/>
                  <a:gd name="T24" fmla="*/ 2147483647 w 344"/>
                  <a:gd name="T25" fmla="*/ 2147483647 h 402"/>
                  <a:gd name="T26" fmla="*/ 2147483647 w 344"/>
                  <a:gd name="T27" fmla="*/ 2147483647 h 402"/>
                  <a:gd name="T28" fmla="*/ 2147483647 w 344"/>
                  <a:gd name="T29" fmla="*/ 2147483647 h 402"/>
                  <a:gd name="T30" fmla="*/ 2147483647 w 344"/>
                  <a:gd name="T31" fmla="*/ 2147483647 h 402"/>
                  <a:gd name="T32" fmla="*/ 2147483647 w 344"/>
                  <a:gd name="T33" fmla="*/ 2147483647 h 402"/>
                  <a:gd name="T34" fmla="*/ 2147483647 w 344"/>
                  <a:gd name="T35" fmla="*/ 2147483647 h 402"/>
                  <a:gd name="T36" fmla="*/ 2147483647 w 344"/>
                  <a:gd name="T37" fmla="*/ 2147483647 h 402"/>
                  <a:gd name="T38" fmla="*/ 2147483647 w 344"/>
                  <a:gd name="T39" fmla="*/ 2147483647 h 402"/>
                  <a:gd name="T40" fmla="*/ 2147483647 w 344"/>
                  <a:gd name="T41" fmla="*/ 2147483647 h 402"/>
                  <a:gd name="T42" fmla="*/ 2147483647 w 344"/>
                  <a:gd name="T43" fmla="*/ 2147483647 h 402"/>
                  <a:gd name="T44" fmla="*/ 2147483647 w 344"/>
                  <a:gd name="T45" fmla="*/ 2147483647 h 402"/>
                  <a:gd name="T46" fmla="*/ 2147483647 w 344"/>
                  <a:gd name="T47" fmla="*/ 2147483647 h 402"/>
                  <a:gd name="T48" fmla="*/ 2147483647 w 344"/>
                  <a:gd name="T49" fmla="*/ 2147483647 h 402"/>
                  <a:gd name="T50" fmla="*/ 2147483647 w 344"/>
                  <a:gd name="T51" fmla="*/ 2147483647 h 402"/>
                  <a:gd name="T52" fmla="*/ 2147483647 w 344"/>
                  <a:gd name="T53" fmla="*/ 2147483647 h 402"/>
                  <a:gd name="T54" fmla="*/ 2147483647 w 344"/>
                  <a:gd name="T55" fmla="*/ 2147483647 h 402"/>
                  <a:gd name="T56" fmla="*/ 2147483647 w 344"/>
                  <a:gd name="T57" fmla="*/ 2147483647 h 402"/>
                  <a:gd name="T58" fmla="*/ 2147483647 w 344"/>
                  <a:gd name="T59" fmla="*/ 2147483647 h 402"/>
                  <a:gd name="T60" fmla="*/ 2147483647 w 344"/>
                  <a:gd name="T61" fmla="*/ 2147483647 h 402"/>
                  <a:gd name="T62" fmla="*/ 2147483647 w 344"/>
                  <a:gd name="T63" fmla="*/ 2147483647 h 402"/>
                  <a:gd name="T64" fmla="*/ 2147483647 w 344"/>
                  <a:gd name="T65" fmla="*/ 2147483647 h 402"/>
                  <a:gd name="T66" fmla="*/ 2147483647 w 344"/>
                  <a:gd name="T67" fmla="*/ 2147483647 h 402"/>
                  <a:gd name="T68" fmla="*/ 2147483647 w 344"/>
                  <a:gd name="T69" fmla="*/ 2147483647 h 402"/>
                  <a:gd name="T70" fmla="*/ 2147483647 w 344"/>
                  <a:gd name="T71" fmla="*/ 2147483647 h 402"/>
                  <a:gd name="T72" fmla="*/ 2147483647 w 344"/>
                  <a:gd name="T73" fmla="*/ 2147483647 h 402"/>
                  <a:gd name="T74" fmla="*/ 2147483647 w 344"/>
                  <a:gd name="T75" fmla="*/ 2147483647 h 402"/>
                  <a:gd name="T76" fmla="*/ 2147483647 w 344"/>
                  <a:gd name="T77" fmla="*/ 2147483647 h 402"/>
                  <a:gd name="T78" fmla="*/ 2147483647 w 344"/>
                  <a:gd name="T79" fmla="*/ 2147483647 h 402"/>
                  <a:gd name="T80" fmla="*/ 2147483647 w 344"/>
                  <a:gd name="T81" fmla="*/ 2147483647 h 402"/>
                  <a:gd name="T82" fmla="*/ 2147483647 w 344"/>
                  <a:gd name="T83" fmla="*/ 2147483647 h 402"/>
                  <a:gd name="T84" fmla="*/ 2147483647 w 344"/>
                  <a:gd name="T85" fmla="*/ 2147483647 h 402"/>
                  <a:gd name="T86" fmla="*/ 2147483647 w 344"/>
                  <a:gd name="T87" fmla="*/ 2147483647 h 402"/>
                  <a:gd name="T88" fmla="*/ 2147483647 w 344"/>
                  <a:gd name="T89" fmla="*/ 2147483647 h 402"/>
                  <a:gd name="T90" fmla="*/ 2147483647 w 344"/>
                  <a:gd name="T91" fmla="*/ 2147483647 h 402"/>
                  <a:gd name="T92" fmla="*/ 2147483647 w 344"/>
                  <a:gd name="T93" fmla="*/ 2147483647 h 402"/>
                  <a:gd name="T94" fmla="*/ 2147483647 w 344"/>
                  <a:gd name="T95" fmla="*/ 2147483647 h 402"/>
                  <a:gd name="T96" fmla="*/ 2147483647 w 344"/>
                  <a:gd name="T97" fmla="*/ 2147483647 h 402"/>
                  <a:gd name="T98" fmla="*/ 2147483647 w 344"/>
                  <a:gd name="T99" fmla="*/ 2147483647 h 402"/>
                  <a:gd name="T100" fmla="*/ 2147483647 w 344"/>
                  <a:gd name="T101" fmla="*/ 2147483647 h 402"/>
                  <a:gd name="T102" fmla="*/ 2147483647 w 344"/>
                  <a:gd name="T103" fmla="*/ 2147483647 h 402"/>
                  <a:gd name="T104" fmla="*/ 2147483647 w 344"/>
                  <a:gd name="T105" fmla="*/ 2147483647 h 402"/>
                  <a:gd name="T106" fmla="*/ 2147483647 w 344"/>
                  <a:gd name="T107" fmla="*/ 2147483647 h 402"/>
                  <a:gd name="T108" fmla="*/ 2147483647 w 344"/>
                  <a:gd name="T109" fmla="*/ 2147483647 h 402"/>
                  <a:gd name="T110" fmla="*/ 2147483647 w 344"/>
                  <a:gd name="T111" fmla="*/ 2147483647 h 402"/>
                  <a:gd name="T112" fmla="*/ 0 w 344"/>
                  <a:gd name="T113" fmla="*/ 2147483647 h 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44" h="402">
                    <a:moveTo>
                      <a:pt x="10" y="51"/>
                    </a:moveTo>
                    <a:lnTo>
                      <a:pt x="12" y="53"/>
                    </a:lnTo>
                    <a:lnTo>
                      <a:pt x="14" y="55"/>
                    </a:lnTo>
                    <a:lnTo>
                      <a:pt x="17" y="56"/>
                    </a:lnTo>
                    <a:lnTo>
                      <a:pt x="19" y="58"/>
                    </a:lnTo>
                    <a:lnTo>
                      <a:pt x="21" y="60"/>
                    </a:lnTo>
                    <a:lnTo>
                      <a:pt x="24" y="62"/>
                    </a:lnTo>
                    <a:lnTo>
                      <a:pt x="26" y="63"/>
                    </a:lnTo>
                    <a:lnTo>
                      <a:pt x="28" y="65"/>
                    </a:lnTo>
                    <a:lnTo>
                      <a:pt x="28" y="67"/>
                    </a:lnTo>
                    <a:lnTo>
                      <a:pt x="29" y="69"/>
                    </a:lnTo>
                    <a:lnTo>
                      <a:pt x="31" y="71"/>
                    </a:lnTo>
                    <a:lnTo>
                      <a:pt x="33" y="73"/>
                    </a:lnTo>
                    <a:lnTo>
                      <a:pt x="35" y="74"/>
                    </a:lnTo>
                    <a:lnTo>
                      <a:pt x="38" y="77"/>
                    </a:lnTo>
                    <a:lnTo>
                      <a:pt x="40" y="78"/>
                    </a:lnTo>
                    <a:lnTo>
                      <a:pt x="43" y="78"/>
                    </a:lnTo>
                    <a:lnTo>
                      <a:pt x="43" y="81"/>
                    </a:lnTo>
                    <a:lnTo>
                      <a:pt x="45" y="88"/>
                    </a:lnTo>
                    <a:lnTo>
                      <a:pt x="45" y="97"/>
                    </a:lnTo>
                    <a:lnTo>
                      <a:pt x="47" y="107"/>
                    </a:lnTo>
                    <a:lnTo>
                      <a:pt x="47" y="117"/>
                    </a:lnTo>
                    <a:lnTo>
                      <a:pt x="48" y="125"/>
                    </a:lnTo>
                    <a:lnTo>
                      <a:pt x="50" y="133"/>
                    </a:lnTo>
                    <a:lnTo>
                      <a:pt x="52" y="136"/>
                    </a:lnTo>
                    <a:lnTo>
                      <a:pt x="55" y="136"/>
                    </a:lnTo>
                    <a:lnTo>
                      <a:pt x="57" y="140"/>
                    </a:lnTo>
                    <a:lnTo>
                      <a:pt x="59" y="144"/>
                    </a:lnTo>
                    <a:lnTo>
                      <a:pt x="61" y="149"/>
                    </a:lnTo>
                    <a:lnTo>
                      <a:pt x="62" y="156"/>
                    </a:lnTo>
                    <a:lnTo>
                      <a:pt x="64" y="162"/>
                    </a:lnTo>
                    <a:lnTo>
                      <a:pt x="66" y="169"/>
                    </a:lnTo>
                    <a:lnTo>
                      <a:pt x="66" y="174"/>
                    </a:lnTo>
                    <a:lnTo>
                      <a:pt x="64" y="178"/>
                    </a:lnTo>
                    <a:lnTo>
                      <a:pt x="61" y="178"/>
                    </a:lnTo>
                    <a:lnTo>
                      <a:pt x="61" y="191"/>
                    </a:lnTo>
                    <a:lnTo>
                      <a:pt x="64" y="193"/>
                    </a:lnTo>
                    <a:lnTo>
                      <a:pt x="68" y="193"/>
                    </a:lnTo>
                    <a:lnTo>
                      <a:pt x="68" y="196"/>
                    </a:lnTo>
                    <a:lnTo>
                      <a:pt x="69" y="196"/>
                    </a:lnTo>
                    <a:lnTo>
                      <a:pt x="71" y="196"/>
                    </a:lnTo>
                    <a:lnTo>
                      <a:pt x="73" y="197"/>
                    </a:lnTo>
                    <a:lnTo>
                      <a:pt x="75" y="197"/>
                    </a:lnTo>
                    <a:lnTo>
                      <a:pt x="76" y="198"/>
                    </a:lnTo>
                    <a:lnTo>
                      <a:pt x="80" y="198"/>
                    </a:lnTo>
                    <a:lnTo>
                      <a:pt x="81" y="198"/>
                    </a:lnTo>
                    <a:lnTo>
                      <a:pt x="81" y="199"/>
                    </a:lnTo>
                    <a:lnTo>
                      <a:pt x="83" y="202"/>
                    </a:lnTo>
                    <a:lnTo>
                      <a:pt x="85" y="204"/>
                    </a:lnTo>
                    <a:lnTo>
                      <a:pt x="88" y="206"/>
                    </a:lnTo>
                    <a:lnTo>
                      <a:pt x="92" y="208"/>
                    </a:lnTo>
                    <a:lnTo>
                      <a:pt x="94" y="209"/>
                    </a:lnTo>
                    <a:lnTo>
                      <a:pt x="97" y="210"/>
                    </a:lnTo>
                    <a:lnTo>
                      <a:pt x="97" y="211"/>
                    </a:lnTo>
                    <a:lnTo>
                      <a:pt x="99" y="218"/>
                    </a:lnTo>
                    <a:lnTo>
                      <a:pt x="101" y="224"/>
                    </a:lnTo>
                    <a:lnTo>
                      <a:pt x="104" y="231"/>
                    </a:lnTo>
                    <a:lnTo>
                      <a:pt x="109" y="236"/>
                    </a:lnTo>
                    <a:lnTo>
                      <a:pt x="114" y="243"/>
                    </a:lnTo>
                    <a:lnTo>
                      <a:pt x="118" y="249"/>
                    </a:lnTo>
                    <a:lnTo>
                      <a:pt x="121" y="256"/>
                    </a:lnTo>
                    <a:lnTo>
                      <a:pt x="121" y="263"/>
                    </a:lnTo>
                    <a:lnTo>
                      <a:pt x="123" y="265"/>
                    </a:lnTo>
                    <a:lnTo>
                      <a:pt x="127" y="268"/>
                    </a:lnTo>
                    <a:lnTo>
                      <a:pt x="130" y="271"/>
                    </a:lnTo>
                    <a:lnTo>
                      <a:pt x="134" y="277"/>
                    </a:lnTo>
                    <a:lnTo>
                      <a:pt x="137" y="281"/>
                    </a:lnTo>
                    <a:lnTo>
                      <a:pt x="139" y="285"/>
                    </a:lnTo>
                    <a:lnTo>
                      <a:pt x="142" y="290"/>
                    </a:lnTo>
                    <a:lnTo>
                      <a:pt x="142" y="293"/>
                    </a:lnTo>
                    <a:lnTo>
                      <a:pt x="144" y="294"/>
                    </a:lnTo>
                    <a:lnTo>
                      <a:pt x="146" y="295"/>
                    </a:lnTo>
                    <a:lnTo>
                      <a:pt x="147" y="297"/>
                    </a:lnTo>
                    <a:lnTo>
                      <a:pt x="149" y="301"/>
                    </a:lnTo>
                    <a:lnTo>
                      <a:pt x="151" y="304"/>
                    </a:lnTo>
                    <a:lnTo>
                      <a:pt x="153" y="306"/>
                    </a:lnTo>
                    <a:lnTo>
                      <a:pt x="154" y="309"/>
                    </a:lnTo>
                    <a:lnTo>
                      <a:pt x="154" y="311"/>
                    </a:lnTo>
                    <a:lnTo>
                      <a:pt x="156" y="311"/>
                    </a:lnTo>
                    <a:lnTo>
                      <a:pt x="158" y="313"/>
                    </a:lnTo>
                    <a:lnTo>
                      <a:pt x="160" y="314"/>
                    </a:lnTo>
                    <a:lnTo>
                      <a:pt x="160" y="315"/>
                    </a:lnTo>
                    <a:lnTo>
                      <a:pt x="161" y="316"/>
                    </a:lnTo>
                    <a:lnTo>
                      <a:pt x="161" y="317"/>
                    </a:lnTo>
                    <a:lnTo>
                      <a:pt x="163" y="318"/>
                    </a:lnTo>
                    <a:lnTo>
                      <a:pt x="163" y="319"/>
                    </a:lnTo>
                    <a:lnTo>
                      <a:pt x="167" y="319"/>
                    </a:lnTo>
                    <a:lnTo>
                      <a:pt x="167" y="320"/>
                    </a:lnTo>
                    <a:lnTo>
                      <a:pt x="167" y="321"/>
                    </a:lnTo>
                    <a:lnTo>
                      <a:pt x="168" y="321"/>
                    </a:lnTo>
                    <a:lnTo>
                      <a:pt x="168" y="322"/>
                    </a:lnTo>
                    <a:lnTo>
                      <a:pt x="170" y="323"/>
                    </a:lnTo>
                    <a:lnTo>
                      <a:pt x="172" y="325"/>
                    </a:lnTo>
                    <a:lnTo>
                      <a:pt x="175" y="325"/>
                    </a:lnTo>
                    <a:lnTo>
                      <a:pt x="179" y="327"/>
                    </a:lnTo>
                    <a:lnTo>
                      <a:pt x="179" y="328"/>
                    </a:lnTo>
                    <a:lnTo>
                      <a:pt x="180" y="329"/>
                    </a:lnTo>
                    <a:lnTo>
                      <a:pt x="180" y="330"/>
                    </a:lnTo>
                    <a:lnTo>
                      <a:pt x="182" y="330"/>
                    </a:lnTo>
                    <a:lnTo>
                      <a:pt x="182" y="331"/>
                    </a:lnTo>
                    <a:lnTo>
                      <a:pt x="184" y="332"/>
                    </a:lnTo>
                    <a:lnTo>
                      <a:pt x="186" y="332"/>
                    </a:lnTo>
                    <a:lnTo>
                      <a:pt x="187" y="332"/>
                    </a:lnTo>
                    <a:lnTo>
                      <a:pt x="187" y="333"/>
                    </a:lnTo>
                    <a:lnTo>
                      <a:pt x="187" y="334"/>
                    </a:lnTo>
                    <a:lnTo>
                      <a:pt x="189" y="334"/>
                    </a:lnTo>
                    <a:lnTo>
                      <a:pt x="191" y="334"/>
                    </a:lnTo>
                    <a:lnTo>
                      <a:pt x="191" y="335"/>
                    </a:lnTo>
                    <a:lnTo>
                      <a:pt x="191" y="338"/>
                    </a:lnTo>
                    <a:lnTo>
                      <a:pt x="193" y="338"/>
                    </a:lnTo>
                    <a:lnTo>
                      <a:pt x="194" y="338"/>
                    </a:lnTo>
                    <a:lnTo>
                      <a:pt x="196" y="339"/>
                    </a:lnTo>
                    <a:lnTo>
                      <a:pt x="198" y="339"/>
                    </a:lnTo>
                    <a:lnTo>
                      <a:pt x="199" y="340"/>
                    </a:lnTo>
                    <a:lnTo>
                      <a:pt x="201" y="341"/>
                    </a:lnTo>
                    <a:lnTo>
                      <a:pt x="203" y="342"/>
                    </a:lnTo>
                    <a:lnTo>
                      <a:pt x="208" y="342"/>
                    </a:lnTo>
                    <a:lnTo>
                      <a:pt x="212" y="342"/>
                    </a:lnTo>
                    <a:lnTo>
                      <a:pt x="213" y="344"/>
                    </a:lnTo>
                    <a:lnTo>
                      <a:pt x="220" y="348"/>
                    </a:lnTo>
                    <a:lnTo>
                      <a:pt x="227" y="353"/>
                    </a:lnTo>
                    <a:lnTo>
                      <a:pt x="236" y="358"/>
                    </a:lnTo>
                    <a:lnTo>
                      <a:pt x="246" y="364"/>
                    </a:lnTo>
                    <a:lnTo>
                      <a:pt x="253" y="369"/>
                    </a:lnTo>
                    <a:lnTo>
                      <a:pt x="258" y="372"/>
                    </a:lnTo>
                    <a:lnTo>
                      <a:pt x="260" y="373"/>
                    </a:lnTo>
                    <a:lnTo>
                      <a:pt x="262" y="375"/>
                    </a:lnTo>
                    <a:lnTo>
                      <a:pt x="262" y="377"/>
                    </a:lnTo>
                    <a:lnTo>
                      <a:pt x="264" y="380"/>
                    </a:lnTo>
                    <a:lnTo>
                      <a:pt x="265" y="383"/>
                    </a:lnTo>
                    <a:lnTo>
                      <a:pt x="267" y="387"/>
                    </a:lnTo>
                    <a:lnTo>
                      <a:pt x="269" y="389"/>
                    </a:lnTo>
                    <a:lnTo>
                      <a:pt x="272" y="391"/>
                    </a:lnTo>
                    <a:lnTo>
                      <a:pt x="274" y="391"/>
                    </a:lnTo>
                    <a:lnTo>
                      <a:pt x="274" y="402"/>
                    </a:lnTo>
                    <a:lnTo>
                      <a:pt x="278" y="401"/>
                    </a:lnTo>
                    <a:lnTo>
                      <a:pt x="283" y="400"/>
                    </a:lnTo>
                    <a:lnTo>
                      <a:pt x="286" y="396"/>
                    </a:lnTo>
                    <a:lnTo>
                      <a:pt x="290" y="393"/>
                    </a:lnTo>
                    <a:lnTo>
                      <a:pt x="295" y="384"/>
                    </a:lnTo>
                    <a:lnTo>
                      <a:pt x="297" y="375"/>
                    </a:lnTo>
                    <a:lnTo>
                      <a:pt x="298" y="364"/>
                    </a:lnTo>
                    <a:lnTo>
                      <a:pt x="298" y="354"/>
                    </a:lnTo>
                    <a:lnTo>
                      <a:pt x="297" y="345"/>
                    </a:lnTo>
                    <a:lnTo>
                      <a:pt x="293" y="340"/>
                    </a:lnTo>
                    <a:lnTo>
                      <a:pt x="290" y="340"/>
                    </a:lnTo>
                    <a:lnTo>
                      <a:pt x="290" y="334"/>
                    </a:lnTo>
                    <a:lnTo>
                      <a:pt x="305" y="334"/>
                    </a:lnTo>
                    <a:lnTo>
                      <a:pt x="307" y="336"/>
                    </a:lnTo>
                    <a:lnTo>
                      <a:pt x="307" y="338"/>
                    </a:lnTo>
                    <a:lnTo>
                      <a:pt x="309" y="340"/>
                    </a:lnTo>
                    <a:lnTo>
                      <a:pt x="311" y="341"/>
                    </a:lnTo>
                    <a:lnTo>
                      <a:pt x="312" y="341"/>
                    </a:lnTo>
                    <a:lnTo>
                      <a:pt x="314" y="342"/>
                    </a:lnTo>
                    <a:lnTo>
                      <a:pt x="317" y="342"/>
                    </a:lnTo>
                    <a:lnTo>
                      <a:pt x="319" y="342"/>
                    </a:lnTo>
                    <a:lnTo>
                      <a:pt x="319" y="345"/>
                    </a:lnTo>
                    <a:lnTo>
                      <a:pt x="326" y="347"/>
                    </a:lnTo>
                    <a:lnTo>
                      <a:pt x="326" y="350"/>
                    </a:lnTo>
                    <a:lnTo>
                      <a:pt x="326" y="353"/>
                    </a:lnTo>
                    <a:lnTo>
                      <a:pt x="331" y="353"/>
                    </a:lnTo>
                    <a:lnTo>
                      <a:pt x="326" y="353"/>
                    </a:lnTo>
                    <a:lnTo>
                      <a:pt x="326" y="302"/>
                    </a:lnTo>
                    <a:lnTo>
                      <a:pt x="323" y="301"/>
                    </a:lnTo>
                    <a:lnTo>
                      <a:pt x="321" y="298"/>
                    </a:lnTo>
                    <a:lnTo>
                      <a:pt x="317" y="295"/>
                    </a:lnTo>
                    <a:lnTo>
                      <a:pt x="317" y="291"/>
                    </a:lnTo>
                    <a:lnTo>
                      <a:pt x="316" y="281"/>
                    </a:lnTo>
                    <a:lnTo>
                      <a:pt x="314" y="268"/>
                    </a:lnTo>
                    <a:lnTo>
                      <a:pt x="316" y="255"/>
                    </a:lnTo>
                    <a:lnTo>
                      <a:pt x="317" y="244"/>
                    </a:lnTo>
                    <a:lnTo>
                      <a:pt x="317" y="234"/>
                    </a:lnTo>
                    <a:lnTo>
                      <a:pt x="319" y="229"/>
                    </a:lnTo>
                    <a:lnTo>
                      <a:pt x="316" y="229"/>
                    </a:lnTo>
                    <a:lnTo>
                      <a:pt x="311" y="227"/>
                    </a:lnTo>
                    <a:lnTo>
                      <a:pt x="307" y="223"/>
                    </a:lnTo>
                    <a:lnTo>
                      <a:pt x="302" y="220"/>
                    </a:lnTo>
                    <a:lnTo>
                      <a:pt x="298" y="217"/>
                    </a:lnTo>
                    <a:lnTo>
                      <a:pt x="295" y="212"/>
                    </a:lnTo>
                    <a:lnTo>
                      <a:pt x="291" y="210"/>
                    </a:lnTo>
                    <a:lnTo>
                      <a:pt x="290" y="208"/>
                    </a:lnTo>
                    <a:lnTo>
                      <a:pt x="290" y="206"/>
                    </a:lnTo>
                    <a:lnTo>
                      <a:pt x="290" y="203"/>
                    </a:lnTo>
                    <a:lnTo>
                      <a:pt x="288" y="201"/>
                    </a:lnTo>
                    <a:lnTo>
                      <a:pt x="288" y="197"/>
                    </a:lnTo>
                    <a:lnTo>
                      <a:pt x="286" y="195"/>
                    </a:lnTo>
                    <a:lnTo>
                      <a:pt x="285" y="193"/>
                    </a:lnTo>
                    <a:lnTo>
                      <a:pt x="283" y="190"/>
                    </a:lnTo>
                    <a:lnTo>
                      <a:pt x="281" y="189"/>
                    </a:lnTo>
                    <a:lnTo>
                      <a:pt x="276" y="177"/>
                    </a:lnTo>
                    <a:lnTo>
                      <a:pt x="274" y="165"/>
                    </a:lnTo>
                    <a:lnTo>
                      <a:pt x="276" y="153"/>
                    </a:lnTo>
                    <a:lnTo>
                      <a:pt x="279" y="141"/>
                    </a:lnTo>
                    <a:lnTo>
                      <a:pt x="286" y="128"/>
                    </a:lnTo>
                    <a:lnTo>
                      <a:pt x="293" y="116"/>
                    </a:lnTo>
                    <a:lnTo>
                      <a:pt x="302" y="104"/>
                    </a:lnTo>
                    <a:lnTo>
                      <a:pt x="311" y="92"/>
                    </a:lnTo>
                    <a:lnTo>
                      <a:pt x="317" y="79"/>
                    </a:lnTo>
                    <a:lnTo>
                      <a:pt x="326" y="67"/>
                    </a:lnTo>
                    <a:lnTo>
                      <a:pt x="333" y="56"/>
                    </a:lnTo>
                    <a:lnTo>
                      <a:pt x="338" y="44"/>
                    </a:lnTo>
                    <a:lnTo>
                      <a:pt x="342" y="32"/>
                    </a:lnTo>
                    <a:lnTo>
                      <a:pt x="344" y="21"/>
                    </a:lnTo>
                    <a:lnTo>
                      <a:pt x="342" y="16"/>
                    </a:lnTo>
                    <a:lnTo>
                      <a:pt x="340" y="10"/>
                    </a:lnTo>
                    <a:lnTo>
                      <a:pt x="338" y="6"/>
                    </a:lnTo>
                    <a:lnTo>
                      <a:pt x="335" y="0"/>
                    </a:lnTo>
                    <a:lnTo>
                      <a:pt x="323" y="0"/>
                    </a:lnTo>
                    <a:lnTo>
                      <a:pt x="309" y="15"/>
                    </a:lnTo>
                    <a:lnTo>
                      <a:pt x="297" y="30"/>
                    </a:lnTo>
                    <a:lnTo>
                      <a:pt x="288" y="45"/>
                    </a:lnTo>
                    <a:lnTo>
                      <a:pt x="279" y="61"/>
                    </a:lnTo>
                    <a:lnTo>
                      <a:pt x="264" y="94"/>
                    </a:lnTo>
                    <a:lnTo>
                      <a:pt x="252" y="129"/>
                    </a:lnTo>
                    <a:lnTo>
                      <a:pt x="239" y="162"/>
                    </a:lnTo>
                    <a:lnTo>
                      <a:pt x="226" y="196"/>
                    </a:lnTo>
                    <a:lnTo>
                      <a:pt x="217" y="212"/>
                    </a:lnTo>
                    <a:lnTo>
                      <a:pt x="205" y="229"/>
                    </a:lnTo>
                    <a:lnTo>
                      <a:pt x="193" y="245"/>
                    </a:lnTo>
                    <a:lnTo>
                      <a:pt x="179" y="260"/>
                    </a:lnTo>
                    <a:lnTo>
                      <a:pt x="175" y="255"/>
                    </a:lnTo>
                    <a:lnTo>
                      <a:pt x="170" y="253"/>
                    </a:lnTo>
                    <a:lnTo>
                      <a:pt x="167" y="249"/>
                    </a:lnTo>
                    <a:lnTo>
                      <a:pt x="160" y="248"/>
                    </a:lnTo>
                    <a:lnTo>
                      <a:pt x="154" y="246"/>
                    </a:lnTo>
                    <a:lnTo>
                      <a:pt x="151" y="242"/>
                    </a:lnTo>
                    <a:lnTo>
                      <a:pt x="147" y="236"/>
                    </a:lnTo>
                    <a:lnTo>
                      <a:pt x="146" y="231"/>
                    </a:lnTo>
                    <a:lnTo>
                      <a:pt x="144" y="226"/>
                    </a:lnTo>
                    <a:lnTo>
                      <a:pt x="144" y="222"/>
                    </a:lnTo>
                    <a:lnTo>
                      <a:pt x="142" y="219"/>
                    </a:lnTo>
                    <a:lnTo>
                      <a:pt x="139" y="219"/>
                    </a:lnTo>
                    <a:lnTo>
                      <a:pt x="137" y="217"/>
                    </a:lnTo>
                    <a:lnTo>
                      <a:pt x="135" y="215"/>
                    </a:lnTo>
                    <a:lnTo>
                      <a:pt x="134" y="211"/>
                    </a:lnTo>
                    <a:lnTo>
                      <a:pt x="132" y="209"/>
                    </a:lnTo>
                    <a:lnTo>
                      <a:pt x="130" y="206"/>
                    </a:lnTo>
                    <a:lnTo>
                      <a:pt x="128" y="204"/>
                    </a:lnTo>
                    <a:lnTo>
                      <a:pt x="127" y="203"/>
                    </a:lnTo>
                    <a:lnTo>
                      <a:pt x="125" y="201"/>
                    </a:lnTo>
                    <a:lnTo>
                      <a:pt x="123" y="191"/>
                    </a:lnTo>
                    <a:lnTo>
                      <a:pt x="118" y="177"/>
                    </a:lnTo>
                    <a:lnTo>
                      <a:pt x="111" y="161"/>
                    </a:lnTo>
                    <a:lnTo>
                      <a:pt x="101" y="146"/>
                    </a:lnTo>
                    <a:lnTo>
                      <a:pt x="90" y="130"/>
                    </a:lnTo>
                    <a:lnTo>
                      <a:pt x="80" y="117"/>
                    </a:lnTo>
                    <a:lnTo>
                      <a:pt x="69" y="105"/>
                    </a:lnTo>
                    <a:lnTo>
                      <a:pt x="61" y="98"/>
                    </a:lnTo>
                    <a:lnTo>
                      <a:pt x="61" y="97"/>
                    </a:lnTo>
                    <a:lnTo>
                      <a:pt x="59" y="95"/>
                    </a:lnTo>
                    <a:lnTo>
                      <a:pt x="59" y="93"/>
                    </a:lnTo>
                    <a:lnTo>
                      <a:pt x="57" y="91"/>
                    </a:lnTo>
                    <a:lnTo>
                      <a:pt x="55" y="88"/>
                    </a:lnTo>
                    <a:lnTo>
                      <a:pt x="55" y="86"/>
                    </a:lnTo>
                    <a:lnTo>
                      <a:pt x="54" y="84"/>
                    </a:lnTo>
                    <a:lnTo>
                      <a:pt x="52" y="83"/>
                    </a:lnTo>
                    <a:lnTo>
                      <a:pt x="48" y="83"/>
                    </a:lnTo>
                    <a:lnTo>
                      <a:pt x="43" y="75"/>
                    </a:lnTo>
                    <a:lnTo>
                      <a:pt x="40" y="75"/>
                    </a:lnTo>
                    <a:lnTo>
                      <a:pt x="38" y="73"/>
                    </a:lnTo>
                    <a:lnTo>
                      <a:pt x="35" y="71"/>
                    </a:lnTo>
                    <a:lnTo>
                      <a:pt x="31" y="69"/>
                    </a:lnTo>
                    <a:lnTo>
                      <a:pt x="28" y="66"/>
                    </a:lnTo>
                    <a:lnTo>
                      <a:pt x="24" y="62"/>
                    </a:lnTo>
                    <a:lnTo>
                      <a:pt x="22" y="59"/>
                    </a:lnTo>
                    <a:lnTo>
                      <a:pt x="19" y="57"/>
                    </a:lnTo>
                    <a:lnTo>
                      <a:pt x="19" y="55"/>
                    </a:lnTo>
                    <a:lnTo>
                      <a:pt x="16" y="51"/>
                    </a:lnTo>
                    <a:lnTo>
                      <a:pt x="14" y="51"/>
                    </a:lnTo>
                    <a:lnTo>
                      <a:pt x="12" y="51"/>
                    </a:lnTo>
                    <a:lnTo>
                      <a:pt x="9" y="50"/>
                    </a:lnTo>
                    <a:lnTo>
                      <a:pt x="7" y="50"/>
                    </a:lnTo>
                    <a:lnTo>
                      <a:pt x="5" y="49"/>
                    </a:lnTo>
                    <a:lnTo>
                      <a:pt x="3" y="48"/>
                    </a:lnTo>
                    <a:lnTo>
                      <a:pt x="3" y="47"/>
                    </a:lnTo>
                    <a:lnTo>
                      <a:pt x="2" y="46"/>
                    </a:lnTo>
                    <a:lnTo>
                      <a:pt x="0" y="46"/>
                    </a:lnTo>
                    <a:lnTo>
                      <a:pt x="0" y="47"/>
                    </a:lnTo>
                    <a:lnTo>
                      <a:pt x="2" y="48"/>
                    </a:lnTo>
                    <a:lnTo>
                      <a:pt x="5" y="49"/>
                    </a:lnTo>
                    <a:lnTo>
                      <a:pt x="1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17" name="Freeform 30">
                <a:extLst>
                  <a:ext uri="{FF2B5EF4-FFF2-40B4-BE49-F238E27FC236}">
                    <a16:creationId xmlns:a16="http://schemas.microsoft.com/office/drawing/2014/main" id="{CBFC6704-5AE9-564F-8AE5-6EFDAB4A2FBA}"/>
                  </a:ext>
                </a:extLst>
              </p:cNvPr>
              <p:cNvSpPr>
                <a:spLocks/>
              </p:cNvSpPr>
              <p:nvPr/>
            </p:nvSpPr>
            <p:spPr bwMode="auto">
              <a:xfrm>
                <a:off x="6332141" y="4808580"/>
                <a:ext cx="538816" cy="562348"/>
              </a:xfrm>
              <a:custGeom>
                <a:avLst/>
                <a:gdLst>
                  <a:gd name="T0" fmla="*/ 2147483647 w 316"/>
                  <a:gd name="T1" fmla="*/ 2147483647 h 318"/>
                  <a:gd name="T2" fmla="*/ 2147483647 w 316"/>
                  <a:gd name="T3" fmla="*/ 2147483647 h 318"/>
                  <a:gd name="T4" fmla="*/ 2147483647 w 316"/>
                  <a:gd name="T5" fmla="*/ 2147483647 h 318"/>
                  <a:gd name="T6" fmla="*/ 2147483647 w 316"/>
                  <a:gd name="T7" fmla="*/ 2147483647 h 318"/>
                  <a:gd name="T8" fmla="*/ 2147483647 w 316"/>
                  <a:gd name="T9" fmla="*/ 2147483647 h 318"/>
                  <a:gd name="T10" fmla="*/ 2147483647 w 316"/>
                  <a:gd name="T11" fmla="*/ 2147483647 h 318"/>
                  <a:gd name="T12" fmla="*/ 2147483647 w 316"/>
                  <a:gd name="T13" fmla="*/ 2147483647 h 318"/>
                  <a:gd name="T14" fmla="*/ 2147483647 w 316"/>
                  <a:gd name="T15" fmla="*/ 2147483647 h 318"/>
                  <a:gd name="T16" fmla="*/ 2147483647 w 316"/>
                  <a:gd name="T17" fmla="*/ 2147483647 h 318"/>
                  <a:gd name="T18" fmla="*/ 2147483647 w 316"/>
                  <a:gd name="T19" fmla="*/ 2147483647 h 318"/>
                  <a:gd name="T20" fmla="*/ 2147483647 w 316"/>
                  <a:gd name="T21" fmla="*/ 2147483647 h 318"/>
                  <a:gd name="T22" fmla="*/ 2147483647 w 316"/>
                  <a:gd name="T23" fmla="*/ 2147483647 h 318"/>
                  <a:gd name="T24" fmla="*/ 2147483647 w 316"/>
                  <a:gd name="T25" fmla="*/ 2147483647 h 318"/>
                  <a:gd name="T26" fmla="*/ 2147483647 w 316"/>
                  <a:gd name="T27" fmla="*/ 2147483647 h 318"/>
                  <a:gd name="T28" fmla="*/ 2147483647 w 316"/>
                  <a:gd name="T29" fmla="*/ 2147483647 h 318"/>
                  <a:gd name="T30" fmla="*/ 2147483647 w 316"/>
                  <a:gd name="T31" fmla="*/ 2147483647 h 318"/>
                  <a:gd name="T32" fmla="*/ 2147483647 w 316"/>
                  <a:gd name="T33" fmla="*/ 2147483647 h 318"/>
                  <a:gd name="T34" fmla="*/ 2147483647 w 316"/>
                  <a:gd name="T35" fmla="*/ 2147483647 h 318"/>
                  <a:gd name="T36" fmla="*/ 2147483647 w 316"/>
                  <a:gd name="T37" fmla="*/ 2147483647 h 318"/>
                  <a:gd name="T38" fmla="*/ 2147483647 w 316"/>
                  <a:gd name="T39" fmla="*/ 2147483647 h 318"/>
                  <a:gd name="T40" fmla="*/ 2147483647 w 316"/>
                  <a:gd name="T41" fmla="*/ 2147483647 h 318"/>
                  <a:gd name="T42" fmla="*/ 2147483647 w 316"/>
                  <a:gd name="T43" fmla="*/ 2147483647 h 318"/>
                  <a:gd name="T44" fmla="*/ 2147483647 w 316"/>
                  <a:gd name="T45" fmla="*/ 2147483647 h 318"/>
                  <a:gd name="T46" fmla="*/ 2147483647 w 316"/>
                  <a:gd name="T47" fmla="*/ 2147483647 h 318"/>
                  <a:gd name="T48" fmla="*/ 2147483647 w 316"/>
                  <a:gd name="T49" fmla="*/ 2147483647 h 318"/>
                  <a:gd name="T50" fmla="*/ 2147483647 w 316"/>
                  <a:gd name="T51" fmla="*/ 2147483647 h 318"/>
                  <a:gd name="T52" fmla="*/ 2147483647 w 316"/>
                  <a:gd name="T53" fmla="*/ 2147483647 h 318"/>
                  <a:gd name="T54" fmla="*/ 2147483647 w 316"/>
                  <a:gd name="T55" fmla="*/ 2147483647 h 318"/>
                  <a:gd name="T56" fmla="*/ 2147483647 w 316"/>
                  <a:gd name="T57" fmla="*/ 2147483647 h 318"/>
                  <a:gd name="T58" fmla="*/ 2147483647 w 316"/>
                  <a:gd name="T59" fmla="*/ 2147483647 h 318"/>
                  <a:gd name="T60" fmla="*/ 2147483647 w 316"/>
                  <a:gd name="T61" fmla="*/ 2147483647 h 318"/>
                  <a:gd name="T62" fmla="*/ 2147483647 w 316"/>
                  <a:gd name="T63" fmla="*/ 2147483647 h 318"/>
                  <a:gd name="T64" fmla="*/ 2147483647 w 316"/>
                  <a:gd name="T65" fmla="*/ 2147483647 h 318"/>
                  <a:gd name="T66" fmla="*/ 0 w 316"/>
                  <a:gd name="T67" fmla="*/ 2147483647 h 318"/>
                  <a:gd name="T68" fmla="*/ 2147483647 w 316"/>
                  <a:gd name="T69" fmla="*/ 2147483647 h 318"/>
                  <a:gd name="T70" fmla="*/ 2147483647 w 316"/>
                  <a:gd name="T71" fmla="*/ 2147483647 h 318"/>
                  <a:gd name="T72" fmla="*/ 2147483647 w 316"/>
                  <a:gd name="T73" fmla="*/ 2147483647 h 318"/>
                  <a:gd name="T74" fmla="*/ 2147483647 w 316"/>
                  <a:gd name="T75" fmla="*/ 2147483647 h 318"/>
                  <a:gd name="T76" fmla="*/ 2147483647 w 316"/>
                  <a:gd name="T77" fmla="*/ 2147483647 h 318"/>
                  <a:gd name="T78" fmla="*/ 2147483647 w 316"/>
                  <a:gd name="T79" fmla="*/ 2147483647 h 318"/>
                  <a:gd name="T80" fmla="*/ 2147483647 w 316"/>
                  <a:gd name="T81" fmla="*/ 2147483647 h 318"/>
                  <a:gd name="T82" fmla="*/ 2147483647 w 316"/>
                  <a:gd name="T83" fmla="*/ 2147483647 h 318"/>
                  <a:gd name="T84" fmla="*/ 2147483647 w 316"/>
                  <a:gd name="T85" fmla="*/ 2147483647 h 318"/>
                  <a:gd name="T86" fmla="*/ 2147483647 w 316"/>
                  <a:gd name="T87" fmla="*/ 2147483647 h 318"/>
                  <a:gd name="T88" fmla="*/ 2147483647 w 316"/>
                  <a:gd name="T89" fmla="*/ 2147483647 h 318"/>
                  <a:gd name="T90" fmla="*/ 2147483647 w 316"/>
                  <a:gd name="T91" fmla="*/ 2147483647 h 318"/>
                  <a:gd name="T92" fmla="*/ 2147483647 w 316"/>
                  <a:gd name="T93" fmla="*/ 2147483647 h 318"/>
                  <a:gd name="T94" fmla="*/ 2147483647 w 316"/>
                  <a:gd name="T95" fmla="*/ 2147483647 h 318"/>
                  <a:gd name="T96" fmla="*/ 2147483647 w 316"/>
                  <a:gd name="T97" fmla="*/ 2147483647 h 318"/>
                  <a:gd name="T98" fmla="*/ 2147483647 w 316"/>
                  <a:gd name="T99" fmla="*/ 2147483647 h 318"/>
                  <a:gd name="T100" fmla="*/ 2147483647 w 316"/>
                  <a:gd name="T101" fmla="*/ 2147483647 h 318"/>
                  <a:gd name="T102" fmla="*/ 2147483647 w 316"/>
                  <a:gd name="T103" fmla="*/ 2147483647 h 318"/>
                  <a:gd name="T104" fmla="*/ 2147483647 w 316"/>
                  <a:gd name="T105" fmla="*/ 2147483647 h 318"/>
                  <a:gd name="T106" fmla="*/ 2147483647 w 316"/>
                  <a:gd name="T107" fmla="*/ 2147483647 h 318"/>
                  <a:gd name="T108" fmla="*/ 2147483647 w 316"/>
                  <a:gd name="T109" fmla="*/ 2147483647 h 318"/>
                  <a:gd name="T110" fmla="*/ 2147483647 w 316"/>
                  <a:gd name="T111" fmla="*/ 2147483647 h 318"/>
                  <a:gd name="T112" fmla="*/ 2147483647 w 316"/>
                  <a:gd name="T113" fmla="*/ 2147483647 h 318"/>
                  <a:gd name="T114" fmla="*/ 2147483647 w 316"/>
                  <a:gd name="T115" fmla="*/ 0 h 31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16" h="318">
                    <a:moveTo>
                      <a:pt x="316" y="0"/>
                    </a:moveTo>
                    <a:lnTo>
                      <a:pt x="177" y="318"/>
                    </a:lnTo>
                    <a:lnTo>
                      <a:pt x="175" y="317"/>
                    </a:lnTo>
                    <a:lnTo>
                      <a:pt x="172" y="317"/>
                    </a:lnTo>
                    <a:lnTo>
                      <a:pt x="170" y="315"/>
                    </a:lnTo>
                    <a:lnTo>
                      <a:pt x="168" y="314"/>
                    </a:lnTo>
                    <a:lnTo>
                      <a:pt x="168" y="313"/>
                    </a:lnTo>
                    <a:lnTo>
                      <a:pt x="167" y="313"/>
                    </a:lnTo>
                    <a:lnTo>
                      <a:pt x="167" y="312"/>
                    </a:lnTo>
                    <a:lnTo>
                      <a:pt x="167" y="311"/>
                    </a:lnTo>
                    <a:lnTo>
                      <a:pt x="163" y="311"/>
                    </a:lnTo>
                    <a:lnTo>
                      <a:pt x="163" y="310"/>
                    </a:lnTo>
                    <a:lnTo>
                      <a:pt x="161" y="309"/>
                    </a:lnTo>
                    <a:lnTo>
                      <a:pt x="161" y="308"/>
                    </a:lnTo>
                    <a:lnTo>
                      <a:pt x="160" y="307"/>
                    </a:lnTo>
                    <a:lnTo>
                      <a:pt x="160" y="306"/>
                    </a:lnTo>
                    <a:lnTo>
                      <a:pt x="158" y="305"/>
                    </a:lnTo>
                    <a:lnTo>
                      <a:pt x="156" y="303"/>
                    </a:lnTo>
                    <a:lnTo>
                      <a:pt x="154" y="303"/>
                    </a:lnTo>
                    <a:lnTo>
                      <a:pt x="154" y="301"/>
                    </a:lnTo>
                    <a:lnTo>
                      <a:pt x="153" y="298"/>
                    </a:lnTo>
                    <a:lnTo>
                      <a:pt x="151" y="296"/>
                    </a:lnTo>
                    <a:lnTo>
                      <a:pt x="149" y="293"/>
                    </a:lnTo>
                    <a:lnTo>
                      <a:pt x="147" y="289"/>
                    </a:lnTo>
                    <a:lnTo>
                      <a:pt x="146" y="287"/>
                    </a:lnTo>
                    <a:lnTo>
                      <a:pt x="144" y="286"/>
                    </a:lnTo>
                    <a:lnTo>
                      <a:pt x="142" y="285"/>
                    </a:lnTo>
                    <a:lnTo>
                      <a:pt x="142" y="282"/>
                    </a:lnTo>
                    <a:lnTo>
                      <a:pt x="139" y="277"/>
                    </a:lnTo>
                    <a:lnTo>
                      <a:pt x="137" y="273"/>
                    </a:lnTo>
                    <a:lnTo>
                      <a:pt x="134" y="269"/>
                    </a:lnTo>
                    <a:lnTo>
                      <a:pt x="130" y="263"/>
                    </a:lnTo>
                    <a:lnTo>
                      <a:pt x="127" y="260"/>
                    </a:lnTo>
                    <a:lnTo>
                      <a:pt x="123" y="257"/>
                    </a:lnTo>
                    <a:lnTo>
                      <a:pt x="121" y="255"/>
                    </a:lnTo>
                    <a:lnTo>
                      <a:pt x="121" y="248"/>
                    </a:lnTo>
                    <a:lnTo>
                      <a:pt x="118" y="241"/>
                    </a:lnTo>
                    <a:lnTo>
                      <a:pt x="114" y="235"/>
                    </a:lnTo>
                    <a:lnTo>
                      <a:pt x="109" y="228"/>
                    </a:lnTo>
                    <a:lnTo>
                      <a:pt x="104" y="223"/>
                    </a:lnTo>
                    <a:lnTo>
                      <a:pt x="101" y="216"/>
                    </a:lnTo>
                    <a:lnTo>
                      <a:pt x="99" y="210"/>
                    </a:lnTo>
                    <a:lnTo>
                      <a:pt x="97" y="203"/>
                    </a:lnTo>
                    <a:lnTo>
                      <a:pt x="97" y="202"/>
                    </a:lnTo>
                    <a:lnTo>
                      <a:pt x="94" y="201"/>
                    </a:lnTo>
                    <a:lnTo>
                      <a:pt x="92" y="200"/>
                    </a:lnTo>
                    <a:lnTo>
                      <a:pt x="88" y="198"/>
                    </a:lnTo>
                    <a:lnTo>
                      <a:pt x="85" y="196"/>
                    </a:lnTo>
                    <a:lnTo>
                      <a:pt x="83" y="194"/>
                    </a:lnTo>
                    <a:lnTo>
                      <a:pt x="81" y="191"/>
                    </a:lnTo>
                    <a:lnTo>
                      <a:pt x="81" y="190"/>
                    </a:lnTo>
                    <a:lnTo>
                      <a:pt x="80" y="190"/>
                    </a:lnTo>
                    <a:lnTo>
                      <a:pt x="76" y="190"/>
                    </a:lnTo>
                    <a:lnTo>
                      <a:pt x="75" y="189"/>
                    </a:lnTo>
                    <a:lnTo>
                      <a:pt x="73" y="189"/>
                    </a:lnTo>
                    <a:lnTo>
                      <a:pt x="71" y="188"/>
                    </a:lnTo>
                    <a:lnTo>
                      <a:pt x="69" y="188"/>
                    </a:lnTo>
                    <a:lnTo>
                      <a:pt x="68" y="188"/>
                    </a:lnTo>
                    <a:lnTo>
                      <a:pt x="68" y="185"/>
                    </a:lnTo>
                    <a:lnTo>
                      <a:pt x="64" y="185"/>
                    </a:lnTo>
                    <a:lnTo>
                      <a:pt x="61" y="183"/>
                    </a:lnTo>
                    <a:lnTo>
                      <a:pt x="61" y="170"/>
                    </a:lnTo>
                    <a:lnTo>
                      <a:pt x="64" y="170"/>
                    </a:lnTo>
                    <a:lnTo>
                      <a:pt x="66" y="166"/>
                    </a:lnTo>
                    <a:lnTo>
                      <a:pt x="66" y="161"/>
                    </a:lnTo>
                    <a:lnTo>
                      <a:pt x="64" y="154"/>
                    </a:lnTo>
                    <a:lnTo>
                      <a:pt x="62" y="148"/>
                    </a:lnTo>
                    <a:lnTo>
                      <a:pt x="61" y="141"/>
                    </a:lnTo>
                    <a:lnTo>
                      <a:pt x="59" y="136"/>
                    </a:lnTo>
                    <a:lnTo>
                      <a:pt x="57" y="132"/>
                    </a:lnTo>
                    <a:lnTo>
                      <a:pt x="55" y="128"/>
                    </a:lnTo>
                    <a:lnTo>
                      <a:pt x="52" y="128"/>
                    </a:lnTo>
                    <a:lnTo>
                      <a:pt x="50" y="125"/>
                    </a:lnTo>
                    <a:lnTo>
                      <a:pt x="48" y="117"/>
                    </a:lnTo>
                    <a:lnTo>
                      <a:pt x="47" y="109"/>
                    </a:lnTo>
                    <a:lnTo>
                      <a:pt x="47" y="99"/>
                    </a:lnTo>
                    <a:lnTo>
                      <a:pt x="45" y="89"/>
                    </a:lnTo>
                    <a:lnTo>
                      <a:pt x="45" y="80"/>
                    </a:lnTo>
                    <a:lnTo>
                      <a:pt x="43" y="73"/>
                    </a:lnTo>
                    <a:lnTo>
                      <a:pt x="43" y="70"/>
                    </a:lnTo>
                    <a:lnTo>
                      <a:pt x="40" y="70"/>
                    </a:lnTo>
                    <a:lnTo>
                      <a:pt x="38" y="69"/>
                    </a:lnTo>
                    <a:lnTo>
                      <a:pt x="35" y="66"/>
                    </a:lnTo>
                    <a:lnTo>
                      <a:pt x="33" y="65"/>
                    </a:lnTo>
                    <a:lnTo>
                      <a:pt x="31" y="63"/>
                    </a:lnTo>
                    <a:lnTo>
                      <a:pt x="29" y="61"/>
                    </a:lnTo>
                    <a:lnTo>
                      <a:pt x="28" y="59"/>
                    </a:lnTo>
                    <a:lnTo>
                      <a:pt x="28" y="57"/>
                    </a:lnTo>
                    <a:lnTo>
                      <a:pt x="26" y="55"/>
                    </a:lnTo>
                    <a:lnTo>
                      <a:pt x="24" y="54"/>
                    </a:lnTo>
                    <a:lnTo>
                      <a:pt x="21" y="52"/>
                    </a:lnTo>
                    <a:lnTo>
                      <a:pt x="19" y="50"/>
                    </a:lnTo>
                    <a:lnTo>
                      <a:pt x="17" y="48"/>
                    </a:lnTo>
                    <a:lnTo>
                      <a:pt x="14" y="47"/>
                    </a:lnTo>
                    <a:lnTo>
                      <a:pt x="12" y="45"/>
                    </a:lnTo>
                    <a:lnTo>
                      <a:pt x="10" y="43"/>
                    </a:lnTo>
                    <a:lnTo>
                      <a:pt x="5" y="41"/>
                    </a:lnTo>
                    <a:lnTo>
                      <a:pt x="2" y="40"/>
                    </a:lnTo>
                    <a:lnTo>
                      <a:pt x="0" y="39"/>
                    </a:lnTo>
                    <a:lnTo>
                      <a:pt x="0" y="38"/>
                    </a:lnTo>
                    <a:lnTo>
                      <a:pt x="2" y="38"/>
                    </a:lnTo>
                    <a:lnTo>
                      <a:pt x="3" y="39"/>
                    </a:lnTo>
                    <a:lnTo>
                      <a:pt x="3" y="40"/>
                    </a:lnTo>
                    <a:lnTo>
                      <a:pt x="5" y="41"/>
                    </a:lnTo>
                    <a:lnTo>
                      <a:pt x="7" y="42"/>
                    </a:lnTo>
                    <a:lnTo>
                      <a:pt x="9" y="42"/>
                    </a:lnTo>
                    <a:lnTo>
                      <a:pt x="12" y="43"/>
                    </a:lnTo>
                    <a:lnTo>
                      <a:pt x="14" y="43"/>
                    </a:lnTo>
                    <a:lnTo>
                      <a:pt x="16" y="43"/>
                    </a:lnTo>
                    <a:lnTo>
                      <a:pt x="19" y="47"/>
                    </a:lnTo>
                    <a:lnTo>
                      <a:pt x="19" y="49"/>
                    </a:lnTo>
                    <a:lnTo>
                      <a:pt x="22" y="51"/>
                    </a:lnTo>
                    <a:lnTo>
                      <a:pt x="24" y="54"/>
                    </a:lnTo>
                    <a:lnTo>
                      <a:pt x="28" y="58"/>
                    </a:lnTo>
                    <a:lnTo>
                      <a:pt x="31" y="61"/>
                    </a:lnTo>
                    <a:lnTo>
                      <a:pt x="35" y="63"/>
                    </a:lnTo>
                    <a:lnTo>
                      <a:pt x="38" y="65"/>
                    </a:lnTo>
                    <a:lnTo>
                      <a:pt x="40" y="67"/>
                    </a:lnTo>
                    <a:lnTo>
                      <a:pt x="43" y="67"/>
                    </a:lnTo>
                    <a:lnTo>
                      <a:pt x="48" y="75"/>
                    </a:lnTo>
                    <a:lnTo>
                      <a:pt x="52" y="75"/>
                    </a:lnTo>
                    <a:lnTo>
                      <a:pt x="54" y="76"/>
                    </a:lnTo>
                    <a:lnTo>
                      <a:pt x="55" y="78"/>
                    </a:lnTo>
                    <a:lnTo>
                      <a:pt x="55" y="80"/>
                    </a:lnTo>
                    <a:lnTo>
                      <a:pt x="57" y="83"/>
                    </a:lnTo>
                    <a:lnTo>
                      <a:pt x="59" y="85"/>
                    </a:lnTo>
                    <a:lnTo>
                      <a:pt x="59" y="87"/>
                    </a:lnTo>
                    <a:lnTo>
                      <a:pt x="61" y="89"/>
                    </a:lnTo>
                    <a:lnTo>
                      <a:pt x="61" y="90"/>
                    </a:lnTo>
                    <a:lnTo>
                      <a:pt x="69" y="97"/>
                    </a:lnTo>
                    <a:lnTo>
                      <a:pt x="80" y="109"/>
                    </a:lnTo>
                    <a:lnTo>
                      <a:pt x="90" y="122"/>
                    </a:lnTo>
                    <a:lnTo>
                      <a:pt x="101" y="138"/>
                    </a:lnTo>
                    <a:lnTo>
                      <a:pt x="111" y="153"/>
                    </a:lnTo>
                    <a:lnTo>
                      <a:pt x="118" y="169"/>
                    </a:lnTo>
                    <a:lnTo>
                      <a:pt x="123" y="183"/>
                    </a:lnTo>
                    <a:lnTo>
                      <a:pt x="125" y="193"/>
                    </a:lnTo>
                    <a:lnTo>
                      <a:pt x="127" y="195"/>
                    </a:lnTo>
                    <a:lnTo>
                      <a:pt x="128" y="196"/>
                    </a:lnTo>
                    <a:lnTo>
                      <a:pt x="130" y="198"/>
                    </a:lnTo>
                    <a:lnTo>
                      <a:pt x="132" y="201"/>
                    </a:lnTo>
                    <a:lnTo>
                      <a:pt x="134" y="203"/>
                    </a:lnTo>
                    <a:lnTo>
                      <a:pt x="135" y="207"/>
                    </a:lnTo>
                    <a:lnTo>
                      <a:pt x="137" y="209"/>
                    </a:lnTo>
                    <a:lnTo>
                      <a:pt x="139" y="211"/>
                    </a:lnTo>
                    <a:lnTo>
                      <a:pt x="142" y="211"/>
                    </a:lnTo>
                    <a:lnTo>
                      <a:pt x="144" y="214"/>
                    </a:lnTo>
                    <a:lnTo>
                      <a:pt x="144" y="218"/>
                    </a:lnTo>
                    <a:lnTo>
                      <a:pt x="146" y="223"/>
                    </a:lnTo>
                    <a:lnTo>
                      <a:pt x="147" y="228"/>
                    </a:lnTo>
                    <a:lnTo>
                      <a:pt x="151" y="234"/>
                    </a:lnTo>
                    <a:lnTo>
                      <a:pt x="154" y="238"/>
                    </a:lnTo>
                    <a:lnTo>
                      <a:pt x="160" y="240"/>
                    </a:lnTo>
                    <a:lnTo>
                      <a:pt x="167" y="241"/>
                    </a:lnTo>
                    <a:lnTo>
                      <a:pt x="170" y="245"/>
                    </a:lnTo>
                    <a:lnTo>
                      <a:pt x="175" y="247"/>
                    </a:lnTo>
                    <a:lnTo>
                      <a:pt x="179" y="252"/>
                    </a:lnTo>
                    <a:lnTo>
                      <a:pt x="193" y="237"/>
                    </a:lnTo>
                    <a:lnTo>
                      <a:pt x="205" y="222"/>
                    </a:lnTo>
                    <a:lnTo>
                      <a:pt x="215" y="207"/>
                    </a:lnTo>
                    <a:lnTo>
                      <a:pt x="224" y="190"/>
                    </a:lnTo>
                    <a:lnTo>
                      <a:pt x="239" y="158"/>
                    </a:lnTo>
                    <a:lnTo>
                      <a:pt x="252" y="125"/>
                    </a:lnTo>
                    <a:lnTo>
                      <a:pt x="262" y="91"/>
                    </a:lnTo>
                    <a:lnTo>
                      <a:pt x="276" y="60"/>
                    </a:lnTo>
                    <a:lnTo>
                      <a:pt x="283" y="43"/>
                    </a:lnTo>
                    <a:lnTo>
                      <a:pt x="293" y="28"/>
                    </a:lnTo>
                    <a:lnTo>
                      <a:pt x="304" y="14"/>
                    </a:lnTo>
                    <a:lnTo>
                      <a:pt x="316" y="0"/>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18" name="Freeform 31">
                <a:extLst>
                  <a:ext uri="{FF2B5EF4-FFF2-40B4-BE49-F238E27FC236}">
                    <a16:creationId xmlns:a16="http://schemas.microsoft.com/office/drawing/2014/main" id="{EC24B88D-43DD-BF43-9ABA-86E3CF978EAE}"/>
                  </a:ext>
                </a:extLst>
              </p:cNvPr>
              <p:cNvSpPr>
                <a:spLocks/>
              </p:cNvSpPr>
              <p:nvPr/>
            </p:nvSpPr>
            <p:spPr bwMode="auto">
              <a:xfrm>
                <a:off x="6622012" y="5240066"/>
                <a:ext cx="3411" cy="7074"/>
              </a:xfrm>
              <a:custGeom>
                <a:avLst/>
                <a:gdLst>
                  <a:gd name="T0" fmla="*/ 2147483647 w 2"/>
                  <a:gd name="T1" fmla="*/ 2147483647 h 4"/>
                  <a:gd name="T2" fmla="*/ 2147483647 w 2"/>
                  <a:gd name="T3" fmla="*/ 2147483647 h 4"/>
                  <a:gd name="T4" fmla="*/ 2147483647 w 2"/>
                  <a:gd name="T5" fmla="*/ 2147483647 h 4"/>
                  <a:gd name="T6" fmla="*/ 2147483647 w 2"/>
                  <a:gd name="T7" fmla="*/ 2147483647 h 4"/>
                  <a:gd name="T8" fmla="*/ 2147483647 w 2"/>
                  <a:gd name="T9" fmla="*/ 2147483647 h 4"/>
                  <a:gd name="T10" fmla="*/ 2147483647 w 2"/>
                  <a:gd name="T11" fmla="*/ 2147483647 h 4"/>
                  <a:gd name="T12" fmla="*/ 2147483647 w 2"/>
                  <a:gd name="T13" fmla="*/ 2147483647 h 4"/>
                  <a:gd name="T14" fmla="*/ 2147483647 w 2"/>
                  <a:gd name="T15" fmla="*/ 2147483647 h 4"/>
                  <a:gd name="T16" fmla="*/ 2147483647 w 2"/>
                  <a:gd name="T17" fmla="*/ 2147483647 h 4"/>
                  <a:gd name="T18" fmla="*/ 0 w 2"/>
                  <a:gd name="T19" fmla="*/ 2147483647 h 4"/>
                  <a:gd name="T20" fmla="*/ 0 w 2"/>
                  <a:gd name="T21" fmla="*/ 2147483647 h 4"/>
                  <a:gd name="T22" fmla="*/ 0 w 2"/>
                  <a:gd name="T23" fmla="*/ 2147483647 h 4"/>
                  <a:gd name="T24" fmla="*/ 0 w 2"/>
                  <a:gd name="T25" fmla="*/ 2147483647 h 4"/>
                  <a:gd name="T26" fmla="*/ 0 w 2"/>
                  <a:gd name="T27" fmla="*/ 2147483647 h 4"/>
                  <a:gd name="T28" fmla="*/ 0 w 2"/>
                  <a:gd name="T29" fmla="*/ 2147483647 h 4"/>
                  <a:gd name="T30" fmla="*/ 0 w 2"/>
                  <a:gd name="T31" fmla="*/ 0 h 4"/>
                  <a:gd name="T32" fmla="*/ 0 w 2"/>
                  <a:gd name="T33" fmla="*/ 0 h 4"/>
                  <a:gd name="T34" fmla="*/ 0 w 2"/>
                  <a:gd name="T35" fmla="*/ 2147483647 h 4"/>
                  <a:gd name="T36" fmla="*/ 2147483647 w 2"/>
                  <a:gd name="T37" fmla="*/ 2147483647 h 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 h="4">
                    <a:moveTo>
                      <a:pt x="2" y="1"/>
                    </a:moveTo>
                    <a:lnTo>
                      <a:pt x="2" y="2"/>
                    </a:lnTo>
                    <a:lnTo>
                      <a:pt x="2" y="3"/>
                    </a:lnTo>
                    <a:lnTo>
                      <a:pt x="2" y="4"/>
                    </a:lnTo>
                    <a:lnTo>
                      <a:pt x="0" y="3"/>
                    </a:lnTo>
                    <a:lnTo>
                      <a:pt x="0" y="2"/>
                    </a:lnTo>
                    <a:lnTo>
                      <a:pt x="0" y="1"/>
                    </a:lnTo>
                    <a:lnTo>
                      <a:pt x="0" y="0"/>
                    </a:lnTo>
                    <a:lnTo>
                      <a:pt x="0" y="1"/>
                    </a:lnTo>
                    <a:lnTo>
                      <a:pt x="2" y="1"/>
                    </a:lnTo>
                    <a:close/>
                  </a:path>
                </a:pathLst>
              </a:custGeom>
              <a:solidFill>
                <a:srgbClr val="C6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19" name="Freeform 32">
                <a:extLst>
                  <a:ext uri="{FF2B5EF4-FFF2-40B4-BE49-F238E27FC236}">
                    <a16:creationId xmlns:a16="http://schemas.microsoft.com/office/drawing/2014/main" id="{BEA87ECF-48C6-3E43-8CB4-71410CB6BC15}"/>
                  </a:ext>
                </a:extLst>
              </p:cNvPr>
              <p:cNvSpPr>
                <a:spLocks noEditPoints="1"/>
              </p:cNvSpPr>
              <p:nvPr/>
            </p:nvSpPr>
            <p:spPr bwMode="auto">
              <a:xfrm>
                <a:off x="6332141" y="4808580"/>
                <a:ext cx="586559" cy="696746"/>
              </a:xfrm>
              <a:custGeom>
                <a:avLst/>
                <a:gdLst>
                  <a:gd name="T0" fmla="*/ 2147483647 w 344"/>
                  <a:gd name="T1" fmla="*/ 2147483647 h 394"/>
                  <a:gd name="T2" fmla="*/ 2147483647 w 344"/>
                  <a:gd name="T3" fmla="*/ 2147483647 h 394"/>
                  <a:gd name="T4" fmla="*/ 2147483647 w 344"/>
                  <a:gd name="T5" fmla="*/ 2147483647 h 394"/>
                  <a:gd name="T6" fmla="*/ 2147483647 w 344"/>
                  <a:gd name="T7" fmla="*/ 2147483647 h 394"/>
                  <a:gd name="T8" fmla="*/ 2147483647 w 344"/>
                  <a:gd name="T9" fmla="*/ 2147483647 h 394"/>
                  <a:gd name="T10" fmla="*/ 2147483647 w 344"/>
                  <a:gd name="T11" fmla="*/ 2147483647 h 394"/>
                  <a:gd name="T12" fmla="*/ 2147483647 w 344"/>
                  <a:gd name="T13" fmla="*/ 2147483647 h 394"/>
                  <a:gd name="T14" fmla="*/ 2147483647 w 344"/>
                  <a:gd name="T15" fmla="*/ 2147483647 h 394"/>
                  <a:gd name="T16" fmla="*/ 2147483647 w 344"/>
                  <a:gd name="T17" fmla="*/ 2147483647 h 394"/>
                  <a:gd name="T18" fmla="*/ 2147483647 w 344"/>
                  <a:gd name="T19" fmla="*/ 2147483647 h 394"/>
                  <a:gd name="T20" fmla="*/ 2147483647 w 344"/>
                  <a:gd name="T21" fmla="*/ 2147483647 h 394"/>
                  <a:gd name="T22" fmla="*/ 2147483647 w 344"/>
                  <a:gd name="T23" fmla="*/ 2147483647 h 394"/>
                  <a:gd name="T24" fmla="*/ 2147483647 w 344"/>
                  <a:gd name="T25" fmla="*/ 2147483647 h 394"/>
                  <a:gd name="T26" fmla="*/ 2147483647 w 344"/>
                  <a:gd name="T27" fmla="*/ 2147483647 h 394"/>
                  <a:gd name="T28" fmla="*/ 2147483647 w 344"/>
                  <a:gd name="T29" fmla="*/ 2147483647 h 394"/>
                  <a:gd name="T30" fmla="*/ 2147483647 w 344"/>
                  <a:gd name="T31" fmla="*/ 2147483647 h 394"/>
                  <a:gd name="T32" fmla="*/ 2147483647 w 344"/>
                  <a:gd name="T33" fmla="*/ 2147483647 h 394"/>
                  <a:gd name="T34" fmla="*/ 2147483647 w 344"/>
                  <a:gd name="T35" fmla="*/ 2147483647 h 394"/>
                  <a:gd name="T36" fmla="*/ 2147483647 w 344"/>
                  <a:gd name="T37" fmla="*/ 2147483647 h 394"/>
                  <a:gd name="T38" fmla="*/ 2147483647 w 344"/>
                  <a:gd name="T39" fmla="*/ 2147483647 h 394"/>
                  <a:gd name="T40" fmla="*/ 2147483647 w 344"/>
                  <a:gd name="T41" fmla="*/ 2147483647 h 394"/>
                  <a:gd name="T42" fmla="*/ 2147483647 w 344"/>
                  <a:gd name="T43" fmla="*/ 2147483647 h 394"/>
                  <a:gd name="T44" fmla="*/ 2147483647 w 344"/>
                  <a:gd name="T45" fmla="*/ 2147483647 h 394"/>
                  <a:gd name="T46" fmla="*/ 2147483647 w 344"/>
                  <a:gd name="T47" fmla="*/ 2147483647 h 394"/>
                  <a:gd name="T48" fmla="*/ 2147483647 w 344"/>
                  <a:gd name="T49" fmla="*/ 2147483647 h 394"/>
                  <a:gd name="T50" fmla="*/ 2147483647 w 344"/>
                  <a:gd name="T51" fmla="*/ 2147483647 h 394"/>
                  <a:gd name="T52" fmla="*/ 2147483647 w 344"/>
                  <a:gd name="T53" fmla="*/ 2147483647 h 394"/>
                  <a:gd name="T54" fmla="*/ 2147483647 w 344"/>
                  <a:gd name="T55" fmla="*/ 2147483647 h 394"/>
                  <a:gd name="T56" fmla="*/ 2147483647 w 344"/>
                  <a:gd name="T57" fmla="*/ 2147483647 h 394"/>
                  <a:gd name="T58" fmla="*/ 2147483647 w 344"/>
                  <a:gd name="T59" fmla="*/ 2147483647 h 394"/>
                  <a:gd name="T60" fmla="*/ 2147483647 w 344"/>
                  <a:gd name="T61" fmla="*/ 2147483647 h 394"/>
                  <a:gd name="T62" fmla="*/ 2147483647 w 344"/>
                  <a:gd name="T63" fmla="*/ 2147483647 h 394"/>
                  <a:gd name="T64" fmla="*/ 2147483647 w 344"/>
                  <a:gd name="T65" fmla="*/ 2147483647 h 394"/>
                  <a:gd name="T66" fmla="*/ 2147483647 w 344"/>
                  <a:gd name="T67" fmla="*/ 2147483647 h 394"/>
                  <a:gd name="T68" fmla="*/ 2147483647 w 344"/>
                  <a:gd name="T69" fmla="*/ 2147483647 h 394"/>
                  <a:gd name="T70" fmla="*/ 2147483647 w 344"/>
                  <a:gd name="T71" fmla="*/ 2147483647 h 394"/>
                  <a:gd name="T72" fmla="*/ 2147483647 w 344"/>
                  <a:gd name="T73" fmla="*/ 2147483647 h 394"/>
                  <a:gd name="T74" fmla="*/ 2147483647 w 344"/>
                  <a:gd name="T75" fmla="*/ 2147483647 h 394"/>
                  <a:gd name="T76" fmla="*/ 2147483647 w 344"/>
                  <a:gd name="T77" fmla="*/ 2147483647 h 394"/>
                  <a:gd name="T78" fmla="*/ 2147483647 w 344"/>
                  <a:gd name="T79" fmla="*/ 2147483647 h 394"/>
                  <a:gd name="T80" fmla="*/ 2147483647 w 344"/>
                  <a:gd name="T81" fmla="*/ 2147483647 h 394"/>
                  <a:gd name="T82" fmla="*/ 2147483647 w 344"/>
                  <a:gd name="T83" fmla="*/ 2147483647 h 394"/>
                  <a:gd name="T84" fmla="*/ 2147483647 w 344"/>
                  <a:gd name="T85" fmla="*/ 2147483647 h 394"/>
                  <a:gd name="T86" fmla="*/ 2147483647 w 344"/>
                  <a:gd name="T87" fmla="*/ 2147483647 h 394"/>
                  <a:gd name="T88" fmla="*/ 2147483647 w 344"/>
                  <a:gd name="T89" fmla="*/ 2147483647 h 394"/>
                  <a:gd name="T90" fmla="*/ 2147483647 w 344"/>
                  <a:gd name="T91" fmla="*/ 2147483647 h 394"/>
                  <a:gd name="T92" fmla="*/ 2147483647 w 344"/>
                  <a:gd name="T93" fmla="*/ 2147483647 h 394"/>
                  <a:gd name="T94" fmla="*/ 2147483647 w 344"/>
                  <a:gd name="T95" fmla="*/ 2147483647 h 394"/>
                  <a:gd name="T96" fmla="*/ 2147483647 w 344"/>
                  <a:gd name="T97" fmla="*/ 2147483647 h 394"/>
                  <a:gd name="T98" fmla="*/ 2147483647 w 344"/>
                  <a:gd name="T99" fmla="*/ 2147483647 h 394"/>
                  <a:gd name="T100" fmla="*/ 2147483647 w 344"/>
                  <a:gd name="T101" fmla="*/ 2147483647 h 394"/>
                  <a:gd name="T102" fmla="*/ 2147483647 w 344"/>
                  <a:gd name="T103" fmla="*/ 2147483647 h 394"/>
                  <a:gd name="T104" fmla="*/ 2147483647 w 344"/>
                  <a:gd name="T105" fmla="*/ 2147483647 h 394"/>
                  <a:gd name="T106" fmla="*/ 2147483647 w 344"/>
                  <a:gd name="T107" fmla="*/ 2147483647 h 39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44" h="394">
                    <a:moveTo>
                      <a:pt x="12" y="43"/>
                    </a:moveTo>
                    <a:lnTo>
                      <a:pt x="12" y="45"/>
                    </a:lnTo>
                    <a:lnTo>
                      <a:pt x="14" y="45"/>
                    </a:lnTo>
                    <a:lnTo>
                      <a:pt x="14" y="46"/>
                    </a:lnTo>
                    <a:lnTo>
                      <a:pt x="16" y="47"/>
                    </a:lnTo>
                    <a:lnTo>
                      <a:pt x="17" y="48"/>
                    </a:lnTo>
                    <a:lnTo>
                      <a:pt x="17" y="49"/>
                    </a:lnTo>
                    <a:lnTo>
                      <a:pt x="16" y="48"/>
                    </a:lnTo>
                    <a:lnTo>
                      <a:pt x="16" y="47"/>
                    </a:lnTo>
                    <a:lnTo>
                      <a:pt x="14" y="46"/>
                    </a:lnTo>
                    <a:lnTo>
                      <a:pt x="12" y="45"/>
                    </a:lnTo>
                    <a:lnTo>
                      <a:pt x="10" y="43"/>
                    </a:lnTo>
                    <a:lnTo>
                      <a:pt x="5" y="41"/>
                    </a:lnTo>
                    <a:lnTo>
                      <a:pt x="2" y="40"/>
                    </a:lnTo>
                    <a:lnTo>
                      <a:pt x="0" y="39"/>
                    </a:lnTo>
                    <a:lnTo>
                      <a:pt x="0" y="38"/>
                    </a:lnTo>
                    <a:lnTo>
                      <a:pt x="2" y="38"/>
                    </a:lnTo>
                    <a:lnTo>
                      <a:pt x="3" y="39"/>
                    </a:lnTo>
                    <a:lnTo>
                      <a:pt x="3" y="40"/>
                    </a:lnTo>
                    <a:lnTo>
                      <a:pt x="5" y="41"/>
                    </a:lnTo>
                    <a:lnTo>
                      <a:pt x="7" y="42"/>
                    </a:lnTo>
                    <a:lnTo>
                      <a:pt x="9" y="42"/>
                    </a:lnTo>
                    <a:lnTo>
                      <a:pt x="10" y="43"/>
                    </a:lnTo>
                    <a:lnTo>
                      <a:pt x="12" y="43"/>
                    </a:lnTo>
                    <a:close/>
                    <a:moveTo>
                      <a:pt x="45" y="88"/>
                    </a:moveTo>
                    <a:lnTo>
                      <a:pt x="52" y="100"/>
                    </a:lnTo>
                    <a:lnTo>
                      <a:pt x="59" y="111"/>
                    </a:lnTo>
                    <a:lnTo>
                      <a:pt x="68" y="121"/>
                    </a:lnTo>
                    <a:lnTo>
                      <a:pt x="75" y="132"/>
                    </a:lnTo>
                    <a:lnTo>
                      <a:pt x="83" y="142"/>
                    </a:lnTo>
                    <a:lnTo>
                      <a:pt x="90" y="152"/>
                    </a:lnTo>
                    <a:lnTo>
                      <a:pt x="97" y="164"/>
                    </a:lnTo>
                    <a:lnTo>
                      <a:pt x="102" y="176"/>
                    </a:lnTo>
                    <a:lnTo>
                      <a:pt x="108" y="191"/>
                    </a:lnTo>
                    <a:lnTo>
                      <a:pt x="114" y="207"/>
                    </a:lnTo>
                    <a:lnTo>
                      <a:pt x="121" y="222"/>
                    </a:lnTo>
                    <a:lnTo>
                      <a:pt x="130" y="236"/>
                    </a:lnTo>
                    <a:lnTo>
                      <a:pt x="140" y="251"/>
                    </a:lnTo>
                    <a:lnTo>
                      <a:pt x="153" y="264"/>
                    </a:lnTo>
                    <a:lnTo>
                      <a:pt x="165" y="278"/>
                    </a:lnTo>
                    <a:lnTo>
                      <a:pt x="180" y="291"/>
                    </a:lnTo>
                    <a:lnTo>
                      <a:pt x="193" y="295"/>
                    </a:lnTo>
                    <a:lnTo>
                      <a:pt x="201" y="300"/>
                    </a:lnTo>
                    <a:lnTo>
                      <a:pt x="208" y="306"/>
                    </a:lnTo>
                    <a:lnTo>
                      <a:pt x="215" y="312"/>
                    </a:lnTo>
                    <a:lnTo>
                      <a:pt x="220" y="319"/>
                    </a:lnTo>
                    <a:lnTo>
                      <a:pt x="227" y="324"/>
                    </a:lnTo>
                    <a:lnTo>
                      <a:pt x="236" y="328"/>
                    </a:lnTo>
                    <a:lnTo>
                      <a:pt x="246" y="331"/>
                    </a:lnTo>
                    <a:lnTo>
                      <a:pt x="250" y="331"/>
                    </a:lnTo>
                    <a:lnTo>
                      <a:pt x="253" y="330"/>
                    </a:lnTo>
                    <a:lnTo>
                      <a:pt x="257" y="328"/>
                    </a:lnTo>
                    <a:lnTo>
                      <a:pt x="258" y="326"/>
                    </a:lnTo>
                    <a:lnTo>
                      <a:pt x="260" y="324"/>
                    </a:lnTo>
                    <a:lnTo>
                      <a:pt x="262" y="322"/>
                    </a:lnTo>
                    <a:lnTo>
                      <a:pt x="264" y="320"/>
                    </a:lnTo>
                    <a:lnTo>
                      <a:pt x="265" y="318"/>
                    </a:lnTo>
                    <a:lnTo>
                      <a:pt x="260" y="314"/>
                    </a:lnTo>
                    <a:lnTo>
                      <a:pt x="257" y="312"/>
                    </a:lnTo>
                    <a:lnTo>
                      <a:pt x="252" y="309"/>
                    </a:lnTo>
                    <a:lnTo>
                      <a:pt x="246" y="307"/>
                    </a:lnTo>
                    <a:lnTo>
                      <a:pt x="241" y="305"/>
                    </a:lnTo>
                    <a:lnTo>
                      <a:pt x="238" y="301"/>
                    </a:lnTo>
                    <a:lnTo>
                      <a:pt x="236" y="298"/>
                    </a:lnTo>
                    <a:lnTo>
                      <a:pt x="234" y="294"/>
                    </a:lnTo>
                    <a:lnTo>
                      <a:pt x="239" y="288"/>
                    </a:lnTo>
                    <a:lnTo>
                      <a:pt x="243" y="285"/>
                    </a:lnTo>
                    <a:lnTo>
                      <a:pt x="248" y="284"/>
                    </a:lnTo>
                    <a:lnTo>
                      <a:pt x="252" y="283"/>
                    </a:lnTo>
                    <a:lnTo>
                      <a:pt x="258" y="285"/>
                    </a:lnTo>
                    <a:lnTo>
                      <a:pt x="267" y="289"/>
                    </a:lnTo>
                    <a:lnTo>
                      <a:pt x="274" y="295"/>
                    </a:lnTo>
                    <a:lnTo>
                      <a:pt x="281" y="299"/>
                    </a:lnTo>
                    <a:lnTo>
                      <a:pt x="285" y="300"/>
                    </a:lnTo>
                    <a:lnTo>
                      <a:pt x="290" y="300"/>
                    </a:lnTo>
                    <a:lnTo>
                      <a:pt x="293" y="299"/>
                    </a:lnTo>
                    <a:lnTo>
                      <a:pt x="298" y="297"/>
                    </a:lnTo>
                    <a:lnTo>
                      <a:pt x="290" y="293"/>
                    </a:lnTo>
                    <a:lnTo>
                      <a:pt x="285" y="288"/>
                    </a:lnTo>
                    <a:lnTo>
                      <a:pt x="283" y="282"/>
                    </a:lnTo>
                    <a:lnTo>
                      <a:pt x="281" y="276"/>
                    </a:lnTo>
                    <a:lnTo>
                      <a:pt x="279" y="270"/>
                    </a:lnTo>
                    <a:lnTo>
                      <a:pt x="281" y="263"/>
                    </a:lnTo>
                    <a:lnTo>
                      <a:pt x="281" y="258"/>
                    </a:lnTo>
                    <a:lnTo>
                      <a:pt x="283" y="251"/>
                    </a:lnTo>
                    <a:lnTo>
                      <a:pt x="281" y="249"/>
                    </a:lnTo>
                    <a:lnTo>
                      <a:pt x="279" y="246"/>
                    </a:lnTo>
                    <a:lnTo>
                      <a:pt x="278" y="243"/>
                    </a:lnTo>
                    <a:lnTo>
                      <a:pt x="274" y="238"/>
                    </a:lnTo>
                    <a:lnTo>
                      <a:pt x="272" y="235"/>
                    </a:lnTo>
                    <a:lnTo>
                      <a:pt x="269" y="233"/>
                    </a:lnTo>
                    <a:lnTo>
                      <a:pt x="265" y="229"/>
                    </a:lnTo>
                    <a:lnTo>
                      <a:pt x="262" y="227"/>
                    </a:lnTo>
                    <a:lnTo>
                      <a:pt x="262" y="215"/>
                    </a:lnTo>
                    <a:lnTo>
                      <a:pt x="262" y="203"/>
                    </a:lnTo>
                    <a:lnTo>
                      <a:pt x="258" y="191"/>
                    </a:lnTo>
                    <a:lnTo>
                      <a:pt x="253" y="179"/>
                    </a:lnTo>
                    <a:lnTo>
                      <a:pt x="250" y="167"/>
                    </a:lnTo>
                    <a:lnTo>
                      <a:pt x="248" y="156"/>
                    </a:lnTo>
                    <a:lnTo>
                      <a:pt x="250" y="150"/>
                    </a:lnTo>
                    <a:lnTo>
                      <a:pt x="250" y="144"/>
                    </a:lnTo>
                    <a:lnTo>
                      <a:pt x="252" y="138"/>
                    </a:lnTo>
                    <a:lnTo>
                      <a:pt x="255" y="133"/>
                    </a:lnTo>
                    <a:lnTo>
                      <a:pt x="255" y="126"/>
                    </a:lnTo>
                    <a:lnTo>
                      <a:pt x="257" y="120"/>
                    </a:lnTo>
                    <a:lnTo>
                      <a:pt x="260" y="114"/>
                    </a:lnTo>
                    <a:lnTo>
                      <a:pt x="264" y="109"/>
                    </a:lnTo>
                    <a:lnTo>
                      <a:pt x="267" y="103"/>
                    </a:lnTo>
                    <a:lnTo>
                      <a:pt x="269" y="98"/>
                    </a:lnTo>
                    <a:lnTo>
                      <a:pt x="271" y="91"/>
                    </a:lnTo>
                    <a:lnTo>
                      <a:pt x="271" y="85"/>
                    </a:lnTo>
                    <a:lnTo>
                      <a:pt x="279" y="75"/>
                    </a:lnTo>
                    <a:lnTo>
                      <a:pt x="286" y="64"/>
                    </a:lnTo>
                    <a:lnTo>
                      <a:pt x="290" y="53"/>
                    </a:lnTo>
                    <a:lnTo>
                      <a:pt x="293" y="42"/>
                    </a:lnTo>
                    <a:lnTo>
                      <a:pt x="297" y="32"/>
                    </a:lnTo>
                    <a:lnTo>
                      <a:pt x="302" y="21"/>
                    </a:lnTo>
                    <a:lnTo>
                      <a:pt x="309" y="10"/>
                    </a:lnTo>
                    <a:lnTo>
                      <a:pt x="319" y="0"/>
                    </a:lnTo>
                    <a:lnTo>
                      <a:pt x="323" y="1"/>
                    </a:lnTo>
                    <a:lnTo>
                      <a:pt x="328" y="2"/>
                    </a:lnTo>
                    <a:lnTo>
                      <a:pt x="331" y="3"/>
                    </a:lnTo>
                    <a:lnTo>
                      <a:pt x="333" y="5"/>
                    </a:lnTo>
                    <a:lnTo>
                      <a:pt x="337" y="8"/>
                    </a:lnTo>
                    <a:lnTo>
                      <a:pt x="338" y="10"/>
                    </a:lnTo>
                    <a:lnTo>
                      <a:pt x="342" y="12"/>
                    </a:lnTo>
                    <a:lnTo>
                      <a:pt x="344" y="14"/>
                    </a:lnTo>
                    <a:lnTo>
                      <a:pt x="342" y="24"/>
                    </a:lnTo>
                    <a:lnTo>
                      <a:pt x="340" y="34"/>
                    </a:lnTo>
                    <a:lnTo>
                      <a:pt x="335" y="43"/>
                    </a:lnTo>
                    <a:lnTo>
                      <a:pt x="330" y="54"/>
                    </a:lnTo>
                    <a:lnTo>
                      <a:pt x="316" y="75"/>
                    </a:lnTo>
                    <a:lnTo>
                      <a:pt x="300" y="96"/>
                    </a:lnTo>
                    <a:lnTo>
                      <a:pt x="293" y="107"/>
                    </a:lnTo>
                    <a:lnTo>
                      <a:pt x="288" y="117"/>
                    </a:lnTo>
                    <a:lnTo>
                      <a:pt x="281" y="128"/>
                    </a:lnTo>
                    <a:lnTo>
                      <a:pt x="278" y="139"/>
                    </a:lnTo>
                    <a:lnTo>
                      <a:pt x="276" y="149"/>
                    </a:lnTo>
                    <a:lnTo>
                      <a:pt x="276" y="160"/>
                    </a:lnTo>
                    <a:lnTo>
                      <a:pt x="278" y="170"/>
                    </a:lnTo>
                    <a:lnTo>
                      <a:pt x="281" y="181"/>
                    </a:lnTo>
                    <a:lnTo>
                      <a:pt x="283" y="182"/>
                    </a:lnTo>
                    <a:lnTo>
                      <a:pt x="285" y="185"/>
                    </a:lnTo>
                    <a:lnTo>
                      <a:pt x="286" y="187"/>
                    </a:lnTo>
                    <a:lnTo>
                      <a:pt x="288" y="189"/>
                    </a:lnTo>
                    <a:lnTo>
                      <a:pt x="288" y="193"/>
                    </a:lnTo>
                    <a:lnTo>
                      <a:pt x="290" y="195"/>
                    </a:lnTo>
                    <a:lnTo>
                      <a:pt x="290" y="198"/>
                    </a:lnTo>
                    <a:lnTo>
                      <a:pt x="290" y="200"/>
                    </a:lnTo>
                    <a:lnTo>
                      <a:pt x="291" y="202"/>
                    </a:lnTo>
                    <a:lnTo>
                      <a:pt x="295" y="204"/>
                    </a:lnTo>
                    <a:lnTo>
                      <a:pt x="298" y="209"/>
                    </a:lnTo>
                    <a:lnTo>
                      <a:pt x="302" y="212"/>
                    </a:lnTo>
                    <a:lnTo>
                      <a:pt x="307" y="215"/>
                    </a:lnTo>
                    <a:lnTo>
                      <a:pt x="311" y="219"/>
                    </a:lnTo>
                    <a:lnTo>
                      <a:pt x="316" y="221"/>
                    </a:lnTo>
                    <a:lnTo>
                      <a:pt x="319" y="221"/>
                    </a:lnTo>
                    <a:lnTo>
                      <a:pt x="317" y="226"/>
                    </a:lnTo>
                    <a:lnTo>
                      <a:pt x="317" y="236"/>
                    </a:lnTo>
                    <a:lnTo>
                      <a:pt x="316" y="247"/>
                    </a:lnTo>
                    <a:lnTo>
                      <a:pt x="314" y="260"/>
                    </a:lnTo>
                    <a:lnTo>
                      <a:pt x="316" y="273"/>
                    </a:lnTo>
                    <a:lnTo>
                      <a:pt x="317" y="283"/>
                    </a:lnTo>
                    <a:lnTo>
                      <a:pt x="317" y="287"/>
                    </a:lnTo>
                    <a:lnTo>
                      <a:pt x="321" y="290"/>
                    </a:lnTo>
                    <a:lnTo>
                      <a:pt x="323" y="293"/>
                    </a:lnTo>
                    <a:lnTo>
                      <a:pt x="326" y="294"/>
                    </a:lnTo>
                    <a:lnTo>
                      <a:pt x="326" y="345"/>
                    </a:lnTo>
                    <a:lnTo>
                      <a:pt x="331" y="345"/>
                    </a:lnTo>
                    <a:lnTo>
                      <a:pt x="326" y="345"/>
                    </a:lnTo>
                    <a:lnTo>
                      <a:pt x="326" y="342"/>
                    </a:lnTo>
                    <a:lnTo>
                      <a:pt x="326" y="339"/>
                    </a:lnTo>
                    <a:lnTo>
                      <a:pt x="319" y="337"/>
                    </a:lnTo>
                    <a:lnTo>
                      <a:pt x="319" y="334"/>
                    </a:lnTo>
                    <a:lnTo>
                      <a:pt x="317" y="334"/>
                    </a:lnTo>
                    <a:lnTo>
                      <a:pt x="314" y="334"/>
                    </a:lnTo>
                    <a:lnTo>
                      <a:pt x="312" y="333"/>
                    </a:lnTo>
                    <a:lnTo>
                      <a:pt x="311" y="333"/>
                    </a:lnTo>
                    <a:lnTo>
                      <a:pt x="309" y="332"/>
                    </a:lnTo>
                    <a:lnTo>
                      <a:pt x="307" y="330"/>
                    </a:lnTo>
                    <a:lnTo>
                      <a:pt x="307" y="328"/>
                    </a:lnTo>
                    <a:lnTo>
                      <a:pt x="305" y="326"/>
                    </a:lnTo>
                    <a:lnTo>
                      <a:pt x="290" y="326"/>
                    </a:lnTo>
                    <a:lnTo>
                      <a:pt x="290" y="332"/>
                    </a:lnTo>
                    <a:lnTo>
                      <a:pt x="293" y="332"/>
                    </a:lnTo>
                    <a:lnTo>
                      <a:pt x="297" y="337"/>
                    </a:lnTo>
                    <a:lnTo>
                      <a:pt x="298" y="346"/>
                    </a:lnTo>
                    <a:lnTo>
                      <a:pt x="298" y="356"/>
                    </a:lnTo>
                    <a:lnTo>
                      <a:pt x="297" y="367"/>
                    </a:lnTo>
                    <a:lnTo>
                      <a:pt x="295" y="376"/>
                    </a:lnTo>
                    <a:lnTo>
                      <a:pt x="290" y="385"/>
                    </a:lnTo>
                    <a:lnTo>
                      <a:pt x="286" y="388"/>
                    </a:lnTo>
                    <a:lnTo>
                      <a:pt x="283" y="392"/>
                    </a:lnTo>
                    <a:lnTo>
                      <a:pt x="278" y="393"/>
                    </a:lnTo>
                    <a:lnTo>
                      <a:pt x="274" y="394"/>
                    </a:lnTo>
                    <a:lnTo>
                      <a:pt x="274" y="383"/>
                    </a:lnTo>
                    <a:lnTo>
                      <a:pt x="272" y="383"/>
                    </a:lnTo>
                    <a:lnTo>
                      <a:pt x="269" y="381"/>
                    </a:lnTo>
                    <a:lnTo>
                      <a:pt x="267" y="379"/>
                    </a:lnTo>
                    <a:lnTo>
                      <a:pt x="265" y="375"/>
                    </a:lnTo>
                    <a:lnTo>
                      <a:pt x="264" y="372"/>
                    </a:lnTo>
                    <a:lnTo>
                      <a:pt x="262" y="369"/>
                    </a:lnTo>
                    <a:lnTo>
                      <a:pt x="262" y="367"/>
                    </a:lnTo>
                    <a:lnTo>
                      <a:pt x="260" y="365"/>
                    </a:lnTo>
                    <a:lnTo>
                      <a:pt x="258" y="364"/>
                    </a:lnTo>
                    <a:lnTo>
                      <a:pt x="253" y="361"/>
                    </a:lnTo>
                    <a:lnTo>
                      <a:pt x="246" y="356"/>
                    </a:lnTo>
                    <a:lnTo>
                      <a:pt x="236" y="350"/>
                    </a:lnTo>
                    <a:lnTo>
                      <a:pt x="227" y="345"/>
                    </a:lnTo>
                    <a:lnTo>
                      <a:pt x="220" y="340"/>
                    </a:lnTo>
                    <a:lnTo>
                      <a:pt x="213" y="336"/>
                    </a:lnTo>
                    <a:lnTo>
                      <a:pt x="212" y="334"/>
                    </a:lnTo>
                    <a:lnTo>
                      <a:pt x="208" y="334"/>
                    </a:lnTo>
                    <a:lnTo>
                      <a:pt x="203" y="334"/>
                    </a:lnTo>
                    <a:lnTo>
                      <a:pt x="201" y="333"/>
                    </a:lnTo>
                    <a:lnTo>
                      <a:pt x="199" y="332"/>
                    </a:lnTo>
                    <a:lnTo>
                      <a:pt x="198" y="331"/>
                    </a:lnTo>
                    <a:lnTo>
                      <a:pt x="196" y="331"/>
                    </a:lnTo>
                    <a:lnTo>
                      <a:pt x="194" y="330"/>
                    </a:lnTo>
                    <a:lnTo>
                      <a:pt x="193" y="330"/>
                    </a:lnTo>
                    <a:lnTo>
                      <a:pt x="191" y="330"/>
                    </a:lnTo>
                    <a:lnTo>
                      <a:pt x="191" y="327"/>
                    </a:lnTo>
                    <a:lnTo>
                      <a:pt x="191" y="326"/>
                    </a:lnTo>
                    <a:lnTo>
                      <a:pt x="189" y="326"/>
                    </a:lnTo>
                    <a:lnTo>
                      <a:pt x="187" y="326"/>
                    </a:lnTo>
                    <a:lnTo>
                      <a:pt x="187" y="325"/>
                    </a:lnTo>
                    <a:lnTo>
                      <a:pt x="187" y="324"/>
                    </a:lnTo>
                    <a:lnTo>
                      <a:pt x="186" y="324"/>
                    </a:lnTo>
                    <a:lnTo>
                      <a:pt x="184" y="324"/>
                    </a:lnTo>
                    <a:lnTo>
                      <a:pt x="182" y="323"/>
                    </a:lnTo>
                    <a:lnTo>
                      <a:pt x="182" y="322"/>
                    </a:lnTo>
                    <a:lnTo>
                      <a:pt x="180" y="322"/>
                    </a:lnTo>
                    <a:lnTo>
                      <a:pt x="180" y="321"/>
                    </a:lnTo>
                    <a:lnTo>
                      <a:pt x="179" y="320"/>
                    </a:lnTo>
                    <a:lnTo>
                      <a:pt x="179" y="319"/>
                    </a:lnTo>
                    <a:lnTo>
                      <a:pt x="175" y="317"/>
                    </a:lnTo>
                    <a:lnTo>
                      <a:pt x="172" y="317"/>
                    </a:lnTo>
                    <a:lnTo>
                      <a:pt x="170" y="315"/>
                    </a:lnTo>
                    <a:lnTo>
                      <a:pt x="168" y="314"/>
                    </a:lnTo>
                    <a:lnTo>
                      <a:pt x="168" y="313"/>
                    </a:lnTo>
                    <a:lnTo>
                      <a:pt x="167" y="313"/>
                    </a:lnTo>
                    <a:lnTo>
                      <a:pt x="167" y="312"/>
                    </a:lnTo>
                    <a:lnTo>
                      <a:pt x="167" y="311"/>
                    </a:lnTo>
                    <a:lnTo>
                      <a:pt x="163" y="311"/>
                    </a:lnTo>
                    <a:lnTo>
                      <a:pt x="163" y="310"/>
                    </a:lnTo>
                    <a:lnTo>
                      <a:pt x="161" y="309"/>
                    </a:lnTo>
                    <a:lnTo>
                      <a:pt x="161" y="308"/>
                    </a:lnTo>
                    <a:lnTo>
                      <a:pt x="160" y="307"/>
                    </a:lnTo>
                    <a:lnTo>
                      <a:pt x="160" y="306"/>
                    </a:lnTo>
                    <a:lnTo>
                      <a:pt x="158" y="305"/>
                    </a:lnTo>
                    <a:lnTo>
                      <a:pt x="156" y="303"/>
                    </a:lnTo>
                    <a:lnTo>
                      <a:pt x="154" y="303"/>
                    </a:lnTo>
                    <a:lnTo>
                      <a:pt x="154" y="301"/>
                    </a:lnTo>
                    <a:lnTo>
                      <a:pt x="153" y="298"/>
                    </a:lnTo>
                    <a:lnTo>
                      <a:pt x="151" y="296"/>
                    </a:lnTo>
                    <a:lnTo>
                      <a:pt x="149" y="293"/>
                    </a:lnTo>
                    <a:lnTo>
                      <a:pt x="147" y="289"/>
                    </a:lnTo>
                    <a:lnTo>
                      <a:pt x="146" y="287"/>
                    </a:lnTo>
                    <a:lnTo>
                      <a:pt x="144" y="286"/>
                    </a:lnTo>
                    <a:lnTo>
                      <a:pt x="142" y="285"/>
                    </a:lnTo>
                    <a:lnTo>
                      <a:pt x="142" y="282"/>
                    </a:lnTo>
                    <a:lnTo>
                      <a:pt x="139" y="277"/>
                    </a:lnTo>
                    <a:lnTo>
                      <a:pt x="137" y="273"/>
                    </a:lnTo>
                    <a:lnTo>
                      <a:pt x="134" y="269"/>
                    </a:lnTo>
                    <a:lnTo>
                      <a:pt x="130" y="263"/>
                    </a:lnTo>
                    <a:lnTo>
                      <a:pt x="127" y="260"/>
                    </a:lnTo>
                    <a:lnTo>
                      <a:pt x="123" y="257"/>
                    </a:lnTo>
                    <a:lnTo>
                      <a:pt x="121" y="255"/>
                    </a:lnTo>
                    <a:lnTo>
                      <a:pt x="121" y="248"/>
                    </a:lnTo>
                    <a:lnTo>
                      <a:pt x="118" y="241"/>
                    </a:lnTo>
                    <a:lnTo>
                      <a:pt x="114" y="235"/>
                    </a:lnTo>
                    <a:lnTo>
                      <a:pt x="109" y="228"/>
                    </a:lnTo>
                    <a:lnTo>
                      <a:pt x="104" y="223"/>
                    </a:lnTo>
                    <a:lnTo>
                      <a:pt x="101" y="216"/>
                    </a:lnTo>
                    <a:lnTo>
                      <a:pt x="99" y="210"/>
                    </a:lnTo>
                    <a:lnTo>
                      <a:pt x="97" y="203"/>
                    </a:lnTo>
                    <a:lnTo>
                      <a:pt x="97" y="202"/>
                    </a:lnTo>
                    <a:lnTo>
                      <a:pt x="94" y="201"/>
                    </a:lnTo>
                    <a:lnTo>
                      <a:pt x="92" y="200"/>
                    </a:lnTo>
                    <a:lnTo>
                      <a:pt x="88" y="198"/>
                    </a:lnTo>
                    <a:lnTo>
                      <a:pt x="85" y="196"/>
                    </a:lnTo>
                    <a:lnTo>
                      <a:pt x="83" y="194"/>
                    </a:lnTo>
                    <a:lnTo>
                      <a:pt x="81" y="191"/>
                    </a:lnTo>
                    <a:lnTo>
                      <a:pt x="81" y="190"/>
                    </a:lnTo>
                    <a:lnTo>
                      <a:pt x="80" y="190"/>
                    </a:lnTo>
                    <a:lnTo>
                      <a:pt x="76" y="190"/>
                    </a:lnTo>
                    <a:lnTo>
                      <a:pt x="75" y="189"/>
                    </a:lnTo>
                    <a:lnTo>
                      <a:pt x="73" y="189"/>
                    </a:lnTo>
                    <a:lnTo>
                      <a:pt x="71" y="188"/>
                    </a:lnTo>
                    <a:lnTo>
                      <a:pt x="69" y="188"/>
                    </a:lnTo>
                    <a:lnTo>
                      <a:pt x="68" y="188"/>
                    </a:lnTo>
                    <a:lnTo>
                      <a:pt x="68" y="185"/>
                    </a:lnTo>
                    <a:lnTo>
                      <a:pt x="64" y="185"/>
                    </a:lnTo>
                    <a:lnTo>
                      <a:pt x="61" y="183"/>
                    </a:lnTo>
                    <a:lnTo>
                      <a:pt x="61" y="170"/>
                    </a:lnTo>
                    <a:lnTo>
                      <a:pt x="64" y="170"/>
                    </a:lnTo>
                    <a:lnTo>
                      <a:pt x="66" y="166"/>
                    </a:lnTo>
                    <a:lnTo>
                      <a:pt x="66" y="161"/>
                    </a:lnTo>
                    <a:lnTo>
                      <a:pt x="64" y="154"/>
                    </a:lnTo>
                    <a:lnTo>
                      <a:pt x="62" y="148"/>
                    </a:lnTo>
                    <a:lnTo>
                      <a:pt x="61" y="141"/>
                    </a:lnTo>
                    <a:lnTo>
                      <a:pt x="59" y="136"/>
                    </a:lnTo>
                    <a:lnTo>
                      <a:pt x="57" y="132"/>
                    </a:lnTo>
                    <a:lnTo>
                      <a:pt x="55" y="128"/>
                    </a:lnTo>
                    <a:lnTo>
                      <a:pt x="52" y="128"/>
                    </a:lnTo>
                    <a:lnTo>
                      <a:pt x="50" y="126"/>
                    </a:lnTo>
                    <a:lnTo>
                      <a:pt x="50" y="123"/>
                    </a:lnTo>
                    <a:lnTo>
                      <a:pt x="48" y="119"/>
                    </a:lnTo>
                    <a:lnTo>
                      <a:pt x="48" y="113"/>
                    </a:lnTo>
                    <a:lnTo>
                      <a:pt x="47" y="108"/>
                    </a:lnTo>
                    <a:lnTo>
                      <a:pt x="47" y="101"/>
                    </a:lnTo>
                    <a:lnTo>
                      <a:pt x="45" y="95"/>
                    </a:lnTo>
                    <a:lnTo>
                      <a:pt x="45" y="88"/>
                    </a:lnTo>
                    <a:close/>
                  </a:path>
                </a:pathLst>
              </a:custGeom>
              <a:solidFill>
                <a:srgbClr val="E6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20" name="Freeform 33">
                <a:extLst>
                  <a:ext uri="{FF2B5EF4-FFF2-40B4-BE49-F238E27FC236}">
                    <a16:creationId xmlns:a16="http://schemas.microsoft.com/office/drawing/2014/main" id="{330D01DC-7F08-F146-9E25-0C0F02363139}"/>
                  </a:ext>
                </a:extLst>
              </p:cNvPr>
              <p:cNvSpPr>
                <a:spLocks/>
              </p:cNvSpPr>
              <p:nvPr/>
            </p:nvSpPr>
            <p:spPr bwMode="auto">
              <a:xfrm>
                <a:off x="6679985" y="5165795"/>
                <a:ext cx="71616" cy="134397"/>
              </a:xfrm>
              <a:custGeom>
                <a:avLst/>
                <a:gdLst>
                  <a:gd name="T0" fmla="*/ 2147483647 w 41"/>
                  <a:gd name="T1" fmla="*/ 2147483647 h 76"/>
                  <a:gd name="T2" fmla="*/ 2147483647 w 41"/>
                  <a:gd name="T3" fmla="*/ 2147483647 h 76"/>
                  <a:gd name="T4" fmla="*/ 2147483647 w 41"/>
                  <a:gd name="T5" fmla="*/ 2147483647 h 76"/>
                  <a:gd name="T6" fmla="*/ 2147483647 w 41"/>
                  <a:gd name="T7" fmla="*/ 2147483647 h 76"/>
                  <a:gd name="T8" fmla="*/ 2147483647 w 41"/>
                  <a:gd name="T9" fmla="*/ 2147483647 h 76"/>
                  <a:gd name="T10" fmla="*/ 2147483647 w 41"/>
                  <a:gd name="T11" fmla="*/ 2147483647 h 76"/>
                  <a:gd name="T12" fmla="*/ 2147483647 w 41"/>
                  <a:gd name="T13" fmla="*/ 2147483647 h 76"/>
                  <a:gd name="T14" fmla="*/ 2147483647 w 41"/>
                  <a:gd name="T15" fmla="*/ 2147483647 h 76"/>
                  <a:gd name="T16" fmla="*/ 2147483647 w 41"/>
                  <a:gd name="T17" fmla="*/ 2147483647 h 76"/>
                  <a:gd name="T18" fmla="*/ 2147483647 w 41"/>
                  <a:gd name="T19" fmla="*/ 2147483647 h 76"/>
                  <a:gd name="T20" fmla="*/ 2147483647 w 41"/>
                  <a:gd name="T21" fmla="*/ 2147483647 h 76"/>
                  <a:gd name="T22" fmla="*/ 2147483647 w 41"/>
                  <a:gd name="T23" fmla="*/ 2147483647 h 76"/>
                  <a:gd name="T24" fmla="*/ 2147483647 w 41"/>
                  <a:gd name="T25" fmla="*/ 2147483647 h 76"/>
                  <a:gd name="T26" fmla="*/ 0 w 41"/>
                  <a:gd name="T27" fmla="*/ 2147483647 h 76"/>
                  <a:gd name="T28" fmla="*/ 0 w 41"/>
                  <a:gd name="T29" fmla="*/ 2147483647 h 76"/>
                  <a:gd name="T30" fmla="*/ 2147483647 w 41"/>
                  <a:gd name="T31" fmla="*/ 2147483647 h 76"/>
                  <a:gd name="T32" fmla="*/ 2147483647 w 41"/>
                  <a:gd name="T33" fmla="*/ 2147483647 h 76"/>
                  <a:gd name="T34" fmla="*/ 2147483647 w 41"/>
                  <a:gd name="T35" fmla="*/ 2147483647 h 76"/>
                  <a:gd name="T36" fmla="*/ 2147483647 w 41"/>
                  <a:gd name="T37" fmla="*/ 2147483647 h 76"/>
                  <a:gd name="T38" fmla="*/ 2147483647 w 41"/>
                  <a:gd name="T39" fmla="*/ 0 h 76"/>
                  <a:gd name="T40" fmla="*/ 2147483647 w 41"/>
                  <a:gd name="T41" fmla="*/ 2147483647 h 76"/>
                  <a:gd name="T42" fmla="*/ 2147483647 w 41"/>
                  <a:gd name="T43" fmla="*/ 2147483647 h 76"/>
                  <a:gd name="T44" fmla="*/ 2147483647 w 41"/>
                  <a:gd name="T45" fmla="*/ 2147483647 h 76"/>
                  <a:gd name="T46" fmla="*/ 2147483647 w 41"/>
                  <a:gd name="T47" fmla="*/ 2147483647 h 76"/>
                  <a:gd name="T48" fmla="*/ 2147483647 w 41"/>
                  <a:gd name="T49" fmla="*/ 2147483647 h 76"/>
                  <a:gd name="T50" fmla="*/ 2147483647 w 41"/>
                  <a:gd name="T51" fmla="*/ 2147483647 h 76"/>
                  <a:gd name="T52" fmla="*/ 2147483647 w 41"/>
                  <a:gd name="T53" fmla="*/ 2147483647 h 76"/>
                  <a:gd name="T54" fmla="*/ 2147483647 w 41"/>
                  <a:gd name="T55" fmla="*/ 2147483647 h 76"/>
                  <a:gd name="T56" fmla="*/ 2147483647 w 41"/>
                  <a:gd name="T57" fmla="*/ 2147483647 h 76"/>
                  <a:gd name="T58" fmla="*/ 2147483647 w 41"/>
                  <a:gd name="T59" fmla="*/ 2147483647 h 7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1" h="76">
                    <a:moveTo>
                      <a:pt x="41" y="44"/>
                    </a:moveTo>
                    <a:lnTo>
                      <a:pt x="40" y="49"/>
                    </a:lnTo>
                    <a:lnTo>
                      <a:pt x="38" y="52"/>
                    </a:lnTo>
                    <a:lnTo>
                      <a:pt x="34" y="57"/>
                    </a:lnTo>
                    <a:lnTo>
                      <a:pt x="31" y="61"/>
                    </a:lnTo>
                    <a:lnTo>
                      <a:pt x="26" y="64"/>
                    </a:lnTo>
                    <a:lnTo>
                      <a:pt x="22" y="69"/>
                    </a:lnTo>
                    <a:lnTo>
                      <a:pt x="19" y="72"/>
                    </a:lnTo>
                    <a:lnTo>
                      <a:pt x="14" y="76"/>
                    </a:lnTo>
                    <a:lnTo>
                      <a:pt x="10" y="75"/>
                    </a:lnTo>
                    <a:lnTo>
                      <a:pt x="5" y="73"/>
                    </a:lnTo>
                    <a:lnTo>
                      <a:pt x="3" y="71"/>
                    </a:lnTo>
                    <a:lnTo>
                      <a:pt x="1" y="69"/>
                    </a:lnTo>
                    <a:lnTo>
                      <a:pt x="0" y="63"/>
                    </a:lnTo>
                    <a:lnTo>
                      <a:pt x="0" y="57"/>
                    </a:lnTo>
                    <a:lnTo>
                      <a:pt x="1" y="50"/>
                    </a:lnTo>
                    <a:lnTo>
                      <a:pt x="3" y="43"/>
                    </a:lnTo>
                    <a:lnTo>
                      <a:pt x="5" y="36"/>
                    </a:lnTo>
                    <a:lnTo>
                      <a:pt x="5" y="28"/>
                    </a:lnTo>
                    <a:lnTo>
                      <a:pt x="27" y="0"/>
                    </a:lnTo>
                    <a:lnTo>
                      <a:pt x="29" y="6"/>
                    </a:lnTo>
                    <a:lnTo>
                      <a:pt x="27" y="11"/>
                    </a:lnTo>
                    <a:lnTo>
                      <a:pt x="26" y="16"/>
                    </a:lnTo>
                    <a:lnTo>
                      <a:pt x="24" y="23"/>
                    </a:lnTo>
                    <a:lnTo>
                      <a:pt x="22" y="29"/>
                    </a:lnTo>
                    <a:lnTo>
                      <a:pt x="24" y="35"/>
                    </a:lnTo>
                    <a:lnTo>
                      <a:pt x="27" y="38"/>
                    </a:lnTo>
                    <a:lnTo>
                      <a:pt x="31" y="40"/>
                    </a:lnTo>
                    <a:lnTo>
                      <a:pt x="34" y="43"/>
                    </a:lnTo>
                    <a:lnTo>
                      <a:pt x="41" y="44"/>
                    </a:lnTo>
                    <a:close/>
                  </a:path>
                </a:pathLst>
              </a:custGeom>
              <a:solidFill>
                <a:srgbClr val="E6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21" name="Freeform 34">
                <a:extLst>
                  <a:ext uri="{FF2B5EF4-FFF2-40B4-BE49-F238E27FC236}">
                    <a16:creationId xmlns:a16="http://schemas.microsoft.com/office/drawing/2014/main" id="{D96C7522-EC73-5F4D-A0D1-B2D1B3575CAB}"/>
                  </a:ext>
                </a:extLst>
              </p:cNvPr>
              <p:cNvSpPr>
                <a:spLocks/>
              </p:cNvSpPr>
              <p:nvPr/>
            </p:nvSpPr>
            <p:spPr bwMode="auto">
              <a:xfrm>
                <a:off x="5881991" y="5158721"/>
                <a:ext cx="811634" cy="1071644"/>
              </a:xfrm>
              <a:custGeom>
                <a:avLst/>
                <a:gdLst>
                  <a:gd name="T0" fmla="*/ 2147483647 w 476"/>
                  <a:gd name="T1" fmla="*/ 2147483647 h 605"/>
                  <a:gd name="T2" fmla="*/ 2147483647 w 476"/>
                  <a:gd name="T3" fmla="*/ 2147483647 h 605"/>
                  <a:gd name="T4" fmla="*/ 2147483647 w 476"/>
                  <a:gd name="T5" fmla="*/ 2147483647 h 605"/>
                  <a:gd name="T6" fmla="*/ 2147483647 w 476"/>
                  <a:gd name="T7" fmla="*/ 2147483647 h 605"/>
                  <a:gd name="T8" fmla="*/ 2147483647 w 476"/>
                  <a:gd name="T9" fmla="*/ 2147483647 h 605"/>
                  <a:gd name="T10" fmla="*/ 2147483647 w 476"/>
                  <a:gd name="T11" fmla="*/ 2147483647 h 605"/>
                  <a:gd name="T12" fmla="*/ 2147483647 w 476"/>
                  <a:gd name="T13" fmla="*/ 2147483647 h 605"/>
                  <a:gd name="T14" fmla="*/ 2147483647 w 476"/>
                  <a:gd name="T15" fmla="*/ 2147483647 h 605"/>
                  <a:gd name="T16" fmla="*/ 2147483647 w 476"/>
                  <a:gd name="T17" fmla="*/ 2147483647 h 605"/>
                  <a:gd name="T18" fmla="*/ 2147483647 w 476"/>
                  <a:gd name="T19" fmla="*/ 2147483647 h 605"/>
                  <a:gd name="T20" fmla="*/ 2147483647 w 476"/>
                  <a:gd name="T21" fmla="*/ 2147483647 h 605"/>
                  <a:gd name="T22" fmla="*/ 2147483647 w 476"/>
                  <a:gd name="T23" fmla="*/ 2147483647 h 605"/>
                  <a:gd name="T24" fmla="*/ 2147483647 w 476"/>
                  <a:gd name="T25" fmla="*/ 2147483647 h 605"/>
                  <a:gd name="T26" fmla="*/ 2147483647 w 476"/>
                  <a:gd name="T27" fmla="*/ 2147483647 h 605"/>
                  <a:gd name="T28" fmla="*/ 2147483647 w 476"/>
                  <a:gd name="T29" fmla="*/ 2147483647 h 605"/>
                  <a:gd name="T30" fmla="*/ 2147483647 w 476"/>
                  <a:gd name="T31" fmla="*/ 2147483647 h 605"/>
                  <a:gd name="T32" fmla="*/ 2147483647 w 476"/>
                  <a:gd name="T33" fmla="*/ 2147483647 h 605"/>
                  <a:gd name="T34" fmla="*/ 2147483647 w 476"/>
                  <a:gd name="T35" fmla="*/ 2147483647 h 605"/>
                  <a:gd name="T36" fmla="*/ 2147483647 w 476"/>
                  <a:gd name="T37" fmla="*/ 2147483647 h 605"/>
                  <a:gd name="T38" fmla="*/ 2147483647 w 476"/>
                  <a:gd name="T39" fmla="*/ 2147483647 h 605"/>
                  <a:gd name="T40" fmla="*/ 2147483647 w 476"/>
                  <a:gd name="T41" fmla="*/ 2147483647 h 605"/>
                  <a:gd name="T42" fmla="*/ 2147483647 w 476"/>
                  <a:gd name="T43" fmla="*/ 2147483647 h 605"/>
                  <a:gd name="T44" fmla="*/ 2147483647 w 476"/>
                  <a:gd name="T45" fmla="*/ 2147483647 h 605"/>
                  <a:gd name="T46" fmla="*/ 2147483647 w 476"/>
                  <a:gd name="T47" fmla="*/ 2147483647 h 605"/>
                  <a:gd name="T48" fmla="*/ 2147483647 w 476"/>
                  <a:gd name="T49" fmla="*/ 2147483647 h 605"/>
                  <a:gd name="T50" fmla="*/ 2147483647 w 476"/>
                  <a:gd name="T51" fmla="*/ 2147483647 h 605"/>
                  <a:gd name="T52" fmla="*/ 2147483647 w 476"/>
                  <a:gd name="T53" fmla="*/ 2147483647 h 605"/>
                  <a:gd name="T54" fmla="*/ 2147483647 w 476"/>
                  <a:gd name="T55" fmla="*/ 2147483647 h 605"/>
                  <a:gd name="T56" fmla="*/ 2147483647 w 476"/>
                  <a:gd name="T57" fmla="*/ 2147483647 h 605"/>
                  <a:gd name="T58" fmla="*/ 2147483647 w 476"/>
                  <a:gd name="T59" fmla="*/ 2147483647 h 605"/>
                  <a:gd name="T60" fmla="*/ 2147483647 w 476"/>
                  <a:gd name="T61" fmla="*/ 2147483647 h 605"/>
                  <a:gd name="T62" fmla="*/ 2147483647 w 476"/>
                  <a:gd name="T63" fmla="*/ 2147483647 h 605"/>
                  <a:gd name="T64" fmla="*/ 2147483647 w 476"/>
                  <a:gd name="T65" fmla="*/ 2147483647 h 605"/>
                  <a:gd name="T66" fmla="*/ 2147483647 w 476"/>
                  <a:gd name="T67" fmla="*/ 2147483647 h 605"/>
                  <a:gd name="T68" fmla="*/ 2147483647 w 476"/>
                  <a:gd name="T69" fmla="*/ 2147483647 h 605"/>
                  <a:gd name="T70" fmla="*/ 2147483647 w 476"/>
                  <a:gd name="T71" fmla="*/ 2147483647 h 605"/>
                  <a:gd name="T72" fmla="*/ 2147483647 w 476"/>
                  <a:gd name="T73" fmla="*/ 2147483647 h 605"/>
                  <a:gd name="T74" fmla="*/ 2147483647 w 476"/>
                  <a:gd name="T75" fmla="*/ 2147483647 h 605"/>
                  <a:gd name="T76" fmla="*/ 2147483647 w 476"/>
                  <a:gd name="T77" fmla="*/ 2147483647 h 605"/>
                  <a:gd name="T78" fmla="*/ 2147483647 w 476"/>
                  <a:gd name="T79" fmla="*/ 2147483647 h 605"/>
                  <a:gd name="T80" fmla="*/ 2147483647 w 476"/>
                  <a:gd name="T81" fmla="*/ 2147483647 h 605"/>
                  <a:gd name="T82" fmla="*/ 2147483647 w 476"/>
                  <a:gd name="T83" fmla="*/ 2147483647 h 605"/>
                  <a:gd name="T84" fmla="*/ 0 w 476"/>
                  <a:gd name="T85" fmla="*/ 2147483647 h 605"/>
                  <a:gd name="T86" fmla="*/ 2147483647 w 476"/>
                  <a:gd name="T87" fmla="*/ 2147483647 h 605"/>
                  <a:gd name="T88" fmla="*/ 2147483647 w 476"/>
                  <a:gd name="T89" fmla="*/ 2147483647 h 605"/>
                  <a:gd name="T90" fmla="*/ 2147483647 w 476"/>
                  <a:gd name="T91" fmla="*/ 2147483647 h 605"/>
                  <a:gd name="T92" fmla="*/ 2147483647 w 476"/>
                  <a:gd name="T93" fmla="*/ 2147483647 h 605"/>
                  <a:gd name="T94" fmla="*/ 2147483647 w 476"/>
                  <a:gd name="T95" fmla="*/ 2147483647 h 605"/>
                  <a:gd name="T96" fmla="*/ 2147483647 w 476"/>
                  <a:gd name="T97" fmla="*/ 2147483647 h 605"/>
                  <a:gd name="T98" fmla="*/ 2147483647 w 476"/>
                  <a:gd name="T99" fmla="*/ 2147483647 h 605"/>
                  <a:gd name="T100" fmla="*/ 2147483647 w 476"/>
                  <a:gd name="T101" fmla="*/ 2147483647 h 605"/>
                  <a:gd name="T102" fmla="*/ 2147483647 w 476"/>
                  <a:gd name="T103" fmla="*/ 2147483647 h 605"/>
                  <a:gd name="T104" fmla="*/ 2147483647 w 476"/>
                  <a:gd name="T105" fmla="*/ 2147483647 h 605"/>
                  <a:gd name="T106" fmla="*/ 2147483647 w 476"/>
                  <a:gd name="T107" fmla="*/ 2147483647 h 605"/>
                  <a:gd name="T108" fmla="*/ 2147483647 w 476"/>
                  <a:gd name="T109" fmla="*/ 2147483647 h 605"/>
                  <a:gd name="T110" fmla="*/ 2147483647 w 476"/>
                  <a:gd name="T111" fmla="*/ 2147483647 h 605"/>
                  <a:gd name="T112" fmla="*/ 2147483647 w 476"/>
                  <a:gd name="T113" fmla="*/ 2147483647 h 605"/>
                  <a:gd name="T114" fmla="*/ 2147483647 w 476"/>
                  <a:gd name="T115" fmla="*/ 2147483647 h 605"/>
                  <a:gd name="T116" fmla="*/ 2147483647 w 476"/>
                  <a:gd name="T117" fmla="*/ 2147483647 h 605"/>
                  <a:gd name="T118" fmla="*/ 2147483647 w 476"/>
                  <a:gd name="T119" fmla="*/ 2147483647 h 605"/>
                  <a:gd name="T120" fmla="*/ 2147483647 w 476"/>
                  <a:gd name="T121" fmla="*/ 2147483647 h 60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76" h="605">
                    <a:moveTo>
                      <a:pt x="217" y="5"/>
                    </a:moveTo>
                    <a:lnTo>
                      <a:pt x="229" y="9"/>
                    </a:lnTo>
                    <a:lnTo>
                      <a:pt x="240" y="11"/>
                    </a:lnTo>
                    <a:lnTo>
                      <a:pt x="248" y="11"/>
                    </a:lnTo>
                    <a:lnTo>
                      <a:pt x="259" y="11"/>
                    </a:lnTo>
                    <a:lnTo>
                      <a:pt x="267" y="9"/>
                    </a:lnTo>
                    <a:lnTo>
                      <a:pt x="276" y="6"/>
                    </a:lnTo>
                    <a:lnTo>
                      <a:pt x="285" y="3"/>
                    </a:lnTo>
                    <a:lnTo>
                      <a:pt x="295" y="0"/>
                    </a:lnTo>
                    <a:lnTo>
                      <a:pt x="295" y="1"/>
                    </a:lnTo>
                    <a:lnTo>
                      <a:pt x="295" y="3"/>
                    </a:lnTo>
                    <a:lnTo>
                      <a:pt x="293" y="4"/>
                    </a:lnTo>
                    <a:lnTo>
                      <a:pt x="293" y="6"/>
                    </a:lnTo>
                    <a:lnTo>
                      <a:pt x="293" y="9"/>
                    </a:lnTo>
                    <a:lnTo>
                      <a:pt x="292" y="10"/>
                    </a:lnTo>
                    <a:lnTo>
                      <a:pt x="292" y="12"/>
                    </a:lnTo>
                    <a:lnTo>
                      <a:pt x="292" y="13"/>
                    </a:lnTo>
                    <a:lnTo>
                      <a:pt x="286" y="13"/>
                    </a:lnTo>
                    <a:lnTo>
                      <a:pt x="286" y="21"/>
                    </a:lnTo>
                    <a:lnTo>
                      <a:pt x="285" y="22"/>
                    </a:lnTo>
                    <a:lnTo>
                      <a:pt x="283" y="24"/>
                    </a:lnTo>
                    <a:lnTo>
                      <a:pt x="281" y="26"/>
                    </a:lnTo>
                    <a:lnTo>
                      <a:pt x="278" y="28"/>
                    </a:lnTo>
                    <a:lnTo>
                      <a:pt x="276" y="30"/>
                    </a:lnTo>
                    <a:lnTo>
                      <a:pt x="273" y="31"/>
                    </a:lnTo>
                    <a:lnTo>
                      <a:pt x="269" y="33"/>
                    </a:lnTo>
                    <a:lnTo>
                      <a:pt x="267" y="34"/>
                    </a:lnTo>
                    <a:lnTo>
                      <a:pt x="267" y="35"/>
                    </a:lnTo>
                    <a:lnTo>
                      <a:pt x="266" y="36"/>
                    </a:lnTo>
                    <a:lnTo>
                      <a:pt x="266" y="37"/>
                    </a:lnTo>
                    <a:lnTo>
                      <a:pt x="264" y="39"/>
                    </a:lnTo>
                    <a:lnTo>
                      <a:pt x="264" y="40"/>
                    </a:lnTo>
                    <a:lnTo>
                      <a:pt x="264" y="41"/>
                    </a:lnTo>
                    <a:lnTo>
                      <a:pt x="262" y="42"/>
                    </a:lnTo>
                    <a:lnTo>
                      <a:pt x="262" y="43"/>
                    </a:lnTo>
                    <a:lnTo>
                      <a:pt x="260" y="45"/>
                    </a:lnTo>
                    <a:lnTo>
                      <a:pt x="257" y="46"/>
                    </a:lnTo>
                    <a:lnTo>
                      <a:pt x="255" y="47"/>
                    </a:lnTo>
                    <a:lnTo>
                      <a:pt x="253" y="50"/>
                    </a:lnTo>
                    <a:lnTo>
                      <a:pt x="250" y="57"/>
                    </a:lnTo>
                    <a:lnTo>
                      <a:pt x="248" y="65"/>
                    </a:lnTo>
                    <a:lnTo>
                      <a:pt x="248" y="87"/>
                    </a:lnTo>
                    <a:lnTo>
                      <a:pt x="250" y="112"/>
                    </a:lnTo>
                    <a:lnTo>
                      <a:pt x="257" y="137"/>
                    </a:lnTo>
                    <a:lnTo>
                      <a:pt x="264" y="159"/>
                    </a:lnTo>
                    <a:lnTo>
                      <a:pt x="267" y="167"/>
                    </a:lnTo>
                    <a:lnTo>
                      <a:pt x="271" y="174"/>
                    </a:lnTo>
                    <a:lnTo>
                      <a:pt x="274" y="178"/>
                    </a:lnTo>
                    <a:lnTo>
                      <a:pt x="280" y="181"/>
                    </a:lnTo>
                    <a:lnTo>
                      <a:pt x="280" y="183"/>
                    </a:lnTo>
                    <a:lnTo>
                      <a:pt x="280" y="185"/>
                    </a:lnTo>
                    <a:lnTo>
                      <a:pt x="283" y="188"/>
                    </a:lnTo>
                    <a:lnTo>
                      <a:pt x="288" y="191"/>
                    </a:lnTo>
                    <a:lnTo>
                      <a:pt x="293" y="196"/>
                    </a:lnTo>
                    <a:lnTo>
                      <a:pt x="297" y="199"/>
                    </a:lnTo>
                    <a:lnTo>
                      <a:pt x="302" y="202"/>
                    </a:lnTo>
                    <a:lnTo>
                      <a:pt x="307" y="204"/>
                    </a:lnTo>
                    <a:lnTo>
                      <a:pt x="311" y="207"/>
                    </a:lnTo>
                    <a:lnTo>
                      <a:pt x="316" y="209"/>
                    </a:lnTo>
                    <a:lnTo>
                      <a:pt x="316" y="214"/>
                    </a:lnTo>
                    <a:lnTo>
                      <a:pt x="318" y="223"/>
                    </a:lnTo>
                    <a:lnTo>
                      <a:pt x="319" y="235"/>
                    </a:lnTo>
                    <a:lnTo>
                      <a:pt x="321" y="249"/>
                    </a:lnTo>
                    <a:lnTo>
                      <a:pt x="323" y="261"/>
                    </a:lnTo>
                    <a:lnTo>
                      <a:pt x="325" y="272"/>
                    </a:lnTo>
                    <a:lnTo>
                      <a:pt x="326" y="279"/>
                    </a:lnTo>
                    <a:lnTo>
                      <a:pt x="328" y="283"/>
                    </a:lnTo>
                    <a:lnTo>
                      <a:pt x="328" y="288"/>
                    </a:lnTo>
                    <a:lnTo>
                      <a:pt x="332" y="293"/>
                    </a:lnTo>
                    <a:lnTo>
                      <a:pt x="333" y="297"/>
                    </a:lnTo>
                    <a:lnTo>
                      <a:pt x="337" y="302"/>
                    </a:lnTo>
                    <a:lnTo>
                      <a:pt x="340" y="307"/>
                    </a:lnTo>
                    <a:lnTo>
                      <a:pt x="342" y="312"/>
                    </a:lnTo>
                    <a:lnTo>
                      <a:pt x="344" y="316"/>
                    </a:lnTo>
                    <a:lnTo>
                      <a:pt x="345" y="322"/>
                    </a:lnTo>
                    <a:lnTo>
                      <a:pt x="347" y="323"/>
                    </a:lnTo>
                    <a:lnTo>
                      <a:pt x="351" y="327"/>
                    </a:lnTo>
                    <a:lnTo>
                      <a:pt x="356" y="333"/>
                    </a:lnTo>
                    <a:lnTo>
                      <a:pt x="361" y="340"/>
                    </a:lnTo>
                    <a:lnTo>
                      <a:pt x="365" y="347"/>
                    </a:lnTo>
                    <a:lnTo>
                      <a:pt x="370" y="355"/>
                    </a:lnTo>
                    <a:lnTo>
                      <a:pt x="372" y="359"/>
                    </a:lnTo>
                    <a:lnTo>
                      <a:pt x="373" y="362"/>
                    </a:lnTo>
                    <a:lnTo>
                      <a:pt x="378" y="365"/>
                    </a:lnTo>
                    <a:lnTo>
                      <a:pt x="385" y="370"/>
                    </a:lnTo>
                    <a:lnTo>
                      <a:pt x="394" y="377"/>
                    </a:lnTo>
                    <a:lnTo>
                      <a:pt x="403" y="385"/>
                    </a:lnTo>
                    <a:lnTo>
                      <a:pt x="413" y="394"/>
                    </a:lnTo>
                    <a:lnTo>
                      <a:pt x="424" y="402"/>
                    </a:lnTo>
                    <a:lnTo>
                      <a:pt x="434" y="409"/>
                    </a:lnTo>
                    <a:lnTo>
                      <a:pt x="443" y="414"/>
                    </a:lnTo>
                    <a:lnTo>
                      <a:pt x="443" y="417"/>
                    </a:lnTo>
                    <a:lnTo>
                      <a:pt x="467" y="417"/>
                    </a:lnTo>
                    <a:lnTo>
                      <a:pt x="469" y="418"/>
                    </a:lnTo>
                    <a:lnTo>
                      <a:pt x="469" y="420"/>
                    </a:lnTo>
                    <a:lnTo>
                      <a:pt x="470" y="421"/>
                    </a:lnTo>
                    <a:lnTo>
                      <a:pt x="472" y="423"/>
                    </a:lnTo>
                    <a:lnTo>
                      <a:pt x="474" y="425"/>
                    </a:lnTo>
                    <a:lnTo>
                      <a:pt x="474" y="426"/>
                    </a:lnTo>
                    <a:lnTo>
                      <a:pt x="476" y="429"/>
                    </a:lnTo>
                    <a:lnTo>
                      <a:pt x="476" y="430"/>
                    </a:lnTo>
                    <a:lnTo>
                      <a:pt x="472" y="432"/>
                    </a:lnTo>
                    <a:lnTo>
                      <a:pt x="467" y="435"/>
                    </a:lnTo>
                    <a:lnTo>
                      <a:pt x="465" y="435"/>
                    </a:lnTo>
                    <a:lnTo>
                      <a:pt x="463" y="435"/>
                    </a:lnTo>
                    <a:lnTo>
                      <a:pt x="462" y="435"/>
                    </a:lnTo>
                    <a:lnTo>
                      <a:pt x="460" y="436"/>
                    </a:lnTo>
                    <a:lnTo>
                      <a:pt x="460" y="437"/>
                    </a:lnTo>
                    <a:lnTo>
                      <a:pt x="453" y="437"/>
                    </a:lnTo>
                    <a:lnTo>
                      <a:pt x="446" y="438"/>
                    </a:lnTo>
                    <a:lnTo>
                      <a:pt x="439" y="439"/>
                    </a:lnTo>
                    <a:lnTo>
                      <a:pt x="431" y="442"/>
                    </a:lnTo>
                    <a:lnTo>
                      <a:pt x="424" y="443"/>
                    </a:lnTo>
                    <a:lnTo>
                      <a:pt x="415" y="444"/>
                    </a:lnTo>
                    <a:lnTo>
                      <a:pt x="408" y="445"/>
                    </a:lnTo>
                    <a:lnTo>
                      <a:pt x="403" y="445"/>
                    </a:lnTo>
                    <a:lnTo>
                      <a:pt x="389" y="452"/>
                    </a:lnTo>
                    <a:lnTo>
                      <a:pt x="389" y="479"/>
                    </a:lnTo>
                    <a:lnTo>
                      <a:pt x="382" y="484"/>
                    </a:lnTo>
                    <a:lnTo>
                      <a:pt x="363" y="483"/>
                    </a:lnTo>
                    <a:lnTo>
                      <a:pt x="344" y="481"/>
                    </a:lnTo>
                    <a:lnTo>
                      <a:pt x="325" y="477"/>
                    </a:lnTo>
                    <a:lnTo>
                      <a:pt x="306" y="473"/>
                    </a:lnTo>
                    <a:lnTo>
                      <a:pt x="286" y="470"/>
                    </a:lnTo>
                    <a:lnTo>
                      <a:pt x="267" y="467"/>
                    </a:lnTo>
                    <a:lnTo>
                      <a:pt x="248" y="463"/>
                    </a:lnTo>
                    <a:lnTo>
                      <a:pt x="229" y="463"/>
                    </a:lnTo>
                    <a:lnTo>
                      <a:pt x="238" y="468"/>
                    </a:lnTo>
                    <a:lnTo>
                      <a:pt x="241" y="469"/>
                    </a:lnTo>
                    <a:lnTo>
                      <a:pt x="245" y="470"/>
                    </a:lnTo>
                    <a:lnTo>
                      <a:pt x="248" y="472"/>
                    </a:lnTo>
                    <a:lnTo>
                      <a:pt x="252" y="474"/>
                    </a:lnTo>
                    <a:lnTo>
                      <a:pt x="255" y="476"/>
                    </a:lnTo>
                    <a:lnTo>
                      <a:pt x="259" y="479"/>
                    </a:lnTo>
                    <a:lnTo>
                      <a:pt x="260" y="481"/>
                    </a:lnTo>
                    <a:lnTo>
                      <a:pt x="262" y="481"/>
                    </a:lnTo>
                    <a:lnTo>
                      <a:pt x="262" y="483"/>
                    </a:lnTo>
                    <a:lnTo>
                      <a:pt x="264" y="485"/>
                    </a:lnTo>
                    <a:lnTo>
                      <a:pt x="264" y="486"/>
                    </a:lnTo>
                    <a:lnTo>
                      <a:pt x="264" y="488"/>
                    </a:lnTo>
                    <a:lnTo>
                      <a:pt x="266" y="491"/>
                    </a:lnTo>
                    <a:lnTo>
                      <a:pt x="266" y="493"/>
                    </a:lnTo>
                    <a:lnTo>
                      <a:pt x="267" y="495"/>
                    </a:lnTo>
                    <a:lnTo>
                      <a:pt x="267" y="496"/>
                    </a:lnTo>
                    <a:lnTo>
                      <a:pt x="253" y="496"/>
                    </a:lnTo>
                    <a:lnTo>
                      <a:pt x="240" y="494"/>
                    </a:lnTo>
                    <a:lnTo>
                      <a:pt x="226" y="492"/>
                    </a:lnTo>
                    <a:lnTo>
                      <a:pt x="214" y="488"/>
                    </a:lnTo>
                    <a:lnTo>
                      <a:pt x="200" y="486"/>
                    </a:lnTo>
                    <a:lnTo>
                      <a:pt x="188" y="484"/>
                    </a:lnTo>
                    <a:lnTo>
                      <a:pt x="174" y="484"/>
                    </a:lnTo>
                    <a:lnTo>
                      <a:pt x="160" y="486"/>
                    </a:lnTo>
                    <a:lnTo>
                      <a:pt x="163" y="486"/>
                    </a:lnTo>
                    <a:lnTo>
                      <a:pt x="165" y="487"/>
                    </a:lnTo>
                    <a:lnTo>
                      <a:pt x="165" y="488"/>
                    </a:lnTo>
                    <a:lnTo>
                      <a:pt x="165" y="489"/>
                    </a:lnTo>
                    <a:lnTo>
                      <a:pt x="165" y="491"/>
                    </a:lnTo>
                    <a:lnTo>
                      <a:pt x="165" y="492"/>
                    </a:lnTo>
                    <a:lnTo>
                      <a:pt x="165" y="493"/>
                    </a:lnTo>
                    <a:lnTo>
                      <a:pt x="165" y="494"/>
                    </a:lnTo>
                    <a:lnTo>
                      <a:pt x="168" y="494"/>
                    </a:lnTo>
                    <a:lnTo>
                      <a:pt x="168" y="495"/>
                    </a:lnTo>
                    <a:lnTo>
                      <a:pt x="168" y="497"/>
                    </a:lnTo>
                    <a:lnTo>
                      <a:pt x="170" y="498"/>
                    </a:lnTo>
                    <a:lnTo>
                      <a:pt x="170" y="500"/>
                    </a:lnTo>
                    <a:lnTo>
                      <a:pt x="172" y="502"/>
                    </a:lnTo>
                    <a:lnTo>
                      <a:pt x="172" y="504"/>
                    </a:lnTo>
                    <a:lnTo>
                      <a:pt x="172" y="506"/>
                    </a:lnTo>
                    <a:lnTo>
                      <a:pt x="172" y="507"/>
                    </a:lnTo>
                    <a:lnTo>
                      <a:pt x="165" y="509"/>
                    </a:lnTo>
                    <a:lnTo>
                      <a:pt x="163" y="510"/>
                    </a:lnTo>
                    <a:lnTo>
                      <a:pt x="163" y="511"/>
                    </a:lnTo>
                    <a:lnTo>
                      <a:pt x="163" y="512"/>
                    </a:lnTo>
                    <a:lnTo>
                      <a:pt x="162" y="513"/>
                    </a:lnTo>
                    <a:lnTo>
                      <a:pt x="162" y="514"/>
                    </a:lnTo>
                    <a:lnTo>
                      <a:pt x="160" y="516"/>
                    </a:lnTo>
                    <a:lnTo>
                      <a:pt x="160" y="517"/>
                    </a:lnTo>
                    <a:lnTo>
                      <a:pt x="155" y="518"/>
                    </a:lnTo>
                    <a:lnTo>
                      <a:pt x="149" y="521"/>
                    </a:lnTo>
                    <a:lnTo>
                      <a:pt x="144" y="524"/>
                    </a:lnTo>
                    <a:lnTo>
                      <a:pt x="139" y="529"/>
                    </a:lnTo>
                    <a:lnTo>
                      <a:pt x="134" y="533"/>
                    </a:lnTo>
                    <a:lnTo>
                      <a:pt x="130" y="536"/>
                    </a:lnTo>
                    <a:lnTo>
                      <a:pt x="127" y="539"/>
                    </a:lnTo>
                    <a:lnTo>
                      <a:pt x="123" y="541"/>
                    </a:lnTo>
                    <a:lnTo>
                      <a:pt x="122" y="545"/>
                    </a:lnTo>
                    <a:lnTo>
                      <a:pt x="120" y="549"/>
                    </a:lnTo>
                    <a:lnTo>
                      <a:pt x="116" y="555"/>
                    </a:lnTo>
                    <a:lnTo>
                      <a:pt x="113" y="559"/>
                    </a:lnTo>
                    <a:lnTo>
                      <a:pt x="109" y="564"/>
                    </a:lnTo>
                    <a:lnTo>
                      <a:pt x="106" y="569"/>
                    </a:lnTo>
                    <a:lnTo>
                      <a:pt x="104" y="574"/>
                    </a:lnTo>
                    <a:lnTo>
                      <a:pt x="103" y="579"/>
                    </a:lnTo>
                    <a:lnTo>
                      <a:pt x="101" y="579"/>
                    </a:lnTo>
                    <a:lnTo>
                      <a:pt x="99" y="580"/>
                    </a:lnTo>
                    <a:lnTo>
                      <a:pt x="96" y="581"/>
                    </a:lnTo>
                    <a:lnTo>
                      <a:pt x="92" y="581"/>
                    </a:lnTo>
                    <a:lnTo>
                      <a:pt x="90" y="582"/>
                    </a:lnTo>
                    <a:lnTo>
                      <a:pt x="89" y="583"/>
                    </a:lnTo>
                    <a:lnTo>
                      <a:pt x="87" y="584"/>
                    </a:lnTo>
                    <a:lnTo>
                      <a:pt x="87" y="586"/>
                    </a:lnTo>
                    <a:lnTo>
                      <a:pt x="78" y="591"/>
                    </a:lnTo>
                    <a:lnTo>
                      <a:pt x="68" y="594"/>
                    </a:lnTo>
                    <a:lnTo>
                      <a:pt x="57" y="596"/>
                    </a:lnTo>
                    <a:lnTo>
                      <a:pt x="47" y="599"/>
                    </a:lnTo>
                    <a:lnTo>
                      <a:pt x="35" y="601"/>
                    </a:lnTo>
                    <a:lnTo>
                      <a:pt x="23" y="603"/>
                    </a:lnTo>
                    <a:lnTo>
                      <a:pt x="11" y="604"/>
                    </a:lnTo>
                    <a:lnTo>
                      <a:pt x="0" y="605"/>
                    </a:lnTo>
                    <a:lnTo>
                      <a:pt x="0" y="598"/>
                    </a:lnTo>
                    <a:lnTo>
                      <a:pt x="2" y="593"/>
                    </a:lnTo>
                    <a:lnTo>
                      <a:pt x="4" y="588"/>
                    </a:lnTo>
                    <a:lnTo>
                      <a:pt x="7" y="583"/>
                    </a:lnTo>
                    <a:lnTo>
                      <a:pt x="9" y="578"/>
                    </a:lnTo>
                    <a:lnTo>
                      <a:pt x="11" y="573"/>
                    </a:lnTo>
                    <a:lnTo>
                      <a:pt x="12" y="568"/>
                    </a:lnTo>
                    <a:lnTo>
                      <a:pt x="12" y="563"/>
                    </a:lnTo>
                    <a:lnTo>
                      <a:pt x="14" y="562"/>
                    </a:lnTo>
                    <a:lnTo>
                      <a:pt x="16" y="560"/>
                    </a:lnTo>
                    <a:lnTo>
                      <a:pt x="17" y="559"/>
                    </a:lnTo>
                    <a:lnTo>
                      <a:pt x="19" y="557"/>
                    </a:lnTo>
                    <a:lnTo>
                      <a:pt x="21" y="555"/>
                    </a:lnTo>
                    <a:lnTo>
                      <a:pt x="21" y="554"/>
                    </a:lnTo>
                    <a:lnTo>
                      <a:pt x="23" y="551"/>
                    </a:lnTo>
                    <a:lnTo>
                      <a:pt x="24" y="550"/>
                    </a:lnTo>
                    <a:lnTo>
                      <a:pt x="26" y="532"/>
                    </a:lnTo>
                    <a:lnTo>
                      <a:pt x="30" y="512"/>
                    </a:lnTo>
                    <a:lnTo>
                      <a:pt x="35" y="493"/>
                    </a:lnTo>
                    <a:lnTo>
                      <a:pt x="42" y="473"/>
                    </a:lnTo>
                    <a:lnTo>
                      <a:pt x="47" y="455"/>
                    </a:lnTo>
                    <a:lnTo>
                      <a:pt x="52" y="435"/>
                    </a:lnTo>
                    <a:lnTo>
                      <a:pt x="56" y="417"/>
                    </a:lnTo>
                    <a:lnTo>
                      <a:pt x="57" y="399"/>
                    </a:lnTo>
                    <a:lnTo>
                      <a:pt x="94" y="399"/>
                    </a:lnTo>
                    <a:lnTo>
                      <a:pt x="130" y="401"/>
                    </a:lnTo>
                    <a:lnTo>
                      <a:pt x="167" y="403"/>
                    </a:lnTo>
                    <a:lnTo>
                      <a:pt x="205" y="407"/>
                    </a:lnTo>
                    <a:lnTo>
                      <a:pt x="243" y="409"/>
                    </a:lnTo>
                    <a:lnTo>
                      <a:pt x="280" y="411"/>
                    </a:lnTo>
                    <a:lnTo>
                      <a:pt x="318" y="413"/>
                    </a:lnTo>
                    <a:lnTo>
                      <a:pt x="352" y="414"/>
                    </a:lnTo>
                    <a:lnTo>
                      <a:pt x="352" y="410"/>
                    </a:lnTo>
                    <a:lnTo>
                      <a:pt x="352" y="406"/>
                    </a:lnTo>
                    <a:lnTo>
                      <a:pt x="351" y="400"/>
                    </a:lnTo>
                    <a:lnTo>
                      <a:pt x="349" y="395"/>
                    </a:lnTo>
                    <a:lnTo>
                      <a:pt x="347" y="390"/>
                    </a:lnTo>
                    <a:lnTo>
                      <a:pt x="345" y="385"/>
                    </a:lnTo>
                    <a:lnTo>
                      <a:pt x="344" y="382"/>
                    </a:lnTo>
                    <a:lnTo>
                      <a:pt x="340" y="378"/>
                    </a:lnTo>
                    <a:lnTo>
                      <a:pt x="337" y="378"/>
                    </a:lnTo>
                    <a:lnTo>
                      <a:pt x="337" y="373"/>
                    </a:lnTo>
                    <a:lnTo>
                      <a:pt x="333" y="371"/>
                    </a:lnTo>
                    <a:lnTo>
                      <a:pt x="332" y="369"/>
                    </a:lnTo>
                    <a:lnTo>
                      <a:pt x="328" y="365"/>
                    </a:lnTo>
                    <a:lnTo>
                      <a:pt x="326" y="362"/>
                    </a:lnTo>
                    <a:lnTo>
                      <a:pt x="325" y="358"/>
                    </a:lnTo>
                    <a:lnTo>
                      <a:pt x="321" y="356"/>
                    </a:lnTo>
                    <a:lnTo>
                      <a:pt x="319" y="353"/>
                    </a:lnTo>
                    <a:lnTo>
                      <a:pt x="316" y="352"/>
                    </a:lnTo>
                    <a:lnTo>
                      <a:pt x="314" y="347"/>
                    </a:lnTo>
                    <a:lnTo>
                      <a:pt x="311" y="337"/>
                    </a:lnTo>
                    <a:lnTo>
                      <a:pt x="306" y="325"/>
                    </a:lnTo>
                    <a:lnTo>
                      <a:pt x="300" y="312"/>
                    </a:lnTo>
                    <a:lnTo>
                      <a:pt x="293" y="299"/>
                    </a:lnTo>
                    <a:lnTo>
                      <a:pt x="286" y="288"/>
                    </a:lnTo>
                    <a:lnTo>
                      <a:pt x="283" y="284"/>
                    </a:lnTo>
                    <a:lnTo>
                      <a:pt x="280" y="281"/>
                    </a:lnTo>
                    <a:lnTo>
                      <a:pt x="278" y="278"/>
                    </a:lnTo>
                    <a:lnTo>
                      <a:pt x="274" y="277"/>
                    </a:lnTo>
                    <a:lnTo>
                      <a:pt x="274" y="269"/>
                    </a:lnTo>
                    <a:lnTo>
                      <a:pt x="273" y="257"/>
                    </a:lnTo>
                    <a:lnTo>
                      <a:pt x="269" y="243"/>
                    </a:lnTo>
                    <a:lnTo>
                      <a:pt x="266" y="227"/>
                    </a:lnTo>
                    <a:lnTo>
                      <a:pt x="260" y="212"/>
                    </a:lnTo>
                    <a:lnTo>
                      <a:pt x="255" y="198"/>
                    </a:lnTo>
                    <a:lnTo>
                      <a:pt x="252" y="187"/>
                    </a:lnTo>
                    <a:lnTo>
                      <a:pt x="247" y="181"/>
                    </a:lnTo>
                    <a:lnTo>
                      <a:pt x="241" y="181"/>
                    </a:lnTo>
                    <a:lnTo>
                      <a:pt x="238" y="174"/>
                    </a:lnTo>
                    <a:lnTo>
                      <a:pt x="233" y="167"/>
                    </a:lnTo>
                    <a:lnTo>
                      <a:pt x="231" y="161"/>
                    </a:lnTo>
                    <a:lnTo>
                      <a:pt x="229" y="152"/>
                    </a:lnTo>
                    <a:lnTo>
                      <a:pt x="226" y="136"/>
                    </a:lnTo>
                    <a:lnTo>
                      <a:pt x="226" y="117"/>
                    </a:lnTo>
                    <a:lnTo>
                      <a:pt x="226" y="99"/>
                    </a:lnTo>
                    <a:lnTo>
                      <a:pt x="224" y="80"/>
                    </a:lnTo>
                    <a:lnTo>
                      <a:pt x="222" y="64"/>
                    </a:lnTo>
                    <a:lnTo>
                      <a:pt x="217" y="49"/>
                    </a:lnTo>
                    <a:lnTo>
                      <a:pt x="214" y="49"/>
                    </a:lnTo>
                    <a:lnTo>
                      <a:pt x="212" y="46"/>
                    </a:lnTo>
                    <a:lnTo>
                      <a:pt x="208" y="41"/>
                    </a:lnTo>
                    <a:lnTo>
                      <a:pt x="207" y="35"/>
                    </a:lnTo>
                    <a:lnTo>
                      <a:pt x="205" y="28"/>
                    </a:lnTo>
                    <a:lnTo>
                      <a:pt x="203" y="21"/>
                    </a:lnTo>
                    <a:lnTo>
                      <a:pt x="203" y="14"/>
                    </a:lnTo>
                    <a:lnTo>
                      <a:pt x="203" y="9"/>
                    </a:lnTo>
                    <a:lnTo>
                      <a:pt x="205" y="5"/>
                    </a:lnTo>
                    <a:lnTo>
                      <a:pt x="210" y="5"/>
                    </a:lnTo>
                    <a:lnTo>
                      <a:pt x="210" y="0"/>
                    </a:lnTo>
                    <a:lnTo>
                      <a:pt x="217" y="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22" name="Freeform 35">
                <a:extLst>
                  <a:ext uri="{FF2B5EF4-FFF2-40B4-BE49-F238E27FC236}">
                    <a16:creationId xmlns:a16="http://schemas.microsoft.com/office/drawing/2014/main" id="{53C37F2E-E28C-824E-84F9-B74EC36170E9}"/>
                  </a:ext>
                </a:extLst>
              </p:cNvPr>
              <p:cNvSpPr>
                <a:spLocks/>
              </p:cNvSpPr>
              <p:nvPr/>
            </p:nvSpPr>
            <p:spPr bwMode="auto">
              <a:xfrm>
                <a:off x="5881991" y="5158721"/>
                <a:ext cx="811634" cy="1071644"/>
              </a:xfrm>
              <a:custGeom>
                <a:avLst/>
                <a:gdLst>
                  <a:gd name="T0" fmla="*/ 2147483647 w 476"/>
                  <a:gd name="T1" fmla="*/ 2147483647 h 605"/>
                  <a:gd name="T2" fmla="*/ 2147483647 w 476"/>
                  <a:gd name="T3" fmla="*/ 2147483647 h 605"/>
                  <a:gd name="T4" fmla="*/ 2147483647 w 476"/>
                  <a:gd name="T5" fmla="*/ 2147483647 h 605"/>
                  <a:gd name="T6" fmla="*/ 2147483647 w 476"/>
                  <a:gd name="T7" fmla="*/ 2147483647 h 605"/>
                  <a:gd name="T8" fmla="*/ 2147483647 w 476"/>
                  <a:gd name="T9" fmla="*/ 2147483647 h 605"/>
                  <a:gd name="T10" fmla="*/ 2147483647 w 476"/>
                  <a:gd name="T11" fmla="*/ 2147483647 h 605"/>
                  <a:gd name="T12" fmla="*/ 2147483647 w 476"/>
                  <a:gd name="T13" fmla="*/ 2147483647 h 605"/>
                  <a:gd name="T14" fmla="*/ 2147483647 w 476"/>
                  <a:gd name="T15" fmla="*/ 2147483647 h 605"/>
                  <a:gd name="T16" fmla="*/ 2147483647 w 476"/>
                  <a:gd name="T17" fmla="*/ 2147483647 h 605"/>
                  <a:gd name="T18" fmla="*/ 2147483647 w 476"/>
                  <a:gd name="T19" fmla="*/ 2147483647 h 605"/>
                  <a:gd name="T20" fmla="*/ 2147483647 w 476"/>
                  <a:gd name="T21" fmla="*/ 2147483647 h 605"/>
                  <a:gd name="T22" fmla="*/ 2147483647 w 476"/>
                  <a:gd name="T23" fmla="*/ 2147483647 h 605"/>
                  <a:gd name="T24" fmla="*/ 2147483647 w 476"/>
                  <a:gd name="T25" fmla="*/ 2147483647 h 605"/>
                  <a:gd name="T26" fmla="*/ 2147483647 w 476"/>
                  <a:gd name="T27" fmla="*/ 2147483647 h 605"/>
                  <a:gd name="T28" fmla="*/ 2147483647 w 476"/>
                  <a:gd name="T29" fmla="*/ 2147483647 h 605"/>
                  <a:gd name="T30" fmla="*/ 2147483647 w 476"/>
                  <a:gd name="T31" fmla="*/ 2147483647 h 605"/>
                  <a:gd name="T32" fmla="*/ 2147483647 w 476"/>
                  <a:gd name="T33" fmla="*/ 2147483647 h 605"/>
                  <a:gd name="T34" fmla="*/ 2147483647 w 476"/>
                  <a:gd name="T35" fmla="*/ 2147483647 h 605"/>
                  <a:gd name="T36" fmla="*/ 2147483647 w 476"/>
                  <a:gd name="T37" fmla="*/ 2147483647 h 605"/>
                  <a:gd name="T38" fmla="*/ 2147483647 w 476"/>
                  <a:gd name="T39" fmla="*/ 2147483647 h 605"/>
                  <a:gd name="T40" fmla="*/ 2147483647 w 476"/>
                  <a:gd name="T41" fmla="*/ 2147483647 h 605"/>
                  <a:gd name="T42" fmla="*/ 2147483647 w 476"/>
                  <a:gd name="T43" fmla="*/ 2147483647 h 605"/>
                  <a:gd name="T44" fmla="*/ 2147483647 w 476"/>
                  <a:gd name="T45" fmla="*/ 2147483647 h 605"/>
                  <a:gd name="T46" fmla="*/ 2147483647 w 476"/>
                  <a:gd name="T47" fmla="*/ 2147483647 h 605"/>
                  <a:gd name="T48" fmla="*/ 2147483647 w 476"/>
                  <a:gd name="T49" fmla="*/ 2147483647 h 605"/>
                  <a:gd name="T50" fmla="*/ 2147483647 w 476"/>
                  <a:gd name="T51" fmla="*/ 2147483647 h 605"/>
                  <a:gd name="T52" fmla="*/ 2147483647 w 476"/>
                  <a:gd name="T53" fmla="*/ 2147483647 h 605"/>
                  <a:gd name="T54" fmla="*/ 2147483647 w 476"/>
                  <a:gd name="T55" fmla="*/ 2147483647 h 605"/>
                  <a:gd name="T56" fmla="*/ 2147483647 w 476"/>
                  <a:gd name="T57" fmla="*/ 2147483647 h 605"/>
                  <a:gd name="T58" fmla="*/ 2147483647 w 476"/>
                  <a:gd name="T59" fmla="*/ 2147483647 h 605"/>
                  <a:gd name="T60" fmla="*/ 2147483647 w 476"/>
                  <a:gd name="T61" fmla="*/ 2147483647 h 605"/>
                  <a:gd name="T62" fmla="*/ 2147483647 w 476"/>
                  <a:gd name="T63" fmla="*/ 2147483647 h 605"/>
                  <a:gd name="T64" fmla="*/ 2147483647 w 476"/>
                  <a:gd name="T65" fmla="*/ 2147483647 h 605"/>
                  <a:gd name="T66" fmla="*/ 2147483647 w 476"/>
                  <a:gd name="T67" fmla="*/ 2147483647 h 605"/>
                  <a:gd name="T68" fmla="*/ 2147483647 w 476"/>
                  <a:gd name="T69" fmla="*/ 2147483647 h 605"/>
                  <a:gd name="T70" fmla="*/ 2147483647 w 476"/>
                  <a:gd name="T71" fmla="*/ 2147483647 h 605"/>
                  <a:gd name="T72" fmla="*/ 2147483647 w 476"/>
                  <a:gd name="T73" fmla="*/ 2147483647 h 605"/>
                  <a:gd name="T74" fmla="*/ 2147483647 w 476"/>
                  <a:gd name="T75" fmla="*/ 2147483647 h 605"/>
                  <a:gd name="T76" fmla="*/ 2147483647 w 476"/>
                  <a:gd name="T77" fmla="*/ 2147483647 h 605"/>
                  <a:gd name="T78" fmla="*/ 2147483647 w 476"/>
                  <a:gd name="T79" fmla="*/ 2147483647 h 605"/>
                  <a:gd name="T80" fmla="*/ 2147483647 w 476"/>
                  <a:gd name="T81" fmla="*/ 2147483647 h 605"/>
                  <a:gd name="T82" fmla="*/ 2147483647 w 476"/>
                  <a:gd name="T83" fmla="*/ 2147483647 h 605"/>
                  <a:gd name="T84" fmla="*/ 0 w 476"/>
                  <a:gd name="T85" fmla="*/ 2147483647 h 605"/>
                  <a:gd name="T86" fmla="*/ 2147483647 w 476"/>
                  <a:gd name="T87" fmla="*/ 2147483647 h 605"/>
                  <a:gd name="T88" fmla="*/ 2147483647 w 476"/>
                  <a:gd name="T89" fmla="*/ 2147483647 h 605"/>
                  <a:gd name="T90" fmla="*/ 2147483647 w 476"/>
                  <a:gd name="T91" fmla="*/ 2147483647 h 605"/>
                  <a:gd name="T92" fmla="*/ 2147483647 w 476"/>
                  <a:gd name="T93" fmla="*/ 2147483647 h 605"/>
                  <a:gd name="T94" fmla="*/ 2147483647 w 476"/>
                  <a:gd name="T95" fmla="*/ 2147483647 h 605"/>
                  <a:gd name="T96" fmla="*/ 2147483647 w 476"/>
                  <a:gd name="T97" fmla="*/ 2147483647 h 605"/>
                  <a:gd name="T98" fmla="*/ 2147483647 w 476"/>
                  <a:gd name="T99" fmla="*/ 2147483647 h 605"/>
                  <a:gd name="T100" fmla="*/ 2147483647 w 476"/>
                  <a:gd name="T101" fmla="*/ 2147483647 h 605"/>
                  <a:gd name="T102" fmla="*/ 2147483647 w 476"/>
                  <a:gd name="T103" fmla="*/ 2147483647 h 605"/>
                  <a:gd name="T104" fmla="*/ 2147483647 w 476"/>
                  <a:gd name="T105" fmla="*/ 2147483647 h 605"/>
                  <a:gd name="T106" fmla="*/ 2147483647 w 476"/>
                  <a:gd name="T107" fmla="*/ 2147483647 h 605"/>
                  <a:gd name="T108" fmla="*/ 2147483647 w 476"/>
                  <a:gd name="T109" fmla="*/ 2147483647 h 605"/>
                  <a:gd name="T110" fmla="*/ 2147483647 w 476"/>
                  <a:gd name="T111" fmla="*/ 2147483647 h 605"/>
                  <a:gd name="T112" fmla="*/ 2147483647 w 476"/>
                  <a:gd name="T113" fmla="*/ 2147483647 h 605"/>
                  <a:gd name="T114" fmla="*/ 2147483647 w 476"/>
                  <a:gd name="T115" fmla="*/ 2147483647 h 605"/>
                  <a:gd name="T116" fmla="*/ 2147483647 w 476"/>
                  <a:gd name="T117" fmla="*/ 2147483647 h 605"/>
                  <a:gd name="T118" fmla="*/ 2147483647 w 476"/>
                  <a:gd name="T119" fmla="*/ 2147483647 h 605"/>
                  <a:gd name="T120" fmla="*/ 2147483647 w 476"/>
                  <a:gd name="T121" fmla="*/ 2147483647 h 60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76" h="605">
                    <a:moveTo>
                      <a:pt x="217" y="5"/>
                    </a:moveTo>
                    <a:lnTo>
                      <a:pt x="229" y="9"/>
                    </a:lnTo>
                    <a:lnTo>
                      <a:pt x="240" y="11"/>
                    </a:lnTo>
                    <a:lnTo>
                      <a:pt x="248" y="11"/>
                    </a:lnTo>
                    <a:lnTo>
                      <a:pt x="259" y="11"/>
                    </a:lnTo>
                    <a:lnTo>
                      <a:pt x="267" y="9"/>
                    </a:lnTo>
                    <a:lnTo>
                      <a:pt x="276" y="6"/>
                    </a:lnTo>
                    <a:lnTo>
                      <a:pt x="285" y="3"/>
                    </a:lnTo>
                    <a:lnTo>
                      <a:pt x="295" y="0"/>
                    </a:lnTo>
                    <a:lnTo>
                      <a:pt x="295" y="1"/>
                    </a:lnTo>
                    <a:lnTo>
                      <a:pt x="295" y="3"/>
                    </a:lnTo>
                    <a:lnTo>
                      <a:pt x="293" y="4"/>
                    </a:lnTo>
                    <a:lnTo>
                      <a:pt x="293" y="6"/>
                    </a:lnTo>
                    <a:lnTo>
                      <a:pt x="293" y="9"/>
                    </a:lnTo>
                    <a:lnTo>
                      <a:pt x="292" y="10"/>
                    </a:lnTo>
                    <a:lnTo>
                      <a:pt x="292" y="12"/>
                    </a:lnTo>
                    <a:lnTo>
                      <a:pt x="292" y="13"/>
                    </a:lnTo>
                    <a:lnTo>
                      <a:pt x="286" y="13"/>
                    </a:lnTo>
                    <a:lnTo>
                      <a:pt x="286" y="21"/>
                    </a:lnTo>
                    <a:lnTo>
                      <a:pt x="285" y="22"/>
                    </a:lnTo>
                    <a:lnTo>
                      <a:pt x="283" y="24"/>
                    </a:lnTo>
                    <a:lnTo>
                      <a:pt x="281" y="26"/>
                    </a:lnTo>
                    <a:lnTo>
                      <a:pt x="278" y="28"/>
                    </a:lnTo>
                    <a:lnTo>
                      <a:pt x="276" y="30"/>
                    </a:lnTo>
                    <a:lnTo>
                      <a:pt x="273" y="31"/>
                    </a:lnTo>
                    <a:lnTo>
                      <a:pt x="269" y="33"/>
                    </a:lnTo>
                    <a:lnTo>
                      <a:pt x="267" y="34"/>
                    </a:lnTo>
                    <a:lnTo>
                      <a:pt x="267" y="35"/>
                    </a:lnTo>
                    <a:lnTo>
                      <a:pt x="266" y="36"/>
                    </a:lnTo>
                    <a:lnTo>
                      <a:pt x="266" y="37"/>
                    </a:lnTo>
                    <a:lnTo>
                      <a:pt x="264" y="39"/>
                    </a:lnTo>
                    <a:lnTo>
                      <a:pt x="264" y="40"/>
                    </a:lnTo>
                    <a:lnTo>
                      <a:pt x="264" y="41"/>
                    </a:lnTo>
                    <a:lnTo>
                      <a:pt x="262" y="42"/>
                    </a:lnTo>
                    <a:lnTo>
                      <a:pt x="262" y="43"/>
                    </a:lnTo>
                    <a:lnTo>
                      <a:pt x="260" y="45"/>
                    </a:lnTo>
                    <a:lnTo>
                      <a:pt x="257" y="46"/>
                    </a:lnTo>
                    <a:lnTo>
                      <a:pt x="255" y="47"/>
                    </a:lnTo>
                    <a:lnTo>
                      <a:pt x="253" y="50"/>
                    </a:lnTo>
                    <a:lnTo>
                      <a:pt x="250" y="57"/>
                    </a:lnTo>
                    <a:lnTo>
                      <a:pt x="248" y="65"/>
                    </a:lnTo>
                    <a:lnTo>
                      <a:pt x="248" y="87"/>
                    </a:lnTo>
                    <a:lnTo>
                      <a:pt x="250" y="112"/>
                    </a:lnTo>
                    <a:lnTo>
                      <a:pt x="257" y="137"/>
                    </a:lnTo>
                    <a:lnTo>
                      <a:pt x="264" y="159"/>
                    </a:lnTo>
                    <a:lnTo>
                      <a:pt x="267" y="167"/>
                    </a:lnTo>
                    <a:lnTo>
                      <a:pt x="271" y="174"/>
                    </a:lnTo>
                    <a:lnTo>
                      <a:pt x="274" y="178"/>
                    </a:lnTo>
                    <a:lnTo>
                      <a:pt x="280" y="181"/>
                    </a:lnTo>
                    <a:lnTo>
                      <a:pt x="280" y="183"/>
                    </a:lnTo>
                    <a:lnTo>
                      <a:pt x="280" y="185"/>
                    </a:lnTo>
                    <a:lnTo>
                      <a:pt x="283" y="188"/>
                    </a:lnTo>
                    <a:lnTo>
                      <a:pt x="288" y="191"/>
                    </a:lnTo>
                    <a:lnTo>
                      <a:pt x="293" y="196"/>
                    </a:lnTo>
                    <a:lnTo>
                      <a:pt x="297" y="199"/>
                    </a:lnTo>
                    <a:lnTo>
                      <a:pt x="302" y="202"/>
                    </a:lnTo>
                    <a:lnTo>
                      <a:pt x="307" y="204"/>
                    </a:lnTo>
                    <a:lnTo>
                      <a:pt x="311" y="207"/>
                    </a:lnTo>
                    <a:lnTo>
                      <a:pt x="316" y="209"/>
                    </a:lnTo>
                    <a:lnTo>
                      <a:pt x="316" y="214"/>
                    </a:lnTo>
                    <a:lnTo>
                      <a:pt x="318" y="223"/>
                    </a:lnTo>
                    <a:lnTo>
                      <a:pt x="319" y="235"/>
                    </a:lnTo>
                    <a:lnTo>
                      <a:pt x="321" y="249"/>
                    </a:lnTo>
                    <a:lnTo>
                      <a:pt x="323" y="261"/>
                    </a:lnTo>
                    <a:lnTo>
                      <a:pt x="325" y="272"/>
                    </a:lnTo>
                    <a:lnTo>
                      <a:pt x="326" y="279"/>
                    </a:lnTo>
                    <a:lnTo>
                      <a:pt x="328" y="283"/>
                    </a:lnTo>
                    <a:lnTo>
                      <a:pt x="328" y="288"/>
                    </a:lnTo>
                    <a:lnTo>
                      <a:pt x="332" y="293"/>
                    </a:lnTo>
                    <a:lnTo>
                      <a:pt x="333" y="297"/>
                    </a:lnTo>
                    <a:lnTo>
                      <a:pt x="337" y="302"/>
                    </a:lnTo>
                    <a:lnTo>
                      <a:pt x="340" y="307"/>
                    </a:lnTo>
                    <a:lnTo>
                      <a:pt x="342" y="312"/>
                    </a:lnTo>
                    <a:lnTo>
                      <a:pt x="344" y="316"/>
                    </a:lnTo>
                    <a:lnTo>
                      <a:pt x="345" y="322"/>
                    </a:lnTo>
                    <a:lnTo>
                      <a:pt x="347" y="323"/>
                    </a:lnTo>
                    <a:lnTo>
                      <a:pt x="351" y="327"/>
                    </a:lnTo>
                    <a:lnTo>
                      <a:pt x="356" y="333"/>
                    </a:lnTo>
                    <a:lnTo>
                      <a:pt x="361" y="340"/>
                    </a:lnTo>
                    <a:lnTo>
                      <a:pt x="365" y="347"/>
                    </a:lnTo>
                    <a:lnTo>
                      <a:pt x="370" y="355"/>
                    </a:lnTo>
                    <a:lnTo>
                      <a:pt x="372" y="359"/>
                    </a:lnTo>
                    <a:lnTo>
                      <a:pt x="373" y="362"/>
                    </a:lnTo>
                    <a:lnTo>
                      <a:pt x="378" y="365"/>
                    </a:lnTo>
                    <a:lnTo>
                      <a:pt x="385" y="370"/>
                    </a:lnTo>
                    <a:lnTo>
                      <a:pt x="394" y="377"/>
                    </a:lnTo>
                    <a:lnTo>
                      <a:pt x="403" y="385"/>
                    </a:lnTo>
                    <a:lnTo>
                      <a:pt x="413" y="394"/>
                    </a:lnTo>
                    <a:lnTo>
                      <a:pt x="424" y="402"/>
                    </a:lnTo>
                    <a:lnTo>
                      <a:pt x="434" y="409"/>
                    </a:lnTo>
                    <a:lnTo>
                      <a:pt x="443" y="414"/>
                    </a:lnTo>
                    <a:lnTo>
                      <a:pt x="443" y="417"/>
                    </a:lnTo>
                    <a:lnTo>
                      <a:pt x="467" y="417"/>
                    </a:lnTo>
                    <a:lnTo>
                      <a:pt x="469" y="418"/>
                    </a:lnTo>
                    <a:lnTo>
                      <a:pt x="469" y="420"/>
                    </a:lnTo>
                    <a:lnTo>
                      <a:pt x="470" y="421"/>
                    </a:lnTo>
                    <a:lnTo>
                      <a:pt x="472" y="423"/>
                    </a:lnTo>
                    <a:lnTo>
                      <a:pt x="474" y="425"/>
                    </a:lnTo>
                    <a:lnTo>
                      <a:pt x="474" y="426"/>
                    </a:lnTo>
                    <a:lnTo>
                      <a:pt x="476" y="429"/>
                    </a:lnTo>
                    <a:lnTo>
                      <a:pt x="476" y="430"/>
                    </a:lnTo>
                    <a:lnTo>
                      <a:pt x="472" y="432"/>
                    </a:lnTo>
                    <a:lnTo>
                      <a:pt x="467" y="435"/>
                    </a:lnTo>
                    <a:lnTo>
                      <a:pt x="465" y="435"/>
                    </a:lnTo>
                    <a:lnTo>
                      <a:pt x="463" y="435"/>
                    </a:lnTo>
                    <a:lnTo>
                      <a:pt x="462" y="435"/>
                    </a:lnTo>
                    <a:lnTo>
                      <a:pt x="460" y="436"/>
                    </a:lnTo>
                    <a:lnTo>
                      <a:pt x="460" y="437"/>
                    </a:lnTo>
                    <a:lnTo>
                      <a:pt x="453" y="437"/>
                    </a:lnTo>
                    <a:lnTo>
                      <a:pt x="446" y="438"/>
                    </a:lnTo>
                    <a:lnTo>
                      <a:pt x="439" y="439"/>
                    </a:lnTo>
                    <a:lnTo>
                      <a:pt x="431" y="442"/>
                    </a:lnTo>
                    <a:lnTo>
                      <a:pt x="424" y="443"/>
                    </a:lnTo>
                    <a:lnTo>
                      <a:pt x="415" y="444"/>
                    </a:lnTo>
                    <a:lnTo>
                      <a:pt x="408" y="445"/>
                    </a:lnTo>
                    <a:lnTo>
                      <a:pt x="403" y="445"/>
                    </a:lnTo>
                    <a:lnTo>
                      <a:pt x="389" y="452"/>
                    </a:lnTo>
                    <a:lnTo>
                      <a:pt x="389" y="479"/>
                    </a:lnTo>
                    <a:lnTo>
                      <a:pt x="382" y="484"/>
                    </a:lnTo>
                    <a:lnTo>
                      <a:pt x="363" y="483"/>
                    </a:lnTo>
                    <a:lnTo>
                      <a:pt x="344" y="481"/>
                    </a:lnTo>
                    <a:lnTo>
                      <a:pt x="325" y="477"/>
                    </a:lnTo>
                    <a:lnTo>
                      <a:pt x="306" y="473"/>
                    </a:lnTo>
                    <a:lnTo>
                      <a:pt x="286" y="470"/>
                    </a:lnTo>
                    <a:lnTo>
                      <a:pt x="267" y="467"/>
                    </a:lnTo>
                    <a:lnTo>
                      <a:pt x="248" y="463"/>
                    </a:lnTo>
                    <a:lnTo>
                      <a:pt x="229" y="463"/>
                    </a:lnTo>
                    <a:lnTo>
                      <a:pt x="238" y="468"/>
                    </a:lnTo>
                    <a:lnTo>
                      <a:pt x="241" y="469"/>
                    </a:lnTo>
                    <a:lnTo>
                      <a:pt x="245" y="470"/>
                    </a:lnTo>
                    <a:lnTo>
                      <a:pt x="248" y="472"/>
                    </a:lnTo>
                    <a:lnTo>
                      <a:pt x="252" y="474"/>
                    </a:lnTo>
                    <a:lnTo>
                      <a:pt x="255" y="476"/>
                    </a:lnTo>
                    <a:lnTo>
                      <a:pt x="259" y="479"/>
                    </a:lnTo>
                    <a:lnTo>
                      <a:pt x="260" y="481"/>
                    </a:lnTo>
                    <a:lnTo>
                      <a:pt x="262" y="481"/>
                    </a:lnTo>
                    <a:lnTo>
                      <a:pt x="262" y="483"/>
                    </a:lnTo>
                    <a:lnTo>
                      <a:pt x="264" y="485"/>
                    </a:lnTo>
                    <a:lnTo>
                      <a:pt x="264" y="486"/>
                    </a:lnTo>
                    <a:lnTo>
                      <a:pt x="264" y="488"/>
                    </a:lnTo>
                    <a:lnTo>
                      <a:pt x="266" y="491"/>
                    </a:lnTo>
                    <a:lnTo>
                      <a:pt x="266" y="493"/>
                    </a:lnTo>
                    <a:lnTo>
                      <a:pt x="267" y="495"/>
                    </a:lnTo>
                    <a:lnTo>
                      <a:pt x="267" y="496"/>
                    </a:lnTo>
                    <a:lnTo>
                      <a:pt x="253" y="496"/>
                    </a:lnTo>
                    <a:lnTo>
                      <a:pt x="240" y="494"/>
                    </a:lnTo>
                    <a:lnTo>
                      <a:pt x="226" y="492"/>
                    </a:lnTo>
                    <a:lnTo>
                      <a:pt x="214" y="488"/>
                    </a:lnTo>
                    <a:lnTo>
                      <a:pt x="200" y="486"/>
                    </a:lnTo>
                    <a:lnTo>
                      <a:pt x="188" y="484"/>
                    </a:lnTo>
                    <a:lnTo>
                      <a:pt x="174" y="484"/>
                    </a:lnTo>
                    <a:lnTo>
                      <a:pt x="160" y="486"/>
                    </a:lnTo>
                    <a:lnTo>
                      <a:pt x="163" y="486"/>
                    </a:lnTo>
                    <a:lnTo>
                      <a:pt x="165" y="487"/>
                    </a:lnTo>
                    <a:lnTo>
                      <a:pt x="165" y="488"/>
                    </a:lnTo>
                    <a:lnTo>
                      <a:pt x="165" y="489"/>
                    </a:lnTo>
                    <a:lnTo>
                      <a:pt x="165" y="491"/>
                    </a:lnTo>
                    <a:lnTo>
                      <a:pt x="165" y="492"/>
                    </a:lnTo>
                    <a:lnTo>
                      <a:pt x="165" y="493"/>
                    </a:lnTo>
                    <a:lnTo>
                      <a:pt x="165" y="494"/>
                    </a:lnTo>
                    <a:lnTo>
                      <a:pt x="168" y="494"/>
                    </a:lnTo>
                    <a:lnTo>
                      <a:pt x="168" y="495"/>
                    </a:lnTo>
                    <a:lnTo>
                      <a:pt x="168" y="497"/>
                    </a:lnTo>
                    <a:lnTo>
                      <a:pt x="170" y="498"/>
                    </a:lnTo>
                    <a:lnTo>
                      <a:pt x="170" y="500"/>
                    </a:lnTo>
                    <a:lnTo>
                      <a:pt x="172" y="502"/>
                    </a:lnTo>
                    <a:lnTo>
                      <a:pt x="172" y="504"/>
                    </a:lnTo>
                    <a:lnTo>
                      <a:pt x="172" y="506"/>
                    </a:lnTo>
                    <a:lnTo>
                      <a:pt x="172" y="507"/>
                    </a:lnTo>
                    <a:lnTo>
                      <a:pt x="165" y="509"/>
                    </a:lnTo>
                    <a:lnTo>
                      <a:pt x="163" y="510"/>
                    </a:lnTo>
                    <a:lnTo>
                      <a:pt x="163" y="511"/>
                    </a:lnTo>
                    <a:lnTo>
                      <a:pt x="163" y="512"/>
                    </a:lnTo>
                    <a:lnTo>
                      <a:pt x="162" y="513"/>
                    </a:lnTo>
                    <a:lnTo>
                      <a:pt x="162" y="514"/>
                    </a:lnTo>
                    <a:lnTo>
                      <a:pt x="160" y="516"/>
                    </a:lnTo>
                    <a:lnTo>
                      <a:pt x="160" y="517"/>
                    </a:lnTo>
                    <a:lnTo>
                      <a:pt x="155" y="518"/>
                    </a:lnTo>
                    <a:lnTo>
                      <a:pt x="149" y="521"/>
                    </a:lnTo>
                    <a:lnTo>
                      <a:pt x="144" y="524"/>
                    </a:lnTo>
                    <a:lnTo>
                      <a:pt x="139" y="529"/>
                    </a:lnTo>
                    <a:lnTo>
                      <a:pt x="134" y="533"/>
                    </a:lnTo>
                    <a:lnTo>
                      <a:pt x="130" y="536"/>
                    </a:lnTo>
                    <a:lnTo>
                      <a:pt x="127" y="539"/>
                    </a:lnTo>
                    <a:lnTo>
                      <a:pt x="123" y="541"/>
                    </a:lnTo>
                    <a:lnTo>
                      <a:pt x="122" y="545"/>
                    </a:lnTo>
                    <a:lnTo>
                      <a:pt x="120" y="549"/>
                    </a:lnTo>
                    <a:lnTo>
                      <a:pt x="116" y="555"/>
                    </a:lnTo>
                    <a:lnTo>
                      <a:pt x="113" y="559"/>
                    </a:lnTo>
                    <a:lnTo>
                      <a:pt x="109" y="564"/>
                    </a:lnTo>
                    <a:lnTo>
                      <a:pt x="106" y="569"/>
                    </a:lnTo>
                    <a:lnTo>
                      <a:pt x="104" y="574"/>
                    </a:lnTo>
                    <a:lnTo>
                      <a:pt x="103" y="579"/>
                    </a:lnTo>
                    <a:lnTo>
                      <a:pt x="101" y="579"/>
                    </a:lnTo>
                    <a:lnTo>
                      <a:pt x="99" y="580"/>
                    </a:lnTo>
                    <a:lnTo>
                      <a:pt x="96" y="581"/>
                    </a:lnTo>
                    <a:lnTo>
                      <a:pt x="92" y="581"/>
                    </a:lnTo>
                    <a:lnTo>
                      <a:pt x="90" y="582"/>
                    </a:lnTo>
                    <a:lnTo>
                      <a:pt x="89" y="583"/>
                    </a:lnTo>
                    <a:lnTo>
                      <a:pt x="87" y="584"/>
                    </a:lnTo>
                    <a:lnTo>
                      <a:pt x="87" y="586"/>
                    </a:lnTo>
                    <a:lnTo>
                      <a:pt x="78" y="591"/>
                    </a:lnTo>
                    <a:lnTo>
                      <a:pt x="68" y="594"/>
                    </a:lnTo>
                    <a:lnTo>
                      <a:pt x="57" y="596"/>
                    </a:lnTo>
                    <a:lnTo>
                      <a:pt x="47" y="599"/>
                    </a:lnTo>
                    <a:lnTo>
                      <a:pt x="35" y="601"/>
                    </a:lnTo>
                    <a:lnTo>
                      <a:pt x="23" y="603"/>
                    </a:lnTo>
                    <a:lnTo>
                      <a:pt x="11" y="604"/>
                    </a:lnTo>
                    <a:lnTo>
                      <a:pt x="0" y="605"/>
                    </a:lnTo>
                    <a:lnTo>
                      <a:pt x="0" y="598"/>
                    </a:lnTo>
                    <a:lnTo>
                      <a:pt x="2" y="593"/>
                    </a:lnTo>
                    <a:lnTo>
                      <a:pt x="4" y="588"/>
                    </a:lnTo>
                    <a:lnTo>
                      <a:pt x="7" y="583"/>
                    </a:lnTo>
                    <a:lnTo>
                      <a:pt x="9" y="578"/>
                    </a:lnTo>
                    <a:lnTo>
                      <a:pt x="11" y="573"/>
                    </a:lnTo>
                    <a:lnTo>
                      <a:pt x="12" y="568"/>
                    </a:lnTo>
                    <a:lnTo>
                      <a:pt x="12" y="563"/>
                    </a:lnTo>
                    <a:lnTo>
                      <a:pt x="14" y="562"/>
                    </a:lnTo>
                    <a:lnTo>
                      <a:pt x="16" y="560"/>
                    </a:lnTo>
                    <a:lnTo>
                      <a:pt x="17" y="559"/>
                    </a:lnTo>
                    <a:lnTo>
                      <a:pt x="19" y="557"/>
                    </a:lnTo>
                    <a:lnTo>
                      <a:pt x="21" y="555"/>
                    </a:lnTo>
                    <a:lnTo>
                      <a:pt x="21" y="554"/>
                    </a:lnTo>
                    <a:lnTo>
                      <a:pt x="23" y="551"/>
                    </a:lnTo>
                    <a:lnTo>
                      <a:pt x="24" y="550"/>
                    </a:lnTo>
                    <a:lnTo>
                      <a:pt x="26" y="532"/>
                    </a:lnTo>
                    <a:lnTo>
                      <a:pt x="30" y="512"/>
                    </a:lnTo>
                    <a:lnTo>
                      <a:pt x="35" y="493"/>
                    </a:lnTo>
                    <a:lnTo>
                      <a:pt x="42" y="473"/>
                    </a:lnTo>
                    <a:lnTo>
                      <a:pt x="47" y="455"/>
                    </a:lnTo>
                    <a:lnTo>
                      <a:pt x="52" y="435"/>
                    </a:lnTo>
                    <a:lnTo>
                      <a:pt x="56" y="417"/>
                    </a:lnTo>
                    <a:lnTo>
                      <a:pt x="57" y="399"/>
                    </a:lnTo>
                    <a:lnTo>
                      <a:pt x="94" y="399"/>
                    </a:lnTo>
                    <a:lnTo>
                      <a:pt x="130" y="401"/>
                    </a:lnTo>
                    <a:lnTo>
                      <a:pt x="167" y="403"/>
                    </a:lnTo>
                    <a:lnTo>
                      <a:pt x="205" y="407"/>
                    </a:lnTo>
                    <a:lnTo>
                      <a:pt x="243" y="409"/>
                    </a:lnTo>
                    <a:lnTo>
                      <a:pt x="280" y="411"/>
                    </a:lnTo>
                    <a:lnTo>
                      <a:pt x="318" y="413"/>
                    </a:lnTo>
                    <a:lnTo>
                      <a:pt x="352" y="414"/>
                    </a:lnTo>
                    <a:lnTo>
                      <a:pt x="352" y="410"/>
                    </a:lnTo>
                    <a:lnTo>
                      <a:pt x="352" y="406"/>
                    </a:lnTo>
                    <a:lnTo>
                      <a:pt x="351" y="400"/>
                    </a:lnTo>
                    <a:lnTo>
                      <a:pt x="349" y="395"/>
                    </a:lnTo>
                    <a:lnTo>
                      <a:pt x="347" y="390"/>
                    </a:lnTo>
                    <a:lnTo>
                      <a:pt x="345" y="385"/>
                    </a:lnTo>
                    <a:lnTo>
                      <a:pt x="344" y="382"/>
                    </a:lnTo>
                    <a:lnTo>
                      <a:pt x="340" y="378"/>
                    </a:lnTo>
                    <a:lnTo>
                      <a:pt x="337" y="378"/>
                    </a:lnTo>
                    <a:lnTo>
                      <a:pt x="337" y="373"/>
                    </a:lnTo>
                    <a:lnTo>
                      <a:pt x="333" y="371"/>
                    </a:lnTo>
                    <a:lnTo>
                      <a:pt x="332" y="369"/>
                    </a:lnTo>
                    <a:lnTo>
                      <a:pt x="328" y="365"/>
                    </a:lnTo>
                    <a:lnTo>
                      <a:pt x="326" y="362"/>
                    </a:lnTo>
                    <a:lnTo>
                      <a:pt x="325" y="358"/>
                    </a:lnTo>
                    <a:lnTo>
                      <a:pt x="321" y="356"/>
                    </a:lnTo>
                    <a:lnTo>
                      <a:pt x="319" y="353"/>
                    </a:lnTo>
                    <a:lnTo>
                      <a:pt x="316" y="352"/>
                    </a:lnTo>
                    <a:lnTo>
                      <a:pt x="314" y="347"/>
                    </a:lnTo>
                    <a:lnTo>
                      <a:pt x="311" y="337"/>
                    </a:lnTo>
                    <a:lnTo>
                      <a:pt x="306" y="325"/>
                    </a:lnTo>
                    <a:lnTo>
                      <a:pt x="300" y="312"/>
                    </a:lnTo>
                    <a:lnTo>
                      <a:pt x="293" y="299"/>
                    </a:lnTo>
                    <a:lnTo>
                      <a:pt x="286" y="288"/>
                    </a:lnTo>
                    <a:lnTo>
                      <a:pt x="283" y="284"/>
                    </a:lnTo>
                    <a:lnTo>
                      <a:pt x="280" y="281"/>
                    </a:lnTo>
                    <a:lnTo>
                      <a:pt x="278" y="278"/>
                    </a:lnTo>
                    <a:lnTo>
                      <a:pt x="274" y="277"/>
                    </a:lnTo>
                    <a:lnTo>
                      <a:pt x="274" y="269"/>
                    </a:lnTo>
                    <a:lnTo>
                      <a:pt x="273" y="257"/>
                    </a:lnTo>
                    <a:lnTo>
                      <a:pt x="269" y="243"/>
                    </a:lnTo>
                    <a:lnTo>
                      <a:pt x="266" y="227"/>
                    </a:lnTo>
                    <a:lnTo>
                      <a:pt x="260" y="212"/>
                    </a:lnTo>
                    <a:lnTo>
                      <a:pt x="255" y="198"/>
                    </a:lnTo>
                    <a:lnTo>
                      <a:pt x="252" y="187"/>
                    </a:lnTo>
                    <a:lnTo>
                      <a:pt x="247" y="181"/>
                    </a:lnTo>
                    <a:lnTo>
                      <a:pt x="241" y="181"/>
                    </a:lnTo>
                    <a:lnTo>
                      <a:pt x="238" y="174"/>
                    </a:lnTo>
                    <a:lnTo>
                      <a:pt x="233" y="167"/>
                    </a:lnTo>
                    <a:lnTo>
                      <a:pt x="231" y="161"/>
                    </a:lnTo>
                    <a:lnTo>
                      <a:pt x="229" y="152"/>
                    </a:lnTo>
                    <a:lnTo>
                      <a:pt x="226" y="136"/>
                    </a:lnTo>
                    <a:lnTo>
                      <a:pt x="226" y="117"/>
                    </a:lnTo>
                    <a:lnTo>
                      <a:pt x="226" y="99"/>
                    </a:lnTo>
                    <a:lnTo>
                      <a:pt x="224" y="80"/>
                    </a:lnTo>
                    <a:lnTo>
                      <a:pt x="222" y="64"/>
                    </a:lnTo>
                    <a:lnTo>
                      <a:pt x="217" y="49"/>
                    </a:lnTo>
                    <a:lnTo>
                      <a:pt x="214" y="49"/>
                    </a:lnTo>
                    <a:lnTo>
                      <a:pt x="212" y="46"/>
                    </a:lnTo>
                    <a:lnTo>
                      <a:pt x="208" y="41"/>
                    </a:lnTo>
                    <a:lnTo>
                      <a:pt x="207" y="35"/>
                    </a:lnTo>
                    <a:lnTo>
                      <a:pt x="205" y="28"/>
                    </a:lnTo>
                    <a:lnTo>
                      <a:pt x="203" y="21"/>
                    </a:lnTo>
                    <a:lnTo>
                      <a:pt x="203" y="14"/>
                    </a:lnTo>
                    <a:lnTo>
                      <a:pt x="203" y="9"/>
                    </a:lnTo>
                    <a:lnTo>
                      <a:pt x="205" y="5"/>
                    </a:lnTo>
                    <a:lnTo>
                      <a:pt x="210" y="5"/>
                    </a:lnTo>
                    <a:lnTo>
                      <a:pt x="210" y="0"/>
                    </a:lnTo>
                    <a:lnTo>
                      <a:pt x="21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23" name="Freeform 36">
                <a:extLst>
                  <a:ext uri="{FF2B5EF4-FFF2-40B4-BE49-F238E27FC236}">
                    <a16:creationId xmlns:a16="http://schemas.microsoft.com/office/drawing/2014/main" id="{109C4A9B-DEEC-394D-9ED0-0D2DBFD273C2}"/>
                  </a:ext>
                </a:extLst>
              </p:cNvPr>
              <p:cNvSpPr>
                <a:spLocks/>
              </p:cNvSpPr>
              <p:nvPr/>
            </p:nvSpPr>
            <p:spPr bwMode="auto">
              <a:xfrm>
                <a:off x="5977478" y="5158721"/>
                <a:ext cx="579739" cy="746260"/>
              </a:xfrm>
              <a:custGeom>
                <a:avLst/>
                <a:gdLst>
                  <a:gd name="T0" fmla="*/ 0 w 340"/>
                  <a:gd name="T1" fmla="*/ 2147483647 h 422"/>
                  <a:gd name="T2" fmla="*/ 2147483647 w 340"/>
                  <a:gd name="T3" fmla="*/ 2147483647 h 422"/>
                  <a:gd name="T4" fmla="*/ 2147483647 w 340"/>
                  <a:gd name="T5" fmla="*/ 2147483647 h 422"/>
                  <a:gd name="T6" fmla="*/ 2147483647 w 340"/>
                  <a:gd name="T7" fmla="*/ 2147483647 h 422"/>
                  <a:gd name="T8" fmla="*/ 2147483647 w 340"/>
                  <a:gd name="T9" fmla="*/ 2147483647 h 422"/>
                  <a:gd name="T10" fmla="*/ 2147483647 w 340"/>
                  <a:gd name="T11" fmla="*/ 2147483647 h 422"/>
                  <a:gd name="T12" fmla="*/ 2147483647 w 340"/>
                  <a:gd name="T13" fmla="*/ 2147483647 h 422"/>
                  <a:gd name="T14" fmla="*/ 2147483647 w 340"/>
                  <a:gd name="T15" fmla="*/ 2147483647 h 422"/>
                  <a:gd name="T16" fmla="*/ 2147483647 w 340"/>
                  <a:gd name="T17" fmla="*/ 2147483647 h 422"/>
                  <a:gd name="T18" fmla="*/ 2147483647 w 340"/>
                  <a:gd name="T19" fmla="*/ 2147483647 h 422"/>
                  <a:gd name="T20" fmla="*/ 2147483647 w 340"/>
                  <a:gd name="T21" fmla="*/ 2147483647 h 422"/>
                  <a:gd name="T22" fmla="*/ 2147483647 w 340"/>
                  <a:gd name="T23" fmla="*/ 2147483647 h 422"/>
                  <a:gd name="T24" fmla="*/ 2147483647 w 340"/>
                  <a:gd name="T25" fmla="*/ 2147483647 h 422"/>
                  <a:gd name="T26" fmla="*/ 2147483647 w 340"/>
                  <a:gd name="T27" fmla="*/ 2147483647 h 422"/>
                  <a:gd name="T28" fmla="*/ 2147483647 w 340"/>
                  <a:gd name="T29" fmla="*/ 2147483647 h 422"/>
                  <a:gd name="T30" fmla="*/ 2147483647 w 340"/>
                  <a:gd name="T31" fmla="*/ 2147483647 h 422"/>
                  <a:gd name="T32" fmla="*/ 2147483647 w 340"/>
                  <a:gd name="T33" fmla="*/ 2147483647 h 422"/>
                  <a:gd name="T34" fmla="*/ 2147483647 w 340"/>
                  <a:gd name="T35" fmla="*/ 2147483647 h 422"/>
                  <a:gd name="T36" fmla="*/ 2147483647 w 340"/>
                  <a:gd name="T37" fmla="*/ 2147483647 h 422"/>
                  <a:gd name="T38" fmla="*/ 2147483647 w 340"/>
                  <a:gd name="T39" fmla="*/ 2147483647 h 422"/>
                  <a:gd name="T40" fmla="*/ 2147483647 w 340"/>
                  <a:gd name="T41" fmla="*/ 2147483647 h 422"/>
                  <a:gd name="T42" fmla="*/ 2147483647 w 340"/>
                  <a:gd name="T43" fmla="*/ 2147483647 h 422"/>
                  <a:gd name="T44" fmla="*/ 2147483647 w 340"/>
                  <a:gd name="T45" fmla="*/ 2147483647 h 422"/>
                  <a:gd name="T46" fmla="*/ 2147483647 w 340"/>
                  <a:gd name="T47" fmla="*/ 2147483647 h 422"/>
                  <a:gd name="T48" fmla="*/ 2147483647 w 340"/>
                  <a:gd name="T49" fmla="*/ 2147483647 h 422"/>
                  <a:gd name="T50" fmla="*/ 2147483647 w 340"/>
                  <a:gd name="T51" fmla="*/ 2147483647 h 422"/>
                  <a:gd name="T52" fmla="*/ 2147483647 w 340"/>
                  <a:gd name="T53" fmla="*/ 2147483647 h 422"/>
                  <a:gd name="T54" fmla="*/ 2147483647 w 340"/>
                  <a:gd name="T55" fmla="*/ 2147483647 h 422"/>
                  <a:gd name="T56" fmla="*/ 2147483647 w 340"/>
                  <a:gd name="T57" fmla="*/ 2147483647 h 422"/>
                  <a:gd name="T58" fmla="*/ 2147483647 w 340"/>
                  <a:gd name="T59" fmla="*/ 2147483647 h 422"/>
                  <a:gd name="T60" fmla="*/ 2147483647 w 340"/>
                  <a:gd name="T61" fmla="*/ 2147483647 h 422"/>
                  <a:gd name="T62" fmla="*/ 2147483647 w 340"/>
                  <a:gd name="T63" fmla="*/ 2147483647 h 422"/>
                  <a:gd name="T64" fmla="*/ 2147483647 w 340"/>
                  <a:gd name="T65" fmla="*/ 2147483647 h 422"/>
                  <a:gd name="T66" fmla="*/ 2147483647 w 340"/>
                  <a:gd name="T67" fmla="*/ 2147483647 h 422"/>
                  <a:gd name="T68" fmla="*/ 2147483647 w 340"/>
                  <a:gd name="T69" fmla="*/ 2147483647 h 422"/>
                  <a:gd name="T70" fmla="*/ 2147483647 w 340"/>
                  <a:gd name="T71" fmla="*/ 2147483647 h 422"/>
                  <a:gd name="T72" fmla="*/ 2147483647 w 340"/>
                  <a:gd name="T73" fmla="*/ 2147483647 h 422"/>
                  <a:gd name="T74" fmla="*/ 2147483647 w 340"/>
                  <a:gd name="T75" fmla="*/ 2147483647 h 422"/>
                  <a:gd name="T76" fmla="*/ 2147483647 w 340"/>
                  <a:gd name="T77" fmla="*/ 2147483647 h 422"/>
                  <a:gd name="T78" fmla="*/ 2147483647 w 340"/>
                  <a:gd name="T79" fmla="*/ 2147483647 h 422"/>
                  <a:gd name="T80" fmla="*/ 2147483647 w 340"/>
                  <a:gd name="T81" fmla="*/ 2147483647 h 422"/>
                  <a:gd name="T82" fmla="*/ 2147483647 w 340"/>
                  <a:gd name="T83" fmla="*/ 2147483647 h 422"/>
                  <a:gd name="T84" fmla="*/ 2147483647 w 340"/>
                  <a:gd name="T85" fmla="*/ 2147483647 h 422"/>
                  <a:gd name="T86" fmla="*/ 2147483647 w 340"/>
                  <a:gd name="T87" fmla="*/ 2147483647 h 422"/>
                  <a:gd name="T88" fmla="*/ 2147483647 w 340"/>
                  <a:gd name="T89" fmla="*/ 2147483647 h 422"/>
                  <a:gd name="T90" fmla="*/ 2147483647 w 340"/>
                  <a:gd name="T91" fmla="*/ 2147483647 h 422"/>
                  <a:gd name="T92" fmla="*/ 2147483647 w 340"/>
                  <a:gd name="T93" fmla="*/ 2147483647 h 422"/>
                  <a:gd name="T94" fmla="*/ 2147483647 w 340"/>
                  <a:gd name="T95" fmla="*/ 2147483647 h 422"/>
                  <a:gd name="T96" fmla="*/ 2147483647 w 340"/>
                  <a:gd name="T97" fmla="*/ 2147483647 h 422"/>
                  <a:gd name="T98" fmla="*/ 2147483647 w 340"/>
                  <a:gd name="T99" fmla="*/ 2147483647 h 422"/>
                  <a:gd name="T100" fmla="*/ 2147483647 w 340"/>
                  <a:gd name="T101" fmla="*/ 2147483647 h 422"/>
                  <a:gd name="T102" fmla="*/ 2147483647 w 340"/>
                  <a:gd name="T103" fmla="*/ 2147483647 h 422"/>
                  <a:gd name="T104" fmla="*/ 2147483647 w 340"/>
                  <a:gd name="T105" fmla="*/ 2147483647 h 422"/>
                  <a:gd name="T106" fmla="*/ 2147483647 w 340"/>
                  <a:gd name="T107" fmla="*/ 2147483647 h 422"/>
                  <a:gd name="T108" fmla="*/ 2147483647 w 340"/>
                  <a:gd name="T109" fmla="*/ 2147483647 h 422"/>
                  <a:gd name="T110" fmla="*/ 2147483647 w 340"/>
                  <a:gd name="T111" fmla="*/ 2147483647 h 42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40" h="422">
                    <a:moveTo>
                      <a:pt x="340" y="378"/>
                    </a:moveTo>
                    <a:lnTo>
                      <a:pt x="340" y="422"/>
                    </a:lnTo>
                    <a:lnTo>
                      <a:pt x="0" y="418"/>
                    </a:lnTo>
                    <a:lnTo>
                      <a:pt x="0" y="414"/>
                    </a:lnTo>
                    <a:lnTo>
                      <a:pt x="1" y="412"/>
                    </a:lnTo>
                    <a:lnTo>
                      <a:pt x="1" y="410"/>
                    </a:lnTo>
                    <a:lnTo>
                      <a:pt x="1" y="408"/>
                    </a:lnTo>
                    <a:lnTo>
                      <a:pt x="1" y="406"/>
                    </a:lnTo>
                    <a:lnTo>
                      <a:pt x="1" y="403"/>
                    </a:lnTo>
                    <a:lnTo>
                      <a:pt x="1" y="401"/>
                    </a:lnTo>
                    <a:lnTo>
                      <a:pt x="1" y="399"/>
                    </a:lnTo>
                    <a:lnTo>
                      <a:pt x="38" y="399"/>
                    </a:lnTo>
                    <a:lnTo>
                      <a:pt x="74" y="401"/>
                    </a:lnTo>
                    <a:lnTo>
                      <a:pt x="111" y="403"/>
                    </a:lnTo>
                    <a:lnTo>
                      <a:pt x="149" y="407"/>
                    </a:lnTo>
                    <a:lnTo>
                      <a:pt x="187" y="409"/>
                    </a:lnTo>
                    <a:lnTo>
                      <a:pt x="224" y="411"/>
                    </a:lnTo>
                    <a:lnTo>
                      <a:pt x="262" y="413"/>
                    </a:lnTo>
                    <a:lnTo>
                      <a:pt x="296" y="414"/>
                    </a:lnTo>
                    <a:lnTo>
                      <a:pt x="296" y="410"/>
                    </a:lnTo>
                    <a:lnTo>
                      <a:pt x="296" y="406"/>
                    </a:lnTo>
                    <a:lnTo>
                      <a:pt x="295" y="400"/>
                    </a:lnTo>
                    <a:lnTo>
                      <a:pt x="293" y="395"/>
                    </a:lnTo>
                    <a:lnTo>
                      <a:pt x="291" y="390"/>
                    </a:lnTo>
                    <a:lnTo>
                      <a:pt x="289" y="385"/>
                    </a:lnTo>
                    <a:lnTo>
                      <a:pt x="288" y="382"/>
                    </a:lnTo>
                    <a:lnTo>
                      <a:pt x="284" y="378"/>
                    </a:lnTo>
                    <a:lnTo>
                      <a:pt x="281" y="378"/>
                    </a:lnTo>
                    <a:lnTo>
                      <a:pt x="281" y="373"/>
                    </a:lnTo>
                    <a:lnTo>
                      <a:pt x="277" y="371"/>
                    </a:lnTo>
                    <a:lnTo>
                      <a:pt x="276" y="369"/>
                    </a:lnTo>
                    <a:lnTo>
                      <a:pt x="272" y="365"/>
                    </a:lnTo>
                    <a:lnTo>
                      <a:pt x="270" y="362"/>
                    </a:lnTo>
                    <a:lnTo>
                      <a:pt x="269" y="358"/>
                    </a:lnTo>
                    <a:lnTo>
                      <a:pt x="265" y="356"/>
                    </a:lnTo>
                    <a:lnTo>
                      <a:pt x="263" y="353"/>
                    </a:lnTo>
                    <a:lnTo>
                      <a:pt x="260" y="352"/>
                    </a:lnTo>
                    <a:lnTo>
                      <a:pt x="258" y="347"/>
                    </a:lnTo>
                    <a:lnTo>
                      <a:pt x="255" y="337"/>
                    </a:lnTo>
                    <a:lnTo>
                      <a:pt x="250" y="325"/>
                    </a:lnTo>
                    <a:lnTo>
                      <a:pt x="244" y="312"/>
                    </a:lnTo>
                    <a:lnTo>
                      <a:pt x="237" y="299"/>
                    </a:lnTo>
                    <a:lnTo>
                      <a:pt x="230" y="288"/>
                    </a:lnTo>
                    <a:lnTo>
                      <a:pt x="227" y="284"/>
                    </a:lnTo>
                    <a:lnTo>
                      <a:pt x="224" y="281"/>
                    </a:lnTo>
                    <a:lnTo>
                      <a:pt x="222" y="278"/>
                    </a:lnTo>
                    <a:lnTo>
                      <a:pt x="218" y="277"/>
                    </a:lnTo>
                    <a:lnTo>
                      <a:pt x="218" y="269"/>
                    </a:lnTo>
                    <a:lnTo>
                      <a:pt x="217" y="257"/>
                    </a:lnTo>
                    <a:lnTo>
                      <a:pt x="213" y="243"/>
                    </a:lnTo>
                    <a:lnTo>
                      <a:pt x="210" y="227"/>
                    </a:lnTo>
                    <a:lnTo>
                      <a:pt x="204" y="212"/>
                    </a:lnTo>
                    <a:lnTo>
                      <a:pt x="199" y="198"/>
                    </a:lnTo>
                    <a:lnTo>
                      <a:pt x="196" y="187"/>
                    </a:lnTo>
                    <a:lnTo>
                      <a:pt x="191" y="181"/>
                    </a:lnTo>
                    <a:lnTo>
                      <a:pt x="185" y="181"/>
                    </a:lnTo>
                    <a:lnTo>
                      <a:pt x="182" y="174"/>
                    </a:lnTo>
                    <a:lnTo>
                      <a:pt x="177" y="167"/>
                    </a:lnTo>
                    <a:lnTo>
                      <a:pt x="175" y="161"/>
                    </a:lnTo>
                    <a:lnTo>
                      <a:pt x="173" y="152"/>
                    </a:lnTo>
                    <a:lnTo>
                      <a:pt x="170" y="136"/>
                    </a:lnTo>
                    <a:lnTo>
                      <a:pt x="170" y="117"/>
                    </a:lnTo>
                    <a:lnTo>
                      <a:pt x="170" y="99"/>
                    </a:lnTo>
                    <a:lnTo>
                      <a:pt x="168" y="80"/>
                    </a:lnTo>
                    <a:lnTo>
                      <a:pt x="166" y="64"/>
                    </a:lnTo>
                    <a:lnTo>
                      <a:pt x="161" y="49"/>
                    </a:lnTo>
                    <a:lnTo>
                      <a:pt x="158" y="49"/>
                    </a:lnTo>
                    <a:lnTo>
                      <a:pt x="156" y="46"/>
                    </a:lnTo>
                    <a:lnTo>
                      <a:pt x="152" y="41"/>
                    </a:lnTo>
                    <a:lnTo>
                      <a:pt x="151" y="35"/>
                    </a:lnTo>
                    <a:lnTo>
                      <a:pt x="149" y="28"/>
                    </a:lnTo>
                    <a:lnTo>
                      <a:pt x="147" y="21"/>
                    </a:lnTo>
                    <a:lnTo>
                      <a:pt x="147" y="14"/>
                    </a:lnTo>
                    <a:lnTo>
                      <a:pt x="147" y="9"/>
                    </a:lnTo>
                    <a:lnTo>
                      <a:pt x="149" y="5"/>
                    </a:lnTo>
                    <a:lnTo>
                      <a:pt x="154" y="5"/>
                    </a:lnTo>
                    <a:lnTo>
                      <a:pt x="154" y="0"/>
                    </a:lnTo>
                    <a:lnTo>
                      <a:pt x="161" y="5"/>
                    </a:lnTo>
                    <a:lnTo>
                      <a:pt x="173" y="9"/>
                    </a:lnTo>
                    <a:lnTo>
                      <a:pt x="184" y="11"/>
                    </a:lnTo>
                    <a:lnTo>
                      <a:pt x="192" y="11"/>
                    </a:lnTo>
                    <a:lnTo>
                      <a:pt x="203" y="11"/>
                    </a:lnTo>
                    <a:lnTo>
                      <a:pt x="211" y="9"/>
                    </a:lnTo>
                    <a:lnTo>
                      <a:pt x="220" y="6"/>
                    </a:lnTo>
                    <a:lnTo>
                      <a:pt x="229" y="3"/>
                    </a:lnTo>
                    <a:lnTo>
                      <a:pt x="239" y="0"/>
                    </a:lnTo>
                    <a:lnTo>
                      <a:pt x="239" y="1"/>
                    </a:lnTo>
                    <a:lnTo>
                      <a:pt x="239" y="3"/>
                    </a:lnTo>
                    <a:lnTo>
                      <a:pt x="237" y="4"/>
                    </a:lnTo>
                    <a:lnTo>
                      <a:pt x="237" y="6"/>
                    </a:lnTo>
                    <a:lnTo>
                      <a:pt x="237" y="9"/>
                    </a:lnTo>
                    <a:lnTo>
                      <a:pt x="236" y="10"/>
                    </a:lnTo>
                    <a:lnTo>
                      <a:pt x="236" y="12"/>
                    </a:lnTo>
                    <a:lnTo>
                      <a:pt x="236" y="13"/>
                    </a:lnTo>
                    <a:lnTo>
                      <a:pt x="230" y="13"/>
                    </a:lnTo>
                    <a:lnTo>
                      <a:pt x="230" y="21"/>
                    </a:lnTo>
                    <a:lnTo>
                      <a:pt x="229" y="22"/>
                    </a:lnTo>
                    <a:lnTo>
                      <a:pt x="227" y="24"/>
                    </a:lnTo>
                    <a:lnTo>
                      <a:pt x="225" y="26"/>
                    </a:lnTo>
                    <a:lnTo>
                      <a:pt x="222" y="28"/>
                    </a:lnTo>
                    <a:lnTo>
                      <a:pt x="220" y="30"/>
                    </a:lnTo>
                    <a:lnTo>
                      <a:pt x="217" y="31"/>
                    </a:lnTo>
                    <a:lnTo>
                      <a:pt x="213" y="33"/>
                    </a:lnTo>
                    <a:lnTo>
                      <a:pt x="211" y="34"/>
                    </a:lnTo>
                    <a:lnTo>
                      <a:pt x="211" y="35"/>
                    </a:lnTo>
                    <a:lnTo>
                      <a:pt x="210" y="36"/>
                    </a:lnTo>
                    <a:lnTo>
                      <a:pt x="210" y="37"/>
                    </a:lnTo>
                    <a:lnTo>
                      <a:pt x="208" y="39"/>
                    </a:lnTo>
                    <a:lnTo>
                      <a:pt x="208" y="40"/>
                    </a:lnTo>
                    <a:lnTo>
                      <a:pt x="208" y="41"/>
                    </a:lnTo>
                    <a:lnTo>
                      <a:pt x="206" y="42"/>
                    </a:lnTo>
                    <a:lnTo>
                      <a:pt x="206" y="43"/>
                    </a:lnTo>
                    <a:lnTo>
                      <a:pt x="204" y="45"/>
                    </a:lnTo>
                    <a:lnTo>
                      <a:pt x="201" y="46"/>
                    </a:lnTo>
                    <a:lnTo>
                      <a:pt x="199" y="47"/>
                    </a:lnTo>
                    <a:lnTo>
                      <a:pt x="197" y="50"/>
                    </a:lnTo>
                    <a:lnTo>
                      <a:pt x="194" y="57"/>
                    </a:lnTo>
                    <a:lnTo>
                      <a:pt x="192" y="65"/>
                    </a:lnTo>
                    <a:lnTo>
                      <a:pt x="192" y="87"/>
                    </a:lnTo>
                    <a:lnTo>
                      <a:pt x="194" y="112"/>
                    </a:lnTo>
                    <a:lnTo>
                      <a:pt x="201" y="137"/>
                    </a:lnTo>
                    <a:lnTo>
                      <a:pt x="208" y="159"/>
                    </a:lnTo>
                    <a:lnTo>
                      <a:pt x="211" y="167"/>
                    </a:lnTo>
                    <a:lnTo>
                      <a:pt x="215" y="174"/>
                    </a:lnTo>
                    <a:lnTo>
                      <a:pt x="218" y="178"/>
                    </a:lnTo>
                    <a:lnTo>
                      <a:pt x="224" y="181"/>
                    </a:lnTo>
                    <a:lnTo>
                      <a:pt x="224" y="183"/>
                    </a:lnTo>
                    <a:lnTo>
                      <a:pt x="224" y="185"/>
                    </a:lnTo>
                    <a:lnTo>
                      <a:pt x="227" y="188"/>
                    </a:lnTo>
                    <a:lnTo>
                      <a:pt x="232" y="191"/>
                    </a:lnTo>
                    <a:lnTo>
                      <a:pt x="237" y="196"/>
                    </a:lnTo>
                    <a:lnTo>
                      <a:pt x="241" y="199"/>
                    </a:lnTo>
                    <a:lnTo>
                      <a:pt x="246" y="202"/>
                    </a:lnTo>
                    <a:lnTo>
                      <a:pt x="251" y="204"/>
                    </a:lnTo>
                    <a:lnTo>
                      <a:pt x="255" y="207"/>
                    </a:lnTo>
                    <a:lnTo>
                      <a:pt x="260" y="209"/>
                    </a:lnTo>
                    <a:lnTo>
                      <a:pt x="260" y="214"/>
                    </a:lnTo>
                    <a:lnTo>
                      <a:pt x="262" y="223"/>
                    </a:lnTo>
                    <a:lnTo>
                      <a:pt x="263" y="235"/>
                    </a:lnTo>
                    <a:lnTo>
                      <a:pt x="265" y="249"/>
                    </a:lnTo>
                    <a:lnTo>
                      <a:pt x="267" y="261"/>
                    </a:lnTo>
                    <a:lnTo>
                      <a:pt x="269" y="272"/>
                    </a:lnTo>
                    <a:lnTo>
                      <a:pt x="270" y="279"/>
                    </a:lnTo>
                    <a:lnTo>
                      <a:pt x="272" y="283"/>
                    </a:lnTo>
                    <a:lnTo>
                      <a:pt x="272" y="288"/>
                    </a:lnTo>
                    <a:lnTo>
                      <a:pt x="276" y="293"/>
                    </a:lnTo>
                    <a:lnTo>
                      <a:pt x="277" y="297"/>
                    </a:lnTo>
                    <a:lnTo>
                      <a:pt x="281" y="302"/>
                    </a:lnTo>
                    <a:lnTo>
                      <a:pt x="284" y="307"/>
                    </a:lnTo>
                    <a:lnTo>
                      <a:pt x="286" y="312"/>
                    </a:lnTo>
                    <a:lnTo>
                      <a:pt x="288" y="316"/>
                    </a:lnTo>
                    <a:lnTo>
                      <a:pt x="289" y="322"/>
                    </a:lnTo>
                    <a:lnTo>
                      <a:pt x="291" y="323"/>
                    </a:lnTo>
                    <a:lnTo>
                      <a:pt x="295" y="327"/>
                    </a:lnTo>
                    <a:lnTo>
                      <a:pt x="300" y="333"/>
                    </a:lnTo>
                    <a:lnTo>
                      <a:pt x="305" y="340"/>
                    </a:lnTo>
                    <a:lnTo>
                      <a:pt x="309" y="347"/>
                    </a:lnTo>
                    <a:lnTo>
                      <a:pt x="314" y="355"/>
                    </a:lnTo>
                    <a:lnTo>
                      <a:pt x="316" y="359"/>
                    </a:lnTo>
                    <a:lnTo>
                      <a:pt x="317" y="362"/>
                    </a:lnTo>
                    <a:lnTo>
                      <a:pt x="319" y="363"/>
                    </a:lnTo>
                    <a:lnTo>
                      <a:pt x="321" y="364"/>
                    </a:lnTo>
                    <a:lnTo>
                      <a:pt x="324" y="365"/>
                    </a:lnTo>
                    <a:lnTo>
                      <a:pt x="326" y="368"/>
                    </a:lnTo>
                    <a:lnTo>
                      <a:pt x="329" y="370"/>
                    </a:lnTo>
                    <a:lnTo>
                      <a:pt x="333" y="372"/>
                    </a:lnTo>
                    <a:lnTo>
                      <a:pt x="336" y="375"/>
                    </a:lnTo>
                    <a:lnTo>
                      <a:pt x="340" y="378"/>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24" name="Freeform 37">
                <a:extLst>
                  <a:ext uri="{FF2B5EF4-FFF2-40B4-BE49-F238E27FC236}">
                    <a16:creationId xmlns:a16="http://schemas.microsoft.com/office/drawing/2014/main" id="{D26C9D59-863E-C547-9E1C-B34D0D391588}"/>
                  </a:ext>
                </a:extLst>
              </p:cNvPr>
              <p:cNvSpPr>
                <a:spLocks/>
              </p:cNvSpPr>
              <p:nvPr/>
            </p:nvSpPr>
            <p:spPr bwMode="auto">
              <a:xfrm>
                <a:off x="6229835" y="5187016"/>
                <a:ext cx="3411" cy="35368"/>
              </a:xfrm>
              <a:custGeom>
                <a:avLst/>
                <a:gdLst>
                  <a:gd name="T0" fmla="*/ 0 w 4"/>
                  <a:gd name="T1" fmla="*/ 0 h 22"/>
                  <a:gd name="T2" fmla="*/ 0 w 4"/>
                  <a:gd name="T3" fmla="*/ 0 h 22"/>
                  <a:gd name="T4" fmla="*/ 0 w 4"/>
                  <a:gd name="T5" fmla="*/ 0 h 22"/>
                  <a:gd name="T6" fmla="*/ 0 w 4"/>
                  <a:gd name="T7" fmla="*/ 0 h 22"/>
                  <a:gd name="T8" fmla="*/ 2147483647 w 4"/>
                  <a:gd name="T9" fmla="*/ 2147483647 h 22"/>
                  <a:gd name="T10" fmla="*/ 2147483647 w 4"/>
                  <a:gd name="T11" fmla="*/ 2147483647 h 22"/>
                  <a:gd name="T12" fmla="*/ 2147483647 w 4"/>
                  <a:gd name="T13" fmla="*/ 2147483647 h 22"/>
                  <a:gd name="T14" fmla="*/ 2147483647 w 4"/>
                  <a:gd name="T15" fmla="*/ 2147483647 h 22"/>
                  <a:gd name="T16" fmla="*/ 2147483647 w 4"/>
                  <a:gd name="T17" fmla="*/ 2147483647 h 22"/>
                  <a:gd name="T18" fmla="*/ 2147483647 w 4"/>
                  <a:gd name="T19" fmla="*/ 2147483647 h 22"/>
                  <a:gd name="T20" fmla="*/ 2147483647 w 4"/>
                  <a:gd name="T21" fmla="*/ 2147483647 h 22"/>
                  <a:gd name="T22" fmla="*/ 2147483647 w 4"/>
                  <a:gd name="T23" fmla="*/ 2147483647 h 22"/>
                  <a:gd name="T24" fmla="*/ 2147483647 w 4"/>
                  <a:gd name="T25" fmla="*/ 2147483647 h 22"/>
                  <a:gd name="T26" fmla="*/ 2147483647 w 4"/>
                  <a:gd name="T27" fmla="*/ 2147483647 h 22"/>
                  <a:gd name="T28" fmla="*/ 2147483647 w 4"/>
                  <a:gd name="T29" fmla="*/ 2147483647 h 22"/>
                  <a:gd name="T30" fmla="*/ 2147483647 w 4"/>
                  <a:gd name="T31" fmla="*/ 2147483647 h 22"/>
                  <a:gd name="T32" fmla="*/ 2147483647 w 4"/>
                  <a:gd name="T33" fmla="*/ 2147483647 h 22"/>
                  <a:gd name="T34" fmla="*/ 2147483647 w 4"/>
                  <a:gd name="T35" fmla="*/ 2147483647 h 22"/>
                  <a:gd name="T36" fmla="*/ 2147483647 w 4"/>
                  <a:gd name="T37" fmla="*/ 2147483647 h 22"/>
                  <a:gd name="T38" fmla="*/ 2147483647 w 4"/>
                  <a:gd name="T39" fmla="*/ 2147483647 h 22"/>
                  <a:gd name="T40" fmla="*/ 0 w 4"/>
                  <a:gd name="T41" fmla="*/ 2147483647 h 22"/>
                  <a:gd name="T42" fmla="*/ 0 w 4"/>
                  <a:gd name="T43" fmla="*/ 2147483647 h 22"/>
                  <a:gd name="T44" fmla="*/ 0 w 4"/>
                  <a:gd name="T45" fmla="*/ 2147483647 h 22"/>
                  <a:gd name="T46" fmla="*/ 0 w 4"/>
                  <a:gd name="T47" fmla="*/ 2147483647 h 22"/>
                  <a:gd name="T48" fmla="*/ 0 w 4"/>
                  <a:gd name="T49" fmla="*/ 0 h 2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 h="22">
                    <a:moveTo>
                      <a:pt x="0" y="0"/>
                    </a:moveTo>
                    <a:lnTo>
                      <a:pt x="0" y="0"/>
                    </a:lnTo>
                    <a:lnTo>
                      <a:pt x="2" y="1"/>
                    </a:lnTo>
                    <a:lnTo>
                      <a:pt x="4" y="2"/>
                    </a:lnTo>
                    <a:lnTo>
                      <a:pt x="4" y="4"/>
                    </a:lnTo>
                    <a:lnTo>
                      <a:pt x="4" y="7"/>
                    </a:lnTo>
                    <a:lnTo>
                      <a:pt x="4" y="9"/>
                    </a:lnTo>
                    <a:lnTo>
                      <a:pt x="4" y="12"/>
                    </a:lnTo>
                    <a:lnTo>
                      <a:pt x="4" y="14"/>
                    </a:lnTo>
                    <a:lnTo>
                      <a:pt x="4" y="16"/>
                    </a:lnTo>
                    <a:lnTo>
                      <a:pt x="4" y="19"/>
                    </a:lnTo>
                    <a:lnTo>
                      <a:pt x="4" y="22"/>
                    </a:lnTo>
                    <a:lnTo>
                      <a:pt x="4" y="19"/>
                    </a:lnTo>
                    <a:lnTo>
                      <a:pt x="2" y="16"/>
                    </a:lnTo>
                    <a:lnTo>
                      <a:pt x="2" y="13"/>
                    </a:lnTo>
                    <a:lnTo>
                      <a:pt x="0" y="10"/>
                    </a:lnTo>
                    <a:lnTo>
                      <a:pt x="0" y="8"/>
                    </a:lnTo>
                    <a:lnTo>
                      <a:pt x="0" y="4"/>
                    </a:lnTo>
                    <a:lnTo>
                      <a:pt x="0" y="2"/>
                    </a:lnTo>
                    <a:lnTo>
                      <a:pt x="0" y="0"/>
                    </a:lnTo>
                    <a:close/>
                  </a:path>
                </a:pathLst>
              </a:custGeom>
              <a:solidFill>
                <a:srgbClr val="C8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25" name="Freeform 38">
                <a:extLst>
                  <a:ext uri="{FF2B5EF4-FFF2-40B4-BE49-F238E27FC236}">
                    <a16:creationId xmlns:a16="http://schemas.microsoft.com/office/drawing/2014/main" id="{7898C9A2-1387-A24C-AA4D-AF007176E229}"/>
                  </a:ext>
                </a:extLst>
              </p:cNvPr>
              <p:cNvSpPr>
                <a:spLocks/>
              </p:cNvSpPr>
              <p:nvPr/>
            </p:nvSpPr>
            <p:spPr bwMode="auto">
              <a:xfrm>
                <a:off x="5916094" y="5158721"/>
                <a:ext cx="777532" cy="1068106"/>
              </a:xfrm>
              <a:custGeom>
                <a:avLst/>
                <a:gdLst>
                  <a:gd name="T0" fmla="*/ 2147483647 w 455"/>
                  <a:gd name="T1" fmla="*/ 2147483647 h 603"/>
                  <a:gd name="T2" fmla="*/ 2147483647 w 455"/>
                  <a:gd name="T3" fmla="*/ 2147483647 h 603"/>
                  <a:gd name="T4" fmla="*/ 2147483647 w 455"/>
                  <a:gd name="T5" fmla="*/ 2147483647 h 603"/>
                  <a:gd name="T6" fmla="*/ 2147483647 w 455"/>
                  <a:gd name="T7" fmla="*/ 2147483647 h 603"/>
                  <a:gd name="T8" fmla="*/ 2147483647 w 455"/>
                  <a:gd name="T9" fmla="*/ 2147483647 h 603"/>
                  <a:gd name="T10" fmla="*/ 2147483647 w 455"/>
                  <a:gd name="T11" fmla="*/ 2147483647 h 603"/>
                  <a:gd name="T12" fmla="*/ 2147483647 w 455"/>
                  <a:gd name="T13" fmla="*/ 2147483647 h 603"/>
                  <a:gd name="T14" fmla="*/ 2147483647 w 455"/>
                  <a:gd name="T15" fmla="*/ 2147483647 h 603"/>
                  <a:gd name="T16" fmla="*/ 2147483647 w 455"/>
                  <a:gd name="T17" fmla="*/ 2147483647 h 603"/>
                  <a:gd name="T18" fmla="*/ 2147483647 w 455"/>
                  <a:gd name="T19" fmla="*/ 2147483647 h 603"/>
                  <a:gd name="T20" fmla="*/ 2147483647 w 455"/>
                  <a:gd name="T21" fmla="*/ 2147483647 h 603"/>
                  <a:gd name="T22" fmla="*/ 2147483647 w 455"/>
                  <a:gd name="T23" fmla="*/ 2147483647 h 603"/>
                  <a:gd name="T24" fmla="*/ 2147483647 w 455"/>
                  <a:gd name="T25" fmla="*/ 2147483647 h 603"/>
                  <a:gd name="T26" fmla="*/ 2147483647 w 455"/>
                  <a:gd name="T27" fmla="*/ 2147483647 h 603"/>
                  <a:gd name="T28" fmla="*/ 2147483647 w 455"/>
                  <a:gd name="T29" fmla="*/ 2147483647 h 603"/>
                  <a:gd name="T30" fmla="*/ 2147483647 w 455"/>
                  <a:gd name="T31" fmla="*/ 2147483647 h 603"/>
                  <a:gd name="T32" fmla="*/ 2147483647 w 455"/>
                  <a:gd name="T33" fmla="*/ 2147483647 h 603"/>
                  <a:gd name="T34" fmla="*/ 2147483647 w 455"/>
                  <a:gd name="T35" fmla="*/ 2147483647 h 603"/>
                  <a:gd name="T36" fmla="*/ 2147483647 w 455"/>
                  <a:gd name="T37" fmla="*/ 2147483647 h 603"/>
                  <a:gd name="T38" fmla="*/ 2147483647 w 455"/>
                  <a:gd name="T39" fmla="*/ 2147483647 h 603"/>
                  <a:gd name="T40" fmla="*/ 2147483647 w 455"/>
                  <a:gd name="T41" fmla="*/ 2147483647 h 603"/>
                  <a:gd name="T42" fmla="*/ 2147483647 w 455"/>
                  <a:gd name="T43" fmla="*/ 2147483647 h 603"/>
                  <a:gd name="T44" fmla="*/ 2147483647 w 455"/>
                  <a:gd name="T45" fmla="*/ 2147483647 h 603"/>
                  <a:gd name="T46" fmla="*/ 2147483647 w 455"/>
                  <a:gd name="T47" fmla="*/ 2147483647 h 603"/>
                  <a:gd name="T48" fmla="*/ 2147483647 w 455"/>
                  <a:gd name="T49" fmla="*/ 2147483647 h 603"/>
                  <a:gd name="T50" fmla="*/ 2147483647 w 455"/>
                  <a:gd name="T51" fmla="*/ 2147483647 h 603"/>
                  <a:gd name="T52" fmla="*/ 2147483647 w 455"/>
                  <a:gd name="T53" fmla="*/ 2147483647 h 603"/>
                  <a:gd name="T54" fmla="*/ 2147483647 w 455"/>
                  <a:gd name="T55" fmla="*/ 2147483647 h 603"/>
                  <a:gd name="T56" fmla="*/ 2147483647 w 455"/>
                  <a:gd name="T57" fmla="*/ 2147483647 h 603"/>
                  <a:gd name="T58" fmla="*/ 2147483647 w 455"/>
                  <a:gd name="T59" fmla="*/ 2147483647 h 603"/>
                  <a:gd name="T60" fmla="*/ 2147483647 w 455"/>
                  <a:gd name="T61" fmla="*/ 2147483647 h 603"/>
                  <a:gd name="T62" fmla="*/ 2147483647 w 455"/>
                  <a:gd name="T63" fmla="*/ 2147483647 h 603"/>
                  <a:gd name="T64" fmla="*/ 2147483647 w 455"/>
                  <a:gd name="T65" fmla="*/ 2147483647 h 603"/>
                  <a:gd name="T66" fmla="*/ 2147483647 w 455"/>
                  <a:gd name="T67" fmla="*/ 2147483647 h 603"/>
                  <a:gd name="T68" fmla="*/ 2147483647 w 455"/>
                  <a:gd name="T69" fmla="*/ 2147483647 h 603"/>
                  <a:gd name="T70" fmla="*/ 2147483647 w 455"/>
                  <a:gd name="T71" fmla="*/ 2147483647 h 603"/>
                  <a:gd name="T72" fmla="*/ 2147483647 w 455"/>
                  <a:gd name="T73" fmla="*/ 2147483647 h 603"/>
                  <a:gd name="T74" fmla="*/ 2147483647 w 455"/>
                  <a:gd name="T75" fmla="*/ 2147483647 h 603"/>
                  <a:gd name="T76" fmla="*/ 2147483647 w 455"/>
                  <a:gd name="T77" fmla="*/ 2147483647 h 603"/>
                  <a:gd name="T78" fmla="*/ 2147483647 w 455"/>
                  <a:gd name="T79" fmla="*/ 2147483647 h 603"/>
                  <a:gd name="T80" fmla="*/ 2147483647 w 455"/>
                  <a:gd name="T81" fmla="*/ 2147483647 h 603"/>
                  <a:gd name="T82" fmla="*/ 2147483647 w 455"/>
                  <a:gd name="T83" fmla="*/ 2147483647 h 603"/>
                  <a:gd name="T84" fmla="*/ 2147483647 w 455"/>
                  <a:gd name="T85" fmla="*/ 2147483647 h 603"/>
                  <a:gd name="T86" fmla="*/ 2147483647 w 455"/>
                  <a:gd name="T87" fmla="*/ 2147483647 h 603"/>
                  <a:gd name="T88" fmla="*/ 2147483647 w 455"/>
                  <a:gd name="T89" fmla="*/ 2147483647 h 603"/>
                  <a:gd name="T90" fmla="*/ 2147483647 w 455"/>
                  <a:gd name="T91" fmla="*/ 2147483647 h 603"/>
                  <a:gd name="T92" fmla="*/ 2147483647 w 455"/>
                  <a:gd name="T93" fmla="*/ 2147483647 h 603"/>
                  <a:gd name="T94" fmla="*/ 2147483647 w 455"/>
                  <a:gd name="T95" fmla="*/ 2147483647 h 603"/>
                  <a:gd name="T96" fmla="*/ 2147483647 w 455"/>
                  <a:gd name="T97" fmla="*/ 2147483647 h 603"/>
                  <a:gd name="T98" fmla="*/ 2147483647 w 455"/>
                  <a:gd name="T99" fmla="*/ 2147483647 h 603"/>
                  <a:gd name="T100" fmla="*/ 2147483647 w 455"/>
                  <a:gd name="T101" fmla="*/ 2147483647 h 603"/>
                  <a:gd name="T102" fmla="*/ 2147483647 w 455"/>
                  <a:gd name="T103" fmla="*/ 2147483647 h 603"/>
                  <a:gd name="T104" fmla="*/ 2147483647 w 455"/>
                  <a:gd name="T105" fmla="*/ 2147483647 h 603"/>
                  <a:gd name="T106" fmla="*/ 2147483647 w 455"/>
                  <a:gd name="T107" fmla="*/ 2147483647 h 603"/>
                  <a:gd name="T108" fmla="*/ 2147483647 w 455"/>
                  <a:gd name="T109" fmla="*/ 2147483647 h 60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55" h="603">
                    <a:moveTo>
                      <a:pt x="61" y="588"/>
                    </a:moveTo>
                    <a:lnTo>
                      <a:pt x="52" y="591"/>
                    </a:lnTo>
                    <a:lnTo>
                      <a:pt x="45" y="592"/>
                    </a:lnTo>
                    <a:lnTo>
                      <a:pt x="38" y="594"/>
                    </a:lnTo>
                    <a:lnTo>
                      <a:pt x="29" y="595"/>
                    </a:lnTo>
                    <a:lnTo>
                      <a:pt x="22" y="597"/>
                    </a:lnTo>
                    <a:lnTo>
                      <a:pt x="16" y="599"/>
                    </a:lnTo>
                    <a:lnTo>
                      <a:pt x="9" y="600"/>
                    </a:lnTo>
                    <a:lnTo>
                      <a:pt x="0" y="603"/>
                    </a:lnTo>
                    <a:lnTo>
                      <a:pt x="0" y="592"/>
                    </a:lnTo>
                    <a:lnTo>
                      <a:pt x="2" y="581"/>
                    </a:lnTo>
                    <a:lnTo>
                      <a:pt x="5" y="570"/>
                    </a:lnTo>
                    <a:lnTo>
                      <a:pt x="10" y="559"/>
                    </a:lnTo>
                    <a:lnTo>
                      <a:pt x="14" y="549"/>
                    </a:lnTo>
                    <a:lnTo>
                      <a:pt x="19" y="538"/>
                    </a:lnTo>
                    <a:lnTo>
                      <a:pt x="21" y="526"/>
                    </a:lnTo>
                    <a:lnTo>
                      <a:pt x="22" y="516"/>
                    </a:lnTo>
                    <a:lnTo>
                      <a:pt x="24" y="502"/>
                    </a:lnTo>
                    <a:lnTo>
                      <a:pt x="28" y="491"/>
                    </a:lnTo>
                    <a:lnTo>
                      <a:pt x="33" y="479"/>
                    </a:lnTo>
                    <a:lnTo>
                      <a:pt x="38" y="468"/>
                    </a:lnTo>
                    <a:lnTo>
                      <a:pt x="45" y="456"/>
                    </a:lnTo>
                    <a:lnTo>
                      <a:pt x="49" y="445"/>
                    </a:lnTo>
                    <a:lnTo>
                      <a:pt x="52" y="433"/>
                    </a:lnTo>
                    <a:lnTo>
                      <a:pt x="52" y="421"/>
                    </a:lnTo>
                    <a:lnTo>
                      <a:pt x="52" y="419"/>
                    </a:lnTo>
                    <a:lnTo>
                      <a:pt x="52" y="418"/>
                    </a:lnTo>
                    <a:lnTo>
                      <a:pt x="52" y="417"/>
                    </a:lnTo>
                    <a:lnTo>
                      <a:pt x="54" y="415"/>
                    </a:lnTo>
                    <a:lnTo>
                      <a:pt x="55" y="414"/>
                    </a:lnTo>
                    <a:lnTo>
                      <a:pt x="57" y="414"/>
                    </a:lnTo>
                    <a:lnTo>
                      <a:pt x="59" y="413"/>
                    </a:lnTo>
                    <a:lnTo>
                      <a:pt x="61" y="413"/>
                    </a:lnTo>
                    <a:lnTo>
                      <a:pt x="66" y="414"/>
                    </a:lnTo>
                    <a:lnTo>
                      <a:pt x="69" y="414"/>
                    </a:lnTo>
                    <a:lnTo>
                      <a:pt x="76" y="415"/>
                    </a:lnTo>
                    <a:lnTo>
                      <a:pt x="82" y="415"/>
                    </a:lnTo>
                    <a:lnTo>
                      <a:pt x="88" y="415"/>
                    </a:lnTo>
                    <a:lnTo>
                      <a:pt x="95" y="414"/>
                    </a:lnTo>
                    <a:lnTo>
                      <a:pt x="101" y="414"/>
                    </a:lnTo>
                    <a:lnTo>
                      <a:pt x="106" y="413"/>
                    </a:lnTo>
                    <a:lnTo>
                      <a:pt x="128" y="413"/>
                    </a:lnTo>
                    <a:lnTo>
                      <a:pt x="149" y="415"/>
                    </a:lnTo>
                    <a:lnTo>
                      <a:pt x="168" y="418"/>
                    </a:lnTo>
                    <a:lnTo>
                      <a:pt x="189" y="421"/>
                    </a:lnTo>
                    <a:lnTo>
                      <a:pt x="208" y="424"/>
                    </a:lnTo>
                    <a:lnTo>
                      <a:pt x="229" y="426"/>
                    </a:lnTo>
                    <a:lnTo>
                      <a:pt x="248" y="427"/>
                    </a:lnTo>
                    <a:lnTo>
                      <a:pt x="269" y="426"/>
                    </a:lnTo>
                    <a:lnTo>
                      <a:pt x="271" y="429"/>
                    </a:lnTo>
                    <a:lnTo>
                      <a:pt x="272" y="430"/>
                    </a:lnTo>
                    <a:lnTo>
                      <a:pt x="274" y="430"/>
                    </a:lnTo>
                    <a:lnTo>
                      <a:pt x="276" y="430"/>
                    </a:lnTo>
                    <a:lnTo>
                      <a:pt x="278" y="429"/>
                    </a:lnTo>
                    <a:lnTo>
                      <a:pt x="279" y="427"/>
                    </a:lnTo>
                    <a:lnTo>
                      <a:pt x="283" y="427"/>
                    </a:lnTo>
                    <a:lnTo>
                      <a:pt x="285" y="426"/>
                    </a:lnTo>
                    <a:lnTo>
                      <a:pt x="293" y="426"/>
                    </a:lnTo>
                    <a:lnTo>
                      <a:pt x="300" y="427"/>
                    </a:lnTo>
                    <a:lnTo>
                      <a:pt x="309" y="430"/>
                    </a:lnTo>
                    <a:lnTo>
                      <a:pt x="319" y="431"/>
                    </a:lnTo>
                    <a:lnTo>
                      <a:pt x="328" y="432"/>
                    </a:lnTo>
                    <a:lnTo>
                      <a:pt x="337" y="432"/>
                    </a:lnTo>
                    <a:lnTo>
                      <a:pt x="340" y="431"/>
                    </a:lnTo>
                    <a:lnTo>
                      <a:pt x="344" y="429"/>
                    </a:lnTo>
                    <a:lnTo>
                      <a:pt x="347" y="426"/>
                    </a:lnTo>
                    <a:lnTo>
                      <a:pt x="351" y="423"/>
                    </a:lnTo>
                    <a:lnTo>
                      <a:pt x="349" y="419"/>
                    </a:lnTo>
                    <a:lnTo>
                      <a:pt x="349" y="414"/>
                    </a:lnTo>
                    <a:lnTo>
                      <a:pt x="347" y="411"/>
                    </a:lnTo>
                    <a:lnTo>
                      <a:pt x="347" y="407"/>
                    </a:lnTo>
                    <a:lnTo>
                      <a:pt x="347" y="403"/>
                    </a:lnTo>
                    <a:lnTo>
                      <a:pt x="349" y="399"/>
                    </a:lnTo>
                    <a:lnTo>
                      <a:pt x="351" y="396"/>
                    </a:lnTo>
                    <a:lnTo>
                      <a:pt x="354" y="393"/>
                    </a:lnTo>
                    <a:lnTo>
                      <a:pt x="352" y="392"/>
                    </a:lnTo>
                    <a:lnTo>
                      <a:pt x="351" y="390"/>
                    </a:lnTo>
                    <a:lnTo>
                      <a:pt x="351" y="389"/>
                    </a:lnTo>
                    <a:lnTo>
                      <a:pt x="349" y="389"/>
                    </a:lnTo>
                    <a:lnTo>
                      <a:pt x="347" y="388"/>
                    </a:lnTo>
                    <a:lnTo>
                      <a:pt x="345" y="388"/>
                    </a:lnTo>
                    <a:lnTo>
                      <a:pt x="344" y="388"/>
                    </a:lnTo>
                    <a:lnTo>
                      <a:pt x="342" y="388"/>
                    </a:lnTo>
                    <a:lnTo>
                      <a:pt x="344" y="386"/>
                    </a:lnTo>
                    <a:lnTo>
                      <a:pt x="345" y="384"/>
                    </a:lnTo>
                    <a:lnTo>
                      <a:pt x="347" y="382"/>
                    </a:lnTo>
                    <a:lnTo>
                      <a:pt x="347" y="381"/>
                    </a:lnTo>
                    <a:lnTo>
                      <a:pt x="344" y="377"/>
                    </a:lnTo>
                    <a:lnTo>
                      <a:pt x="338" y="374"/>
                    </a:lnTo>
                    <a:lnTo>
                      <a:pt x="333" y="371"/>
                    </a:lnTo>
                    <a:lnTo>
                      <a:pt x="326" y="369"/>
                    </a:lnTo>
                    <a:lnTo>
                      <a:pt x="323" y="364"/>
                    </a:lnTo>
                    <a:lnTo>
                      <a:pt x="321" y="360"/>
                    </a:lnTo>
                    <a:lnTo>
                      <a:pt x="312" y="347"/>
                    </a:lnTo>
                    <a:lnTo>
                      <a:pt x="305" y="333"/>
                    </a:lnTo>
                    <a:lnTo>
                      <a:pt x="297" y="320"/>
                    </a:lnTo>
                    <a:lnTo>
                      <a:pt x="288" y="306"/>
                    </a:lnTo>
                    <a:lnTo>
                      <a:pt x="278" y="293"/>
                    </a:lnTo>
                    <a:lnTo>
                      <a:pt x="269" y="279"/>
                    </a:lnTo>
                    <a:lnTo>
                      <a:pt x="260" y="265"/>
                    </a:lnTo>
                    <a:lnTo>
                      <a:pt x="252" y="252"/>
                    </a:lnTo>
                    <a:lnTo>
                      <a:pt x="250" y="235"/>
                    </a:lnTo>
                    <a:lnTo>
                      <a:pt x="245" y="219"/>
                    </a:lnTo>
                    <a:lnTo>
                      <a:pt x="239" y="201"/>
                    </a:lnTo>
                    <a:lnTo>
                      <a:pt x="234" y="185"/>
                    </a:lnTo>
                    <a:lnTo>
                      <a:pt x="229" y="169"/>
                    </a:lnTo>
                    <a:lnTo>
                      <a:pt x="224" y="152"/>
                    </a:lnTo>
                    <a:lnTo>
                      <a:pt x="222" y="136"/>
                    </a:lnTo>
                    <a:lnTo>
                      <a:pt x="224" y="120"/>
                    </a:lnTo>
                    <a:lnTo>
                      <a:pt x="222" y="105"/>
                    </a:lnTo>
                    <a:lnTo>
                      <a:pt x="220" y="91"/>
                    </a:lnTo>
                    <a:lnTo>
                      <a:pt x="217" y="78"/>
                    </a:lnTo>
                    <a:lnTo>
                      <a:pt x="215" y="64"/>
                    </a:lnTo>
                    <a:lnTo>
                      <a:pt x="213" y="50"/>
                    </a:lnTo>
                    <a:lnTo>
                      <a:pt x="212" y="36"/>
                    </a:lnTo>
                    <a:lnTo>
                      <a:pt x="208" y="22"/>
                    </a:lnTo>
                    <a:lnTo>
                      <a:pt x="205" y="9"/>
                    </a:lnTo>
                    <a:lnTo>
                      <a:pt x="215" y="11"/>
                    </a:lnTo>
                    <a:lnTo>
                      <a:pt x="224" y="11"/>
                    </a:lnTo>
                    <a:lnTo>
                      <a:pt x="232" y="11"/>
                    </a:lnTo>
                    <a:lnTo>
                      <a:pt x="239" y="10"/>
                    </a:lnTo>
                    <a:lnTo>
                      <a:pt x="248" y="8"/>
                    </a:lnTo>
                    <a:lnTo>
                      <a:pt x="257" y="5"/>
                    </a:lnTo>
                    <a:lnTo>
                      <a:pt x="265" y="3"/>
                    </a:lnTo>
                    <a:lnTo>
                      <a:pt x="274" y="0"/>
                    </a:lnTo>
                    <a:lnTo>
                      <a:pt x="274" y="1"/>
                    </a:lnTo>
                    <a:lnTo>
                      <a:pt x="274" y="3"/>
                    </a:lnTo>
                    <a:lnTo>
                      <a:pt x="272" y="4"/>
                    </a:lnTo>
                    <a:lnTo>
                      <a:pt x="272" y="6"/>
                    </a:lnTo>
                    <a:lnTo>
                      <a:pt x="272" y="9"/>
                    </a:lnTo>
                    <a:lnTo>
                      <a:pt x="271" y="10"/>
                    </a:lnTo>
                    <a:lnTo>
                      <a:pt x="271" y="12"/>
                    </a:lnTo>
                    <a:lnTo>
                      <a:pt x="271" y="13"/>
                    </a:lnTo>
                    <a:lnTo>
                      <a:pt x="265" y="13"/>
                    </a:lnTo>
                    <a:lnTo>
                      <a:pt x="265" y="21"/>
                    </a:lnTo>
                    <a:lnTo>
                      <a:pt x="264" y="22"/>
                    </a:lnTo>
                    <a:lnTo>
                      <a:pt x="262" y="24"/>
                    </a:lnTo>
                    <a:lnTo>
                      <a:pt x="260" y="26"/>
                    </a:lnTo>
                    <a:lnTo>
                      <a:pt x="257" y="28"/>
                    </a:lnTo>
                    <a:lnTo>
                      <a:pt x="255" y="30"/>
                    </a:lnTo>
                    <a:lnTo>
                      <a:pt x="252" y="31"/>
                    </a:lnTo>
                    <a:lnTo>
                      <a:pt x="248" y="33"/>
                    </a:lnTo>
                    <a:lnTo>
                      <a:pt x="246" y="34"/>
                    </a:lnTo>
                    <a:lnTo>
                      <a:pt x="246" y="35"/>
                    </a:lnTo>
                    <a:lnTo>
                      <a:pt x="245" y="36"/>
                    </a:lnTo>
                    <a:lnTo>
                      <a:pt x="245" y="37"/>
                    </a:lnTo>
                    <a:lnTo>
                      <a:pt x="243" y="39"/>
                    </a:lnTo>
                    <a:lnTo>
                      <a:pt x="243" y="40"/>
                    </a:lnTo>
                    <a:lnTo>
                      <a:pt x="243" y="41"/>
                    </a:lnTo>
                    <a:lnTo>
                      <a:pt x="241" y="42"/>
                    </a:lnTo>
                    <a:lnTo>
                      <a:pt x="241" y="43"/>
                    </a:lnTo>
                    <a:lnTo>
                      <a:pt x="239" y="45"/>
                    </a:lnTo>
                    <a:lnTo>
                      <a:pt x="236" y="46"/>
                    </a:lnTo>
                    <a:lnTo>
                      <a:pt x="234" y="47"/>
                    </a:lnTo>
                    <a:lnTo>
                      <a:pt x="232" y="50"/>
                    </a:lnTo>
                    <a:lnTo>
                      <a:pt x="229" y="57"/>
                    </a:lnTo>
                    <a:lnTo>
                      <a:pt x="227" y="65"/>
                    </a:lnTo>
                    <a:lnTo>
                      <a:pt x="227" y="87"/>
                    </a:lnTo>
                    <a:lnTo>
                      <a:pt x="229" y="112"/>
                    </a:lnTo>
                    <a:lnTo>
                      <a:pt x="236" y="137"/>
                    </a:lnTo>
                    <a:lnTo>
                      <a:pt x="243" y="159"/>
                    </a:lnTo>
                    <a:lnTo>
                      <a:pt x="246" y="167"/>
                    </a:lnTo>
                    <a:lnTo>
                      <a:pt x="250" y="174"/>
                    </a:lnTo>
                    <a:lnTo>
                      <a:pt x="253" y="178"/>
                    </a:lnTo>
                    <a:lnTo>
                      <a:pt x="259" y="181"/>
                    </a:lnTo>
                    <a:lnTo>
                      <a:pt x="259" y="183"/>
                    </a:lnTo>
                    <a:lnTo>
                      <a:pt x="259" y="185"/>
                    </a:lnTo>
                    <a:lnTo>
                      <a:pt x="262" y="188"/>
                    </a:lnTo>
                    <a:lnTo>
                      <a:pt x="267" y="191"/>
                    </a:lnTo>
                    <a:lnTo>
                      <a:pt x="272" y="196"/>
                    </a:lnTo>
                    <a:lnTo>
                      <a:pt x="276" y="199"/>
                    </a:lnTo>
                    <a:lnTo>
                      <a:pt x="281" y="202"/>
                    </a:lnTo>
                    <a:lnTo>
                      <a:pt x="286" y="204"/>
                    </a:lnTo>
                    <a:lnTo>
                      <a:pt x="290" y="207"/>
                    </a:lnTo>
                    <a:lnTo>
                      <a:pt x="295" y="209"/>
                    </a:lnTo>
                    <a:lnTo>
                      <a:pt x="295" y="214"/>
                    </a:lnTo>
                    <a:lnTo>
                      <a:pt x="297" y="223"/>
                    </a:lnTo>
                    <a:lnTo>
                      <a:pt x="298" y="235"/>
                    </a:lnTo>
                    <a:lnTo>
                      <a:pt x="300" y="249"/>
                    </a:lnTo>
                    <a:lnTo>
                      <a:pt x="302" y="261"/>
                    </a:lnTo>
                    <a:lnTo>
                      <a:pt x="304" y="272"/>
                    </a:lnTo>
                    <a:lnTo>
                      <a:pt x="305" y="279"/>
                    </a:lnTo>
                    <a:lnTo>
                      <a:pt x="307" y="283"/>
                    </a:lnTo>
                    <a:lnTo>
                      <a:pt x="307" y="288"/>
                    </a:lnTo>
                    <a:lnTo>
                      <a:pt x="311" y="293"/>
                    </a:lnTo>
                    <a:lnTo>
                      <a:pt x="312" y="297"/>
                    </a:lnTo>
                    <a:lnTo>
                      <a:pt x="316" y="302"/>
                    </a:lnTo>
                    <a:lnTo>
                      <a:pt x="319" y="307"/>
                    </a:lnTo>
                    <a:lnTo>
                      <a:pt x="321" y="312"/>
                    </a:lnTo>
                    <a:lnTo>
                      <a:pt x="323" y="316"/>
                    </a:lnTo>
                    <a:lnTo>
                      <a:pt x="324" y="322"/>
                    </a:lnTo>
                    <a:lnTo>
                      <a:pt x="326" y="323"/>
                    </a:lnTo>
                    <a:lnTo>
                      <a:pt x="330" y="327"/>
                    </a:lnTo>
                    <a:lnTo>
                      <a:pt x="335" y="333"/>
                    </a:lnTo>
                    <a:lnTo>
                      <a:pt x="340" y="340"/>
                    </a:lnTo>
                    <a:lnTo>
                      <a:pt x="344" y="347"/>
                    </a:lnTo>
                    <a:lnTo>
                      <a:pt x="349" y="355"/>
                    </a:lnTo>
                    <a:lnTo>
                      <a:pt x="351" y="359"/>
                    </a:lnTo>
                    <a:lnTo>
                      <a:pt x="352" y="362"/>
                    </a:lnTo>
                    <a:lnTo>
                      <a:pt x="357" y="365"/>
                    </a:lnTo>
                    <a:lnTo>
                      <a:pt x="364" y="370"/>
                    </a:lnTo>
                    <a:lnTo>
                      <a:pt x="373" y="377"/>
                    </a:lnTo>
                    <a:lnTo>
                      <a:pt x="382" y="385"/>
                    </a:lnTo>
                    <a:lnTo>
                      <a:pt x="392" y="394"/>
                    </a:lnTo>
                    <a:lnTo>
                      <a:pt x="403" y="402"/>
                    </a:lnTo>
                    <a:lnTo>
                      <a:pt x="413" y="409"/>
                    </a:lnTo>
                    <a:lnTo>
                      <a:pt x="422" y="414"/>
                    </a:lnTo>
                    <a:lnTo>
                      <a:pt x="422" y="417"/>
                    </a:lnTo>
                    <a:lnTo>
                      <a:pt x="446" y="417"/>
                    </a:lnTo>
                    <a:lnTo>
                      <a:pt x="448" y="418"/>
                    </a:lnTo>
                    <a:lnTo>
                      <a:pt x="448" y="420"/>
                    </a:lnTo>
                    <a:lnTo>
                      <a:pt x="449" y="421"/>
                    </a:lnTo>
                    <a:lnTo>
                      <a:pt x="451" y="423"/>
                    </a:lnTo>
                    <a:lnTo>
                      <a:pt x="453" y="425"/>
                    </a:lnTo>
                    <a:lnTo>
                      <a:pt x="453" y="426"/>
                    </a:lnTo>
                    <a:lnTo>
                      <a:pt x="455" y="429"/>
                    </a:lnTo>
                    <a:lnTo>
                      <a:pt x="455" y="430"/>
                    </a:lnTo>
                    <a:lnTo>
                      <a:pt x="451" y="432"/>
                    </a:lnTo>
                    <a:lnTo>
                      <a:pt x="446" y="435"/>
                    </a:lnTo>
                    <a:lnTo>
                      <a:pt x="444" y="435"/>
                    </a:lnTo>
                    <a:lnTo>
                      <a:pt x="442" y="435"/>
                    </a:lnTo>
                    <a:lnTo>
                      <a:pt x="441" y="435"/>
                    </a:lnTo>
                    <a:lnTo>
                      <a:pt x="439" y="436"/>
                    </a:lnTo>
                    <a:lnTo>
                      <a:pt x="439" y="437"/>
                    </a:lnTo>
                    <a:lnTo>
                      <a:pt x="432" y="437"/>
                    </a:lnTo>
                    <a:lnTo>
                      <a:pt x="425" y="438"/>
                    </a:lnTo>
                    <a:lnTo>
                      <a:pt x="418" y="439"/>
                    </a:lnTo>
                    <a:lnTo>
                      <a:pt x="410" y="442"/>
                    </a:lnTo>
                    <a:lnTo>
                      <a:pt x="403" y="443"/>
                    </a:lnTo>
                    <a:lnTo>
                      <a:pt x="394" y="444"/>
                    </a:lnTo>
                    <a:lnTo>
                      <a:pt x="387" y="445"/>
                    </a:lnTo>
                    <a:lnTo>
                      <a:pt x="382" y="445"/>
                    </a:lnTo>
                    <a:lnTo>
                      <a:pt x="368" y="452"/>
                    </a:lnTo>
                    <a:lnTo>
                      <a:pt x="368" y="479"/>
                    </a:lnTo>
                    <a:lnTo>
                      <a:pt x="361" y="484"/>
                    </a:lnTo>
                    <a:lnTo>
                      <a:pt x="342" y="483"/>
                    </a:lnTo>
                    <a:lnTo>
                      <a:pt x="323" y="481"/>
                    </a:lnTo>
                    <a:lnTo>
                      <a:pt x="304" y="477"/>
                    </a:lnTo>
                    <a:lnTo>
                      <a:pt x="285" y="473"/>
                    </a:lnTo>
                    <a:lnTo>
                      <a:pt x="265" y="470"/>
                    </a:lnTo>
                    <a:lnTo>
                      <a:pt x="246" y="467"/>
                    </a:lnTo>
                    <a:lnTo>
                      <a:pt x="227" y="463"/>
                    </a:lnTo>
                    <a:lnTo>
                      <a:pt x="208" y="463"/>
                    </a:lnTo>
                    <a:lnTo>
                      <a:pt x="217" y="468"/>
                    </a:lnTo>
                    <a:lnTo>
                      <a:pt x="220" y="469"/>
                    </a:lnTo>
                    <a:lnTo>
                      <a:pt x="224" y="470"/>
                    </a:lnTo>
                    <a:lnTo>
                      <a:pt x="227" y="472"/>
                    </a:lnTo>
                    <a:lnTo>
                      <a:pt x="231" y="474"/>
                    </a:lnTo>
                    <a:lnTo>
                      <a:pt x="234" y="476"/>
                    </a:lnTo>
                    <a:lnTo>
                      <a:pt x="238" y="479"/>
                    </a:lnTo>
                    <a:lnTo>
                      <a:pt x="239" y="481"/>
                    </a:lnTo>
                    <a:lnTo>
                      <a:pt x="241" y="481"/>
                    </a:lnTo>
                    <a:lnTo>
                      <a:pt x="241" y="483"/>
                    </a:lnTo>
                    <a:lnTo>
                      <a:pt x="243" y="485"/>
                    </a:lnTo>
                    <a:lnTo>
                      <a:pt x="243" y="486"/>
                    </a:lnTo>
                    <a:lnTo>
                      <a:pt x="243" y="488"/>
                    </a:lnTo>
                    <a:lnTo>
                      <a:pt x="245" y="491"/>
                    </a:lnTo>
                    <a:lnTo>
                      <a:pt x="245" y="493"/>
                    </a:lnTo>
                    <a:lnTo>
                      <a:pt x="246" y="495"/>
                    </a:lnTo>
                    <a:lnTo>
                      <a:pt x="246" y="496"/>
                    </a:lnTo>
                    <a:lnTo>
                      <a:pt x="232" y="496"/>
                    </a:lnTo>
                    <a:lnTo>
                      <a:pt x="219" y="494"/>
                    </a:lnTo>
                    <a:lnTo>
                      <a:pt x="205" y="492"/>
                    </a:lnTo>
                    <a:lnTo>
                      <a:pt x="193" y="488"/>
                    </a:lnTo>
                    <a:lnTo>
                      <a:pt x="179" y="486"/>
                    </a:lnTo>
                    <a:lnTo>
                      <a:pt x="167" y="484"/>
                    </a:lnTo>
                    <a:lnTo>
                      <a:pt x="153" y="484"/>
                    </a:lnTo>
                    <a:lnTo>
                      <a:pt x="139" y="486"/>
                    </a:lnTo>
                    <a:lnTo>
                      <a:pt x="142" y="486"/>
                    </a:lnTo>
                    <a:lnTo>
                      <a:pt x="144" y="487"/>
                    </a:lnTo>
                    <a:lnTo>
                      <a:pt x="144" y="488"/>
                    </a:lnTo>
                    <a:lnTo>
                      <a:pt x="144" y="489"/>
                    </a:lnTo>
                    <a:lnTo>
                      <a:pt x="144" y="491"/>
                    </a:lnTo>
                    <a:lnTo>
                      <a:pt x="144" y="492"/>
                    </a:lnTo>
                    <a:lnTo>
                      <a:pt x="144" y="493"/>
                    </a:lnTo>
                    <a:lnTo>
                      <a:pt x="144" y="494"/>
                    </a:lnTo>
                    <a:lnTo>
                      <a:pt x="147" y="494"/>
                    </a:lnTo>
                    <a:lnTo>
                      <a:pt x="147" y="495"/>
                    </a:lnTo>
                    <a:lnTo>
                      <a:pt x="147" y="497"/>
                    </a:lnTo>
                    <a:lnTo>
                      <a:pt x="149" y="498"/>
                    </a:lnTo>
                    <a:lnTo>
                      <a:pt x="149" y="500"/>
                    </a:lnTo>
                    <a:lnTo>
                      <a:pt x="151" y="502"/>
                    </a:lnTo>
                    <a:lnTo>
                      <a:pt x="151" y="504"/>
                    </a:lnTo>
                    <a:lnTo>
                      <a:pt x="151" y="506"/>
                    </a:lnTo>
                    <a:lnTo>
                      <a:pt x="151" y="507"/>
                    </a:lnTo>
                    <a:lnTo>
                      <a:pt x="144" y="509"/>
                    </a:lnTo>
                    <a:lnTo>
                      <a:pt x="142" y="510"/>
                    </a:lnTo>
                    <a:lnTo>
                      <a:pt x="142" y="511"/>
                    </a:lnTo>
                    <a:lnTo>
                      <a:pt x="142" y="512"/>
                    </a:lnTo>
                    <a:lnTo>
                      <a:pt x="141" y="513"/>
                    </a:lnTo>
                    <a:lnTo>
                      <a:pt x="141" y="514"/>
                    </a:lnTo>
                    <a:lnTo>
                      <a:pt x="139" y="516"/>
                    </a:lnTo>
                    <a:lnTo>
                      <a:pt x="139" y="517"/>
                    </a:lnTo>
                    <a:lnTo>
                      <a:pt x="134" y="518"/>
                    </a:lnTo>
                    <a:lnTo>
                      <a:pt x="128" y="521"/>
                    </a:lnTo>
                    <a:lnTo>
                      <a:pt x="123" y="524"/>
                    </a:lnTo>
                    <a:lnTo>
                      <a:pt x="118" y="529"/>
                    </a:lnTo>
                    <a:lnTo>
                      <a:pt x="113" y="533"/>
                    </a:lnTo>
                    <a:lnTo>
                      <a:pt x="109" y="536"/>
                    </a:lnTo>
                    <a:lnTo>
                      <a:pt x="106" y="539"/>
                    </a:lnTo>
                    <a:lnTo>
                      <a:pt x="102" y="541"/>
                    </a:lnTo>
                    <a:lnTo>
                      <a:pt x="101" y="545"/>
                    </a:lnTo>
                    <a:lnTo>
                      <a:pt x="99" y="549"/>
                    </a:lnTo>
                    <a:lnTo>
                      <a:pt x="95" y="555"/>
                    </a:lnTo>
                    <a:lnTo>
                      <a:pt x="92" y="559"/>
                    </a:lnTo>
                    <a:lnTo>
                      <a:pt x="88" y="564"/>
                    </a:lnTo>
                    <a:lnTo>
                      <a:pt x="85" y="569"/>
                    </a:lnTo>
                    <a:lnTo>
                      <a:pt x="83" y="574"/>
                    </a:lnTo>
                    <a:lnTo>
                      <a:pt x="82" y="579"/>
                    </a:lnTo>
                    <a:lnTo>
                      <a:pt x="80" y="579"/>
                    </a:lnTo>
                    <a:lnTo>
                      <a:pt x="78" y="580"/>
                    </a:lnTo>
                    <a:lnTo>
                      <a:pt x="75" y="581"/>
                    </a:lnTo>
                    <a:lnTo>
                      <a:pt x="71" y="581"/>
                    </a:lnTo>
                    <a:lnTo>
                      <a:pt x="69" y="582"/>
                    </a:lnTo>
                    <a:lnTo>
                      <a:pt x="68" y="583"/>
                    </a:lnTo>
                    <a:lnTo>
                      <a:pt x="66" y="584"/>
                    </a:lnTo>
                    <a:lnTo>
                      <a:pt x="66" y="586"/>
                    </a:lnTo>
                    <a:lnTo>
                      <a:pt x="64" y="586"/>
                    </a:lnTo>
                    <a:lnTo>
                      <a:pt x="64" y="587"/>
                    </a:lnTo>
                    <a:lnTo>
                      <a:pt x="62" y="587"/>
                    </a:lnTo>
                    <a:lnTo>
                      <a:pt x="61" y="588"/>
                    </a:lnTo>
                    <a:close/>
                  </a:path>
                </a:pathLst>
              </a:custGeom>
              <a:solidFill>
                <a:srgbClr val="E6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26" name="Freeform 39">
                <a:extLst>
                  <a:ext uri="{FF2B5EF4-FFF2-40B4-BE49-F238E27FC236}">
                    <a16:creationId xmlns:a16="http://schemas.microsoft.com/office/drawing/2014/main" id="{9735F458-077F-B545-A31C-553FA08F3F8D}"/>
                  </a:ext>
                </a:extLst>
              </p:cNvPr>
              <p:cNvSpPr>
                <a:spLocks/>
              </p:cNvSpPr>
              <p:nvPr/>
            </p:nvSpPr>
            <p:spPr bwMode="auto">
              <a:xfrm>
                <a:off x="6328732" y="5165795"/>
                <a:ext cx="40923" cy="14147"/>
              </a:xfrm>
              <a:custGeom>
                <a:avLst/>
                <a:gdLst>
                  <a:gd name="T0" fmla="*/ 2147483647 w 24"/>
                  <a:gd name="T1" fmla="*/ 0 h 9"/>
                  <a:gd name="T2" fmla="*/ 2147483647 w 24"/>
                  <a:gd name="T3" fmla="*/ 2147483647 h 9"/>
                  <a:gd name="T4" fmla="*/ 2147483647 w 24"/>
                  <a:gd name="T5" fmla="*/ 2147483647 h 9"/>
                  <a:gd name="T6" fmla="*/ 2147483647 w 24"/>
                  <a:gd name="T7" fmla="*/ 2147483647 h 9"/>
                  <a:gd name="T8" fmla="*/ 2147483647 w 24"/>
                  <a:gd name="T9" fmla="*/ 2147483647 h 9"/>
                  <a:gd name="T10" fmla="*/ 2147483647 w 24"/>
                  <a:gd name="T11" fmla="*/ 2147483647 h 9"/>
                  <a:gd name="T12" fmla="*/ 2147483647 w 24"/>
                  <a:gd name="T13" fmla="*/ 2147483647 h 9"/>
                  <a:gd name="T14" fmla="*/ 2147483647 w 24"/>
                  <a:gd name="T15" fmla="*/ 2147483647 h 9"/>
                  <a:gd name="T16" fmla="*/ 2147483647 w 24"/>
                  <a:gd name="T17" fmla="*/ 2147483647 h 9"/>
                  <a:gd name="T18" fmla="*/ 2147483647 w 24"/>
                  <a:gd name="T19" fmla="*/ 2147483647 h 9"/>
                  <a:gd name="T20" fmla="*/ 2147483647 w 24"/>
                  <a:gd name="T21" fmla="*/ 2147483647 h 9"/>
                  <a:gd name="T22" fmla="*/ 2147483647 w 24"/>
                  <a:gd name="T23" fmla="*/ 2147483647 h 9"/>
                  <a:gd name="T24" fmla="*/ 2147483647 w 24"/>
                  <a:gd name="T25" fmla="*/ 2147483647 h 9"/>
                  <a:gd name="T26" fmla="*/ 2147483647 w 24"/>
                  <a:gd name="T27" fmla="*/ 2147483647 h 9"/>
                  <a:gd name="T28" fmla="*/ 2147483647 w 24"/>
                  <a:gd name="T29" fmla="*/ 2147483647 h 9"/>
                  <a:gd name="T30" fmla="*/ 2147483647 w 24"/>
                  <a:gd name="T31" fmla="*/ 2147483647 h 9"/>
                  <a:gd name="T32" fmla="*/ 0 w 24"/>
                  <a:gd name="T33" fmla="*/ 2147483647 h 9"/>
                  <a:gd name="T34" fmla="*/ 2147483647 w 24"/>
                  <a:gd name="T35" fmla="*/ 2147483647 h 9"/>
                  <a:gd name="T36" fmla="*/ 2147483647 w 24"/>
                  <a:gd name="T37" fmla="*/ 2147483647 h 9"/>
                  <a:gd name="T38" fmla="*/ 2147483647 w 24"/>
                  <a:gd name="T39" fmla="*/ 2147483647 h 9"/>
                  <a:gd name="T40" fmla="*/ 2147483647 w 24"/>
                  <a:gd name="T41" fmla="*/ 2147483647 h 9"/>
                  <a:gd name="T42" fmla="*/ 2147483647 w 24"/>
                  <a:gd name="T43" fmla="*/ 2147483647 h 9"/>
                  <a:gd name="T44" fmla="*/ 2147483647 w 24"/>
                  <a:gd name="T45" fmla="*/ 2147483647 h 9"/>
                  <a:gd name="T46" fmla="*/ 2147483647 w 24"/>
                  <a:gd name="T47" fmla="*/ 2147483647 h 9"/>
                  <a:gd name="T48" fmla="*/ 2147483647 w 24"/>
                  <a:gd name="T49" fmla="*/ 0 h 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4" h="9">
                    <a:moveTo>
                      <a:pt x="24" y="0"/>
                    </a:moveTo>
                    <a:lnTo>
                      <a:pt x="24" y="1"/>
                    </a:lnTo>
                    <a:lnTo>
                      <a:pt x="23" y="2"/>
                    </a:lnTo>
                    <a:lnTo>
                      <a:pt x="21" y="3"/>
                    </a:lnTo>
                    <a:lnTo>
                      <a:pt x="19" y="4"/>
                    </a:lnTo>
                    <a:lnTo>
                      <a:pt x="18" y="6"/>
                    </a:lnTo>
                    <a:lnTo>
                      <a:pt x="16" y="7"/>
                    </a:lnTo>
                    <a:lnTo>
                      <a:pt x="14" y="7"/>
                    </a:lnTo>
                    <a:lnTo>
                      <a:pt x="14" y="8"/>
                    </a:lnTo>
                    <a:lnTo>
                      <a:pt x="12" y="8"/>
                    </a:lnTo>
                    <a:lnTo>
                      <a:pt x="11" y="9"/>
                    </a:lnTo>
                    <a:lnTo>
                      <a:pt x="9" y="9"/>
                    </a:lnTo>
                    <a:lnTo>
                      <a:pt x="7" y="8"/>
                    </a:lnTo>
                    <a:lnTo>
                      <a:pt x="5" y="8"/>
                    </a:lnTo>
                    <a:lnTo>
                      <a:pt x="4" y="8"/>
                    </a:lnTo>
                    <a:lnTo>
                      <a:pt x="2" y="8"/>
                    </a:lnTo>
                    <a:lnTo>
                      <a:pt x="0" y="8"/>
                    </a:lnTo>
                    <a:lnTo>
                      <a:pt x="4" y="7"/>
                    </a:lnTo>
                    <a:lnTo>
                      <a:pt x="7" y="6"/>
                    </a:lnTo>
                    <a:lnTo>
                      <a:pt x="9" y="6"/>
                    </a:lnTo>
                    <a:lnTo>
                      <a:pt x="12" y="4"/>
                    </a:lnTo>
                    <a:lnTo>
                      <a:pt x="16" y="3"/>
                    </a:lnTo>
                    <a:lnTo>
                      <a:pt x="19" y="2"/>
                    </a:lnTo>
                    <a:lnTo>
                      <a:pt x="23" y="1"/>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27" name="Freeform 40">
                <a:extLst>
                  <a:ext uri="{FF2B5EF4-FFF2-40B4-BE49-F238E27FC236}">
                    <a16:creationId xmlns:a16="http://schemas.microsoft.com/office/drawing/2014/main" id="{F2CAED47-22F5-C046-8A11-175E6BC27432}"/>
                  </a:ext>
                </a:extLst>
              </p:cNvPr>
              <p:cNvSpPr>
                <a:spLocks/>
              </p:cNvSpPr>
              <p:nvPr/>
            </p:nvSpPr>
            <p:spPr bwMode="auto">
              <a:xfrm>
                <a:off x="5994530" y="5873150"/>
                <a:ext cx="487664" cy="113177"/>
              </a:xfrm>
              <a:custGeom>
                <a:avLst/>
                <a:gdLst>
                  <a:gd name="T0" fmla="*/ 2147483647 w 286"/>
                  <a:gd name="T1" fmla="*/ 2147483647 h 65"/>
                  <a:gd name="T2" fmla="*/ 2147483647 w 286"/>
                  <a:gd name="T3" fmla="*/ 2147483647 h 65"/>
                  <a:gd name="T4" fmla="*/ 2147483647 w 286"/>
                  <a:gd name="T5" fmla="*/ 2147483647 h 65"/>
                  <a:gd name="T6" fmla="*/ 2147483647 w 286"/>
                  <a:gd name="T7" fmla="*/ 2147483647 h 65"/>
                  <a:gd name="T8" fmla="*/ 2147483647 w 286"/>
                  <a:gd name="T9" fmla="*/ 2147483647 h 65"/>
                  <a:gd name="T10" fmla="*/ 2147483647 w 286"/>
                  <a:gd name="T11" fmla="*/ 2147483647 h 65"/>
                  <a:gd name="T12" fmla="*/ 2147483647 w 286"/>
                  <a:gd name="T13" fmla="*/ 2147483647 h 65"/>
                  <a:gd name="T14" fmla="*/ 2147483647 w 286"/>
                  <a:gd name="T15" fmla="*/ 2147483647 h 65"/>
                  <a:gd name="T16" fmla="*/ 2147483647 w 286"/>
                  <a:gd name="T17" fmla="*/ 2147483647 h 65"/>
                  <a:gd name="T18" fmla="*/ 2147483647 w 286"/>
                  <a:gd name="T19" fmla="*/ 2147483647 h 65"/>
                  <a:gd name="T20" fmla="*/ 2147483647 w 286"/>
                  <a:gd name="T21" fmla="*/ 2147483647 h 65"/>
                  <a:gd name="T22" fmla="*/ 2147483647 w 286"/>
                  <a:gd name="T23" fmla="*/ 2147483647 h 65"/>
                  <a:gd name="T24" fmla="*/ 2147483647 w 286"/>
                  <a:gd name="T25" fmla="*/ 2147483647 h 65"/>
                  <a:gd name="T26" fmla="*/ 2147483647 w 286"/>
                  <a:gd name="T27" fmla="*/ 2147483647 h 65"/>
                  <a:gd name="T28" fmla="*/ 2147483647 w 286"/>
                  <a:gd name="T29" fmla="*/ 2147483647 h 65"/>
                  <a:gd name="T30" fmla="*/ 2147483647 w 286"/>
                  <a:gd name="T31" fmla="*/ 2147483647 h 65"/>
                  <a:gd name="T32" fmla="*/ 2147483647 w 286"/>
                  <a:gd name="T33" fmla="*/ 2147483647 h 65"/>
                  <a:gd name="T34" fmla="*/ 2147483647 w 286"/>
                  <a:gd name="T35" fmla="*/ 2147483647 h 65"/>
                  <a:gd name="T36" fmla="*/ 2147483647 w 286"/>
                  <a:gd name="T37" fmla="*/ 2147483647 h 65"/>
                  <a:gd name="T38" fmla="*/ 2147483647 w 286"/>
                  <a:gd name="T39" fmla="*/ 2147483647 h 65"/>
                  <a:gd name="T40" fmla="*/ 2147483647 w 286"/>
                  <a:gd name="T41" fmla="*/ 2147483647 h 65"/>
                  <a:gd name="T42" fmla="*/ 2147483647 w 286"/>
                  <a:gd name="T43" fmla="*/ 2147483647 h 65"/>
                  <a:gd name="T44" fmla="*/ 2147483647 w 286"/>
                  <a:gd name="T45" fmla="*/ 2147483647 h 65"/>
                  <a:gd name="T46" fmla="*/ 2147483647 w 286"/>
                  <a:gd name="T47" fmla="*/ 2147483647 h 65"/>
                  <a:gd name="T48" fmla="*/ 2147483647 w 286"/>
                  <a:gd name="T49" fmla="*/ 2147483647 h 65"/>
                  <a:gd name="T50" fmla="*/ 2147483647 w 286"/>
                  <a:gd name="T51" fmla="*/ 2147483647 h 65"/>
                  <a:gd name="T52" fmla="*/ 2147483647 w 286"/>
                  <a:gd name="T53" fmla="*/ 2147483647 h 65"/>
                  <a:gd name="T54" fmla="*/ 2147483647 w 286"/>
                  <a:gd name="T55" fmla="*/ 2147483647 h 65"/>
                  <a:gd name="T56" fmla="*/ 2147483647 w 286"/>
                  <a:gd name="T57" fmla="*/ 2147483647 h 65"/>
                  <a:gd name="T58" fmla="*/ 2147483647 w 286"/>
                  <a:gd name="T59" fmla="*/ 2147483647 h 65"/>
                  <a:gd name="T60" fmla="*/ 2147483647 w 286"/>
                  <a:gd name="T61" fmla="*/ 2147483647 h 65"/>
                  <a:gd name="T62" fmla="*/ 2147483647 w 286"/>
                  <a:gd name="T63" fmla="*/ 2147483647 h 65"/>
                  <a:gd name="T64" fmla="*/ 2147483647 w 286"/>
                  <a:gd name="T65" fmla="*/ 2147483647 h 65"/>
                  <a:gd name="T66" fmla="*/ 2147483647 w 286"/>
                  <a:gd name="T67" fmla="*/ 2147483647 h 65"/>
                  <a:gd name="T68" fmla="*/ 2147483647 w 286"/>
                  <a:gd name="T69" fmla="*/ 2147483647 h 65"/>
                  <a:gd name="T70" fmla="*/ 2147483647 w 286"/>
                  <a:gd name="T71" fmla="*/ 2147483647 h 65"/>
                  <a:gd name="T72" fmla="*/ 2147483647 w 286"/>
                  <a:gd name="T73" fmla="*/ 2147483647 h 65"/>
                  <a:gd name="T74" fmla="*/ 2147483647 w 286"/>
                  <a:gd name="T75" fmla="*/ 2147483647 h 65"/>
                  <a:gd name="T76" fmla="*/ 2147483647 w 286"/>
                  <a:gd name="T77" fmla="*/ 2147483647 h 65"/>
                  <a:gd name="T78" fmla="*/ 2147483647 w 286"/>
                  <a:gd name="T79" fmla="*/ 2147483647 h 65"/>
                  <a:gd name="T80" fmla="*/ 0 w 286"/>
                  <a:gd name="T81" fmla="*/ 2147483647 h 65"/>
                  <a:gd name="T82" fmla="*/ 2147483647 w 286"/>
                  <a:gd name="T83" fmla="*/ 2147483647 h 65"/>
                  <a:gd name="T84" fmla="*/ 2147483647 w 286"/>
                  <a:gd name="T85" fmla="*/ 2147483647 h 65"/>
                  <a:gd name="T86" fmla="*/ 2147483647 w 286"/>
                  <a:gd name="T87" fmla="*/ 2147483647 h 65"/>
                  <a:gd name="T88" fmla="*/ 2147483647 w 286"/>
                  <a:gd name="T89" fmla="*/ 2147483647 h 65"/>
                  <a:gd name="T90" fmla="*/ 2147483647 w 286"/>
                  <a:gd name="T91" fmla="*/ 2147483647 h 65"/>
                  <a:gd name="T92" fmla="*/ 2147483647 w 286"/>
                  <a:gd name="T93" fmla="*/ 2147483647 h 65"/>
                  <a:gd name="T94" fmla="*/ 2147483647 w 286"/>
                  <a:gd name="T95" fmla="*/ 2147483647 h 65"/>
                  <a:gd name="T96" fmla="*/ 2147483647 w 286"/>
                  <a:gd name="T97" fmla="*/ 2147483647 h 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86" h="65">
                    <a:moveTo>
                      <a:pt x="214" y="19"/>
                    </a:moveTo>
                    <a:lnTo>
                      <a:pt x="220" y="19"/>
                    </a:lnTo>
                    <a:lnTo>
                      <a:pt x="227" y="20"/>
                    </a:lnTo>
                    <a:lnTo>
                      <a:pt x="234" y="21"/>
                    </a:lnTo>
                    <a:lnTo>
                      <a:pt x="241" y="22"/>
                    </a:lnTo>
                    <a:lnTo>
                      <a:pt x="248" y="24"/>
                    </a:lnTo>
                    <a:lnTo>
                      <a:pt x="255" y="26"/>
                    </a:lnTo>
                    <a:lnTo>
                      <a:pt x="262" y="27"/>
                    </a:lnTo>
                    <a:lnTo>
                      <a:pt x="271" y="27"/>
                    </a:lnTo>
                    <a:lnTo>
                      <a:pt x="286" y="36"/>
                    </a:lnTo>
                    <a:lnTo>
                      <a:pt x="279" y="36"/>
                    </a:lnTo>
                    <a:lnTo>
                      <a:pt x="271" y="36"/>
                    </a:lnTo>
                    <a:lnTo>
                      <a:pt x="264" y="35"/>
                    </a:lnTo>
                    <a:lnTo>
                      <a:pt x="257" y="34"/>
                    </a:lnTo>
                    <a:lnTo>
                      <a:pt x="248" y="33"/>
                    </a:lnTo>
                    <a:lnTo>
                      <a:pt x="241" y="32"/>
                    </a:lnTo>
                    <a:lnTo>
                      <a:pt x="233" y="32"/>
                    </a:lnTo>
                    <a:lnTo>
                      <a:pt x="226" y="32"/>
                    </a:lnTo>
                    <a:lnTo>
                      <a:pt x="226" y="33"/>
                    </a:lnTo>
                    <a:lnTo>
                      <a:pt x="227" y="34"/>
                    </a:lnTo>
                    <a:lnTo>
                      <a:pt x="227" y="35"/>
                    </a:lnTo>
                    <a:lnTo>
                      <a:pt x="229" y="36"/>
                    </a:lnTo>
                    <a:lnTo>
                      <a:pt x="229" y="37"/>
                    </a:lnTo>
                    <a:lnTo>
                      <a:pt x="229" y="40"/>
                    </a:lnTo>
                    <a:lnTo>
                      <a:pt x="217" y="37"/>
                    </a:lnTo>
                    <a:lnTo>
                      <a:pt x="203" y="36"/>
                    </a:lnTo>
                    <a:lnTo>
                      <a:pt x="189" y="36"/>
                    </a:lnTo>
                    <a:lnTo>
                      <a:pt x="174" y="36"/>
                    </a:lnTo>
                    <a:lnTo>
                      <a:pt x="160" y="36"/>
                    </a:lnTo>
                    <a:lnTo>
                      <a:pt x="146" y="36"/>
                    </a:lnTo>
                    <a:lnTo>
                      <a:pt x="132" y="36"/>
                    </a:lnTo>
                    <a:lnTo>
                      <a:pt x="118" y="36"/>
                    </a:lnTo>
                    <a:lnTo>
                      <a:pt x="127" y="42"/>
                    </a:lnTo>
                    <a:lnTo>
                      <a:pt x="127" y="44"/>
                    </a:lnTo>
                    <a:lnTo>
                      <a:pt x="127" y="47"/>
                    </a:lnTo>
                    <a:lnTo>
                      <a:pt x="128" y="47"/>
                    </a:lnTo>
                    <a:lnTo>
                      <a:pt x="130" y="47"/>
                    </a:lnTo>
                    <a:lnTo>
                      <a:pt x="130" y="48"/>
                    </a:lnTo>
                    <a:lnTo>
                      <a:pt x="132" y="49"/>
                    </a:lnTo>
                    <a:lnTo>
                      <a:pt x="135" y="49"/>
                    </a:lnTo>
                    <a:lnTo>
                      <a:pt x="135" y="51"/>
                    </a:lnTo>
                    <a:lnTo>
                      <a:pt x="134" y="52"/>
                    </a:lnTo>
                    <a:lnTo>
                      <a:pt x="134" y="54"/>
                    </a:lnTo>
                    <a:lnTo>
                      <a:pt x="134" y="55"/>
                    </a:lnTo>
                    <a:lnTo>
                      <a:pt x="132" y="56"/>
                    </a:lnTo>
                    <a:lnTo>
                      <a:pt x="132" y="57"/>
                    </a:lnTo>
                    <a:lnTo>
                      <a:pt x="132" y="59"/>
                    </a:lnTo>
                    <a:lnTo>
                      <a:pt x="130" y="60"/>
                    </a:lnTo>
                    <a:lnTo>
                      <a:pt x="111" y="60"/>
                    </a:lnTo>
                    <a:lnTo>
                      <a:pt x="106" y="57"/>
                    </a:lnTo>
                    <a:lnTo>
                      <a:pt x="99" y="57"/>
                    </a:lnTo>
                    <a:lnTo>
                      <a:pt x="90" y="56"/>
                    </a:lnTo>
                    <a:lnTo>
                      <a:pt x="82" y="55"/>
                    </a:lnTo>
                    <a:lnTo>
                      <a:pt x="75" y="54"/>
                    </a:lnTo>
                    <a:lnTo>
                      <a:pt x="66" y="52"/>
                    </a:lnTo>
                    <a:lnTo>
                      <a:pt x="59" y="51"/>
                    </a:lnTo>
                    <a:lnTo>
                      <a:pt x="52" y="49"/>
                    </a:lnTo>
                    <a:lnTo>
                      <a:pt x="45" y="49"/>
                    </a:lnTo>
                    <a:lnTo>
                      <a:pt x="47" y="49"/>
                    </a:lnTo>
                    <a:lnTo>
                      <a:pt x="45" y="49"/>
                    </a:lnTo>
                    <a:lnTo>
                      <a:pt x="43" y="48"/>
                    </a:lnTo>
                    <a:lnTo>
                      <a:pt x="40" y="48"/>
                    </a:lnTo>
                    <a:lnTo>
                      <a:pt x="35" y="48"/>
                    </a:lnTo>
                    <a:lnTo>
                      <a:pt x="30" y="47"/>
                    </a:lnTo>
                    <a:lnTo>
                      <a:pt x="26" y="47"/>
                    </a:lnTo>
                    <a:lnTo>
                      <a:pt x="24" y="47"/>
                    </a:lnTo>
                    <a:lnTo>
                      <a:pt x="24" y="49"/>
                    </a:lnTo>
                    <a:lnTo>
                      <a:pt x="24" y="53"/>
                    </a:lnTo>
                    <a:lnTo>
                      <a:pt x="37" y="65"/>
                    </a:lnTo>
                    <a:lnTo>
                      <a:pt x="31" y="65"/>
                    </a:lnTo>
                    <a:lnTo>
                      <a:pt x="26" y="65"/>
                    </a:lnTo>
                    <a:lnTo>
                      <a:pt x="21" y="64"/>
                    </a:lnTo>
                    <a:lnTo>
                      <a:pt x="17" y="62"/>
                    </a:lnTo>
                    <a:lnTo>
                      <a:pt x="12" y="61"/>
                    </a:lnTo>
                    <a:lnTo>
                      <a:pt x="7" y="60"/>
                    </a:lnTo>
                    <a:lnTo>
                      <a:pt x="4" y="60"/>
                    </a:lnTo>
                    <a:lnTo>
                      <a:pt x="0" y="60"/>
                    </a:lnTo>
                    <a:lnTo>
                      <a:pt x="0" y="0"/>
                    </a:lnTo>
                    <a:lnTo>
                      <a:pt x="21" y="2"/>
                    </a:lnTo>
                    <a:lnTo>
                      <a:pt x="43" y="3"/>
                    </a:lnTo>
                    <a:lnTo>
                      <a:pt x="66" y="4"/>
                    </a:lnTo>
                    <a:lnTo>
                      <a:pt x="89" y="6"/>
                    </a:lnTo>
                    <a:lnTo>
                      <a:pt x="109" y="8"/>
                    </a:lnTo>
                    <a:lnTo>
                      <a:pt x="132" y="9"/>
                    </a:lnTo>
                    <a:lnTo>
                      <a:pt x="155" y="10"/>
                    </a:lnTo>
                    <a:lnTo>
                      <a:pt x="175" y="11"/>
                    </a:lnTo>
                    <a:lnTo>
                      <a:pt x="179" y="12"/>
                    </a:lnTo>
                    <a:lnTo>
                      <a:pt x="184" y="12"/>
                    </a:lnTo>
                    <a:lnTo>
                      <a:pt x="187" y="14"/>
                    </a:lnTo>
                    <a:lnTo>
                      <a:pt x="193" y="15"/>
                    </a:lnTo>
                    <a:lnTo>
                      <a:pt x="198" y="16"/>
                    </a:lnTo>
                    <a:lnTo>
                      <a:pt x="203" y="17"/>
                    </a:lnTo>
                    <a:lnTo>
                      <a:pt x="208" y="18"/>
                    </a:lnTo>
                    <a:lnTo>
                      <a:pt x="214" y="1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28" name="Freeform 41">
                <a:extLst>
                  <a:ext uri="{FF2B5EF4-FFF2-40B4-BE49-F238E27FC236}">
                    <a16:creationId xmlns:a16="http://schemas.microsoft.com/office/drawing/2014/main" id="{7AD45639-F834-BF4F-9F68-EEBB0E75D7F0}"/>
                  </a:ext>
                </a:extLst>
              </p:cNvPr>
              <p:cNvSpPr>
                <a:spLocks/>
              </p:cNvSpPr>
              <p:nvPr/>
            </p:nvSpPr>
            <p:spPr bwMode="auto">
              <a:xfrm>
                <a:off x="5994530" y="5873150"/>
                <a:ext cx="487664" cy="113177"/>
              </a:xfrm>
              <a:custGeom>
                <a:avLst/>
                <a:gdLst>
                  <a:gd name="T0" fmla="*/ 2147483647 w 286"/>
                  <a:gd name="T1" fmla="*/ 2147483647 h 65"/>
                  <a:gd name="T2" fmla="*/ 2147483647 w 286"/>
                  <a:gd name="T3" fmla="*/ 2147483647 h 65"/>
                  <a:gd name="T4" fmla="*/ 2147483647 w 286"/>
                  <a:gd name="T5" fmla="*/ 2147483647 h 65"/>
                  <a:gd name="T6" fmla="*/ 2147483647 w 286"/>
                  <a:gd name="T7" fmla="*/ 2147483647 h 65"/>
                  <a:gd name="T8" fmla="*/ 2147483647 w 286"/>
                  <a:gd name="T9" fmla="*/ 2147483647 h 65"/>
                  <a:gd name="T10" fmla="*/ 2147483647 w 286"/>
                  <a:gd name="T11" fmla="*/ 2147483647 h 65"/>
                  <a:gd name="T12" fmla="*/ 2147483647 w 286"/>
                  <a:gd name="T13" fmla="*/ 2147483647 h 65"/>
                  <a:gd name="T14" fmla="*/ 2147483647 w 286"/>
                  <a:gd name="T15" fmla="*/ 2147483647 h 65"/>
                  <a:gd name="T16" fmla="*/ 2147483647 w 286"/>
                  <a:gd name="T17" fmla="*/ 2147483647 h 65"/>
                  <a:gd name="T18" fmla="*/ 2147483647 w 286"/>
                  <a:gd name="T19" fmla="*/ 2147483647 h 65"/>
                  <a:gd name="T20" fmla="*/ 2147483647 w 286"/>
                  <a:gd name="T21" fmla="*/ 2147483647 h 65"/>
                  <a:gd name="T22" fmla="*/ 2147483647 w 286"/>
                  <a:gd name="T23" fmla="*/ 2147483647 h 65"/>
                  <a:gd name="T24" fmla="*/ 2147483647 w 286"/>
                  <a:gd name="T25" fmla="*/ 2147483647 h 65"/>
                  <a:gd name="T26" fmla="*/ 2147483647 w 286"/>
                  <a:gd name="T27" fmla="*/ 2147483647 h 65"/>
                  <a:gd name="T28" fmla="*/ 2147483647 w 286"/>
                  <a:gd name="T29" fmla="*/ 2147483647 h 65"/>
                  <a:gd name="T30" fmla="*/ 2147483647 w 286"/>
                  <a:gd name="T31" fmla="*/ 2147483647 h 65"/>
                  <a:gd name="T32" fmla="*/ 2147483647 w 286"/>
                  <a:gd name="T33" fmla="*/ 2147483647 h 65"/>
                  <a:gd name="T34" fmla="*/ 2147483647 w 286"/>
                  <a:gd name="T35" fmla="*/ 2147483647 h 65"/>
                  <a:gd name="T36" fmla="*/ 2147483647 w 286"/>
                  <a:gd name="T37" fmla="*/ 2147483647 h 65"/>
                  <a:gd name="T38" fmla="*/ 2147483647 w 286"/>
                  <a:gd name="T39" fmla="*/ 2147483647 h 65"/>
                  <a:gd name="T40" fmla="*/ 2147483647 w 286"/>
                  <a:gd name="T41" fmla="*/ 2147483647 h 65"/>
                  <a:gd name="T42" fmla="*/ 2147483647 w 286"/>
                  <a:gd name="T43" fmla="*/ 2147483647 h 65"/>
                  <a:gd name="T44" fmla="*/ 2147483647 w 286"/>
                  <a:gd name="T45" fmla="*/ 2147483647 h 65"/>
                  <a:gd name="T46" fmla="*/ 2147483647 w 286"/>
                  <a:gd name="T47" fmla="*/ 2147483647 h 65"/>
                  <a:gd name="T48" fmla="*/ 2147483647 w 286"/>
                  <a:gd name="T49" fmla="*/ 2147483647 h 65"/>
                  <a:gd name="T50" fmla="*/ 2147483647 w 286"/>
                  <a:gd name="T51" fmla="*/ 2147483647 h 65"/>
                  <a:gd name="T52" fmla="*/ 2147483647 w 286"/>
                  <a:gd name="T53" fmla="*/ 2147483647 h 65"/>
                  <a:gd name="T54" fmla="*/ 2147483647 w 286"/>
                  <a:gd name="T55" fmla="*/ 2147483647 h 65"/>
                  <a:gd name="T56" fmla="*/ 2147483647 w 286"/>
                  <a:gd name="T57" fmla="*/ 2147483647 h 65"/>
                  <a:gd name="T58" fmla="*/ 2147483647 w 286"/>
                  <a:gd name="T59" fmla="*/ 2147483647 h 65"/>
                  <a:gd name="T60" fmla="*/ 2147483647 w 286"/>
                  <a:gd name="T61" fmla="*/ 2147483647 h 65"/>
                  <a:gd name="T62" fmla="*/ 2147483647 w 286"/>
                  <a:gd name="T63" fmla="*/ 2147483647 h 65"/>
                  <a:gd name="T64" fmla="*/ 2147483647 w 286"/>
                  <a:gd name="T65" fmla="*/ 2147483647 h 65"/>
                  <a:gd name="T66" fmla="*/ 2147483647 w 286"/>
                  <a:gd name="T67" fmla="*/ 2147483647 h 65"/>
                  <a:gd name="T68" fmla="*/ 2147483647 w 286"/>
                  <a:gd name="T69" fmla="*/ 2147483647 h 65"/>
                  <a:gd name="T70" fmla="*/ 2147483647 w 286"/>
                  <a:gd name="T71" fmla="*/ 2147483647 h 65"/>
                  <a:gd name="T72" fmla="*/ 2147483647 w 286"/>
                  <a:gd name="T73" fmla="*/ 2147483647 h 65"/>
                  <a:gd name="T74" fmla="*/ 2147483647 w 286"/>
                  <a:gd name="T75" fmla="*/ 2147483647 h 65"/>
                  <a:gd name="T76" fmla="*/ 2147483647 w 286"/>
                  <a:gd name="T77" fmla="*/ 2147483647 h 65"/>
                  <a:gd name="T78" fmla="*/ 2147483647 w 286"/>
                  <a:gd name="T79" fmla="*/ 2147483647 h 65"/>
                  <a:gd name="T80" fmla="*/ 0 w 286"/>
                  <a:gd name="T81" fmla="*/ 2147483647 h 65"/>
                  <a:gd name="T82" fmla="*/ 2147483647 w 286"/>
                  <a:gd name="T83" fmla="*/ 2147483647 h 65"/>
                  <a:gd name="T84" fmla="*/ 2147483647 w 286"/>
                  <a:gd name="T85" fmla="*/ 2147483647 h 65"/>
                  <a:gd name="T86" fmla="*/ 2147483647 w 286"/>
                  <a:gd name="T87" fmla="*/ 2147483647 h 65"/>
                  <a:gd name="T88" fmla="*/ 2147483647 w 286"/>
                  <a:gd name="T89" fmla="*/ 2147483647 h 65"/>
                  <a:gd name="T90" fmla="*/ 2147483647 w 286"/>
                  <a:gd name="T91" fmla="*/ 2147483647 h 65"/>
                  <a:gd name="T92" fmla="*/ 2147483647 w 286"/>
                  <a:gd name="T93" fmla="*/ 2147483647 h 65"/>
                  <a:gd name="T94" fmla="*/ 2147483647 w 286"/>
                  <a:gd name="T95" fmla="*/ 2147483647 h 65"/>
                  <a:gd name="T96" fmla="*/ 2147483647 w 286"/>
                  <a:gd name="T97" fmla="*/ 2147483647 h 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86" h="65">
                    <a:moveTo>
                      <a:pt x="214" y="19"/>
                    </a:moveTo>
                    <a:lnTo>
                      <a:pt x="220" y="19"/>
                    </a:lnTo>
                    <a:lnTo>
                      <a:pt x="227" y="20"/>
                    </a:lnTo>
                    <a:lnTo>
                      <a:pt x="234" y="21"/>
                    </a:lnTo>
                    <a:lnTo>
                      <a:pt x="241" y="22"/>
                    </a:lnTo>
                    <a:lnTo>
                      <a:pt x="248" y="24"/>
                    </a:lnTo>
                    <a:lnTo>
                      <a:pt x="255" y="26"/>
                    </a:lnTo>
                    <a:lnTo>
                      <a:pt x="262" y="27"/>
                    </a:lnTo>
                    <a:lnTo>
                      <a:pt x="271" y="27"/>
                    </a:lnTo>
                    <a:lnTo>
                      <a:pt x="286" y="36"/>
                    </a:lnTo>
                    <a:lnTo>
                      <a:pt x="279" y="36"/>
                    </a:lnTo>
                    <a:lnTo>
                      <a:pt x="271" y="36"/>
                    </a:lnTo>
                    <a:lnTo>
                      <a:pt x="264" y="35"/>
                    </a:lnTo>
                    <a:lnTo>
                      <a:pt x="257" y="34"/>
                    </a:lnTo>
                    <a:lnTo>
                      <a:pt x="248" y="33"/>
                    </a:lnTo>
                    <a:lnTo>
                      <a:pt x="241" y="32"/>
                    </a:lnTo>
                    <a:lnTo>
                      <a:pt x="233" y="32"/>
                    </a:lnTo>
                    <a:lnTo>
                      <a:pt x="226" y="32"/>
                    </a:lnTo>
                    <a:lnTo>
                      <a:pt x="226" y="33"/>
                    </a:lnTo>
                    <a:lnTo>
                      <a:pt x="227" y="34"/>
                    </a:lnTo>
                    <a:lnTo>
                      <a:pt x="227" y="35"/>
                    </a:lnTo>
                    <a:lnTo>
                      <a:pt x="229" y="36"/>
                    </a:lnTo>
                    <a:lnTo>
                      <a:pt x="229" y="37"/>
                    </a:lnTo>
                    <a:lnTo>
                      <a:pt x="229" y="40"/>
                    </a:lnTo>
                    <a:lnTo>
                      <a:pt x="217" y="37"/>
                    </a:lnTo>
                    <a:lnTo>
                      <a:pt x="203" y="36"/>
                    </a:lnTo>
                    <a:lnTo>
                      <a:pt x="189" y="36"/>
                    </a:lnTo>
                    <a:lnTo>
                      <a:pt x="174" y="36"/>
                    </a:lnTo>
                    <a:lnTo>
                      <a:pt x="160" y="36"/>
                    </a:lnTo>
                    <a:lnTo>
                      <a:pt x="146" y="36"/>
                    </a:lnTo>
                    <a:lnTo>
                      <a:pt x="132" y="36"/>
                    </a:lnTo>
                    <a:lnTo>
                      <a:pt x="118" y="36"/>
                    </a:lnTo>
                    <a:lnTo>
                      <a:pt x="127" y="42"/>
                    </a:lnTo>
                    <a:lnTo>
                      <a:pt x="127" y="44"/>
                    </a:lnTo>
                    <a:lnTo>
                      <a:pt x="127" y="47"/>
                    </a:lnTo>
                    <a:lnTo>
                      <a:pt x="128" y="47"/>
                    </a:lnTo>
                    <a:lnTo>
                      <a:pt x="130" y="47"/>
                    </a:lnTo>
                    <a:lnTo>
                      <a:pt x="130" y="48"/>
                    </a:lnTo>
                    <a:lnTo>
                      <a:pt x="132" y="49"/>
                    </a:lnTo>
                    <a:lnTo>
                      <a:pt x="135" y="49"/>
                    </a:lnTo>
                    <a:lnTo>
                      <a:pt x="135" y="51"/>
                    </a:lnTo>
                    <a:lnTo>
                      <a:pt x="134" y="52"/>
                    </a:lnTo>
                    <a:lnTo>
                      <a:pt x="134" y="54"/>
                    </a:lnTo>
                    <a:lnTo>
                      <a:pt x="134" y="55"/>
                    </a:lnTo>
                    <a:lnTo>
                      <a:pt x="132" y="56"/>
                    </a:lnTo>
                    <a:lnTo>
                      <a:pt x="132" y="57"/>
                    </a:lnTo>
                    <a:lnTo>
                      <a:pt x="132" y="59"/>
                    </a:lnTo>
                    <a:lnTo>
                      <a:pt x="130" y="60"/>
                    </a:lnTo>
                    <a:lnTo>
                      <a:pt x="111" y="60"/>
                    </a:lnTo>
                    <a:lnTo>
                      <a:pt x="106" y="57"/>
                    </a:lnTo>
                    <a:lnTo>
                      <a:pt x="99" y="57"/>
                    </a:lnTo>
                    <a:lnTo>
                      <a:pt x="90" y="56"/>
                    </a:lnTo>
                    <a:lnTo>
                      <a:pt x="82" y="55"/>
                    </a:lnTo>
                    <a:lnTo>
                      <a:pt x="75" y="54"/>
                    </a:lnTo>
                    <a:lnTo>
                      <a:pt x="66" y="52"/>
                    </a:lnTo>
                    <a:lnTo>
                      <a:pt x="59" y="51"/>
                    </a:lnTo>
                    <a:lnTo>
                      <a:pt x="52" y="49"/>
                    </a:lnTo>
                    <a:lnTo>
                      <a:pt x="45" y="49"/>
                    </a:lnTo>
                    <a:lnTo>
                      <a:pt x="47" y="49"/>
                    </a:lnTo>
                    <a:lnTo>
                      <a:pt x="45" y="49"/>
                    </a:lnTo>
                    <a:lnTo>
                      <a:pt x="43" y="48"/>
                    </a:lnTo>
                    <a:lnTo>
                      <a:pt x="40" y="48"/>
                    </a:lnTo>
                    <a:lnTo>
                      <a:pt x="35" y="48"/>
                    </a:lnTo>
                    <a:lnTo>
                      <a:pt x="30" y="47"/>
                    </a:lnTo>
                    <a:lnTo>
                      <a:pt x="26" y="47"/>
                    </a:lnTo>
                    <a:lnTo>
                      <a:pt x="24" y="47"/>
                    </a:lnTo>
                    <a:lnTo>
                      <a:pt x="24" y="49"/>
                    </a:lnTo>
                    <a:lnTo>
                      <a:pt x="24" y="53"/>
                    </a:lnTo>
                    <a:lnTo>
                      <a:pt x="37" y="65"/>
                    </a:lnTo>
                    <a:lnTo>
                      <a:pt x="31" y="65"/>
                    </a:lnTo>
                    <a:lnTo>
                      <a:pt x="26" y="65"/>
                    </a:lnTo>
                    <a:lnTo>
                      <a:pt x="21" y="64"/>
                    </a:lnTo>
                    <a:lnTo>
                      <a:pt x="17" y="62"/>
                    </a:lnTo>
                    <a:lnTo>
                      <a:pt x="12" y="61"/>
                    </a:lnTo>
                    <a:lnTo>
                      <a:pt x="7" y="60"/>
                    </a:lnTo>
                    <a:lnTo>
                      <a:pt x="4" y="60"/>
                    </a:lnTo>
                    <a:lnTo>
                      <a:pt x="0" y="60"/>
                    </a:lnTo>
                    <a:lnTo>
                      <a:pt x="0" y="0"/>
                    </a:lnTo>
                    <a:lnTo>
                      <a:pt x="21" y="2"/>
                    </a:lnTo>
                    <a:lnTo>
                      <a:pt x="43" y="3"/>
                    </a:lnTo>
                    <a:lnTo>
                      <a:pt x="66" y="4"/>
                    </a:lnTo>
                    <a:lnTo>
                      <a:pt x="89" y="6"/>
                    </a:lnTo>
                    <a:lnTo>
                      <a:pt x="109" y="8"/>
                    </a:lnTo>
                    <a:lnTo>
                      <a:pt x="132" y="9"/>
                    </a:lnTo>
                    <a:lnTo>
                      <a:pt x="155" y="10"/>
                    </a:lnTo>
                    <a:lnTo>
                      <a:pt x="175" y="11"/>
                    </a:lnTo>
                    <a:lnTo>
                      <a:pt x="179" y="12"/>
                    </a:lnTo>
                    <a:lnTo>
                      <a:pt x="184" y="12"/>
                    </a:lnTo>
                    <a:lnTo>
                      <a:pt x="187" y="14"/>
                    </a:lnTo>
                    <a:lnTo>
                      <a:pt x="193" y="15"/>
                    </a:lnTo>
                    <a:lnTo>
                      <a:pt x="198" y="16"/>
                    </a:lnTo>
                    <a:lnTo>
                      <a:pt x="203" y="17"/>
                    </a:lnTo>
                    <a:lnTo>
                      <a:pt x="208" y="18"/>
                    </a:lnTo>
                    <a:lnTo>
                      <a:pt x="214"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29" name="Freeform 42">
                <a:extLst>
                  <a:ext uri="{FF2B5EF4-FFF2-40B4-BE49-F238E27FC236}">
                    <a16:creationId xmlns:a16="http://schemas.microsoft.com/office/drawing/2014/main" id="{D6D371C2-1B0E-B648-9D0A-66DEB17BE670}"/>
                  </a:ext>
                </a:extLst>
              </p:cNvPr>
              <p:cNvSpPr>
                <a:spLocks/>
              </p:cNvSpPr>
              <p:nvPr/>
            </p:nvSpPr>
            <p:spPr bwMode="auto">
              <a:xfrm>
                <a:off x="5994530" y="5873150"/>
                <a:ext cx="351255" cy="31832"/>
              </a:xfrm>
              <a:custGeom>
                <a:avLst/>
                <a:gdLst>
                  <a:gd name="T0" fmla="*/ 2147483647 w 207"/>
                  <a:gd name="T1" fmla="*/ 2147483647 h 18"/>
                  <a:gd name="T2" fmla="*/ 0 w 207"/>
                  <a:gd name="T3" fmla="*/ 2147483647 h 18"/>
                  <a:gd name="T4" fmla="*/ 0 w 207"/>
                  <a:gd name="T5" fmla="*/ 0 h 18"/>
                  <a:gd name="T6" fmla="*/ 2147483647 w 207"/>
                  <a:gd name="T7" fmla="*/ 2147483647 h 18"/>
                  <a:gd name="T8" fmla="*/ 2147483647 w 207"/>
                  <a:gd name="T9" fmla="*/ 2147483647 h 18"/>
                  <a:gd name="T10" fmla="*/ 2147483647 w 207"/>
                  <a:gd name="T11" fmla="*/ 2147483647 h 18"/>
                  <a:gd name="T12" fmla="*/ 2147483647 w 207"/>
                  <a:gd name="T13" fmla="*/ 2147483647 h 18"/>
                  <a:gd name="T14" fmla="*/ 2147483647 w 207"/>
                  <a:gd name="T15" fmla="*/ 2147483647 h 18"/>
                  <a:gd name="T16" fmla="*/ 2147483647 w 207"/>
                  <a:gd name="T17" fmla="*/ 2147483647 h 18"/>
                  <a:gd name="T18" fmla="*/ 2147483647 w 207"/>
                  <a:gd name="T19" fmla="*/ 2147483647 h 18"/>
                  <a:gd name="T20" fmla="*/ 2147483647 w 207"/>
                  <a:gd name="T21" fmla="*/ 2147483647 h 18"/>
                  <a:gd name="T22" fmla="*/ 2147483647 w 207"/>
                  <a:gd name="T23" fmla="*/ 2147483647 h 18"/>
                  <a:gd name="T24" fmla="*/ 2147483647 w 207"/>
                  <a:gd name="T25" fmla="*/ 2147483647 h 18"/>
                  <a:gd name="T26" fmla="*/ 2147483647 w 207"/>
                  <a:gd name="T27" fmla="*/ 2147483647 h 18"/>
                  <a:gd name="T28" fmla="*/ 2147483647 w 207"/>
                  <a:gd name="T29" fmla="*/ 2147483647 h 18"/>
                  <a:gd name="T30" fmla="*/ 2147483647 w 207"/>
                  <a:gd name="T31" fmla="*/ 2147483647 h 18"/>
                  <a:gd name="T32" fmla="*/ 2147483647 w 207"/>
                  <a:gd name="T33" fmla="*/ 2147483647 h 18"/>
                  <a:gd name="T34" fmla="*/ 2147483647 w 207"/>
                  <a:gd name="T35" fmla="*/ 2147483647 h 18"/>
                  <a:gd name="T36" fmla="*/ 2147483647 w 207"/>
                  <a:gd name="T37" fmla="*/ 2147483647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7" h="18">
                    <a:moveTo>
                      <a:pt x="207" y="18"/>
                    </a:moveTo>
                    <a:lnTo>
                      <a:pt x="0" y="15"/>
                    </a:lnTo>
                    <a:lnTo>
                      <a:pt x="0" y="0"/>
                    </a:lnTo>
                    <a:lnTo>
                      <a:pt x="21" y="2"/>
                    </a:lnTo>
                    <a:lnTo>
                      <a:pt x="43" y="3"/>
                    </a:lnTo>
                    <a:lnTo>
                      <a:pt x="66" y="4"/>
                    </a:lnTo>
                    <a:lnTo>
                      <a:pt x="89" y="6"/>
                    </a:lnTo>
                    <a:lnTo>
                      <a:pt x="109" y="8"/>
                    </a:lnTo>
                    <a:lnTo>
                      <a:pt x="132" y="9"/>
                    </a:lnTo>
                    <a:lnTo>
                      <a:pt x="155" y="10"/>
                    </a:lnTo>
                    <a:lnTo>
                      <a:pt x="175" y="11"/>
                    </a:lnTo>
                    <a:lnTo>
                      <a:pt x="179" y="11"/>
                    </a:lnTo>
                    <a:lnTo>
                      <a:pt x="182" y="12"/>
                    </a:lnTo>
                    <a:lnTo>
                      <a:pt x="186" y="14"/>
                    </a:lnTo>
                    <a:lnTo>
                      <a:pt x="189" y="15"/>
                    </a:lnTo>
                    <a:lnTo>
                      <a:pt x="194" y="15"/>
                    </a:lnTo>
                    <a:lnTo>
                      <a:pt x="198" y="16"/>
                    </a:lnTo>
                    <a:lnTo>
                      <a:pt x="203" y="17"/>
                    </a:lnTo>
                    <a:lnTo>
                      <a:pt x="207" y="18"/>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30" name="Freeform 43">
                <a:extLst>
                  <a:ext uri="{FF2B5EF4-FFF2-40B4-BE49-F238E27FC236}">
                    <a16:creationId xmlns:a16="http://schemas.microsoft.com/office/drawing/2014/main" id="{7C8FD4F5-80A0-4A4E-B3D9-E40EA127EFDF}"/>
                  </a:ext>
                </a:extLst>
              </p:cNvPr>
              <p:cNvSpPr>
                <a:spLocks/>
              </p:cNvSpPr>
              <p:nvPr/>
            </p:nvSpPr>
            <p:spPr bwMode="auto">
              <a:xfrm>
                <a:off x="5994530" y="5890833"/>
                <a:ext cx="487664" cy="95494"/>
              </a:xfrm>
              <a:custGeom>
                <a:avLst/>
                <a:gdLst>
                  <a:gd name="T0" fmla="*/ 2147483647 w 286"/>
                  <a:gd name="T1" fmla="*/ 2147483647 h 55"/>
                  <a:gd name="T2" fmla="*/ 2147483647 w 286"/>
                  <a:gd name="T3" fmla="*/ 2147483647 h 55"/>
                  <a:gd name="T4" fmla="*/ 2147483647 w 286"/>
                  <a:gd name="T5" fmla="*/ 2147483647 h 55"/>
                  <a:gd name="T6" fmla="*/ 2147483647 w 286"/>
                  <a:gd name="T7" fmla="*/ 2147483647 h 55"/>
                  <a:gd name="T8" fmla="*/ 2147483647 w 286"/>
                  <a:gd name="T9" fmla="*/ 2147483647 h 55"/>
                  <a:gd name="T10" fmla="*/ 2147483647 w 286"/>
                  <a:gd name="T11" fmla="*/ 2147483647 h 55"/>
                  <a:gd name="T12" fmla="*/ 2147483647 w 286"/>
                  <a:gd name="T13" fmla="*/ 2147483647 h 55"/>
                  <a:gd name="T14" fmla="*/ 2147483647 w 286"/>
                  <a:gd name="T15" fmla="*/ 2147483647 h 55"/>
                  <a:gd name="T16" fmla="*/ 2147483647 w 286"/>
                  <a:gd name="T17" fmla="*/ 2147483647 h 55"/>
                  <a:gd name="T18" fmla="*/ 2147483647 w 286"/>
                  <a:gd name="T19" fmla="*/ 2147483647 h 55"/>
                  <a:gd name="T20" fmla="*/ 2147483647 w 286"/>
                  <a:gd name="T21" fmla="*/ 2147483647 h 55"/>
                  <a:gd name="T22" fmla="*/ 2147483647 w 286"/>
                  <a:gd name="T23" fmla="*/ 2147483647 h 55"/>
                  <a:gd name="T24" fmla="*/ 2147483647 w 286"/>
                  <a:gd name="T25" fmla="*/ 2147483647 h 55"/>
                  <a:gd name="T26" fmla="*/ 2147483647 w 286"/>
                  <a:gd name="T27" fmla="*/ 2147483647 h 55"/>
                  <a:gd name="T28" fmla="*/ 2147483647 w 286"/>
                  <a:gd name="T29" fmla="*/ 2147483647 h 55"/>
                  <a:gd name="T30" fmla="*/ 2147483647 w 286"/>
                  <a:gd name="T31" fmla="*/ 2147483647 h 55"/>
                  <a:gd name="T32" fmla="*/ 2147483647 w 286"/>
                  <a:gd name="T33" fmla="*/ 2147483647 h 55"/>
                  <a:gd name="T34" fmla="*/ 2147483647 w 286"/>
                  <a:gd name="T35" fmla="*/ 2147483647 h 55"/>
                  <a:gd name="T36" fmla="*/ 2147483647 w 286"/>
                  <a:gd name="T37" fmla="*/ 2147483647 h 55"/>
                  <a:gd name="T38" fmla="*/ 2147483647 w 286"/>
                  <a:gd name="T39" fmla="*/ 2147483647 h 55"/>
                  <a:gd name="T40" fmla="*/ 2147483647 w 286"/>
                  <a:gd name="T41" fmla="*/ 2147483647 h 55"/>
                  <a:gd name="T42" fmla="*/ 2147483647 w 286"/>
                  <a:gd name="T43" fmla="*/ 2147483647 h 55"/>
                  <a:gd name="T44" fmla="*/ 2147483647 w 286"/>
                  <a:gd name="T45" fmla="*/ 2147483647 h 55"/>
                  <a:gd name="T46" fmla="*/ 2147483647 w 286"/>
                  <a:gd name="T47" fmla="*/ 2147483647 h 55"/>
                  <a:gd name="T48" fmla="*/ 2147483647 w 286"/>
                  <a:gd name="T49" fmla="*/ 2147483647 h 55"/>
                  <a:gd name="T50" fmla="*/ 2147483647 w 286"/>
                  <a:gd name="T51" fmla="*/ 2147483647 h 55"/>
                  <a:gd name="T52" fmla="*/ 2147483647 w 286"/>
                  <a:gd name="T53" fmla="*/ 2147483647 h 55"/>
                  <a:gd name="T54" fmla="*/ 2147483647 w 286"/>
                  <a:gd name="T55" fmla="*/ 2147483647 h 55"/>
                  <a:gd name="T56" fmla="*/ 2147483647 w 286"/>
                  <a:gd name="T57" fmla="*/ 2147483647 h 55"/>
                  <a:gd name="T58" fmla="*/ 2147483647 w 286"/>
                  <a:gd name="T59" fmla="*/ 2147483647 h 55"/>
                  <a:gd name="T60" fmla="*/ 2147483647 w 286"/>
                  <a:gd name="T61" fmla="*/ 2147483647 h 55"/>
                  <a:gd name="T62" fmla="*/ 2147483647 w 286"/>
                  <a:gd name="T63" fmla="*/ 2147483647 h 55"/>
                  <a:gd name="T64" fmla="*/ 2147483647 w 286"/>
                  <a:gd name="T65" fmla="*/ 2147483647 h 55"/>
                  <a:gd name="T66" fmla="*/ 2147483647 w 286"/>
                  <a:gd name="T67" fmla="*/ 2147483647 h 55"/>
                  <a:gd name="T68" fmla="*/ 2147483647 w 286"/>
                  <a:gd name="T69" fmla="*/ 2147483647 h 55"/>
                  <a:gd name="T70" fmla="*/ 2147483647 w 286"/>
                  <a:gd name="T71" fmla="*/ 2147483647 h 55"/>
                  <a:gd name="T72" fmla="*/ 2147483647 w 286"/>
                  <a:gd name="T73" fmla="*/ 2147483647 h 55"/>
                  <a:gd name="T74" fmla="*/ 2147483647 w 286"/>
                  <a:gd name="T75" fmla="*/ 2147483647 h 55"/>
                  <a:gd name="T76" fmla="*/ 2147483647 w 286"/>
                  <a:gd name="T77" fmla="*/ 2147483647 h 55"/>
                  <a:gd name="T78" fmla="*/ 2147483647 w 286"/>
                  <a:gd name="T79" fmla="*/ 2147483647 h 55"/>
                  <a:gd name="T80" fmla="*/ 2147483647 w 286"/>
                  <a:gd name="T81" fmla="*/ 2147483647 h 55"/>
                  <a:gd name="T82" fmla="*/ 2147483647 w 286"/>
                  <a:gd name="T83" fmla="*/ 2147483647 h 55"/>
                  <a:gd name="T84" fmla="*/ 2147483647 w 286"/>
                  <a:gd name="T85" fmla="*/ 2147483647 h 55"/>
                  <a:gd name="T86" fmla="*/ 2147483647 w 286"/>
                  <a:gd name="T87" fmla="*/ 2147483647 h 55"/>
                  <a:gd name="T88" fmla="*/ 2147483647 w 286"/>
                  <a:gd name="T89" fmla="*/ 2147483647 h 55"/>
                  <a:gd name="T90" fmla="*/ 0 w 286"/>
                  <a:gd name="T91" fmla="*/ 2147483647 h 5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86" h="55">
                    <a:moveTo>
                      <a:pt x="0" y="42"/>
                    </a:moveTo>
                    <a:lnTo>
                      <a:pt x="2" y="37"/>
                    </a:lnTo>
                    <a:lnTo>
                      <a:pt x="4" y="34"/>
                    </a:lnTo>
                    <a:lnTo>
                      <a:pt x="5" y="30"/>
                    </a:lnTo>
                    <a:lnTo>
                      <a:pt x="5" y="25"/>
                    </a:lnTo>
                    <a:lnTo>
                      <a:pt x="7" y="21"/>
                    </a:lnTo>
                    <a:lnTo>
                      <a:pt x="7" y="17"/>
                    </a:lnTo>
                    <a:lnTo>
                      <a:pt x="7" y="12"/>
                    </a:lnTo>
                    <a:lnTo>
                      <a:pt x="7" y="8"/>
                    </a:lnTo>
                    <a:lnTo>
                      <a:pt x="7" y="6"/>
                    </a:lnTo>
                    <a:lnTo>
                      <a:pt x="7" y="5"/>
                    </a:lnTo>
                    <a:lnTo>
                      <a:pt x="7" y="4"/>
                    </a:lnTo>
                    <a:lnTo>
                      <a:pt x="9" y="2"/>
                    </a:lnTo>
                    <a:lnTo>
                      <a:pt x="10" y="1"/>
                    </a:lnTo>
                    <a:lnTo>
                      <a:pt x="12" y="1"/>
                    </a:lnTo>
                    <a:lnTo>
                      <a:pt x="14" y="0"/>
                    </a:lnTo>
                    <a:lnTo>
                      <a:pt x="16" y="0"/>
                    </a:lnTo>
                    <a:lnTo>
                      <a:pt x="21" y="1"/>
                    </a:lnTo>
                    <a:lnTo>
                      <a:pt x="24" y="1"/>
                    </a:lnTo>
                    <a:lnTo>
                      <a:pt x="31" y="2"/>
                    </a:lnTo>
                    <a:lnTo>
                      <a:pt x="37" y="2"/>
                    </a:lnTo>
                    <a:lnTo>
                      <a:pt x="43" y="2"/>
                    </a:lnTo>
                    <a:lnTo>
                      <a:pt x="50" y="1"/>
                    </a:lnTo>
                    <a:lnTo>
                      <a:pt x="56" y="1"/>
                    </a:lnTo>
                    <a:lnTo>
                      <a:pt x="61" y="0"/>
                    </a:lnTo>
                    <a:lnTo>
                      <a:pt x="83" y="0"/>
                    </a:lnTo>
                    <a:lnTo>
                      <a:pt x="104" y="2"/>
                    </a:lnTo>
                    <a:lnTo>
                      <a:pt x="123" y="5"/>
                    </a:lnTo>
                    <a:lnTo>
                      <a:pt x="144" y="8"/>
                    </a:lnTo>
                    <a:lnTo>
                      <a:pt x="163" y="11"/>
                    </a:lnTo>
                    <a:lnTo>
                      <a:pt x="184" y="13"/>
                    </a:lnTo>
                    <a:lnTo>
                      <a:pt x="203" y="14"/>
                    </a:lnTo>
                    <a:lnTo>
                      <a:pt x="224" y="13"/>
                    </a:lnTo>
                    <a:lnTo>
                      <a:pt x="226" y="16"/>
                    </a:lnTo>
                    <a:lnTo>
                      <a:pt x="227" y="17"/>
                    </a:lnTo>
                    <a:lnTo>
                      <a:pt x="229" y="17"/>
                    </a:lnTo>
                    <a:lnTo>
                      <a:pt x="231" y="17"/>
                    </a:lnTo>
                    <a:lnTo>
                      <a:pt x="233" y="16"/>
                    </a:lnTo>
                    <a:lnTo>
                      <a:pt x="234" y="14"/>
                    </a:lnTo>
                    <a:lnTo>
                      <a:pt x="238" y="14"/>
                    </a:lnTo>
                    <a:lnTo>
                      <a:pt x="240" y="13"/>
                    </a:lnTo>
                    <a:lnTo>
                      <a:pt x="241" y="13"/>
                    </a:lnTo>
                    <a:lnTo>
                      <a:pt x="243" y="13"/>
                    </a:lnTo>
                    <a:lnTo>
                      <a:pt x="246" y="13"/>
                    </a:lnTo>
                    <a:lnTo>
                      <a:pt x="250" y="14"/>
                    </a:lnTo>
                    <a:lnTo>
                      <a:pt x="252" y="14"/>
                    </a:lnTo>
                    <a:lnTo>
                      <a:pt x="255" y="16"/>
                    </a:lnTo>
                    <a:lnTo>
                      <a:pt x="257" y="16"/>
                    </a:lnTo>
                    <a:lnTo>
                      <a:pt x="260" y="16"/>
                    </a:lnTo>
                    <a:lnTo>
                      <a:pt x="264" y="17"/>
                    </a:lnTo>
                    <a:lnTo>
                      <a:pt x="266" y="17"/>
                    </a:lnTo>
                    <a:lnTo>
                      <a:pt x="267" y="17"/>
                    </a:lnTo>
                    <a:lnTo>
                      <a:pt x="269" y="17"/>
                    </a:lnTo>
                    <a:lnTo>
                      <a:pt x="271" y="18"/>
                    </a:lnTo>
                    <a:lnTo>
                      <a:pt x="273" y="18"/>
                    </a:lnTo>
                    <a:lnTo>
                      <a:pt x="286" y="26"/>
                    </a:lnTo>
                    <a:lnTo>
                      <a:pt x="279" y="26"/>
                    </a:lnTo>
                    <a:lnTo>
                      <a:pt x="271" y="26"/>
                    </a:lnTo>
                    <a:lnTo>
                      <a:pt x="264" y="25"/>
                    </a:lnTo>
                    <a:lnTo>
                      <a:pt x="257" y="24"/>
                    </a:lnTo>
                    <a:lnTo>
                      <a:pt x="248" y="23"/>
                    </a:lnTo>
                    <a:lnTo>
                      <a:pt x="241" y="22"/>
                    </a:lnTo>
                    <a:lnTo>
                      <a:pt x="233" y="22"/>
                    </a:lnTo>
                    <a:lnTo>
                      <a:pt x="226" y="22"/>
                    </a:lnTo>
                    <a:lnTo>
                      <a:pt x="226" y="23"/>
                    </a:lnTo>
                    <a:lnTo>
                      <a:pt x="227" y="24"/>
                    </a:lnTo>
                    <a:lnTo>
                      <a:pt x="227" y="25"/>
                    </a:lnTo>
                    <a:lnTo>
                      <a:pt x="229" y="26"/>
                    </a:lnTo>
                    <a:lnTo>
                      <a:pt x="229" y="27"/>
                    </a:lnTo>
                    <a:lnTo>
                      <a:pt x="229" y="30"/>
                    </a:lnTo>
                    <a:lnTo>
                      <a:pt x="217" y="27"/>
                    </a:lnTo>
                    <a:lnTo>
                      <a:pt x="203" y="26"/>
                    </a:lnTo>
                    <a:lnTo>
                      <a:pt x="189" y="26"/>
                    </a:lnTo>
                    <a:lnTo>
                      <a:pt x="174" y="26"/>
                    </a:lnTo>
                    <a:lnTo>
                      <a:pt x="160" y="26"/>
                    </a:lnTo>
                    <a:lnTo>
                      <a:pt x="146" y="26"/>
                    </a:lnTo>
                    <a:lnTo>
                      <a:pt x="132" y="26"/>
                    </a:lnTo>
                    <a:lnTo>
                      <a:pt x="118" y="26"/>
                    </a:lnTo>
                    <a:lnTo>
                      <a:pt x="127" y="32"/>
                    </a:lnTo>
                    <a:lnTo>
                      <a:pt x="127" y="34"/>
                    </a:lnTo>
                    <a:lnTo>
                      <a:pt x="127" y="37"/>
                    </a:lnTo>
                    <a:lnTo>
                      <a:pt x="128" y="37"/>
                    </a:lnTo>
                    <a:lnTo>
                      <a:pt x="130" y="37"/>
                    </a:lnTo>
                    <a:lnTo>
                      <a:pt x="130" y="38"/>
                    </a:lnTo>
                    <a:lnTo>
                      <a:pt x="132" y="39"/>
                    </a:lnTo>
                    <a:lnTo>
                      <a:pt x="135" y="39"/>
                    </a:lnTo>
                    <a:lnTo>
                      <a:pt x="135" y="41"/>
                    </a:lnTo>
                    <a:lnTo>
                      <a:pt x="134" y="42"/>
                    </a:lnTo>
                    <a:lnTo>
                      <a:pt x="134" y="44"/>
                    </a:lnTo>
                    <a:lnTo>
                      <a:pt x="134" y="45"/>
                    </a:lnTo>
                    <a:lnTo>
                      <a:pt x="132" y="46"/>
                    </a:lnTo>
                    <a:lnTo>
                      <a:pt x="132" y="47"/>
                    </a:lnTo>
                    <a:lnTo>
                      <a:pt x="132" y="49"/>
                    </a:lnTo>
                    <a:lnTo>
                      <a:pt x="130" y="50"/>
                    </a:lnTo>
                    <a:lnTo>
                      <a:pt x="111" y="50"/>
                    </a:lnTo>
                    <a:lnTo>
                      <a:pt x="106" y="47"/>
                    </a:lnTo>
                    <a:lnTo>
                      <a:pt x="99" y="47"/>
                    </a:lnTo>
                    <a:lnTo>
                      <a:pt x="90" y="46"/>
                    </a:lnTo>
                    <a:lnTo>
                      <a:pt x="82" y="45"/>
                    </a:lnTo>
                    <a:lnTo>
                      <a:pt x="75" y="44"/>
                    </a:lnTo>
                    <a:lnTo>
                      <a:pt x="66" y="42"/>
                    </a:lnTo>
                    <a:lnTo>
                      <a:pt x="59" y="41"/>
                    </a:lnTo>
                    <a:lnTo>
                      <a:pt x="52" y="39"/>
                    </a:lnTo>
                    <a:lnTo>
                      <a:pt x="45" y="39"/>
                    </a:lnTo>
                    <a:lnTo>
                      <a:pt x="47" y="39"/>
                    </a:lnTo>
                    <a:lnTo>
                      <a:pt x="45" y="39"/>
                    </a:lnTo>
                    <a:lnTo>
                      <a:pt x="43" y="38"/>
                    </a:lnTo>
                    <a:lnTo>
                      <a:pt x="40" y="38"/>
                    </a:lnTo>
                    <a:lnTo>
                      <a:pt x="35" y="38"/>
                    </a:lnTo>
                    <a:lnTo>
                      <a:pt x="30" y="37"/>
                    </a:lnTo>
                    <a:lnTo>
                      <a:pt x="26" y="37"/>
                    </a:lnTo>
                    <a:lnTo>
                      <a:pt x="24" y="37"/>
                    </a:lnTo>
                    <a:lnTo>
                      <a:pt x="24" y="39"/>
                    </a:lnTo>
                    <a:lnTo>
                      <a:pt x="24" y="43"/>
                    </a:lnTo>
                    <a:lnTo>
                      <a:pt x="37" y="55"/>
                    </a:lnTo>
                    <a:lnTo>
                      <a:pt x="31" y="55"/>
                    </a:lnTo>
                    <a:lnTo>
                      <a:pt x="26" y="55"/>
                    </a:lnTo>
                    <a:lnTo>
                      <a:pt x="21" y="54"/>
                    </a:lnTo>
                    <a:lnTo>
                      <a:pt x="17" y="52"/>
                    </a:lnTo>
                    <a:lnTo>
                      <a:pt x="12" y="51"/>
                    </a:lnTo>
                    <a:lnTo>
                      <a:pt x="7" y="50"/>
                    </a:lnTo>
                    <a:lnTo>
                      <a:pt x="4" y="50"/>
                    </a:lnTo>
                    <a:lnTo>
                      <a:pt x="0" y="50"/>
                    </a:lnTo>
                    <a:lnTo>
                      <a:pt x="0" y="42"/>
                    </a:lnTo>
                    <a:close/>
                  </a:path>
                </a:pathLst>
              </a:custGeom>
              <a:solidFill>
                <a:srgbClr val="E6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31" name="Freeform 44">
                <a:extLst>
                  <a:ext uri="{FF2B5EF4-FFF2-40B4-BE49-F238E27FC236}">
                    <a16:creationId xmlns:a16="http://schemas.microsoft.com/office/drawing/2014/main" id="{95A390EA-315E-0643-AA2F-0DAE4987A889}"/>
                  </a:ext>
                </a:extLst>
              </p:cNvPr>
              <p:cNvSpPr>
                <a:spLocks/>
              </p:cNvSpPr>
              <p:nvPr/>
            </p:nvSpPr>
            <p:spPr bwMode="auto">
              <a:xfrm>
                <a:off x="5994530" y="5873150"/>
                <a:ext cx="487664" cy="113177"/>
              </a:xfrm>
              <a:custGeom>
                <a:avLst/>
                <a:gdLst>
                  <a:gd name="T0" fmla="*/ 2147483647 w 286"/>
                  <a:gd name="T1" fmla="*/ 2147483647 h 65"/>
                  <a:gd name="T2" fmla="*/ 2147483647 w 286"/>
                  <a:gd name="T3" fmla="*/ 2147483647 h 65"/>
                  <a:gd name="T4" fmla="*/ 2147483647 w 286"/>
                  <a:gd name="T5" fmla="*/ 2147483647 h 65"/>
                  <a:gd name="T6" fmla="*/ 2147483647 w 286"/>
                  <a:gd name="T7" fmla="*/ 2147483647 h 65"/>
                  <a:gd name="T8" fmla="*/ 2147483647 w 286"/>
                  <a:gd name="T9" fmla="*/ 2147483647 h 65"/>
                  <a:gd name="T10" fmla="*/ 2147483647 w 286"/>
                  <a:gd name="T11" fmla="*/ 2147483647 h 65"/>
                  <a:gd name="T12" fmla="*/ 2147483647 w 286"/>
                  <a:gd name="T13" fmla="*/ 2147483647 h 65"/>
                  <a:gd name="T14" fmla="*/ 2147483647 w 286"/>
                  <a:gd name="T15" fmla="*/ 2147483647 h 65"/>
                  <a:gd name="T16" fmla="*/ 2147483647 w 286"/>
                  <a:gd name="T17" fmla="*/ 2147483647 h 65"/>
                  <a:gd name="T18" fmla="*/ 2147483647 w 286"/>
                  <a:gd name="T19" fmla="*/ 2147483647 h 65"/>
                  <a:gd name="T20" fmla="*/ 2147483647 w 286"/>
                  <a:gd name="T21" fmla="*/ 2147483647 h 65"/>
                  <a:gd name="T22" fmla="*/ 2147483647 w 286"/>
                  <a:gd name="T23" fmla="*/ 2147483647 h 65"/>
                  <a:gd name="T24" fmla="*/ 2147483647 w 286"/>
                  <a:gd name="T25" fmla="*/ 2147483647 h 65"/>
                  <a:gd name="T26" fmla="*/ 2147483647 w 286"/>
                  <a:gd name="T27" fmla="*/ 2147483647 h 65"/>
                  <a:gd name="T28" fmla="*/ 2147483647 w 286"/>
                  <a:gd name="T29" fmla="*/ 2147483647 h 65"/>
                  <a:gd name="T30" fmla="*/ 2147483647 w 286"/>
                  <a:gd name="T31" fmla="*/ 2147483647 h 65"/>
                  <a:gd name="T32" fmla="*/ 2147483647 w 286"/>
                  <a:gd name="T33" fmla="*/ 2147483647 h 65"/>
                  <a:gd name="T34" fmla="*/ 2147483647 w 286"/>
                  <a:gd name="T35" fmla="*/ 2147483647 h 65"/>
                  <a:gd name="T36" fmla="*/ 2147483647 w 286"/>
                  <a:gd name="T37" fmla="*/ 2147483647 h 65"/>
                  <a:gd name="T38" fmla="*/ 2147483647 w 286"/>
                  <a:gd name="T39" fmla="*/ 2147483647 h 65"/>
                  <a:gd name="T40" fmla="*/ 2147483647 w 286"/>
                  <a:gd name="T41" fmla="*/ 2147483647 h 65"/>
                  <a:gd name="T42" fmla="*/ 2147483647 w 286"/>
                  <a:gd name="T43" fmla="*/ 2147483647 h 65"/>
                  <a:gd name="T44" fmla="*/ 2147483647 w 286"/>
                  <a:gd name="T45" fmla="*/ 2147483647 h 65"/>
                  <a:gd name="T46" fmla="*/ 2147483647 w 286"/>
                  <a:gd name="T47" fmla="*/ 2147483647 h 65"/>
                  <a:gd name="T48" fmla="*/ 2147483647 w 286"/>
                  <a:gd name="T49" fmla="*/ 2147483647 h 65"/>
                  <a:gd name="T50" fmla="*/ 2147483647 w 286"/>
                  <a:gd name="T51" fmla="*/ 2147483647 h 65"/>
                  <a:gd name="T52" fmla="*/ 2147483647 w 286"/>
                  <a:gd name="T53" fmla="*/ 2147483647 h 65"/>
                  <a:gd name="T54" fmla="*/ 2147483647 w 286"/>
                  <a:gd name="T55" fmla="*/ 2147483647 h 65"/>
                  <a:gd name="T56" fmla="*/ 2147483647 w 286"/>
                  <a:gd name="T57" fmla="*/ 2147483647 h 65"/>
                  <a:gd name="T58" fmla="*/ 2147483647 w 286"/>
                  <a:gd name="T59" fmla="*/ 2147483647 h 65"/>
                  <a:gd name="T60" fmla="*/ 2147483647 w 286"/>
                  <a:gd name="T61" fmla="*/ 2147483647 h 65"/>
                  <a:gd name="T62" fmla="*/ 2147483647 w 286"/>
                  <a:gd name="T63" fmla="*/ 2147483647 h 65"/>
                  <a:gd name="T64" fmla="*/ 2147483647 w 286"/>
                  <a:gd name="T65" fmla="*/ 2147483647 h 65"/>
                  <a:gd name="T66" fmla="*/ 2147483647 w 286"/>
                  <a:gd name="T67" fmla="*/ 2147483647 h 65"/>
                  <a:gd name="T68" fmla="*/ 2147483647 w 286"/>
                  <a:gd name="T69" fmla="*/ 2147483647 h 65"/>
                  <a:gd name="T70" fmla="*/ 2147483647 w 286"/>
                  <a:gd name="T71" fmla="*/ 2147483647 h 65"/>
                  <a:gd name="T72" fmla="*/ 2147483647 w 286"/>
                  <a:gd name="T73" fmla="*/ 2147483647 h 65"/>
                  <a:gd name="T74" fmla="*/ 2147483647 w 286"/>
                  <a:gd name="T75" fmla="*/ 2147483647 h 65"/>
                  <a:gd name="T76" fmla="*/ 2147483647 w 286"/>
                  <a:gd name="T77" fmla="*/ 2147483647 h 65"/>
                  <a:gd name="T78" fmla="*/ 2147483647 w 286"/>
                  <a:gd name="T79" fmla="*/ 2147483647 h 65"/>
                  <a:gd name="T80" fmla="*/ 0 w 286"/>
                  <a:gd name="T81" fmla="*/ 2147483647 h 65"/>
                  <a:gd name="T82" fmla="*/ 2147483647 w 286"/>
                  <a:gd name="T83" fmla="*/ 2147483647 h 65"/>
                  <a:gd name="T84" fmla="*/ 2147483647 w 286"/>
                  <a:gd name="T85" fmla="*/ 2147483647 h 65"/>
                  <a:gd name="T86" fmla="*/ 2147483647 w 286"/>
                  <a:gd name="T87" fmla="*/ 2147483647 h 65"/>
                  <a:gd name="T88" fmla="*/ 2147483647 w 286"/>
                  <a:gd name="T89" fmla="*/ 2147483647 h 65"/>
                  <a:gd name="T90" fmla="*/ 2147483647 w 286"/>
                  <a:gd name="T91" fmla="*/ 2147483647 h 65"/>
                  <a:gd name="T92" fmla="*/ 2147483647 w 286"/>
                  <a:gd name="T93" fmla="*/ 2147483647 h 65"/>
                  <a:gd name="T94" fmla="*/ 2147483647 w 286"/>
                  <a:gd name="T95" fmla="*/ 2147483647 h 65"/>
                  <a:gd name="T96" fmla="*/ 2147483647 w 286"/>
                  <a:gd name="T97" fmla="*/ 2147483647 h 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86" h="65">
                    <a:moveTo>
                      <a:pt x="214" y="19"/>
                    </a:moveTo>
                    <a:lnTo>
                      <a:pt x="220" y="19"/>
                    </a:lnTo>
                    <a:lnTo>
                      <a:pt x="227" y="20"/>
                    </a:lnTo>
                    <a:lnTo>
                      <a:pt x="234" y="21"/>
                    </a:lnTo>
                    <a:lnTo>
                      <a:pt x="241" y="22"/>
                    </a:lnTo>
                    <a:lnTo>
                      <a:pt x="248" y="24"/>
                    </a:lnTo>
                    <a:lnTo>
                      <a:pt x="255" y="26"/>
                    </a:lnTo>
                    <a:lnTo>
                      <a:pt x="262" y="27"/>
                    </a:lnTo>
                    <a:lnTo>
                      <a:pt x="271" y="27"/>
                    </a:lnTo>
                    <a:lnTo>
                      <a:pt x="286" y="36"/>
                    </a:lnTo>
                    <a:lnTo>
                      <a:pt x="279" y="36"/>
                    </a:lnTo>
                    <a:lnTo>
                      <a:pt x="271" y="36"/>
                    </a:lnTo>
                    <a:lnTo>
                      <a:pt x="264" y="35"/>
                    </a:lnTo>
                    <a:lnTo>
                      <a:pt x="257" y="34"/>
                    </a:lnTo>
                    <a:lnTo>
                      <a:pt x="248" y="33"/>
                    </a:lnTo>
                    <a:lnTo>
                      <a:pt x="241" y="32"/>
                    </a:lnTo>
                    <a:lnTo>
                      <a:pt x="233" y="32"/>
                    </a:lnTo>
                    <a:lnTo>
                      <a:pt x="226" y="32"/>
                    </a:lnTo>
                    <a:lnTo>
                      <a:pt x="226" y="33"/>
                    </a:lnTo>
                    <a:lnTo>
                      <a:pt x="227" y="34"/>
                    </a:lnTo>
                    <a:lnTo>
                      <a:pt x="227" y="35"/>
                    </a:lnTo>
                    <a:lnTo>
                      <a:pt x="229" y="36"/>
                    </a:lnTo>
                    <a:lnTo>
                      <a:pt x="229" y="37"/>
                    </a:lnTo>
                    <a:lnTo>
                      <a:pt x="229" y="40"/>
                    </a:lnTo>
                    <a:lnTo>
                      <a:pt x="217" y="37"/>
                    </a:lnTo>
                    <a:lnTo>
                      <a:pt x="203" y="36"/>
                    </a:lnTo>
                    <a:lnTo>
                      <a:pt x="189" y="36"/>
                    </a:lnTo>
                    <a:lnTo>
                      <a:pt x="174" y="36"/>
                    </a:lnTo>
                    <a:lnTo>
                      <a:pt x="160" y="36"/>
                    </a:lnTo>
                    <a:lnTo>
                      <a:pt x="146" y="36"/>
                    </a:lnTo>
                    <a:lnTo>
                      <a:pt x="132" y="36"/>
                    </a:lnTo>
                    <a:lnTo>
                      <a:pt x="118" y="36"/>
                    </a:lnTo>
                    <a:lnTo>
                      <a:pt x="127" y="42"/>
                    </a:lnTo>
                    <a:lnTo>
                      <a:pt x="127" y="44"/>
                    </a:lnTo>
                    <a:lnTo>
                      <a:pt x="127" y="47"/>
                    </a:lnTo>
                    <a:lnTo>
                      <a:pt x="128" y="47"/>
                    </a:lnTo>
                    <a:lnTo>
                      <a:pt x="130" y="47"/>
                    </a:lnTo>
                    <a:lnTo>
                      <a:pt x="130" y="48"/>
                    </a:lnTo>
                    <a:lnTo>
                      <a:pt x="132" y="49"/>
                    </a:lnTo>
                    <a:lnTo>
                      <a:pt x="135" y="49"/>
                    </a:lnTo>
                    <a:lnTo>
                      <a:pt x="135" y="51"/>
                    </a:lnTo>
                    <a:lnTo>
                      <a:pt x="134" y="52"/>
                    </a:lnTo>
                    <a:lnTo>
                      <a:pt x="134" y="54"/>
                    </a:lnTo>
                    <a:lnTo>
                      <a:pt x="134" y="55"/>
                    </a:lnTo>
                    <a:lnTo>
                      <a:pt x="132" y="56"/>
                    </a:lnTo>
                    <a:lnTo>
                      <a:pt x="132" y="57"/>
                    </a:lnTo>
                    <a:lnTo>
                      <a:pt x="132" y="59"/>
                    </a:lnTo>
                    <a:lnTo>
                      <a:pt x="130" y="60"/>
                    </a:lnTo>
                    <a:lnTo>
                      <a:pt x="111" y="60"/>
                    </a:lnTo>
                    <a:lnTo>
                      <a:pt x="106" y="57"/>
                    </a:lnTo>
                    <a:lnTo>
                      <a:pt x="99" y="57"/>
                    </a:lnTo>
                    <a:lnTo>
                      <a:pt x="90" y="56"/>
                    </a:lnTo>
                    <a:lnTo>
                      <a:pt x="82" y="55"/>
                    </a:lnTo>
                    <a:lnTo>
                      <a:pt x="75" y="54"/>
                    </a:lnTo>
                    <a:lnTo>
                      <a:pt x="66" y="52"/>
                    </a:lnTo>
                    <a:lnTo>
                      <a:pt x="59" y="51"/>
                    </a:lnTo>
                    <a:lnTo>
                      <a:pt x="52" y="49"/>
                    </a:lnTo>
                    <a:lnTo>
                      <a:pt x="45" y="49"/>
                    </a:lnTo>
                    <a:lnTo>
                      <a:pt x="47" y="49"/>
                    </a:lnTo>
                    <a:lnTo>
                      <a:pt x="45" y="49"/>
                    </a:lnTo>
                    <a:lnTo>
                      <a:pt x="43" y="48"/>
                    </a:lnTo>
                    <a:lnTo>
                      <a:pt x="40" y="48"/>
                    </a:lnTo>
                    <a:lnTo>
                      <a:pt x="35" y="48"/>
                    </a:lnTo>
                    <a:lnTo>
                      <a:pt x="30" y="47"/>
                    </a:lnTo>
                    <a:lnTo>
                      <a:pt x="26" y="47"/>
                    </a:lnTo>
                    <a:lnTo>
                      <a:pt x="24" y="47"/>
                    </a:lnTo>
                    <a:lnTo>
                      <a:pt x="24" y="49"/>
                    </a:lnTo>
                    <a:lnTo>
                      <a:pt x="24" y="53"/>
                    </a:lnTo>
                    <a:lnTo>
                      <a:pt x="37" y="65"/>
                    </a:lnTo>
                    <a:lnTo>
                      <a:pt x="31" y="65"/>
                    </a:lnTo>
                    <a:lnTo>
                      <a:pt x="26" y="65"/>
                    </a:lnTo>
                    <a:lnTo>
                      <a:pt x="21" y="64"/>
                    </a:lnTo>
                    <a:lnTo>
                      <a:pt x="17" y="62"/>
                    </a:lnTo>
                    <a:lnTo>
                      <a:pt x="12" y="61"/>
                    </a:lnTo>
                    <a:lnTo>
                      <a:pt x="7" y="60"/>
                    </a:lnTo>
                    <a:lnTo>
                      <a:pt x="4" y="60"/>
                    </a:lnTo>
                    <a:lnTo>
                      <a:pt x="0" y="60"/>
                    </a:lnTo>
                    <a:lnTo>
                      <a:pt x="0" y="0"/>
                    </a:lnTo>
                    <a:lnTo>
                      <a:pt x="21" y="2"/>
                    </a:lnTo>
                    <a:lnTo>
                      <a:pt x="43" y="3"/>
                    </a:lnTo>
                    <a:lnTo>
                      <a:pt x="66" y="4"/>
                    </a:lnTo>
                    <a:lnTo>
                      <a:pt x="89" y="6"/>
                    </a:lnTo>
                    <a:lnTo>
                      <a:pt x="109" y="8"/>
                    </a:lnTo>
                    <a:lnTo>
                      <a:pt x="132" y="9"/>
                    </a:lnTo>
                    <a:lnTo>
                      <a:pt x="155" y="10"/>
                    </a:lnTo>
                    <a:lnTo>
                      <a:pt x="175" y="11"/>
                    </a:lnTo>
                    <a:lnTo>
                      <a:pt x="179" y="12"/>
                    </a:lnTo>
                    <a:lnTo>
                      <a:pt x="184" y="12"/>
                    </a:lnTo>
                    <a:lnTo>
                      <a:pt x="187" y="14"/>
                    </a:lnTo>
                    <a:lnTo>
                      <a:pt x="193" y="15"/>
                    </a:lnTo>
                    <a:lnTo>
                      <a:pt x="198" y="16"/>
                    </a:lnTo>
                    <a:lnTo>
                      <a:pt x="203" y="17"/>
                    </a:lnTo>
                    <a:lnTo>
                      <a:pt x="208" y="18"/>
                    </a:lnTo>
                    <a:lnTo>
                      <a:pt x="214" y="19"/>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32" name="Freeform 45">
                <a:extLst>
                  <a:ext uri="{FF2B5EF4-FFF2-40B4-BE49-F238E27FC236}">
                    <a16:creationId xmlns:a16="http://schemas.microsoft.com/office/drawing/2014/main" id="{20F57ACB-150B-C44C-88C8-F88C67EA8101}"/>
                  </a:ext>
                </a:extLst>
              </p:cNvPr>
              <p:cNvSpPr>
                <a:spLocks/>
              </p:cNvSpPr>
              <p:nvPr/>
            </p:nvSpPr>
            <p:spPr bwMode="auto">
              <a:xfrm>
                <a:off x="5994530" y="5873150"/>
                <a:ext cx="487664" cy="113177"/>
              </a:xfrm>
              <a:custGeom>
                <a:avLst/>
                <a:gdLst>
                  <a:gd name="T0" fmla="*/ 2147483647 w 286"/>
                  <a:gd name="T1" fmla="*/ 2147483647 h 65"/>
                  <a:gd name="T2" fmla="*/ 2147483647 w 286"/>
                  <a:gd name="T3" fmla="*/ 2147483647 h 65"/>
                  <a:gd name="T4" fmla="*/ 2147483647 w 286"/>
                  <a:gd name="T5" fmla="*/ 2147483647 h 65"/>
                  <a:gd name="T6" fmla="*/ 2147483647 w 286"/>
                  <a:gd name="T7" fmla="*/ 2147483647 h 65"/>
                  <a:gd name="T8" fmla="*/ 2147483647 w 286"/>
                  <a:gd name="T9" fmla="*/ 2147483647 h 65"/>
                  <a:gd name="T10" fmla="*/ 2147483647 w 286"/>
                  <a:gd name="T11" fmla="*/ 2147483647 h 65"/>
                  <a:gd name="T12" fmla="*/ 2147483647 w 286"/>
                  <a:gd name="T13" fmla="*/ 2147483647 h 65"/>
                  <a:gd name="T14" fmla="*/ 2147483647 w 286"/>
                  <a:gd name="T15" fmla="*/ 2147483647 h 65"/>
                  <a:gd name="T16" fmla="*/ 2147483647 w 286"/>
                  <a:gd name="T17" fmla="*/ 2147483647 h 65"/>
                  <a:gd name="T18" fmla="*/ 2147483647 w 286"/>
                  <a:gd name="T19" fmla="*/ 2147483647 h 65"/>
                  <a:gd name="T20" fmla="*/ 2147483647 w 286"/>
                  <a:gd name="T21" fmla="*/ 2147483647 h 65"/>
                  <a:gd name="T22" fmla="*/ 2147483647 w 286"/>
                  <a:gd name="T23" fmla="*/ 2147483647 h 65"/>
                  <a:gd name="T24" fmla="*/ 2147483647 w 286"/>
                  <a:gd name="T25" fmla="*/ 2147483647 h 65"/>
                  <a:gd name="T26" fmla="*/ 2147483647 w 286"/>
                  <a:gd name="T27" fmla="*/ 2147483647 h 65"/>
                  <a:gd name="T28" fmla="*/ 2147483647 w 286"/>
                  <a:gd name="T29" fmla="*/ 2147483647 h 65"/>
                  <a:gd name="T30" fmla="*/ 2147483647 w 286"/>
                  <a:gd name="T31" fmla="*/ 2147483647 h 65"/>
                  <a:gd name="T32" fmla="*/ 2147483647 w 286"/>
                  <a:gd name="T33" fmla="*/ 2147483647 h 65"/>
                  <a:gd name="T34" fmla="*/ 2147483647 w 286"/>
                  <a:gd name="T35" fmla="*/ 2147483647 h 65"/>
                  <a:gd name="T36" fmla="*/ 2147483647 w 286"/>
                  <a:gd name="T37" fmla="*/ 2147483647 h 65"/>
                  <a:gd name="T38" fmla="*/ 2147483647 w 286"/>
                  <a:gd name="T39" fmla="*/ 2147483647 h 65"/>
                  <a:gd name="T40" fmla="*/ 2147483647 w 286"/>
                  <a:gd name="T41" fmla="*/ 2147483647 h 65"/>
                  <a:gd name="T42" fmla="*/ 2147483647 w 286"/>
                  <a:gd name="T43" fmla="*/ 2147483647 h 65"/>
                  <a:gd name="T44" fmla="*/ 2147483647 w 286"/>
                  <a:gd name="T45" fmla="*/ 2147483647 h 65"/>
                  <a:gd name="T46" fmla="*/ 2147483647 w 286"/>
                  <a:gd name="T47" fmla="*/ 2147483647 h 65"/>
                  <a:gd name="T48" fmla="*/ 2147483647 w 286"/>
                  <a:gd name="T49" fmla="*/ 2147483647 h 65"/>
                  <a:gd name="T50" fmla="*/ 2147483647 w 286"/>
                  <a:gd name="T51" fmla="*/ 2147483647 h 65"/>
                  <a:gd name="T52" fmla="*/ 2147483647 w 286"/>
                  <a:gd name="T53" fmla="*/ 2147483647 h 65"/>
                  <a:gd name="T54" fmla="*/ 2147483647 w 286"/>
                  <a:gd name="T55" fmla="*/ 2147483647 h 65"/>
                  <a:gd name="T56" fmla="*/ 2147483647 w 286"/>
                  <a:gd name="T57" fmla="*/ 2147483647 h 65"/>
                  <a:gd name="T58" fmla="*/ 2147483647 w 286"/>
                  <a:gd name="T59" fmla="*/ 2147483647 h 65"/>
                  <a:gd name="T60" fmla="*/ 2147483647 w 286"/>
                  <a:gd name="T61" fmla="*/ 2147483647 h 65"/>
                  <a:gd name="T62" fmla="*/ 2147483647 w 286"/>
                  <a:gd name="T63" fmla="*/ 2147483647 h 65"/>
                  <a:gd name="T64" fmla="*/ 2147483647 w 286"/>
                  <a:gd name="T65" fmla="*/ 2147483647 h 65"/>
                  <a:gd name="T66" fmla="*/ 2147483647 w 286"/>
                  <a:gd name="T67" fmla="*/ 2147483647 h 65"/>
                  <a:gd name="T68" fmla="*/ 2147483647 w 286"/>
                  <a:gd name="T69" fmla="*/ 2147483647 h 65"/>
                  <a:gd name="T70" fmla="*/ 2147483647 w 286"/>
                  <a:gd name="T71" fmla="*/ 2147483647 h 65"/>
                  <a:gd name="T72" fmla="*/ 2147483647 w 286"/>
                  <a:gd name="T73" fmla="*/ 2147483647 h 65"/>
                  <a:gd name="T74" fmla="*/ 2147483647 w 286"/>
                  <a:gd name="T75" fmla="*/ 2147483647 h 65"/>
                  <a:gd name="T76" fmla="*/ 2147483647 w 286"/>
                  <a:gd name="T77" fmla="*/ 2147483647 h 65"/>
                  <a:gd name="T78" fmla="*/ 2147483647 w 286"/>
                  <a:gd name="T79" fmla="*/ 2147483647 h 65"/>
                  <a:gd name="T80" fmla="*/ 0 w 286"/>
                  <a:gd name="T81" fmla="*/ 2147483647 h 65"/>
                  <a:gd name="T82" fmla="*/ 2147483647 w 286"/>
                  <a:gd name="T83" fmla="*/ 2147483647 h 65"/>
                  <a:gd name="T84" fmla="*/ 2147483647 w 286"/>
                  <a:gd name="T85" fmla="*/ 2147483647 h 65"/>
                  <a:gd name="T86" fmla="*/ 2147483647 w 286"/>
                  <a:gd name="T87" fmla="*/ 2147483647 h 65"/>
                  <a:gd name="T88" fmla="*/ 2147483647 w 286"/>
                  <a:gd name="T89" fmla="*/ 2147483647 h 65"/>
                  <a:gd name="T90" fmla="*/ 2147483647 w 286"/>
                  <a:gd name="T91" fmla="*/ 2147483647 h 65"/>
                  <a:gd name="T92" fmla="*/ 2147483647 w 286"/>
                  <a:gd name="T93" fmla="*/ 2147483647 h 65"/>
                  <a:gd name="T94" fmla="*/ 2147483647 w 286"/>
                  <a:gd name="T95" fmla="*/ 2147483647 h 65"/>
                  <a:gd name="T96" fmla="*/ 2147483647 w 286"/>
                  <a:gd name="T97" fmla="*/ 2147483647 h 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86" h="65">
                    <a:moveTo>
                      <a:pt x="214" y="19"/>
                    </a:moveTo>
                    <a:lnTo>
                      <a:pt x="220" y="19"/>
                    </a:lnTo>
                    <a:lnTo>
                      <a:pt x="227" y="20"/>
                    </a:lnTo>
                    <a:lnTo>
                      <a:pt x="234" y="21"/>
                    </a:lnTo>
                    <a:lnTo>
                      <a:pt x="241" y="22"/>
                    </a:lnTo>
                    <a:lnTo>
                      <a:pt x="248" y="24"/>
                    </a:lnTo>
                    <a:lnTo>
                      <a:pt x="255" y="26"/>
                    </a:lnTo>
                    <a:lnTo>
                      <a:pt x="262" y="27"/>
                    </a:lnTo>
                    <a:lnTo>
                      <a:pt x="271" y="27"/>
                    </a:lnTo>
                    <a:lnTo>
                      <a:pt x="286" y="36"/>
                    </a:lnTo>
                    <a:lnTo>
                      <a:pt x="279" y="36"/>
                    </a:lnTo>
                    <a:lnTo>
                      <a:pt x="271" y="36"/>
                    </a:lnTo>
                    <a:lnTo>
                      <a:pt x="264" y="35"/>
                    </a:lnTo>
                    <a:lnTo>
                      <a:pt x="257" y="34"/>
                    </a:lnTo>
                    <a:lnTo>
                      <a:pt x="248" y="33"/>
                    </a:lnTo>
                    <a:lnTo>
                      <a:pt x="241" y="32"/>
                    </a:lnTo>
                    <a:lnTo>
                      <a:pt x="233" y="32"/>
                    </a:lnTo>
                    <a:lnTo>
                      <a:pt x="226" y="32"/>
                    </a:lnTo>
                    <a:lnTo>
                      <a:pt x="226" y="33"/>
                    </a:lnTo>
                    <a:lnTo>
                      <a:pt x="227" y="34"/>
                    </a:lnTo>
                    <a:lnTo>
                      <a:pt x="227" y="35"/>
                    </a:lnTo>
                    <a:lnTo>
                      <a:pt x="229" y="36"/>
                    </a:lnTo>
                    <a:lnTo>
                      <a:pt x="229" y="37"/>
                    </a:lnTo>
                    <a:lnTo>
                      <a:pt x="229" y="40"/>
                    </a:lnTo>
                    <a:lnTo>
                      <a:pt x="217" y="37"/>
                    </a:lnTo>
                    <a:lnTo>
                      <a:pt x="203" y="36"/>
                    </a:lnTo>
                    <a:lnTo>
                      <a:pt x="189" y="36"/>
                    </a:lnTo>
                    <a:lnTo>
                      <a:pt x="174" y="36"/>
                    </a:lnTo>
                    <a:lnTo>
                      <a:pt x="160" y="36"/>
                    </a:lnTo>
                    <a:lnTo>
                      <a:pt x="146" y="36"/>
                    </a:lnTo>
                    <a:lnTo>
                      <a:pt x="132" y="36"/>
                    </a:lnTo>
                    <a:lnTo>
                      <a:pt x="118" y="36"/>
                    </a:lnTo>
                    <a:lnTo>
                      <a:pt x="127" y="42"/>
                    </a:lnTo>
                    <a:lnTo>
                      <a:pt x="127" y="44"/>
                    </a:lnTo>
                    <a:lnTo>
                      <a:pt x="127" y="47"/>
                    </a:lnTo>
                    <a:lnTo>
                      <a:pt x="128" y="47"/>
                    </a:lnTo>
                    <a:lnTo>
                      <a:pt x="130" y="47"/>
                    </a:lnTo>
                    <a:lnTo>
                      <a:pt x="130" y="48"/>
                    </a:lnTo>
                    <a:lnTo>
                      <a:pt x="132" y="49"/>
                    </a:lnTo>
                    <a:lnTo>
                      <a:pt x="135" y="49"/>
                    </a:lnTo>
                    <a:lnTo>
                      <a:pt x="135" y="51"/>
                    </a:lnTo>
                    <a:lnTo>
                      <a:pt x="134" y="52"/>
                    </a:lnTo>
                    <a:lnTo>
                      <a:pt x="134" y="54"/>
                    </a:lnTo>
                    <a:lnTo>
                      <a:pt x="134" y="55"/>
                    </a:lnTo>
                    <a:lnTo>
                      <a:pt x="132" y="56"/>
                    </a:lnTo>
                    <a:lnTo>
                      <a:pt x="132" y="57"/>
                    </a:lnTo>
                    <a:lnTo>
                      <a:pt x="132" y="59"/>
                    </a:lnTo>
                    <a:lnTo>
                      <a:pt x="130" y="60"/>
                    </a:lnTo>
                    <a:lnTo>
                      <a:pt x="111" y="60"/>
                    </a:lnTo>
                    <a:lnTo>
                      <a:pt x="106" y="57"/>
                    </a:lnTo>
                    <a:lnTo>
                      <a:pt x="99" y="57"/>
                    </a:lnTo>
                    <a:lnTo>
                      <a:pt x="90" y="56"/>
                    </a:lnTo>
                    <a:lnTo>
                      <a:pt x="82" y="55"/>
                    </a:lnTo>
                    <a:lnTo>
                      <a:pt x="75" y="54"/>
                    </a:lnTo>
                    <a:lnTo>
                      <a:pt x="66" y="52"/>
                    </a:lnTo>
                    <a:lnTo>
                      <a:pt x="59" y="51"/>
                    </a:lnTo>
                    <a:lnTo>
                      <a:pt x="52" y="49"/>
                    </a:lnTo>
                    <a:lnTo>
                      <a:pt x="45" y="49"/>
                    </a:lnTo>
                    <a:lnTo>
                      <a:pt x="47" y="49"/>
                    </a:lnTo>
                    <a:lnTo>
                      <a:pt x="45" y="49"/>
                    </a:lnTo>
                    <a:lnTo>
                      <a:pt x="43" y="48"/>
                    </a:lnTo>
                    <a:lnTo>
                      <a:pt x="40" y="48"/>
                    </a:lnTo>
                    <a:lnTo>
                      <a:pt x="35" y="48"/>
                    </a:lnTo>
                    <a:lnTo>
                      <a:pt x="30" y="47"/>
                    </a:lnTo>
                    <a:lnTo>
                      <a:pt x="26" y="47"/>
                    </a:lnTo>
                    <a:lnTo>
                      <a:pt x="24" y="47"/>
                    </a:lnTo>
                    <a:lnTo>
                      <a:pt x="24" y="49"/>
                    </a:lnTo>
                    <a:lnTo>
                      <a:pt x="24" y="53"/>
                    </a:lnTo>
                    <a:lnTo>
                      <a:pt x="37" y="65"/>
                    </a:lnTo>
                    <a:lnTo>
                      <a:pt x="31" y="65"/>
                    </a:lnTo>
                    <a:lnTo>
                      <a:pt x="26" y="65"/>
                    </a:lnTo>
                    <a:lnTo>
                      <a:pt x="21" y="64"/>
                    </a:lnTo>
                    <a:lnTo>
                      <a:pt x="17" y="62"/>
                    </a:lnTo>
                    <a:lnTo>
                      <a:pt x="12" y="61"/>
                    </a:lnTo>
                    <a:lnTo>
                      <a:pt x="7" y="60"/>
                    </a:lnTo>
                    <a:lnTo>
                      <a:pt x="4" y="60"/>
                    </a:lnTo>
                    <a:lnTo>
                      <a:pt x="0" y="60"/>
                    </a:lnTo>
                    <a:lnTo>
                      <a:pt x="0" y="0"/>
                    </a:lnTo>
                    <a:lnTo>
                      <a:pt x="21" y="2"/>
                    </a:lnTo>
                    <a:lnTo>
                      <a:pt x="43" y="3"/>
                    </a:lnTo>
                    <a:lnTo>
                      <a:pt x="66" y="4"/>
                    </a:lnTo>
                    <a:lnTo>
                      <a:pt x="89" y="6"/>
                    </a:lnTo>
                    <a:lnTo>
                      <a:pt x="109" y="8"/>
                    </a:lnTo>
                    <a:lnTo>
                      <a:pt x="132" y="9"/>
                    </a:lnTo>
                    <a:lnTo>
                      <a:pt x="155" y="10"/>
                    </a:lnTo>
                    <a:lnTo>
                      <a:pt x="175" y="11"/>
                    </a:lnTo>
                    <a:lnTo>
                      <a:pt x="179" y="12"/>
                    </a:lnTo>
                    <a:lnTo>
                      <a:pt x="184" y="12"/>
                    </a:lnTo>
                    <a:lnTo>
                      <a:pt x="187" y="14"/>
                    </a:lnTo>
                    <a:lnTo>
                      <a:pt x="193" y="15"/>
                    </a:lnTo>
                    <a:lnTo>
                      <a:pt x="198" y="16"/>
                    </a:lnTo>
                    <a:lnTo>
                      <a:pt x="203" y="17"/>
                    </a:lnTo>
                    <a:lnTo>
                      <a:pt x="208" y="18"/>
                    </a:lnTo>
                    <a:lnTo>
                      <a:pt x="214"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33" name="Freeform 46">
                <a:extLst>
                  <a:ext uri="{FF2B5EF4-FFF2-40B4-BE49-F238E27FC236}">
                    <a16:creationId xmlns:a16="http://schemas.microsoft.com/office/drawing/2014/main" id="{40DE9EDB-8A4F-3D4C-AE77-5AC9C2099763}"/>
                  </a:ext>
                </a:extLst>
              </p:cNvPr>
              <p:cNvSpPr>
                <a:spLocks/>
              </p:cNvSpPr>
              <p:nvPr/>
            </p:nvSpPr>
            <p:spPr bwMode="auto">
              <a:xfrm>
                <a:off x="5994530" y="5873150"/>
                <a:ext cx="351255" cy="31832"/>
              </a:xfrm>
              <a:custGeom>
                <a:avLst/>
                <a:gdLst>
                  <a:gd name="T0" fmla="*/ 2147483647 w 207"/>
                  <a:gd name="T1" fmla="*/ 2147483647 h 18"/>
                  <a:gd name="T2" fmla="*/ 0 w 207"/>
                  <a:gd name="T3" fmla="*/ 2147483647 h 18"/>
                  <a:gd name="T4" fmla="*/ 0 w 207"/>
                  <a:gd name="T5" fmla="*/ 0 h 18"/>
                  <a:gd name="T6" fmla="*/ 2147483647 w 207"/>
                  <a:gd name="T7" fmla="*/ 2147483647 h 18"/>
                  <a:gd name="T8" fmla="*/ 2147483647 w 207"/>
                  <a:gd name="T9" fmla="*/ 2147483647 h 18"/>
                  <a:gd name="T10" fmla="*/ 2147483647 w 207"/>
                  <a:gd name="T11" fmla="*/ 2147483647 h 18"/>
                  <a:gd name="T12" fmla="*/ 2147483647 w 207"/>
                  <a:gd name="T13" fmla="*/ 2147483647 h 18"/>
                  <a:gd name="T14" fmla="*/ 2147483647 w 207"/>
                  <a:gd name="T15" fmla="*/ 2147483647 h 18"/>
                  <a:gd name="T16" fmla="*/ 2147483647 w 207"/>
                  <a:gd name="T17" fmla="*/ 2147483647 h 18"/>
                  <a:gd name="T18" fmla="*/ 2147483647 w 207"/>
                  <a:gd name="T19" fmla="*/ 2147483647 h 18"/>
                  <a:gd name="T20" fmla="*/ 2147483647 w 207"/>
                  <a:gd name="T21" fmla="*/ 2147483647 h 18"/>
                  <a:gd name="T22" fmla="*/ 2147483647 w 207"/>
                  <a:gd name="T23" fmla="*/ 2147483647 h 18"/>
                  <a:gd name="T24" fmla="*/ 2147483647 w 207"/>
                  <a:gd name="T25" fmla="*/ 2147483647 h 18"/>
                  <a:gd name="T26" fmla="*/ 2147483647 w 207"/>
                  <a:gd name="T27" fmla="*/ 2147483647 h 18"/>
                  <a:gd name="T28" fmla="*/ 2147483647 w 207"/>
                  <a:gd name="T29" fmla="*/ 2147483647 h 18"/>
                  <a:gd name="T30" fmla="*/ 2147483647 w 207"/>
                  <a:gd name="T31" fmla="*/ 2147483647 h 18"/>
                  <a:gd name="T32" fmla="*/ 2147483647 w 207"/>
                  <a:gd name="T33" fmla="*/ 2147483647 h 18"/>
                  <a:gd name="T34" fmla="*/ 2147483647 w 207"/>
                  <a:gd name="T35" fmla="*/ 2147483647 h 18"/>
                  <a:gd name="T36" fmla="*/ 2147483647 w 207"/>
                  <a:gd name="T37" fmla="*/ 2147483647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7" h="18">
                    <a:moveTo>
                      <a:pt x="207" y="18"/>
                    </a:moveTo>
                    <a:lnTo>
                      <a:pt x="0" y="15"/>
                    </a:lnTo>
                    <a:lnTo>
                      <a:pt x="0" y="0"/>
                    </a:lnTo>
                    <a:lnTo>
                      <a:pt x="21" y="2"/>
                    </a:lnTo>
                    <a:lnTo>
                      <a:pt x="43" y="3"/>
                    </a:lnTo>
                    <a:lnTo>
                      <a:pt x="66" y="4"/>
                    </a:lnTo>
                    <a:lnTo>
                      <a:pt x="89" y="6"/>
                    </a:lnTo>
                    <a:lnTo>
                      <a:pt x="109" y="8"/>
                    </a:lnTo>
                    <a:lnTo>
                      <a:pt x="132" y="9"/>
                    </a:lnTo>
                    <a:lnTo>
                      <a:pt x="155" y="10"/>
                    </a:lnTo>
                    <a:lnTo>
                      <a:pt x="175" y="11"/>
                    </a:lnTo>
                    <a:lnTo>
                      <a:pt x="179" y="11"/>
                    </a:lnTo>
                    <a:lnTo>
                      <a:pt x="182" y="12"/>
                    </a:lnTo>
                    <a:lnTo>
                      <a:pt x="186" y="14"/>
                    </a:lnTo>
                    <a:lnTo>
                      <a:pt x="189" y="15"/>
                    </a:lnTo>
                    <a:lnTo>
                      <a:pt x="194" y="15"/>
                    </a:lnTo>
                    <a:lnTo>
                      <a:pt x="198" y="16"/>
                    </a:lnTo>
                    <a:lnTo>
                      <a:pt x="203" y="17"/>
                    </a:lnTo>
                    <a:lnTo>
                      <a:pt x="207" y="1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34" name="Freeform 47">
                <a:extLst>
                  <a:ext uri="{FF2B5EF4-FFF2-40B4-BE49-F238E27FC236}">
                    <a16:creationId xmlns:a16="http://schemas.microsoft.com/office/drawing/2014/main" id="{57C15397-DCA2-0548-B954-E4CF4EAD47FB}"/>
                  </a:ext>
                </a:extLst>
              </p:cNvPr>
              <p:cNvSpPr>
                <a:spLocks/>
              </p:cNvSpPr>
              <p:nvPr/>
            </p:nvSpPr>
            <p:spPr bwMode="auto">
              <a:xfrm>
                <a:off x="5994530" y="5890833"/>
                <a:ext cx="487664" cy="95494"/>
              </a:xfrm>
              <a:custGeom>
                <a:avLst/>
                <a:gdLst>
                  <a:gd name="T0" fmla="*/ 2147483647 w 286"/>
                  <a:gd name="T1" fmla="*/ 2147483647 h 55"/>
                  <a:gd name="T2" fmla="*/ 2147483647 w 286"/>
                  <a:gd name="T3" fmla="*/ 2147483647 h 55"/>
                  <a:gd name="T4" fmla="*/ 2147483647 w 286"/>
                  <a:gd name="T5" fmla="*/ 2147483647 h 55"/>
                  <a:gd name="T6" fmla="*/ 2147483647 w 286"/>
                  <a:gd name="T7" fmla="*/ 2147483647 h 55"/>
                  <a:gd name="T8" fmla="*/ 2147483647 w 286"/>
                  <a:gd name="T9" fmla="*/ 2147483647 h 55"/>
                  <a:gd name="T10" fmla="*/ 2147483647 w 286"/>
                  <a:gd name="T11" fmla="*/ 2147483647 h 55"/>
                  <a:gd name="T12" fmla="*/ 2147483647 w 286"/>
                  <a:gd name="T13" fmla="*/ 2147483647 h 55"/>
                  <a:gd name="T14" fmla="*/ 2147483647 w 286"/>
                  <a:gd name="T15" fmla="*/ 2147483647 h 55"/>
                  <a:gd name="T16" fmla="*/ 2147483647 w 286"/>
                  <a:gd name="T17" fmla="*/ 2147483647 h 55"/>
                  <a:gd name="T18" fmla="*/ 2147483647 w 286"/>
                  <a:gd name="T19" fmla="*/ 2147483647 h 55"/>
                  <a:gd name="T20" fmla="*/ 2147483647 w 286"/>
                  <a:gd name="T21" fmla="*/ 2147483647 h 55"/>
                  <a:gd name="T22" fmla="*/ 2147483647 w 286"/>
                  <a:gd name="T23" fmla="*/ 2147483647 h 55"/>
                  <a:gd name="T24" fmla="*/ 2147483647 w 286"/>
                  <a:gd name="T25" fmla="*/ 2147483647 h 55"/>
                  <a:gd name="T26" fmla="*/ 2147483647 w 286"/>
                  <a:gd name="T27" fmla="*/ 2147483647 h 55"/>
                  <a:gd name="T28" fmla="*/ 2147483647 w 286"/>
                  <a:gd name="T29" fmla="*/ 2147483647 h 55"/>
                  <a:gd name="T30" fmla="*/ 2147483647 w 286"/>
                  <a:gd name="T31" fmla="*/ 2147483647 h 55"/>
                  <a:gd name="T32" fmla="*/ 2147483647 w 286"/>
                  <a:gd name="T33" fmla="*/ 2147483647 h 55"/>
                  <a:gd name="T34" fmla="*/ 2147483647 w 286"/>
                  <a:gd name="T35" fmla="*/ 2147483647 h 55"/>
                  <a:gd name="T36" fmla="*/ 2147483647 w 286"/>
                  <a:gd name="T37" fmla="*/ 2147483647 h 55"/>
                  <a:gd name="T38" fmla="*/ 2147483647 w 286"/>
                  <a:gd name="T39" fmla="*/ 2147483647 h 55"/>
                  <a:gd name="T40" fmla="*/ 2147483647 w 286"/>
                  <a:gd name="T41" fmla="*/ 2147483647 h 55"/>
                  <a:gd name="T42" fmla="*/ 2147483647 w 286"/>
                  <a:gd name="T43" fmla="*/ 2147483647 h 55"/>
                  <a:gd name="T44" fmla="*/ 2147483647 w 286"/>
                  <a:gd name="T45" fmla="*/ 2147483647 h 55"/>
                  <a:gd name="T46" fmla="*/ 2147483647 w 286"/>
                  <a:gd name="T47" fmla="*/ 2147483647 h 55"/>
                  <a:gd name="T48" fmla="*/ 2147483647 w 286"/>
                  <a:gd name="T49" fmla="*/ 2147483647 h 55"/>
                  <a:gd name="T50" fmla="*/ 2147483647 w 286"/>
                  <a:gd name="T51" fmla="*/ 2147483647 h 55"/>
                  <a:gd name="T52" fmla="*/ 2147483647 w 286"/>
                  <a:gd name="T53" fmla="*/ 2147483647 h 55"/>
                  <a:gd name="T54" fmla="*/ 2147483647 w 286"/>
                  <a:gd name="T55" fmla="*/ 2147483647 h 55"/>
                  <a:gd name="T56" fmla="*/ 2147483647 w 286"/>
                  <a:gd name="T57" fmla="*/ 2147483647 h 55"/>
                  <a:gd name="T58" fmla="*/ 2147483647 w 286"/>
                  <a:gd name="T59" fmla="*/ 2147483647 h 55"/>
                  <a:gd name="T60" fmla="*/ 2147483647 w 286"/>
                  <a:gd name="T61" fmla="*/ 2147483647 h 55"/>
                  <a:gd name="T62" fmla="*/ 2147483647 w 286"/>
                  <a:gd name="T63" fmla="*/ 2147483647 h 55"/>
                  <a:gd name="T64" fmla="*/ 2147483647 w 286"/>
                  <a:gd name="T65" fmla="*/ 2147483647 h 55"/>
                  <a:gd name="T66" fmla="*/ 2147483647 w 286"/>
                  <a:gd name="T67" fmla="*/ 2147483647 h 55"/>
                  <a:gd name="T68" fmla="*/ 2147483647 w 286"/>
                  <a:gd name="T69" fmla="*/ 2147483647 h 55"/>
                  <a:gd name="T70" fmla="*/ 2147483647 w 286"/>
                  <a:gd name="T71" fmla="*/ 2147483647 h 55"/>
                  <a:gd name="T72" fmla="*/ 2147483647 w 286"/>
                  <a:gd name="T73" fmla="*/ 2147483647 h 55"/>
                  <a:gd name="T74" fmla="*/ 2147483647 w 286"/>
                  <a:gd name="T75" fmla="*/ 2147483647 h 55"/>
                  <a:gd name="T76" fmla="*/ 2147483647 w 286"/>
                  <a:gd name="T77" fmla="*/ 2147483647 h 55"/>
                  <a:gd name="T78" fmla="*/ 2147483647 w 286"/>
                  <a:gd name="T79" fmla="*/ 2147483647 h 55"/>
                  <a:gd name="T80" fmla="*/ 2147483647 w 286"/>
                  <a:gd name="T81" fmla="*/ 2147483647 h 55"/>
                  <a:gd name="T82" fmla="*/ 2147483647 w 286"/>
                  <a:gd name="T83" fmla="*/ 2147483647 h 55"/>
                  <a:gd name="T84" fmla="*/ 2147483647 w 286"/>
                  <a:gd name="T85" fmla="*/ 2147483647 h 55"/>
                  <a:gd name="T86" fmla="*/ 2147483647 w 286"/>
                  <a:gd name="T87" fmla="*/ 2147483647 h 55"/>
                  <a:gd name="T88" fmla="*/ 2147483647 w 286"/>
                  <a:gd name="T89" fmla="*/ 2147483647 h 55"/>
                  <a:gd name="T90" fmla="*/ 0 w 286"/>
                  <a:gd name="T91" fmla="*/ 2147483647 h 5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86" h="55">
                    <a:moveTo>
                      <a:pt x="0" y="42"/>
                    </a:moveTo>
                    <a:lnTo>
                      <a:pt x="2" y="37"/>
                    </a:lnTo>
                    <a:lnTo>
                      <a:pt x="4" y="34"/>
                    </a:lnTo>
                    <a:lnTo>
                      <a:pt x="5" y="30"/>
                    </a:lnTo>
                    <a:lnTo>
                      <a:pt x="5" y="25"/>
                    </a:lnTo>
                    <a:lnTo>
                      <a:pt x="7" y="21"/>
                    </a:lnTo>
                    <a:lnTo>
                      <a:pt x="7" y="17"/>
                    </a:lnTo>
                    <a:lnTo>
                      <a:pt x="7" y="12"/>
                    </a:lnTo>
                    <a:lnTo>
                      <a:pt x="7" y="8"/>
                    </a:lnTo>
                    <a:lnTo>
                      <a:pt x="7" y="6"/>
                    </a:lnTo>
                    <a:lnTo>
                      <a:pt x="7" y="5"/>
                    </a:lnTo>
                    <a:lnTo>
                      <a:pt x="7" y="4"/>
                    </a:lnTo>
                    <a:lnTo>
                      <a:pt x="9" y="2"/>
                    </a:lnTo>
                    <a:lnTo>
                      <a:pt x="10" y="1"/>
                    </a:lnTo>
                    <a:lnTo>
                      <a:pt x="12" y="1"/>
                    </a:lnTo>
                    <a:lnTo>
                      <a:pt x="14" y="0"/>
                    </a:lnTo>
                    <a:lnTo>
                      <a:pt x="16" y="0"/>
                    </a:lnTo>
                    <a:lnTo>
                      <a:pt x="21" y="1"/>
                    </a:lnTo>
                    <a:lnTo>
                      <a:pt x="24" y="1"/>
                    </a:lnTo>
                    <a:lnTo>
                      <a:pt x="31" y="2"/>
                    </a:lnTo>
                    <a:lnTo>
                      <a:pt x="37" y="2"/>
                    </a:lnTo>
                    <a:lnTo>
                      <a:pt x="43" y="2"/>
                    </a:lnTo>
                    <a:lnTo>
                      <a:pt x="50" y="1"/>
                    </a:lnTo>
                    <a:lnTo>
                      <a:pt x="56" y="1"/>
                    </a:lnTo>
                    <a:lnTo>
                      <a:pt x="61" y="0"/>
                    </a:lnTo>
                    <a:lnTo>
                      <a:pt x="83" y="0"/>
                    </a:lnTo>
                    <a:lnTo>
                      <a:pt x="104" y="2"/>
                    </a:lnTo>
                    <a:lnTo>
                      <a:pt x="123" y="5"/>
                    </a:lnTo>
                    <a:lnTo>
                      <a:pt x="144" y="8"/>
                    </a:lnTo>
                    <a:lnTo>
                      <a:pt x="163" y="11"/>
                    </a:lnTo>
                    <a:lnTo>
                      <a:pt x="184" y="13"/>
                    </a:lnTo>
                    <a:lnTo>
                      <a:pt x="203" y="14"/>
                    </a:lnTo>
                    <a:lnTo>
                      <a:pt x="224" y="13"/>
                    </a:lnTo>
                    <a:lnTo>
                      <a:pt x="226" y="16"/>
                    </a:lnTo>
                    <a:lnTo>
                      <a:pt x="227" y="17"/>
                    </a:lnTo>
                    <a:lnTo>
                      <a:pt x="229" y="17"/>
                    </a:lnTo>
                    <a:lnTo>
                      <a:pt x="231" y="17"/>
                    </a:lnTo>
                    <a:lnTo>
                      <a:pt x="233" y="16"/>
                    </a:lnTo>
                    <a:lnTo>
                      <a:pt x="234" y="14"/>
                    </a:lnTo>
                    <a:lnTo>
                      <a:pt x="238" y="14"/>
                    </a:lnTo>
                    <a:lnTo>
                      <a:pt x="240" y="13"/>
                    </a:lnTo>
                    <a:lnTo>
                      <a:pt x="241" y="13"/>
                    </a:lnTo>
                    <a:lnTo>
                      <a:pt x="243" y="13"/>
                    </a:lnTo>
                    <a:lnTo>
                      <a:pt x="246" y="13"/>
                    </a:lnTo>
                    <a:lnTo>
                      <a:pt x="250" y="14"/>
                    </a:lnTo>
                    <a:lnTo>
                      <a:pt x="252" y="14"/>
                    </a:lnTo>
                    <a:lnTo>
                      <a:pt x="255" y="16"/>
                    </a:lnTo>
                    <a:lnTo>
                      <a:pt x="257" y="16"/>
                    </a:lnTo>
                    <a:lnTo>
                      <a:pt x="260" y="16"/>
                    </a:lnTo>
                    <a:lnTo>
                      <a:pt x="264" y="17"/>
                    </a:lnTo>
                    <a:lnTo>
                      <a:pt x="266" y="17"/>
                    </a:lnTo>
                    <a:lnTo>
                      <a:pt x="267" y="17"/>
                    </a:lnTo>
                    <a:lnTo>
                      <a:pt x="269" y="17"/>
                    </a:lnTo>
                    <a:lnTo>
                      <a:pt x="271" y="18"/>
                    </a:lnTo>
                    <a:lnTo>
                      <a:pt x="273" y="18"/>
                    </a:lnTo>
                    <a:lnTo>
                      <a:pt x="286" y="26"/>
                    </a:lnTo>
                    <a:lnTo>
                      <a:pt x="279" y="26"/>
                    </a:lnTo>
                    <a:lnTo>
                      <a:pt x="271" y="26"/>
                    </a:lnTo>
                    <a:lnTo>
                      <a:pt x="264" y="25"/>
                    </a:lnTo>
                    <a:lnTo>
                      <a:pt x="257" y="24"/>
                    </a:lnTo>
                    <a:lnTo>
                      <a:pt x="248" y="23"/>
                    </a:lnTo>
                    <a:lnTo>
                      <a:pt x="241" y="22"/>
                    </a:lnTo>
                    <a:lnTo>
                      <a:pt x="233" y="22"/>
                    </a:lnTo>
                    <a:lnTo>
                      <a:pt x="226" y="22"/>
                    </a:lnTo>
                    <a:lnTo>
                      <a:pt x="226" y="23"/>
                    </a:lnTo>
                    <a:lnTo>
                      <a:pt x="227" y="24"/>
                    </a:lnTo>
                    <a:lnTo>
                      <a:pt x="227" y="25"/>
                    </a:lnTo>
                    <a:lnTo>
                      <a:pt x="229" y="26"/>
                    </a:lnTo>
                    <a:lnTo>
                      <a:pt x="229" y="27"/>
                    </a:lnTo>
                    <a:lnTo>
                      <a:pt x="229" y="30"/>
                    </a:lnTo>
                    <a:lnTo>
                      <a:pt x="217" y="27"/>
                    </a:lnTo>
                    <a:lnTo>
                      <a:pt x="203" y="26"/>
                    </a:lnTo>
                    <a:lnTo>
                      <a:pt x="189" y="26"/>
                    </a:lnTo>
                    <a:lnTo>
                      <a:pt x="174" y="26"/>
                    </a:lnTo>
                    <a:lnTo>
                      <a:pt x="160" y="26"/>
                    </a:lnTo>
                    <a:lnTo>
                      <a:pt x="146" y="26"/>
                    </a:lnTo>
                    <a:lnTo>
                      <a:pt x="132" y="26"/>
                    </a:lnTo>
                    <a:lnTo>
                      <a:pt x="118" y="26"/>
                    </a:lnTo>
                    <a:lnTo>
                      <a:pt x="127" y="32"/>
                    </a:lnTo>
                    <a:lnTo>
                      <a:pt x="127" y="34"/>
                    </a:lnTo>
                    <a:lnTo>
                      <a:pt x="127" y="37"/>
                    </a:lnTo>
                    <a:lnTo>
                      <a:pt x="128" y="37"/>
                    </a:lnTo>
                    <a:lnTo>
                      <a:pt x="130" y="37"/>
                    </a:lnTo>
                    <a:lnTo>
                      <a:pt x="130" y="38"/>
                    </a:lnTo>
                    <a:lnTo>
                      <a:pt x="132" y="39"/>
                    </a:lnTo>
                    <a:lnTo>
                      <a:pt x="135" y="39"/>
                    </a:lnTo>
                    <a:lnTo>
                      <a:pt x="135" y="41"/>
                    </a:lnTo>
                    <a:lnTo>
                      <a:pt x="134" y="42"/>
                    </a:lnTo>
                    <a:lnTo>
                      <a:pt x="134" y="44"/>
                    </a:lnTo>
                    <a:lnTo>
                      <a:pt x="134" y="45"/>
                    </a:lnTo>
                    <a:lnTo>
                      <a:pt x="132" y="46"/>
                    </a:lnTo>
                    <a:lnTo>
                      <a:pt x="132" y="47"/>
                    </a:lnTo>
                    <a:lnTo>
                      <a:pt x="132" y="49"/>
                    </a:lnTo>
                    <a:lnTo>
                      <a:pt x="130" y="50"/>
                    </a:lnTo>
                    <a:lnTo>
                      <a:pt x="111" y="50"/>
                    </a:lnTo>
                    <a:lnTo>
                      <a:pt x="106" y="47"/>
                    </a:lnTo>
                    <a:lnTo>
                      <a:pt x="99" y="47"/>
                    </a:lnTo>
                    <a:lnTo>
                      <a:pt x="90" y="46"/>
                    </a:lnTo>
                    <a:lnTo>
                      <a:pt x="82" y="45"/>
                    </a:lnTo>
                    <a:lnTo>
                      <a:pt x="75" y="44"/>
                    </a:lnTo>
                    <a:lnTo>
                      <a:pt x="66" y="42"/>
                    </a:lnTo>
                    <a:lnTo>
                      <a:pt x="59" y="41"/>
                    </a:lnTo>
                    <a:lnTo>
                      <a:pt x="52" y="39"/>
                    </a:lnTo>
                    <a:lnTo>
                      <a:pt x="45" y="39"/>
                    </a:lnTo>
                    <a:lnTo>
                      <a:pt x="47" y="39"/>
                    </a:lnTo>
                    <a:lnTo>
                      <a:pt x="45" y="39"/>
                    </a:lnTo>
                    <a:lnTo>
                      <a:pt x="43" y="38"/>
                    </a:lnTo>
                    <a:lnTo>
                      <a:pt x="40" y="38"/>
                    </a:lnTo>
                    <a:lnTo>
                      <a:pt x="35" y="38"/>
                    </a:lnTo>
                    <a:lnTo>
                      <a:pt x="30" y="37"/>
                    </a:lnTo>
                    <a:lnTo>
                      <a:pt x="26" y="37"/>
                    </a:lnTo>
                    <a:lnTo>
                      <a:pt x="24" y="37"/>
                    </a:lnTo>
                    <a:lnTo>
                      <a:pt x="24" y="39"/>
                    </a:lnTo>
                    <a:lnTo>
                      <a:pt x="24" y="43"/>
                    </a:lnTo>
                    <a:lnTo>
                      <a:pt x="37" y="55"/>
                    </a:lnTo>
                    <a:lnTo>
                      <a:pt x="31" y="55"/>
                    </a:lnTo>
                    <a:lnTo>
                      <a:pt x="26" y="55"/>
                    </a:lnTo>
                    <a:lnTo>
                      <a:pt x="21" y="54"/>
                    </a:lnTo>
                    <a:lnTo>
                      <a:pt x="17" y="52"/>
                    </a:lnTo>
                    <a:lnTo>
                      <a:pt x="12" y="51"/>
                    </a:lnTo>
                    <a:lnTo>
                      <a:pt x="7" y="50"/>
                    </a:lnTo>
                    <a:lnTo>
                      <a:pt x="4" y="50"/>
                    </a:lnTo>
                    <a:lnTo>
                      <a:pt x="0" y="50"/>
                    </a:lnTo>
                    <a:lnTo>
                      <a:pt x="0" y="42"/>
                    </a:lnTo>
                    <a:close/>
                  </a:path>
                </a:pathLst>
              </a:custGeom>
              <a:solidFill>
                <a:srgbClr val="CD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35" name="Freeform 48">
                <a:extLst>
                  <a:ext uri="{FF2B5EF4-FFF2-40B4-BE49-F238E27FC236}">
                    <a16:creationId xmlns:a16="http://schemas.microsoft.com/office/drawing/2014/main" id="{1ED6BF3B-DE07-B04F-AB2D-359DE34607CC}"/>
                  </a:ext>
                </a:extLst>
              </p:cNvPr>
              <p:cNvSpPr>
                <a:spLocks/>
              </p:cNvSpPr>
              <p:nvPr/>
            </p:nvSpPr>
            <p:spPr bwMode="auto">
              <a:xfrm>
                <a:off x="6567448" y="5533619"/>
                <a:ext cx="579739" cy="721502"/>
              </a:xfrm>
              <a:custGeom>
                <a:avLst/>
                <a:gdLst>
                  <a:gd name="T0" fmla="*/ 2147483647 w 340"/>
                  <a:gd name="T1" fmla="*/ 2147483647 h 408"/>
                  <a:gd name="T2" fmla="*/ 2147483647 w 340"/>
                  <a:gd name="T3" fmla="*/ 2147483647 h 408"/>
                  <a:gd name="T4" fmla="*/ 2147483647 w 340"/>
                  <a:gd name="T5" fmla="*/ 2147483647 h 408"/>
                  <a:gd name="T6" fmla="*/ 2147483647 w 340"/>
                  <a:gd name="T7" fmla="*/ 2147483647 h 408"/>
                  <a:gd name="T8" fmla="*/ 2147483647 w 340"/>
                  <a:gd name="T9" fmla="*/ 2147483647 h 408"/>
                  <a:gd name="T10" fmla="*/ 2147483647 w 340"/>
                  <a:gd name="T11" fmla="*/ 2147483647 h 408"/>
                  <a:gd name="T12" fmla="*/ 2147483647 w 340"/>
                  <a:gd name="T13" fmla="*/ 2147483647 h 408"/>
                  <a:gd name="T14" fmla="*/ 2147483647 w 340"/>
                  <a:gd name="T15" fmla="*/ 2147483647 h 408"/>
                  <a:gd name="T16" fmla="*/ 2147483647 w 340"/>
                  <a:gd name="T17" fmla="*/ 2147483647 h 408"/>
                  <a:gd name="T18" fmla="*/ 2147483647 w 340"/>
                  <a:gd name="T19" fmla="*/ 2147483647 h 408"/>
                  <a:gd name="T20" fmla="*/ 2147483647 w 340"/>
                  <a:gd name="T21" fmla="*/ 2147483647 h 408"/>
                  <a:gd name="T22" fmla="*/ 2147483647 w 340"/>
                  <a:gd name="T23" fmla="*/ 2147483647 h 408"/>
                  <a:gd name="T24" fmla="*/ 2147483647 w 340"/>
                  <a:gd name="T25" fmla="*/ 2147483647 h 408"/>
                  <a:gd name="T26" fmla="*/ 2147483647 w 340"/>
                  <a:gd name="T27" fmla="*/ 2147483647 h 408"/>
                  <a:gd name="T28" fmla="*/ 2147483647 w 340"/>
                  <a:gd name="T29" fmla="*/ 2147483647 h 408"/>
                  <a:gd name="T30" fmla="*/ 2147483647 w 340"/>
                  <a:gd name="T31" fmla="*/ 2147483647 h 408"/>
                  <a:gd name="T32" fmla="*/ 2147483647 w 340"/>
                  <a:gd name="T33" fmla="*/ 2147483647 h 408"/>
                  <a:gd name="T34" fmla="*/ 2147483647 w 340"/>
                  <a:gd name="T35" fmla="*/ 2147483647 h 408"/>
                  <a:gd name="T36" fmla="*/ 2147483647 w 340"/>
                  <a:gd name="T37" fmla="*/ 2147483647 h 408"/>
                  <a:gd name="T38" fmla="*/ 2147483647 w 340"/>
                  <a:gd name="T39" fmla="*/ 2147483647 h 408"/>
                  <a:gd name="T40" fmla="*/ 2147483647 w 340"/>
                  <a:gd name="T41" fmla="*/ 2147483647 h 408"/>
                  <a:gd name="T42" fmla="*/ 2147483647 w 340"/>
                  <a:gd name="T43" fmla="*/ 2147483647 h 408"/>
                  <a:gd name="T44" fmla="*/ 2147483647 w 340"/>
                  <a:gd name="T45" fmla="*/ 2147483647 h 408"/>
                  <a:gd name="T46" fmla="*/ 2147483647 w 340"/>
                  <a:gd name="T47" fmla="*/ 2147483647 h 408"/>
                  <a:gd name="T48" fmla="*/ 2147483647 w 340"/>
                  <a:gd name="T49" fmla="*/ 2147483647 h 408"/>
                  <a:gd name="T50" fmla="*/ 2147483647 w 340"/>
                  <a:gd name="T51" fmla="*/ 2147483647 h 408"/>
                  <a:gd name="T52" fmla="*/ 2147483647 w 340"/>
                  <a:gd name="T53" fmla="*/ 2147483647 h 408"/>
                  <a:gd name="T54" fmla="*/ 2147483647 w 340"/>
                  <a:gd name="T55" fmla="*/ 2147483647 h 408"/>
                  <a:gd name="T56" fmla="*/ 2147483647 w 340"/>
                  <a:gd name="T57" fmla="*/ 2147483647 h 408"/>
                  <a:gd name="T58" fmla="*/ 2147483647 w 340"/>
                  <a:gd name="T59" fmla="*/ 2147483647 h 408"/>
                  <a:gd name="T60" fmla="*/ 2147483647 w 340"/>
                  <a:gd name="T61" fmla="*/ 2147483647 h 408"/>
                  <a:gd name="T62" fmla="*/ 2147483647 w 340"/>
                  <a:gd name="T63" fmla="*/ 2147483647 h 408"/>
                  <a:gd name="T64" fmla="*/ 0 w 340"/>
                  <a:gd name="T65" fmla="*/ 2147483647 h 408"/>
                  <a:gd name="T66" fmla="*/ 0 w 340"/>
                  <a:gd name="T67" fmla="*/ 2147483647 h 408"/>
                  <a:gd name="T68" fmla="*/ 2147483647 w 340"/>
                  <a:gd name="T69" fmla="*/ 2147483647 h 408"/>
                  <a:gd name="T70" fmla="*/ 2147483647 w 340"/>
                  <a:gd name="T71" fmla="*/ 2147483647 h 408"/>
                  <a:gd name="T72" fmla="*/ 2147483647 w 340"/>
                  <a:gd name="T73" fmla="*/ 2147483647 h 408"/>
                  <a:gd name="T74" fmla="*/ 2147483647 w 340"/>
                  <a:gd name="T75" fmla="*/ 2147483647 h 408"/>
                  <a:gd name="T76" fmla="*/ 2147483647 w 340"/>
                  <a:gd name="T77" fmla="*/ 2147483647 h 408"/>
                  <a:gd name="T78" fmla="*/ 2147483647 w 340"/>
                  <a:gd name="T79" fmla="*/ 2147483647 h 408"/>
                  <a:gd name="T80" fmla="*/ 2147483647 w 340"/>
                  <a:gd name="T81" fmla="*/ 2147483647 h 408"/>
                  <a:gd name="T82" fmla="*/ 2147483647 w 340"/>
                  <a:gd name="T83" fmla="*/ 2147483647 h 408"/>
                  <a:gd name="T84" fmla="*/ 2147483647 w 340"/>
                  <a:gd name="T85" fmla="*/ 2147483647 h 408"/>
                  <a:gd name="T86" fmla="*/ 2147483647 w 340"/>
                  <a:gd name="T87" fmla="*/ 2147483647 h 408"/>
                  <a:gd name="T88" fmla="*/ 2147483647 w 340"/>
                  <a:gd name="T89" fmla="*/ 2147483647 h 408"/>
                  <a:gd name="T90" fmla="*/ 2147483647 w 340"/>
                  <a:gd name="T91" fmla="*/ 2147483647 h 408"/>
                  <a:gd name="T92" fmla="*/ 2147483647 w 340"/>
                  <a:gd name="T93" fmla="*/ 2147483647 h 408"/>
                  <a:gd name="T94" fmla="*/ 2147483647 w 340"/>
                  <a:gd name="T95" fmla="*/ 2147483647 h 408"/>
                  <a:gd name="T96" fmla="*/ 2147483647 w 340"/>
                  <a:gd name="T97" fmla="*/ 2147483647 h 408"/>
                  <a:gd name="T98" fmla="*/ 2147483647 w 340"/>
                  <a:gd name="T99" fmla="*/ 2147483647 h 408"/>
                  <a:gd name="T100" fmla="*/ 2147483647 w 340"/>
                  <a:gd name="T101" fmla="*/ 2147483647 h 408"/>
                  <a:gd name="T102" fmla="*/ 2147483647 w 340"/>
                  <a:gd name="T103" fmla="*/ 2147483647 h 408"/>
                  <a:gd name="T104" fmla="*/ 2147483647 w 340"/>
                  <a:gd name="T105" fmla="*/ 2147483647 h 408"/>
                  <a:gd name="T106" fmla="*/ 2147483647 w 340"/>
                  <a:gd name="T107" fmla="*/ 2147483647 h 408"/>
                  <a:gd name="T108" fmla="*/ 2147483647 w 340"/>
                  <a:gd name="T109" fmla="*/ 2147483647 h 408"/>
                  <a:gd name="T110" fmla="*/ 2147483647 w 340"/>
                  <a:gd name="T111" fmla="*/ 2147483647 h 408"/>
                  <a:gd name="T112" fmla="*/ 2147483647 w 340"/>
                  <a:gd name="T113" fmla="*/ 2147483647 h 408"/>
                  <a:gd name="T114" fmla="*/ 2147483647 w 340"/>
                  <a:gd name="T115" fmla="*/ 2147483647 h 40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40" h="408">
                    <a:moveTo>
                      <a:pt x="340" y="0"/>
                    </a:moveTo>
                    <a:lnTo>
                      <a:pt x="338" y="1"/>
                    </a:lnTo>
                    <a:lnTo>
                      <a:pt x="337" y="3"/>
                    </a:lnTo>
                    <a:lnTo>
                      <a:pt x="337" y="4"/>
                    </a:lnTo>
                    <a:lnTo>
                      <a:pt x="335" y="5"/>
                    </a:lnTo>
                    <a:lnTo>
                      <a:pt x="333" y="6"/>
                    </a:lnTo>
                    <a:lnTo>
                      <a:pt x="331" y="8"/>
                    </a:lnTo>
                    <a:lnTo>
                      <a:pt x="330" y="9"/>
                    </a:lnTo>
                    <a:lnTo>
                      <a:pt x="330" y="10"/>
                    </a:lnTo>
                    <a:lnTo>
                      <a:pt x="325" y="10"/>
                    </a:lnTo>
                    <a:lnTo>
                      <a:pt x="323" y="12"/>
                    </a:lnTo>
                    <a:lnTo>
                      <a:pt x="321" y="14"/>
                    </a:lnTo>
                    <a:lnTo>
                      <a:pt x="319" y="16"/>
                    </a:lnTo>
                    <a:lnTo>
                      <a:pt x="316" y="18"/>
                    </a:lnTo>
                    <a:lnTo>
                      <a:pt x="314" y="21"/>
                    </a:lnTo>
                    <a:lnTo>
                      <a:pt x="311" y="23"/>
                    </a:lnTo>
                    <a:lnTo>
                      <a:pt x="307" y="25"/>
                    </a:lnTo>
                    <a:lnTo>
                      <a:pt x="304" y="26"/>
                    </a:lnTo>
                    <a:lnTo>
                      <a:pt x="305" y="28"/>
                    </a:lnTo>
                    <a:lnTo>
                      <a:pt x="305" y="33"/>
                    </a:lnTo>
                    <a:lnTo>
                      <a:pt x="305" y="38"/>
                    </a:lnTo>
                    <a:lnTo>
                      <a:pt x="305" y="45"/>
                    </a:lnTo>
                    <a:lnTo>
                      <a:pt x="304" y="50"/>
                    </a:lnTo>
                    <a:lnTo>
                      <a:pt x="302" y="54"/>
                    </a:lnTo>
                    <a:lnTo>
                      <a:pt x="300" y="58"/>
                    </a:lnTo>
                    <a:lnTo>
                      <a:pt x="297" y="59"/>
                    </a:lnTo>
                    <a:lnTo>
                      <a:pt x="297" y="62"/>
                    </a:lnTo>
                    <a:lnTo>
                      <a:pt x="297" y="64"/>
                    </a:lnTo>
                    <a:lnTo>
                      <a:pt x="295" y="65"/>
                    </a:lnTo>
                    <a:lnTo>
                      <a:pt x="292" y="67"/>
                    </a:lnTo>
                    <a:lnTo>
                      <a:pt x="288" y="68"/>
                    </a:lnTo>
                    <a:lnTo>
                      <a:pt x="285" y="71"/>
                    </a:lnTo>
                    <a:lnTo>
                      <a:pt x="281" y="73"/>
                    </a:lnTo>
                    <a:lnTo>
                      <a:pt x="278" y="75"/>
                    </a:lnTo>
                    <a:lnTo>
                      <a:pt x="276" y="77"/>
                    </a:lnTo>
                    <a:lnTo>
                      <a:pt x="276" y="79"/>
                    </a:lnTo>
                    <a:lnTo>
                      <a:pt x="272" y="80"/>
                    </a:lnTo>
                    <a:lnTo>
                      <a:pt x="269" y="82"/>
                    </a:lnTo>
                    <a:lnTo>
                      <a:pt x="266" y="84"/>
                    </a:lnTo>
                    <a:lnTo>
                      <a:pt x="262" y="87"/>
                    </a:lnTo>
                    <a:lnTo>
                      <a:pt x="257" y="95"/>
                    </a:lnTo>
                    <a:lnTo>
                      <a:pt x="250" y="103"/>
                    </a:lnTo>
                    <a:lnTo>
                      <a:pt x="243" y="113"/>
                    </a:lnTo>
                    <a:lnTo>
                      <a:pt x="238" y="122"/>
                    </a:lnTo>
                    <a:lnTo>
                      <a:pt x="231" y="129"/>
                    </a:lnTo>
                    <a:lnTo>
                      <a:pt x="227" y="134"/>
                    </a:lnTo>
                    <a:lnTo>
                      <a:pt x="226" y="139"/>
                    </a:lnTo>
                    <a:lnTo>
                      <a:pt x="224" y="147"/>
                    </a:lnTo>
                    <a:lnTo>
                      <a:pt x="222" y="157"/>
                    </a:lnTo>
                    <a:lnTo>
                      <a:pt x="219" y="165"/>
                    </a:lnTo>
                    <a:lnTo>
                      <a:pt x="213" y="175"/>
                    </a:lnTo>
                    <a:lnTo>
                      <a:pt x="210" y="183"/>
                    </a:lnTo>
                    <a:lnTo>
                      <a:pt x="203" y="190"/>
                    </a:lnTo>
                    <a:lnTo>
                      <a:pt x="198" y="196"/>
                    </a:lnTo>
                    <a:lnTo>
                      <a:pt x="198" y="198"/>
                    </a:lnTo>
                    <a:lnTo>
                      <a:pt x="198" y="200"/>
                    </a:lnTo>
                    <a:lnTo>
                      <a:pt x="194" y="201"/>
                    </a:lnTo>
                    <a:lnTo>
                      <a:pt x="191" y="202"/>
                    </a:lnTo>
                    <a:lnTo>
                      <a:pt x="187" y="203"/>
                    </a:lnTo>
                    <a:lnTo>
                      <a:pt x="186" y="206"/>
                    </a:lnTo>
                    <a:lnTo>
                      <a:pt x="182" y="211"/>
                    </a:lnTo>
                    <a:lnTo>
                      <a:pt x="177" y="218"/>
                    </a:lnTo>
                    <a:lnTo>
                      <a:pt x="175" y="223"/>
                    </a:lnTo>
                    <a:lnTo>
                      <a:pt x="170" y="228"/>
                    </a:lnTo>
                    <a:lnTo>
                      <a:pt x="168" y="231"/>
                    </a:lnTo>
                    <a:lnTo>
                      <a:pt x="167" y="233"/>
                    </a:lnTo>
                    <a:lnTo>
                      <a:pt x="163" y="234"/>
                    </a:lnTo>
                    <a:lnTo>
                      <a:pt x="161" y="234"/>
                    </a:lnTo>
                    <a:lnTo>
                      <a:pt x="160" y="240"/>
                    </a:lnTo>
                    <a:lnTo>
                      <a:pt x="156" y="248"/>
                    </a:lnTo>
                    <a:lnTo>
                      <a:pt x="153" y="256"/>
                    </a:lnTo>
                    <a:lnTo>
                      <a:pt x="146" y="263"/>
                    </a:lnTo>
                    <a:lnTo>
                      <a:pt x="130" y="280"/>
                    </a:lnTo>
                    <a:lnTo>
                      <a:pt x="111" y="296"/>
                    </a:lnTo>
                    <a:lnTo>
                      <a:pt x="94" y="312"/>
                    </a:lnTo>
                    <a:lnTo>
                      <a:pt x="78" y="328"/>
                    </a:lnTo>
                    <a:lnTo>
                      <a:pt x="71" y="336"/>
                    </a:lnTo>
                    <a:lnTo>
                      <a:pt x="66" y="344"/>
                    </a:lnTo>
                    <a:lnTo>
                      <a:pt x="64" y="350"/>
                    </a:lnTo>
                    <a:lnTo>
                      <a:pt x="62" y="358"/>
                    </a:lnTo>
                    <a:lnTo>
                      <a:pt x="57" y="359"/>
                    </a:lnTo>
                    <a:lnTo>
                      <a:pt x="52" y="363"/>
                    </a:lnTo>
                    <a:lnTo>
                      <a:pt x="43" y="369"/>
                    </a:lnTo>
                    <a:lnTo>
                      <a:pt x="35" y="376"/>
                    </a:lnTo>
                    <a:lnTo>
                      <a:pt x="26" y="383"/>
                    </a:lnTo>
                    <a:lnTo>
                      <a:pt x="19" y="389"/>
                    </a:lnTo>
                    <a:lnTo>
                      <a:pt x="16" y="395"/>
                    </a:lnTo>
                    <a:lnTo>
                      <a:pt x="14" y="398"/>
                    </a:lnTo>
                    <a:lnTo>
                      <a:pt x="10" y="399"/>
                    </a:lnTo>
                    <a:lnTo>
                      <a:pt x="9" y="399"/>
                    </a:lnTo>
                    <a:lnTo>
                      <a:pt x="7" y="400"/>
                    </a:lnTo>
                    <a:lnTo>
                      <a:pt x="5" y="401"/>
                    </a:lnTo>
                    <a:lnTo>
                      <a:pt x="5" y="402"/>
                    </a:lnTo>
                    <a:lnTo>
                      <a:pt x="3" y="402"/>
                    </a:lnTo>
                    <a:lnTo>
                      <a:pt x="2" y="404"/>
                    </a:lnTo>
                    <a:lnTo>
                      <a:pt x="2" y="405"/>
                    </a:lnTo>
                    <a:lnTo>
                      <a:pt x="0" y="406"/>
                    </a:lnTo>
                    <a:lnTo>
                      <a:pt x="0" y="407"/>
                    </a:lnTo>
                    <a:lnTo>
                      <a:pt x="0" y="408"/>
                    </a:lnTo>
                    <a:lnTo>
                      <a:pt x="3" y="408"/>
                    </a:lnTo>
                    <a:lnTo>
                      <a:pt x="9" y="408"/>
                    </a:lnTo>
                    <a:lnTo>
                      <a:pt x="12" y="408"/>
                    </a:lnTo>
                    <a:lnTo>
                      <a:pt x="17" y="408"/>
                    </a:lnTo>
                    <a:lnTo>
                      <a:pt x="21" y="408"/>
                    </a:lnTo>
                    <a:lnTo>
                      <a:pt x="26" y="407"/>
                    </a:lnTo>
                    <a:lnTo>
                      <a:pt x="30" y="407"/>
                    </a:lnTo>
                    <a:lnTo>
                      <a:pt x="35" y="407"/>
                    </a:lnTo>
                    <a:lnTo>
                      <a:pt x="42" y="401"/>
                    </a:lnTo>
                    <a:lnTo>
                      <a:pt x="49" y="395"/>
                    </a:lnTo>
                    <a:lnTo>
                      <a:pt x="52" y="388"/>
                    </a:lnTo>
                    <a:lnTo>
                      <a:pt x="57" y="381"/>
                    </a:lnTo>
                    <a:lnTo>
                      <a:pt x="61" y="374"/>
                    </a:lnTo>
                    <a:lnTo>
                      <a:pt x="66" y="368"/>
                    </a:lnTo>
                    <a:lnTo>
                      <a:pt x="71" y="361"/>
                    </a:lnTo>
                    <a:lnTo>
                      <a:pt x="80" y="356"/>
                    </a:lnTo>
                    <a:lnTo>
                      <a:pt x="76" y="353"/>
                    </a:lnTo>
                    <a:lnTo>
                      <a:pt x="76" y="352"/>
                    </a:lnTo>
                    <a:lnTo>
                      <a:pt x="76" y="350"/>
                    </a:lnTo>
                    <a:lnTo>
                      <a:pt x="78" y="349"/>
                    </a:lnTo>
                    <a:lnTo>
                      <a:pt x="80" y="348"/>
                    </a:lnTo>
                    <a:lnTo>
                      <a:pt x="82" y="346"/>
                    </a:lnTo>
                    <a:lnTo>
                      <a:pt x="83" y="344"/>
                    </a:lnTo>
                    <a:lnTo>
                      <a:pt x="82" y="343"/>
                    </a:lnTo>
                    <a:lnTo>
                      <a:pt x="90" y="334"/>
                    </a:lnTo>
                    <a:lnTo>
                      <a:pt x="99" y="326"/>
                    </a:lnTo>
                    <a:lnTo>
                      <a:pt x="108" y="319"/>
                    </a:lnTo>
                    <a:lnTo>
                      <a:pt x="115" y="310"/>
                    </a:lnTo>
                    <a:lnTo>
                      <a:pt x="121" y="302"/>
                    </a:lnTo>
                    <a:lnTo>
                      <a:pt x="130" y="294"/>
                    </a:lnTo>
                    <a:lnTo>
                      <a:pt x="137" y="286"/>
                    </a:lnTo>
                    <a:lnTo>
                      <a:pt x="146" y="278"/>
                    </a:lnTo>
                    <a:lnTo>
                      <a:pt x="151" y="271"/>
                    </a:lnTo>
                    <a:lnTo>
                      <a:pt x="158" y="263"/>
                    </a:lnTo>
                    <a:lnTo>
                      <a:pt x="167" y="257"/>
                    </a:lnTo>
                    <a:lnTo>
                      <a:pt x="174" y="250"/>
                    </a:lnTo>
                    <a:lnTo>
                      <a:pt x="180" y="244"/>
                    </a:lnTo>
                    <a:lnTo>
                      <a:pt x="187" y="236"/>
                    </a:lnTo>
                    <a:lnTo>
                      <a:pt x="193" y="228"/>
                    </a:lnTo>
                    <a:lnTo>
                      <a:pt x="198" y="221"/>
                    </a:lnTo>
                    <a:lnTo>
                      <a:pt x="203" y="216"/>
                    </a:lnTo>
                    <a:lnTo>
                      <a:pt x="208" y="212"/>
                    </a:lnTo>
                    <a:lnTo>
                      <a:pt x="212" y="207"/>
                    </a:lnTo>
                    <a:lnTo>
                      <a:pt x="215" y="201"/>
                    </a:lnTo>
                    <a:lnTo>
                      <a:pt x="219" y="195"/>
                    </a:lnTo>
                    <a:lnTo>
                      <a:pt x="224" y="189"/>
                    </a:lnTo>
                    <a:lnTo>
                      <a:pt x="229" y="185"/>
                    </a:lnTo>
                    <a:lnTo>
                      <a:pt x="236" y="182"/>
                    </a:lnTo>
                    <a:lnTo>
                      <a:pt x="243" y="172"/>
                    </a:lnTo>
                    <a:lnTo>
                      <a:pt x="250" y="162"/>
                    </a:lnTo>
                    <a:lnTo>
                      <a:pt x="255" y="151"/>
                    </a:lnTo>
                    <a:lnTo>
                      <a:pt x="262" y="141"/>
                    </a:lnTo>
                    <a:lnTo>
                      <a:pt x="267" y="132"/>
                    </a:lnTo>
                    <a:lnTo>
                      <a:pt x="274" y="122"/>
                    </a:lnTo>
                    <a:lnTo>
                      <a:pt x="279" y="111"/>
                    </a:lnTo>
                    <a:lnTo>
                      <a:pt x="288" y="101"/>
                    </a:lnTo>
                    <a:lnTo>
                      <a:pt x="295" y="94"/>
                    </a:lnTo>
                    <a:lnTo>
                      <a:pt x="302" y="86"/>
                    </a:lnTo>
                    <a:lnTo>
                      <a:pt x="309" y="77"/>
                    </a:lnTo>
                    <a:lnTo>
                      <a:pt x="316" y="68"/>
                    </a:lnTo>
                    <a:lnTo>
                      <a:pt x="321" y="60"/>
                    </a:lnTo>
                    <a:lnTo>
                      <a:pt x="326" y="51"/>
                    </a:lnTo>
                    <a:lnTo>
                      <a:pt x="331" y="42"/>
                    </a:lnTo>
                    <a:lnTo>
                      <a:pt x="335" y="34"/>
                    </a:lnTo>
                    <a:lnTo>
                      <a:pt x="337" y="29"/>
                    </a:lnTo>
                    <a:lnTo>
                      <a:pt x="337" y="25"/>
                    </a:lnTo>
                    <a:lnTo>
                      <a:pt x="338" y="21"/>
                    </a:lnTo>
                    <a:lnTo>
                      <a:pt x="338" y="17"/>
                    </a:lnTo>
                    <a:lnTo>
                      <a:pt x="338" y="13"/>
                    </a:lnTo>
                    <a:lnTo>
                      <a:pt x="338" y="9"/>
                    </a:lnTo>
                    <a:lnTo>
                      <a:pt x="340" y="4"/>
                    </a:lnTo>
                    <a:lnTo>
                      <a:pt x="34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36" name="Freeform 49">
                <a:extLst>
                  <a:ext uri="{FF2B5EF4-FFF2-40B4-BE49-F238E27FC236}">
                    <a16:creationId xmlns:a16="http://schemas.microsoft.com/office/drawing/2014/main" id="{487B6578-E36B-8342-96C2-913EF540A014}"/>
                  </a:ext>
                </a:extLst>
              </p:cNvPr>
              <p:cNvSpPr>
                <a:spLocks/>
              </p:cNvSpPr>
              <p:nvPr/>
            </p:nvSpPr>
            <p:spPr bwMode="auto">
              <a:xfrm>
                <a:off x="6567448" y="5533619"/>
                <a:ext cx="579739" cy="721502"/>
              </a:xfrm>
              <a:custGeom>
                <a:avLst/>
                <a:gdLst>
                  <a:gd name="T0" fmla="*/ 2147483647 w 340"/>
                  <a:gd name="T1" fmla="*/ 2147483647 h 408"/>
                  <a:gd name="T2" fmla="*/ 2147483647 w 340"/>
                  <a:gd name="T3" fmla="*/ 2147483647 h 408"/>
                  <a:gd name="T4" fmla="*/ 2147483647 w 340"/>
                  <a:gd name="T5" fmla="*/ 2147483647 h 408"/>
                  <a:gd name="T6" fmla="*/ 2147483647 w 340"/>
                  <a:gd name="T7" fmla="*/ 2147483647 h 408"/>
                  <a:gd name="T8" fmla="*/ 2147483647 w 340"/>
                  <a:gd name="T9" fmla="*/ 2147483647 h 408"/>
                  <a:gd name="T10" fmla="*/ 2147483647 w 340"/>
                  <a:gd name="T11" fmla="*/ 2147483647 h 408"/>
                  <a:gd name="T12" fmla="*/ 2147483647 w 340"/>
                  <a:gd name="T13" fmla="*/ 2147483647 h 408"/>
                  <a:gd name="T14" fmla="*/ 2147483647 w 340"/>
                  <a:gd name="T15" fmla="*/ 2147483647 h 408"/>
                  <a:gd name="T16" fmla="*/ 2147483647 w 340"/>
                  <a:gd name="T17" fmla="*/ 2147483647 h 408"/>
                  <a:gd name="T18" fmla="*/ 2147483647 w 340"/>
                  <a:gd name="T19" fmla="*/ 2147483647 h 408"/>
                  <a:gd name="T20" fmla="*/ 2147483647 w 340"/>
                  <a:gd name="T21" fmla="*/ 2147483647 h 408"/>
                  <a:gd name="T22" fmla="*/ 2147483647 w 340"/>
                  <a:gd name="T23" fmla="*/ 2147483647 h 408"/>
                  <a:gd name="T24" fmla="*/ 2147483647 w 340"/>
                  <a:gd name="T25" fmla="*/ 2147483647 h 408"/>
                  <a:gd name="T26" fmla="*/ 2147483647 w 340"/>
                  <a:gd name="T27" fmla="*/ 2147483647 h 408"/>
                  <a:gd name="T28" fmla="*/ 2147483647 w 340"/>
                  <a:gd name="T29" fmla="*/ 2147483647 h 408"/>
                  <a:gd name="T30" fmla="*/ 2147483647 w 340"/>
                  <a:gd name="T31" fmla="*/ 2147483647 h 408"/>
                  <a:gd name="T32" fmla="*/ 2147483647 w 340"/>
                  <a:gd name="T33" fmla="*/ 2147483647 h 408"/>
                  <a:gd name="T34" fmla="*/ 2147483647 w 340"/>
                  <a:gd name="T35" fmla="*/ 2147483647 h 408"/>
                  <a:gd name="T36" fmla="*/ 2147483647 w 340"/>
                  <a:gd name="T37" fmla="*/ 2147483647 h 408"/>
                  <a:gd name="T38" fmla="*/ 2147483647 w 340"/>
                  <a:gd name="T39" fmla="*/ 2147483647 h 408"/>
                  <a:gd name="T40" fmla="*/ 2147483647 w 340"/>
                  <a:gd name="T41" fmla="*/ 2147483647 h 408"/>
                  <a:gd name="T42" fmla="*/ 2147483647 w 340"/>
                  <a:gd name="T43" fmla="*/ 2147483647 h 408"/>
                  <a:gd name="T44" fmla="*/ 2147483647 w 340"/>
                  <a:gd name="T45" fmla="*/ 2147483647 h 408"/>
                  <a:gd name="T46" fmla="*/ 2147483647 w 340"/>
                  <a:gd name="T47" fmla="*/ 2147483647 h 408"/>
                  <a:gd name="T48" fmla="*/ 2147483647 w 340"/>
                  <a:gd name="T49" fmla="*/ 2147483647 h 408"/>
                  <a:gd name="T50" fmla="*/ 2147483647 w 340"/>
                  <a:gd name="T51" fmla="*/ 2147483647 h 408"/>
                  <a:gd name="T52" fmla="*/ 2147483647 w 340"/>
                  <a:gd name="T53" fmla="*/ 2147483647 h 408"/>
                  <a:gd name="T54" fmla="*/ 2147483647 w 340"/>
                  <a:gd name="T55" fmla="*/ 2147483647 h 408"/>
                  <a:gd name="T56" fmla="*/ 2147483647 w 340"/>
                  <a:gd name="T57" fmla="*/ 2147483647 h 408"/>
                  <a:gd name="T58" fmla="*/ 2147483647 w 340"/>
                  <a:gd name="T59" fmla="*/ 2147483647 h 408"/>
                  <a:gd name="T60" fmla="*/ 2147483647 w 340"/>
                  <a:gd name="T61" fmla="*/ 2147483647 h 408"/>
                  <a:gd name="T62" fmla="*/ 2147483647 w 340"/>
                  <a:gd name="T63" fmla="*/ 2147483647 h 408"/>
                  <a:gd name="T64" fmla="*/ 0 w 340"/>
                  <a:gd name="T65" fmla="*/ 2147483647 h 408"/>
                  <a:gd name="T66" fmla="*/ 0 w 340"/>
                  <a:gd name="T67" fmla="*/ 2147483647 h 408"/>
                  <a:gd name="T68" fmla="*/ 2147483647 w 340"/>
                  <a:gd name="T69" fmla="*/ 2147483647 h 408"/>
                  <a:gd name="T70" fmla="*/ 2147483647 w 340"/>
                  <a:gd name="T71" fmla="*/ 2147483647 h 408"/>
                  <a:gd name="T72" fmla="*/ 2147483647 w 340"/>
                  <a:gd name="T73" fmla="*/ 2147483647 h 408"/>
                  <a:gd name="T74" fmla="*/ 2147483647 w 340"/>
                  <a:gd name="T75" fmla="*/ 2147483647 h 408"/>
                  <a:gd name="T76" fmla="*/ 2147483647 w 340"/>
                  <a:gd name="T77" fmla="*/ 2147483647 h 408"/>
                  <a:gd name="T78" fmla="*/ 2147483647 w 340"/>
                  <a:gd name="T79" fmla="*/ 2147483647 h 408"/>
                  <a:gd name="T80" fmla="*/ 2147483647 w 340"/>
                  <a:gd name="T81" fmla="*/ 2147483647 h 408"/>
                  <a:gd name="T82" fmla="*/ 2147483647 w 340"/>
                  <a:gd name="T83" fmla="*/ 2147483647 h 408"/>
                  <a:gd name="T84" fmla="*/ 2147483647 w 340"/>
                  <a:gd name="T85" fmla="*/ 2147483647 h 408"/>
                  <a:gd name="T86" fmla="*/ 2147483647 w 340"/>
                  <a:gd name="T87" fmla="*/ 2147483647 h 408"/>
                  <a:gd name="T88" fmla="*/ 2147483647 w 340"/>
                  <a:gd name="T89" fmla="*/ 2147483647 h 408"/>
                  <a:gd name="T90" fmla="*/ 2147483647 w 340"/>
                  <a:gd name="T91" fmla="*/ 2147483647 h 408"/>
                  <a:gd name="T92" fmla="*/ 2147483647 w 340"/>
                  <a:gd name="T93" fmla="*/ 2147483647 h 408"/>
                  <a:gd name="T94" fmla="*/ 2147483647 w 340"/>
                  <a:gd name="T95" fmla="*/ 2147483647 h 408"/>
                  <a:gd name="T96" fmla="*/ 2147483647 w 340"/>
                  <a:gd name="T97" fmla="*/ 2147483647 h 408"/>
                  <a:gd name="T98" fmla="*/ 2147483647 w 340"/>
                  <a:gd name="T99" fmla="*/ 2147483647 h 408"/>
                  <a:gd name="T100" fmla="*/ 2147483647 w 340"/>
                  <a:gd name="T101" fmla="*/ 2147483647 h 408"/>
                  <a:gd name="T102" fmla="*/ 2147483647 w 340"/>
                  <a:gd name="T103" fmla="*/ 2147483647 h 408"/>
                  <a:gd name="T104" fmla="*/ 2147483647 w 340"/>
                  <a:gd name="T105" fmla="*/ 2147483647 h 408"/>
                  <a:gd name="T106" fmla="*/ 2147483647 w 340"/>
                  <a:gd name="T107" fmla="*/ 2147483647 h 408"/>
                  <a:gd name="T108" fmla="*/ 2147483647 w 340"/>
                  <a:gd name="T109" fmla="*/ 2147483647 h 408"/>
                  <a:gd name="T110" fmla="*/ 2147483647 w 340"/>
                  <a:gd name="T111" fmla="*/ 2147483647 h 408"/>
                  <a:gd name="T112" fmla="*/ 2147483647 w 340"/>
                  <a:gd name="T113" fmla="*/ 2147483647 h 408"/>
                  <a:gd name="T114" fmla="*/ 2147483647 w 340"/>
                  <a:gd name="T115" fmla="*/ 2147483647 h 40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40" h="408">
                    <a:moveTo>
                      <a:pt x="340" y="0"/>
                    </a:moveTo>
                    <a:lnTo>
                      <a:pt x="338" y="1"/>
                    </a:lnTo>
                    <a:lnTo>
                      <a:pt x="337" y="3"/>
                    </a:lnTo>
                    <a:lnTo>
                      <a:pt x="337" y="4"/>
                    </a:lnTo>
                    <a:lnTo>
                      <a:pt x="335" y="5"/>
                    </a:lnTo>
                    <a:lnTo>
                      <a:pt x="333" y="6"/>
                    </a:lnTo>
                    <a:lnTo>
                      <a:pt x="331" y="8"/>
                    </a:lnTo>
                    <a:lnTo>
                      <a:pt x="330" y="9"/>
                    </a:lnTo>
                    <a:lnTo>
                      <a:pt x="330" y="10"/>
                    </a:lnTo>
                    <a:lnTo>
                      <a:pt x="325" y="10"/>
                    </a:lnTo>
                    <a:lnTo>
                      <a:pt x="323" y="12"/>
                    </a:lnTo>
                    <a:lnTo>
                      <a:pt x="321" y="14"/>
                    </a:lnTo>
                    <a:lnTo>
                      <a:pt x="319" y="16"/>
                    </a:lnTo>
                    <a:lnTo>
                      <a:pt x="316" y="18"/>
                    </a:lnTo>
                    <a:lnTo>
                      <a:pt x="314" y="21"/>
                    </a:lnTo>
                    <a:lnTo>
                      <a:pt x="311" y="23"/>
                    </a:lnTo>
                    <a:lnTo>
                      <a:pt x="307" y="25"/>
                    </a:lnTo>
                    <a:lnTo>
                      <a:pt x="304" y="26"/>
                    </a:lnTo>
                    <a:lnTo>
                      <a:pt x="305" y="28"/>
                    </a:lnTo>
                    <a:lnTo>
                      <a:pt x="305" y="33"/>
                    </a:lnTo>
                    <a:lnTo>
                      <a:pt x="305" y="38"/>
                    </a:lnTo>
                    <a:lnTo>
                      <a:pt x="305" y="45"/>
                    </a:lnTo>
                    <a:lnTo>
                      <a:pt x="304" y="50"/>
                    </a:lnTo>
                    <a:lnTo>
                      <a:pt x="302" y="54"/>
                    </a:lnTo>
                    <a:lnTo>
                      <a:pt x="300" y="58"/>
                    </a:lnTo>
                    <a:lnTo>
                      <a:pt x="297" y="59"/>
                    </a:lnTo>
                    <a:lnTo>
                      <a:pt x="297" y="62"/>
                    </a:lnTo>
                    <a:lnTo>
                      <a:pt x="297" y="64"/>
                    </a:lnTo>
                    <a:lnTo>
                      <a:pt x="295" y="65"/>
                    </a:lnTo>
                    <a:lnTo>
                      <a:pt x="292" y="67"/>
                    </a:lnTo>
                    <a:lnTo>
                      <a:pt x="288" y="68"/>
                    </a:lnTo>
                    <a:lnTo>
                      <a:pt x="285" y="71"/>
                    </a:lnTo>
                    <a:lnTo>
                      <a:pt x="281" y="73"/>
                    </a:lnTo>
                    <a:lnTo>
                      <a:pt x="278" y="75"/>
                    </a:lnTo>
                    <a:lnTo>
                      <a:pt x="276" y="77"/>
                    </a:lnTo>
                    <a:lnTo>
                      <a:pt x="276" y="79"/>
                    </a:lnTo>
                    <a:lnTo>
                      <a:pt x="272" y="80"/>
                    </a:lnTo>
                    <a:lnTo>
                      <a:pt x="269" y="82"/>
                    </a:lnTo>
                    <a:lnTo>
                      <a:pt x="266" y="84"/>
                    </a:lnTo>
                    <a:lnTo>
                      <a:pt x="262" y="87"/>
                    </a:lnTo>
                    <a:lnTo>
                      <a:pt x="257" y="95"/>
                    </a:lnTo>
                    <a:lnTo>
                      <a:pt x="250" y="103"/>
                    </a:lnTo>
                    <a:lnTo>
                      <a:pt x="243" y="113"/>
                    </a:lnTo>
                    <a:lnTo>
                      <a:pt x="238" y="122"/>
                    </a:lnTo>
                    <a:lnTo>
                      <a:pt x="231" y="129"/>
                    </a:lnTo>
                    <a:lnTo>
                      <a:pt x="227" y="134"/>
                    </a:lnTo>
                    <a:lnTo>
                      <a:pt x="226" y="139"/>
                    </a:lnTo>
                    <a:lnTo>
                      <a:pt x="224" y="147"/>
                    </a:lnTo>
                    <a:lnTo>
                      <a:pt x="222" y="157"/>
                    </a:lnTo>
                    <a:lnTo>
                      <a:pt x="219" y="165"/>
                    </a:lnTo>
                    <a:lnTo>
                      <a:pt x="213" y="175"/>
                    </a:lnTo>
                    <a:lnTo>
                      <a:pt x="210" y="183"/>
                    </a:lnTo>
                    <a:lnTo>
                      <a:pt x="203" y="190"/>
                    </a:lnTo>
                    <a:lnTo>
                      <a:pt x="198" y="196"/>
                    </a:lnTo>
                    <a:lnTo>
                      <a:pt x="198" y="198"/>
                    </a:lnTo>
                    <a:lnTo>
                      <a:pt x="198" y="200"/>
                    </a:lnTo>
                    <a:lnTo>
                      <a:pt x="194" y="201"/>
                    </a:lnTo>
                    <a:lnTo>
                      <a:pt x="191" y="202"/>
                    </a:lnTo>
                    <a:lnTo>
                      <a:pt x="187" y="203"/>
                    </a:lnTo>
                    <a:lnTo>
                      <a:pt x="186" y="206"/>
                    </a:lnTo>
                    <a:lnTo>
                      <a:pt x="182" y="211"/>
                    </a:lnTo>
                    <a:lnTo>
                      <a:pt x="177" y="218"/>
                    </a:lnTo>
                    <a:lnTo>
                      <a:pt x="175" y="223"/>
                    </a:lnTo>
                    <a:lnTo>
                      <a:pt x="170" y="228"/>
                    </a:lnTo>
                    <a:lnTo>
                      <a:pt x="168" y="231"/>
                    </a:lnTo>
                    <a:lnTo>
                      <a:pt x="167" y="233"/>
                    </a:lnTo>
                    <a:lnTo>
                      <a:pt x="163" y="234"/>
                    </a:lnTo>
                    <a:lnTo>
                      <a:pt x="161" y="234"/>
                    </a:lnTo>
                    <a:lnTo>
                      <a:pt x="160" y="240"/>
                    </a:lnTo>
                    <a:lnTo>
                      <a:pt x="156" y="248"/>
                    </a:lnTo>
                    <a:lnTo>
                      <a:pt x="153" y="256"/>
                    </a:lnTo>
                    <a:lnTo>
                      <a:pt x="146" y="263"/>
                    </a:lnTo>
                    <a:lnTo>
                      <a:pt x="130" y="280"/>
                    </a:lnTo>
                    <a:lnTo>
                      <a:pt x="111" y="296"/>
                    </a:lnTo>
                    <a:lnTo>
                      <a:pt x="94" y="312"/>
                    </a:lnTo>
                    <a:lnTo>
                      <a:pt x="78" y="328"/>
                    </a:lnTo>
                    <a:lnTo>
                      <a:pt x="71" y="336"/>
                    </a:lnTo>
                    <a:lnTo>
                      <a:pt x="66" y="344"/>
                    </a:lnTo>
                    <a:lnTo>
                      <a:pt x="64" y="350"/>
                    </a:lnTo>
                    <a:lnTo>
                      <a:pt x="62" y="358"/>
                    </a:lnTo>
                    <a:lnTo>
                      <a:pt x="57" y="359"/>
                    </a:lnTo>
                    <a:lnTo>
                      <a:pt x="52" y="363"/>
                    </a:lnTo>
                    <a:lnTo>
                      <a:pt x="43" y="369"/>
                    </a:lnTo>
                    <a:lnTo>
                      <a:pt x="35" y="376"/>
                    </a:lnTo>
                    <a:lnTo>
                      <a:pt x="26" y="383"/>
                    </a:lnTo>
                    <a:lnTo>
                      <a:pt x="19" y="389"/>
                    </a:lnTo>
                    <a:lnTo>
                      <a:pt x="16" y="395"/>
                    </a:lnTo>
                    <a:lnTo>
                      <a:pt x="14" y="398"/>
                    </a:lnTo>
                    <a:lnTo>
                      <a:pt x="10" y="399"/>
                    </a:lnTo>
                    <a:lnTo>
                      <a:pt x="9" y="399"/>
                    </a:lnTo>
                    <a:lnTo>
                      <a:pt x="7" y="400"/>
                    </a:lnTo>
                    <a:lnTo>
                      <a:pt x="5" y="401"/>
                    </a:lnTo>
                    <a:lnTo>
                      <a:pt x="5" y="402"/>
                    </a:lnTo>
                    <a:lnTo>
                      <a:pt x="3" y="402"/>
                    </a:lnTo>
                    <a:lnTo>
                      <a:pt x="2" y="404"/>
                    </a:lnTo>
                    <a:lnTo>
                      <a:pt x="2" y="405"/>
                    </a:lnTo>
                    <a:lnTo>
                      <a:pt x="0" y="406"/>
                    </a:lnTo>
                    <a:lnTo>
                      <a:pt x="0" y="407"/>
                    </a:lnTo>
                    <a:lnTo>
                      <a:pt x="0" y="408"/>
                    </a:lnTo>
                    <a:lnTo>
                      <a:pt x="3" y="408"/>
                    </a:lnTo>
                    <a:lnTo>
                      <a:pt x="9" y="408"/>
                    </a:lnTo>
                    <a:lnTo>
                      <a:pt x="12" y="408"/>
                    </a:lnTo>
                    <a:lnTo>
                      <a:pt x="17" y="408"/>
                    </a:lnTo>
                    <a:lnTo>
                      <a:pt x="21" y="408"/>
                    </a:lnTo>
                    <a:lnTo>
                      <a:pt x="26" y="407"/>
                    </a:lnTo>
                    <a:lnTo>
                      <a:pt x="30" y="407"/>
                    </a:lnTo>
                    <a:lnTo>
                      <a:pt x="35" y="407"/>
                    </a:lnTo>
                    <a:lnTo>
                      <a:pt x="42" y="401"/>
                    </a:lnTo>
                    <a:lnTo>
                      <a:pt x="49" y="395"/>
                    </a:lnTo>
                    <a:lnTo>
                      <a:pt x="52" y="388"/>
                    </a:lnTo>
                    <a:lnTo>
                      <a:pt x="57" y="381"/>
                    </a:lnTo>
                    <a:lnTo>
                      <a:pt x="61" y="374"/>
                    </a:lnTo>
                    <a:lnTo>
                      <a:pt x="66" y="368"/>
                    </a:lnTo>
                    <a:lnTo>
                      <a:pt x="71" y="361"/>
                    </a:lnTo>
                    <a:lnTo>
                      <a:pt x="80" y="356"/>
                    </a:lnTo>
                    <a:lnTo>
                      <a:pt x="76" y="353"/>
                    </a:lnTo>
                    <a:lnTo>
                      <a:pt x="76" y="352"/>
                    </a:lnTo>
                    <a:lnTo>
                      <a:pt x="76" y="350"/>
                    </a:lnTo>
                    <a:lnTo>
                      <a:pt x="78" y="349"/>
                    </a:lnTo>
                    <a:lnTo>
                      <a:pt x="80" y="348"/>
                    </a:lnTo>
                    <a:lnTo>
                      <a:pt x="82" y="346"/>
                    </a:lnTo>
                    <a:lnTo>
                      <a:pt x="83" y="344"/>
                    </a:lnTo>
                    <a:lnTo>
                      <a:pt x="82" y="343"/>
                    </a:lnTo>
                    <a:lnTo>
                      <a:pt x="90" y="334"/>
                    </a:lnTo>
                    <a:lnTo>
                      <a:pt x="99" y="326"/>
                    </a:lnTo>
                    <a:lnTo>
                      <a:pt x="108" y="319"/>
                    </a:lnTo>
                    <a:lnTo>
                      <a:pt x="115" y="310"/>
                    </a:lnTo>
                    <a:lnTo>
                      <a:pt x="121" y="302"/>
                    </a:lnTo>
                    <a:lnTo>
                      <a:pt x="130" y="294"/>
                    </a:lnTo>
                    <a:lnTo>
                      <a:pt x="137" y="286"/>
                    </a:lnTo>
                    <a:lnTo>
                      <a:pt x="146" y="278"/>
                    </a:lnTo>
                    <a:lnTo>
                      <a:pt x="151" y="271"/>
                    </a:lnTo>
                    <a:lnTo>
                      <a:pt x="158" y="263"/>
                    </a:lnTo>
                    <a:lnTo>
                      <a:pt x="167" y="257"/>
                    </a:lnTo>
                    <a:lnTo>
                      <a:pt x="174" y="250"/>
                    </a:lnTo>
                    <a:lnTo>
                      <a:pt x="180" y="244"/>
                    </a:lnTo>
                    <a:lnTo>
                      <a:pt x="187" y="236"/>
                    </a:lnTo>
                    <a:lnTo>
                      <a:pt x="193" y="228"/>
                    </a:lnTo>
                    <a:lnTo>
                      <a:pt x="198" y="221"/>
                    </a:lnTo>
                    <a:lnTo>
                      <a:pt x="203" y="216"/>
                    </a:lnTo>
                    <a:lnTo>
                      <a:pt x="208" y="212"/>
                    </a:lnTo>
                    <a:lnTo>
                      <a:pt x="212" y="207"/>
                    </a:lnTo>
                    <a:lnTo>
                      <a:pt x="215" y="201"/>
                    </a:lnTo>
                    <a:lnTo>
                      <a:pt x="219" y="195"/>
                    </a:lnTo>
                    <a:lnTo>
                      <a:pt x="224" y="189"/>
                    </a:lnTo>
                    <a:lnTo>
                      <a:pt x="229" y="185"/>
                    </a:lnTo>
                    <a:lnTo>
                      <a:pt x="236" y="182"/>
                    </a:lnTo>
                    <a:lnTo>
                      <a:pt x="243" y="172"/>
                    </a:lnTo>
                    <a:lnTo>
                      <a:pt x="250" y="162"/>
                    </a:lnTo>
                    <a:lnTo>
                      <a:pt x="255" y="151"/>
                    </a:lnTo>
                    <a:lnTo>
                      <a:pt x="262" y="141"/>
                    </a:lnTo>
                    <a:lnTo>
                      <a:pt x="267" y="132"/>
                    </a:lnTo>
                    <a:lnTo>
                      <a:pt x="274" y="122"/>
                    </a:lnTo>
                    <a:lnTo>
                      <a:pt x="279" y="111"/>
                    </a:lnTo>
                    <a:lnTo>
                      <a:pt x="288" y="101"/>
                    </a:lnTo>
                    <a:lnTo>
                      <a:pt x="295" y="94"/>
                    </a:lnTo>
                    <a:lnTo>
                      <a:pt x="302" y="86"/>
                    </a:lnTo>
                    <a:lnTo>
                      <a:pt x="309" y="77"/>
                    </a:lnTo>
                    <a:lnTo>
                      <a:pt x="316" y="68"/>
                    </a:lnTo>
                    <a:lnTo>
                      <a:pt x="321" y="60"/>
                    </a:lnTo>
                    <a:lnTo>
                      <a:pt x="326" y="51"/>
                    </a:lnTo>
                    <a:lnTo>
                      <a:pt x="331" y="42"/>
                    </a:lnTo>
                    <a:lnTo>
                      <a:pt x="335" y="34"/>
                    </a:lnTo>
                    <a:lnTo>
                      <a:pt x="337" y="29"/>
                    </a:lnTo>
                    <a:lnTo>
                      <a:pt x="337" y="25"/>
                    </a:lnTo>
                    <a:lnTo>
                      <a:pt x="338" y="21"/>
                    </a:lnTo>
                    <a:lnTo>
                      <a:pt x="338" y="17"/>
                    </a:lnTo>
                    <a:lnTo>
                      <a:pt x="338" y="13"/>
                    </a:lnTo>
                    <a:lnTo>
                      <a:pt x="338" y="9"/>
                    </a:lnTo>
                    <a:lnTo>
                      <a:pt x="340" y="4"/>
                    </a:lnTo>
                    <a:lnTo>
                      <a:pt x="3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37" name="Freeform 50">
                <a:extLst>
                  <a:ext uri="{FF2B5EF4-FFF2-40B4-BE49-F238E27FC236}">
                    <a16:creationId xmlns:a16="http://schemas.microsoft.com/office/drawing/2014/main" id="{92353210-1550-8649-96DB-454364116628}"/>
                  </a:ext>
                </a:extLst>
              </p:cNvPr>
              <p:cNvSpPr>
                <a:spLocks/>
              </p:cNvSpPr>
              <p:nvPr/>
            </p:nvSpPr>
            <p:spPr bwMode="auto">
              <a:xfrm>
                <a:off x="6567448" y="5533619"/>
                <a:ext cx="579739" cy="721502"/>
              </a:xfrm>
              <a:custGeom>
                <a:avLst/>
                <a:gdLst>
                  <a:gd name="T0" fmla="*/ 2147483647 w 340"/>
                  <a:gd name="T1" fmla="*/ 2147483647 h 408"/>
                  <a:gd name="T2" fmla="*/ 2147483647 w 340"/>
                  <a:gd name="T3" fmla="*/ 2147483647 h 408"/>
                  <a:gd name="T4" fmla="*/ 2147483647 w 340"/>
                  <a:gd name="T5" fmla="*/ 2147483647 h 408"/>
                  <a:gd name="T6" fmla="*/ 2147483647 w 340"/>
                  <a:gd name="T7" fmla="*/ 2147483647 h 408"/>
                  <a:gd name="T8" fmla="*/ 2147483647 w 340"/>
                  <a:gd name="T9" fmla="*/ 2147483647 h 408"/>
                  <a:gd name="T10" fmla="*/ 2147483647 w 340"/>
                  <a:gd name="T11" fmla="*/ 2147483647 h 408"/>
                  <a:gd name="T12" fmla="*/ 2147483647 w 340"/>
                  <a:gd name="T13" fmla="*/ 2147483647 h 408"/>
                  <a:gd name="T14" fmla="*/ 2147483647 w 340"/>
                  <a:gd name="T15" fmla="*/ 2147483647 h 408"/>
                  <a:gd name="T16" fmla="*/ 2147483647 w 340"/>
                  <a:gd name="T17" fmla="*/ 2147483647 h 408"/>
                  <a:gd name="T18" fmla="*/ 2147483647 w 340"/>
                  <a:gd name="T19" fmla="*/ 2147483647 h 408"/>
                  <a:gd name="T20" fmla="*/ 2147483647 w 340"/>
                  <a:gd name="T21" fmla="*/ 2147483647 h 408"/>
                  <a:gd name="T22" fmla="*/ 2147483647 w 340"/>
                  <a:gd name="T23" fmla="*/ 2147483647 h 408"/>
                  <a:gd name="T24" fmla="*/ 2147483647 w 340"/>
                  <a:gd name="T25" fmla="*/ 2147483647 h 408"/>
                  <a:gd name="T26" fmla="*/ 2147483647 w 340"/>
                  <a:gd name="T27" fmla="*/ 2147483647 h 408"/>
                  <a:gd name="T28" fmla="*/ 2147483647 w 340"/>
                  <a:gd name="T29" fmla="*/ 2147483647 h 408"/>
                  <a:gd name="T30" fmla="*/ 2147483647 w 340"/>
                  <a:gd name="T31" fmla="*/ 2147483647 h 408"/>
                  <a:gd name="T32" fmla="*/ 2147483647 w 340"/>
                  <a:gd name="T33" fmla="*/ 2147483647 h 408"/>
                  <a:gd name="T34" fmla="*/ 2147483647 w 340"/>
                  <a:gd name="T35" fmla="*/ 2147483647 h 408"/>
                  <a:gd name="T36" fmla="*/ 2147483647 w 340"/>
                  <a:gd name="T37" fmla="*/ 2147483647 h 408"/>
                  <a:gd name="T38" fmla="*/ 2147483647 w 340"/>
                  <a:gd name="T39" fmla="*/ 2147483647 h 408"/>
                  <a:gd name="T40" fmla="*/ 2147483647 w 340"/>
                  <a:gd name="T41" fmla="*/ 2147483647 h 408"/>
                  <a:gd name="T42" fmla="*/ 2147483647 w 340"/>
                  <a:gd name="T43" fmla="*/ 2147483647 h 408"/>
                  <a:gd name="T44" fmla="*/ 2147483647 w 340"/>
                  <a:gd name="T45" fmla="*/ 2147483647 h 408"/>
                  <a:gd name="T46" fmla="*/ 2147483647 w 340"/>
                  <a:gd name="T47" fmla="*/ 2147483647 h 408"/>
                  <a:gd name="T48" fmla="*/ 2147483647 w 340"/>
                  <a:gd name="T49" fmla="*/ 2147483647 h 408"/>
                  <a:gd name="T50" fmla="*/ 2147483647 w 340"/>
                  <a:gd name="T51" fmla="*/ 2147483647 h 408"/>
                  <a:gd name="T52" fmla="*/ 2147483647 w 340"/>
                  <a:gd name="T53" fmla="*/ 2147483647 h 408"/>
                  <a:gd name="T54" fmla="*/ 2147483647 w 340"/>
                  <a:gd name="T55" fmla="*/ 2147483647 h 408"/>
                  <a:gd name="T56" fmla="*/ 2147483647 w 340"/>
                  <a:gd name="T57" fmla="*/ 2147483647 h 408"/>
                  <a:gd name="T58" fmla="*/ 2147483647 w 340"/>
                  <a:gd name="T59" fmla="*/ 2147483647 h 408"/>
                  <a:gd name="T60" fmla="*/ 2147483647 w 340"/>
                  <a:gd name="T61" fmla="*/ 2147483647 h 408"/>
                  <a:gd name="T62" fmla="*/ 2147483647 w 340"/>
                  <a:gd name="T63" fmla="*/ 2147483647 h 408"/>
                  <a:gd name="T64" fmla="*/ 2147483647 w 340"/>
                  <a:gd name="T65" fmla="*/ 2147483647 h 408"/>
                  <a:gd name="T66" fmla="*/ 2147483647 w 340"/>
                  <a:gd name="T67" fmla="*/ 2147483647 h 408"/>
                  <a:gd name="T68" fmla="*/ 2147483647 w 340"/>
                  <a:gd name="T69" fmla="*/ 2147483647 h 408"/>
                  <a:gd name="T70" fmla="*/ 2147483647 w 340"/>
                  <a:gd name="T71" fmla="*/ 2147483647 h 408"/>
                  <a:gd name="T72" fmla="*/ 2147483647 w 340"/>
                  <a:gd name="T73" fmla="*/ 2147483647 h 408"/>
                  <a:gd name="T74" fmla="*/ 2147483647 w 340"/>
                  <a:gd name="T75" fmla="*/ 2147483647 h 408"/>
                  <a:gd name="T76" fmla="*/ 2147483647 w 340"/>
                  <a:gd name="T77" fmla="*/ 2147483647 h 408"/>
                  <a:gd name="T78" fmla="*/ 2147483647 w 340"/>
                  <a:gd name="T79" fmla="*/ 2147483647 h 408"/>
                  <a:gd name="T80" fmla="*/ 2147483647 w 340"/>
                  <a:gd name="T81" fmla="*/ 2147483647 h 408"/>
                  <a:gd name="T82" fmla="*/ 2147483647 w 340"/>
                  <a:gd name="T83" fmla="*/ 2147483647 h 408"/>
                  <a:gd name="T84" fmla="*/ 2147483647 w 340"/>
                  <a:gd name="T85" fmla="*/ 2147483647 h 408"/>
                  <a:gd name="T86" fmla="*/ 0 w 340"/>
                  <a:gd name="T87" fmla="*/ 2147483647 h 408"/>
                  <a:gd name="T88" fmla="*/ 0 w 340"/>
                  <a:gd name="T89" fmla="*/ 2147483647 h 408"/>
                  <a:gd name="T90" fmla="*/ 2147483647 w 340"/>
                  <a:gd name="T91" fmla="*/ 2147483647 h 408"/>
                  <a:gd name="T92" fmla="*/ 2147483647 w 340"/>
                  <a:gd name="T93" fmla="*/ 2147483647 h 408"/>
                  <a:gd name="T94" fmla="*/ 2147483647 w 340"/>
                  <a:gd name="T95" fmla="*/ 2147483647 h 408"/>
                  <a:gd name="T96" fmla="*/ 2147483647 w 340"/>
                  <a:gd name="T97" fmla="*/ 2147483647 h 408"/>
                  <a:gd name="T98" fmla="*/ 2147483647 w 340"/>
                  <a:gd name="T99" fmla="*/ 2147483647 h 408"/>
                  <a:gd name="T100" fmla="*/ 2147483647 w 340"/>
                  <a:gd name="T101" fmla="*/ 2147483647 h 408"/>
                  <a:gd name="T102" fmla="*/ 2147483647 w 340"/>
                  <a:gd name="T103" fmla="*/ 2147483647 h 408"/>
                  <a:gd name="T104" fmla="*/ 2147483647 w 340"/>
                  <a:gd name="T105" fmla="*/ 2147483647 h 408"/>
                  <a:gd name="T106" fmla="*/ 2147483647 w 340"/>
                  <a:gd name="T107" fmla="*/ 2147483647 h 408"/>
                  <a:gd name="T108" fmla="*/ 2147483647 w 340"/>
                  <a:gd name="T109" fmla="*/ 2147483647 h 408"/>
                  <a:gd name="T110" fmla="*/ 2147483647 w 340"/>
                  <a:gd name="T111" fmla="*/ 2147483647 h 408"/>
                  <a:gd name="T112" fmla="*/ 2147483647 w 340"/>
                  <a:gd name="T113" fmla="*/ 2147483647 h 408"/>
                  <a:gd name="T114" fmla="*/ 2147483647 w 340"/>
                  <a:gd name="T115" fmla="*/ 2147483647 h 408"/>
                  <a:gd name="T116" fmla="*/ 2147483647 w 340"/>
                  <a:gd name="T117" fmla="*/ 2147483647 h 408"/>
                  <a:gd name="T118" fmla="*/ 2147483647 w 340"/>
                  <a:gd name="T119" fmla="*/ 2147483647 h 40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40" h="408">
                    <a:moveTo>
                      <a:pt x="340" y="1"/>
                    </a:moveTo>
                    <a:lnTo>
                      <a:pt x="340" y="1"/>
                    </a:lnTo>
                    <a:lnTo>
                      <a:pt x="340" y="2"/>
                    </a:lnTo>
                    <a:lnTo>
                      <a:pt x="340" y="3"/>
                    </a:lnTo>
                    <a:lnTo>
                      <a:pt x="340" y="4"/>
                    </a:lnTo>
                    <a:lnTo>
                      <a:pt x="340" y="5"/>
                    </a:lnTo>
                    <a:lnTo>
                      <a:pt x="340" y="6"/>
                    </a:lnTo>
                    <a:lnTo>
                      <a:pt x="338" y="6"/>
                    </a:lnTo>
                    <a:lnTo>
                      <a:pt x="338" y="8"/>
                    </a:lnTo>
                    <a:lnTo>
                      <a:pt x="338" y="9"/>
                    </a:lnTo>
                    <a:lnTo>
                      <a:pt x="338" y="10"/>
                    </a:lnTo>
                    <a:lnTo>
                      <a:pt x="338" y="11"/>
                    </a:lnTo>
                    <a:lnTo>
                      <a:pt x="338" y="12"/>
                    </a:lnTo>
                    <a:lnTo>
                      <a:pt x="338" y="13"/>
                    </a:lnTo>
                    <a:lnTo>
                      <a:pt x="338" y="14"/>
                    </a:lnTo>
                    <a:lnTo>
                      <a:pt x="338" y="15"/>
                    </a:lnTo>
                    <a:lnTo>
                      <a:pt x="338" y="16"/>
                    </a:lnTo>
                    <a:lnTo>
                      <a:pt x="338" y="17"/>
                    </a:lnTo>
                    <a:lnTo>
                      <a:pt x="338" y="18"/>
                    </a:lnTo>
                    <a:lnTo>
                      <a:pt x="338" y="20"/>
                    </a:lnTo>
                    <a:lnTo>
                      <a:pt x="338" y="21"/>
                    </a:lnTo>
                    <a:lnTo>
                      <a:pt x="338" y="22"/>
                    </a:lnTo>
                    <a:lnTo>
                      <a:pt x="337" y="22"/>
                    </a:lnTo>
                    <a:lnTo>
                      <a:pt x="337" y="23"/>
                    </a:lnTo>
                    <a:lnTo>
                      <a:pt x="337" y="24"/>
                    </a:lnTo>
                    <a:lnTo>
                      <a:pt x="337" y="25"/>
                    </a:lnTo>
                    <a:lnTo>
                      <a:pt x="337" y="26"/>
                    </a:lnTo>
                    <a:lnTo>
                      <a:pt x="337" y="27"/>
                    </a:lnTo>
                    <a:lnTo>
                      <a:pt x="337" y="28"/>
                    </a:lnTo>
                    <a:lnTo>
                      <a:pt x="337" y="29"/>
                    </a:lnTo>
                    <a:lnTo>
                      <a:pt x="337" y="30"/>
                    </a:lnTo>
                    <a:lnTo>
                      <a:pt x="337" y="32"/>
                    </a:lnTo>
                    <a:lnTo>
                      <a:pt x="337" y="33"/>
                    </a:lnTo>
                    <a:lnTo>
                      <a:pt x="335" y="34"/>
                    </a:lnTo>
                    <a:lnTo>
                      <a:pt x="331" y="42"/>
                    </a:lnTo>
                    <a:lnTo>
                      <a:pt x="326" y="51"/>
                    </a:lnTo>
                    <a:lnTo>
                      <a:pt x="321" y="60"/>
                    </a:lnTo>
                    <a:lnTo>
                      <a:pt x="316" y="68"/>
                    </a:lnTo>
                    <a:lnTo>
                      <a:pt x="309" y="77"/>
                    </a:lnTo>
                    <a:lnTo>
                      <a:pt x="302" y="86"/>
                    </a:lnTo>
                    <a:lnTo>
                      <a:pt x="295" y="94"/>
                    </a:lnTo>
                    <a:lnTo>
                      <a:pt x="288" y="101"/>
                    </a:lnTo>
                    <a:lnTo>
                      <a:pt x="279" y="111"/>
                    </a:lnTo>
                    <a:lnTo>
                      <a:pt x="274" y="122"/>
                    </a:lnTo>
                    <a:lnTo>
                      <a:pt x="267" y="132"/>
                    </a:lnTo>
                    <a:lnTo>
                      <a:pt x="262" y="141"/>
                    </a:lnTo>
                    <a:lnTo>
                      <a:pt x="255" y="151"/>
                    </a:lnTo>
                    <a:lnTo>
                      <a:pt x="250" y="162"/>
                    </a:lnTo>
                    <a:lnTo>
                      <a:pt x="243" y="172"/>
                    </a:lnTo>
                    <a:lnTo>
                      <a:pt x="236" y="182"/>
                    </a:lnTo>
                    <a:lnTo>
                      <a:pt x="229" y="185"/>
                    </a:lnTo>
                    <a:lnTo>
                      <a:pt x="224" y="189"/>
                    </a:lnTo>
                    <a:lnTo>
                      <a:pt x="219" y="195"/>
                    </a:lnTo>
                    <a:lnTo>
                      <a:pt x="215" y="201"/>
                    </a:lnTo>
                    <a:lnTo>
                      <a:pt x="212" y="207"/>
                    </a:lnTo>
                    <a:lnTo>
                      <a:pt x="208" y="212"/>
                    </a:lnTo>
                    <a:lnTo>
                      <a:pt x="203" y="216"/>
                    </a:lnTo>
                    <a:lnTo>
                      <a:pt x="198" y="221"/>
                    </a:lnTo>
                    <a:lnTo>
                      <a:pt x="193" y="228"/>
                    </a:lnTo>
                    <a:lnTo>
                      <a:pt x="187" y="236"/>
                    </a:lnTo>
                    <a:lnTo>
                      <a:pt x="180" y="244"/>
                    </a:lnTo>
                    <a:lnTo>
                      <a:pt x="174" y="250"/>
                    </a:lnTo>
                    <a:lnTo>
                      <a:pt x="167" y="257"/>
                    </a:lnTo>
                    <a:lnTo>
                      <a:pt x="158" y="263"/>
                    </a:lnTo>
                    <a:lnTo>
                      <a:pt x="151" y="271"/>
                    </a:lnTo>
                    <a:lnTo>
                      <a:pt x="146" y="278"/>
                    </a:lnTo>
                    <a:lnTo>
                      <a:pt x="137" y="286"/>
                    </a:lnTo>
                    <a:lnTo>
                      <a:pt x="130" y="294"/>
                    </a:lnTo>
                    <a:lnTo>
                      <a:pt x="121" y="302"/>
                    </a:lnTo>
                    <a:lnTo>
                      <a:pt x="115" y="310"/>
                    </a:lnTo>
                    <a:lnTo>
                      <a:pt x="108" y="319"/>
                    </a:lnTo>
                    <a:lnTo>
                      <a:pt x="99" y="326"/>
                    </a:lnTo>
                    <a:lnTo>
                      <a:pt x="90" y="334"/>
                    </a:lnTo>
                    <a:lnTo>
                      <a:pt x="82" y="343"/>
                    </a:lnTo>
                    <a:lnTo>
                      <a:pt x="83" y="344"/>
                    </a:lnTo>
                    <a:lnTo>
                      <a:pt x="82" y="346"/>
                    </a:lnTo>
                    <a:lnTo>
                      <a:pt x="80" y="348"/>
                    </a:lnTo>
                    <a:lnTo>
                      <a:pt x="78" y="349"/>
                    </a:lnTo>
                    <a:lnTo>
                      <a:pt x="76" y="350"/>
                    </a:lnTo>
                    <a:lnTo>
                      <a:pt x="76" y="352"/>
                    </a:lnTo>
                    <a:lnTo>
                      <a:pt x="76" y="353"/>
                    </a:lnTo>
                    <a:lnTo>
                      <a:pt x="80" y="356"/>
                    </a:lnTo>
                    <a:lnTo>
                      <a:pt x="71" y="361"/>
                    </a:lnTo>
                    <a:lnTo>
                      <a:pt x="66" y="368"/>
                    </a:lnTo>
                    <a:lnTo>
                      <a:pt x="61" y="374"/>
                    </a:lnTo>
                    <a:lnTo>
                      <a:pt x="57" y="381"/>
                    </a:lnTo>
                    <a:lnTo>
                      <a:pt x="52" y="388"/>
                    </a:lnTo>
                    <a:lnTo>
                      <a:pt x="49" y="395"/>
                    </a:lnTo>
                    <a:lnTo>
                      <a:pt x="42" y="401"/>
                    </a:lnTo>
                    <a:lnTo>
                      <a:pt x="35" y="407"/>
                    </a:lnTo>
                    <a:lnTo>
                      <a:pt x="33" y="407"/>
                    </a:lnTo>
                    <a:lnTo>
                      <a:pt x="31" y="407"/>
                    </a:lnTo>
                    <a:lnTo>
                      <a:pt x="30" y="407"/>
                    </a:lnTo>
                    <a:lnTo>
                      <a:pt x="28" y="407"/>
                    </a:lnTo>
                    <a:lnTo>
                      <a:pt x="26" y="407"/>
                    </a:lnTo>
                    <a:lnTo>
                      <a:pt x="24" y="407"/>
                    </a:lnTo>
                    <a:lnTo>
                      <a:pt x="23" y="407"/>
                    </a:lnTo>
                    <a:lnTo>
                      <a:pt x="23" y="408"/>
                    </a:lnTo>
                    <a:lnTo>
                      <a:pt x="21" y="408"/>
                    </a:lnTo>
                    <a:lnTo>
                      <a:pt x="19" y="408"/>
                    </a:lnTo>
                    <a:lnTo>
                      <a:pt x="17" y="408"/>
                    </a:lnTo>
                    <a:lnTo>
                      <a:pt x="16" y="408"/>
                    </a:lnTo>
                    <a:lnTo>
                      <a:pt x="14" y="408"/>
                    </a:lnTo>
                    <a:lnTo>
                      <a:pt x="12" y="408"/>
                    </a:lnTo>
                    <a:lnTo>
                      <a:pt x="10" y="408"/>
                    </a:lnTo>
                    <a:lnTo>
                      <a:pt x="9" y="408"/>
                    </a:lnTo>
                    <a:lnTo>
                      <a:pt x="7" y="408"/>
                    </a:lnTo>
                    <a:lnTo>
                      <a:pt x="5" y="408"/>
                    </a:lnTo>
                    <a:lnTo>
                      <a:pt x="3" y="408"/>
                    </a:lnTo>
                    <a:lnTo>
                      <a:pt x="2" y="408"/>
                    </a:lnTo>
                    <a:lnTo>
                      <a:pt x="0" y="408"/>
                    </a:lnTo>
                    <a:lnTo>
                      <a:pt x="0" y="407"/>
                    </a:lnTo>
                    <a:lnTo>
                      <a:pt x="0" y="406"/>
                    </a:lnTo>
                    <a:lnTo>
                      <a:pt x="2" y="405"/>
                    </a:lnTo>
                    <a:lnTo>
                      <a:pt x="2" y="404"/>
                    </a:lnTo>
                    <a:lnTo>
                      <a:pt x="3" y="402"/>
                    </a:lnTo>
                    <a:lnTo>
                      <a:pt x="5" y="402"/>
                    </a:lnTo>
                    <a:lnTo>
                      <a:pt x="5" y="401"/>
                    </a:lnTo>
                    <a:lnTo>
                      <a:pt x="7" y="400"/>
                    </a:lnTo>
                    <a:lnTo>
                      <a:pt x="9" y="399"/>
                    </a:lnTo>
                    <a:lnTo>
                      <a:pt x="10" y="399"/>
                    </a:lnTo>
                    <a:lnTo>
                      <a:pt x="14" y="398"/>
                    </a:lnTo>
                    <a:lnTo>
                      <a:pt x="16" y="395"/>
                    </a:lnTo>
                    <a:lnTo>
                      <a:pt x="19" y="389"/>
                    </a:lnTo>
                    <a:lnTo>
                      <a:pt x="26" y="383"/>
                    </a:lnTo>
                    <a:lnTo>
                      <a:pt x="35" y="376"/>
                    </a:lnTo>
                    <a:lnTo>
                      <a:pt x="43" y="369"/>
                    </a:lnTo>
                    <a:lnTo>
                      <a:pt x="52" y="363"/>
                    </a:lnTo>
                    <a:lnTo>
                      <a:pt x="57" y="359"/>
                    </a:lnTo>
                    <a:lnTo>
                      <a:pt x="62" y="358"/>
                    </a:lnTo>
                    <a:lnTo>
                      <a:pt x="64" y="350"/>
                    </a:lnTo>
                    <a:lnTo>
                      <a:pt x="66" y="344"/>
                    </a:lnTo>
                    <a:lnTo>
                      <a:pt x="71" y="336"/>
                    </a:lnTo>
                    <a:lnTo>
                      <a:pt x="78" y="328"/>
                    </a:lnTo>
                    <a:lnTo>
                      <a:pt x="94" y="312"/>
                    </a:lnTo>
                    <a:lnTo>
                      <a:pt x="111" y="296"/>
                    </a:lnTo>
                    <a:lnTo>
                      <a:pt x="130" y="280"/>
                    </a:lnTo>
                    <a:lnTo>
                      <a:pt x="146" y="263"/>
                    </a:lnTo>
                    <a:lnTo>
                      <a:pt x="153" y="256"/>
                    </a:lnTo>
                    <a:lnTo>
                      <a:pt x="156" y="248"/>
                    </a:lnTo>
                    <a:lnTo>
                      <a:pt x="160" y="240"/>
                    </a:lnTo>
                    <a:lnTo>
                      <a:pt x="161" y="234"/>
                    </a:lnTo>
                    <a:lnTo>
                      <a:pt x="163" y="234"/>
                    </a:lnTo>
                    <a:lnTo>
                      <a:pt x="167" y="233"/>
                    </a:lnTo>
                    <a:lnTo>
                      <a:pt x="168" y="231"/>
                    </a:lnTo>
                    <a:lnTo>
                      <a:pt x="170" y="228"/>
                    </a:lnTo>
                    <a:lnTo>
                      <a:pt x="175" y="223"/>
                    </a:lnTo>
                    <a:lnTo>
                      <a:pt x="177" y="218"/>
                    </a:lnTo>
                    <a:lnTo>
                      <a:pt x="182" y="211"/>
                    </a:lnTo>
                    <a:lnTo>
                      <a:pt x="186" y="206"/>
                    </a:lnTo>
                    <a:lnTo>
                      <a:pt x="187" y="203"/>
                    </a:lnTo>
                    <a:lnTo>
                      <a:pt x="191" y="202"/>
                    </a:lnTo>
                    <a:lnTo>
                      <a:pt x="194" y="201"/>
                    </a:lnTo>
                    <a:lnTo>
                      <a:pt x="198" y="200"/>
                    </a:lnTo>
                    <a:lnTo>
                      <a:pt x="198" y="198"/>
                    </a:lnTo>
                    <a:lnTo>
                      <a:pt x="198" y="196"/>
                    </a:lnTo>
                    <a:lnTo>
                      <a:pt x="203" y="190"/>
                    </a:lnTo>
                    <a:lnTo>
                      <a:pt x="210" y="183"/>
                    </a:lnTo>
                    <a:lnTo>
                      <a:pt x="213" y="175"/>
                    </a:lnTo>
                    <a:lnTo>
                      <a:pt x="219" y="165"/>
                    </a:lnTo>
                    <a:lnTo>
                      <a:pt x="222" y="157"/>
                    </a:lnTo>
                    <a:lnTo>
                      <a:pt x="224" y="147"/>
                    </a:lnTo>
                    <a:lnTo>
                      <a:pt x="226" y="139"/>
                    </a:lnTo>
                    <a:lnTo>
                      <a:pt x="227" y="134"/>
                    </a:lnTo>
                    <a:lnTo>
                      <a:pt x="231" y="129"/>
                    </a:lnTo>
                    <a:lnTo>
                      <a:pt x="238" y="122"/>
                    </a:lnTo>
                    <a:lnTo>
                      <a:pt x="243" y="113"/>
                    </a:lnTo>
                    <a:lnTo>
                      <a:pt x="250" y="103"/>
                    </a:lnTo>
                    <a:lnTo>
                      <a:pt x="257" y="95"/>
                    </a:lnTo>
                    <a:lnTo>
                      <a:pt x="262" y="87"/>
                    </a:lnTo>
                    <a:lnTo>
                      <a:pt x="266" y="84"/>
                    </a:lnTo>
                    <a:lnTo>
                      <a:pt x="269" y="82"/>
                    </a:lnTo>
                    <a:lnTo>
                      <a:pt x="272" y="80"/>
                    </a:lnTo>
                    <a:lnTo>
                      <a:pt x="276" y="79"/>
                    </a:lnTo>
                    <a:lnTo>
                      <a:pt x="276" y="77"/>
                    </a:lnTo>
                    <a:lnTo>
                      <a:pt x="278" y="75"/>
                    </a:lnTo>
                    <a:lnTo>
                      <a:pt x="281" y="73"/>
                    </a:lnTo>
                    <a:lnTo>
                      <a:pt x="285" y="71"/>
                    </a:lnTo>
                    <a:lnTo>
                      <a:pt x="288" y="68"/>
                    </a:lnTo>
                    <a:lnTo>
                      <a:pt x="292" y="67"/>
                    </a:lnTo>
                    <a:lnTo>
                      <a:pt x="295" y="65"/>
                    </a:lnTo>
                    <a:lnTo>
                      <a:pt x="297" y="64"/>
                    </a:lnTo>
                    <a:lnTo>
                      <a:pt x="297" y="62"/>
                    </a:lnTo>
                    <a:lnTo>
                      <a:pt x="297" y="59"/>
                    </a:lnTo>
                    <a:lnTo>
                      <a:pt x="300" y="58"/>
                    </a:lnTo>
                    <a:lnTo>
                      <a:pt x="302" y="54"/>
                    </a:lnTo>
                    <a:lnTo>
                      <a:pt x="304" y="50"/>
                    </a:lnTo>
                    <a:lnTo>
                      <a:pt x="305" y="45"/>
                    </a:lnTo>
                    <a:lnTo>
                      <a:pt x="305" y="38"/>
                    </a:lnTo>
                    <a:lnTo>
                      <a:pt x="305" y="33"/>
                    </a:lnTo>
                    <a:lnTo>
                      <a:pt x="305" y="28"/>
                    </a:lnTo>
                    <a:lnTo>
                      <a:pt x="304" y="26"/>
                    </a:lnTo>
                    <a:lnTo>
                      <a:pt x="307" y="25"/>
                    </a:lnTo>
                    <a:lnTo>
                      <a:pt x="311" y="23"/>
                    </a:lnTo>
                    <a:lnTo>
                      <a:pt x="314" y="21"/>
                    </a:lnTo>
                    <a:lnTo>
                      <a:pt x="316" y="18"/>
                    </a:lnTo>
                    <a:lnTo>
                      <a:pt x="319" y="16"/>
                    </a:lnTo>
                    <a:lnTo>
                      <a:pt x="321" y="14"/>
                    </a:lnTo>
                    <a:lnTo>
                      <a:pt x="323" y="12"/>
                    </a:lnTo>
                    <a:lnTo>
                      <a:pt x="325" y="10"/>
                    </a:lnTo>
                    <a:lnTo>
                      <a:pt x="330" y="10"/>
                    </a:lnTo>
                    <a:lnTo>
                      <a:pt x="330" y="9"/>
                    </a:lnTo>
                    <a:lnTo>
                      <a:pt x="331" y="8"/>
                    </a:lnTo>
                    <a:lnTo>
                      <a:pt x="333" y="6"/>
                    </a:lnTo>
                    <a:lnTo>
                      <a:pt x="335" y="5"/>
                    </a:lnTo>
                    <a:lnTo>
                      <a:pt x="337" y="4"/>
                    </a:lnTo>
                    <a:lnTo>
                      <a:pt x="337" y="3"/>
                    </a:lnTo>
                    <a:lnTo>
                      <a:pt x="338" y="1"/>
                    </a:lnTo>
                    <a:lnTo>
                      <a:pt x="340" y="0"/>
                    </a:lnTo>
                    <a:lnTo>
                      <a:pt x="340" y="1"/>
                    </a:lnTo>
                    <a:close/>
                  </a:path>
                </a:pathLst>
              </a:custGeom>
              <a:solidFill>
                <a:srgbClr val="E6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38" name="Freeform 51">
                <a:extLst>
                  <a:ext uri="{FF2B5EF4-FFF2-40B4-BE49-F238E27FC236}">
                    <a16:creationId xmlns:a16="http://schemas.microsoft.com/office/drawing/2014/main" id="{E235CC5F-9AC8-2245-A9EC-A4FA1EB438CA}"/>
                  </a:ext>
                </a:extLst>
              </p:cNvPr>
              <p:cNvSpPr>
                <a:spLocks/>
              </p:cNvSpPr>
              <p:nvPr/>
            </p:nvSpPr>
            <p:spPr bwMode="auto">
              <a:xfrm>
                <a:off x="6137759" y="4907609"/>
                <a:ext cx="194384" cy="102568"/>
              </a:xfrm>
              <a:custGeom>
                <a:avLst/>
                <a:gdLst>
                  <a:gd name="T0" fmla="*/ 2147483647 w 115"/>
                  <a:gd name="T1" fmla="*/ 0 h 58"/>
                  <a:gd name="T2" fmla="*/ 2147483647 w 115"/>
                  <a:gd name="T3" fmla="*/ 2147483647 h 58"/>
                  <a:gd name="T4" fmla="*/ 2147483647 w 115"/>
                  <a:gd name="T5" fmla="*/ 2147483647 h 58"/>
                  <a:gd name="T6" fmla="*/ 2147483647 w 115"/>
                  <a:gd name="T7" fmla="*/ 2147483647 h 58"/>
                  <a:gd name="T8" fmla="*/ 2147483647 w 115"/>
                  <a:gd name="T9" fmla="*/ 2147483647 h 58"/>
                  <a:gd name="T10" fmla="*/ 2147483647 w 115"/>
                  <a:gd name="T11" fmla="*/ 2147483647 h 58"/>
                  <a:gd name="T12" fmla="*/ 2147483647 w 115"/>
                  <a:gd name="T13" fmla="*/ 2147483647 h 58"/>
                  <a:gd name="T14" fmla="*/ 2147483647 w 115"/>
                  <a:gd name="T15" fmla="*/ 2147483647 h 58"/>
                  <a:gd name="T16" fmla="*/ 2147483647 w 115"/>
                  <a:gd name="T17" fmla="*/ 2147483647 h 58"/>
                  <a:gd name="T18" fmla="*/ 2147483647 w 115"/>
                  <a:gd name="T19" fmla="*/ 2147483647 h 58"/>
                  <a:gd name="T20" fmla="*/ 2147483647 w 115"/>
                  <a:gd name="T21" fmla="*/ 2147483647 h 58"/>
                  <a:gd name="T22" fmla="*/ 2147483647 w 115"/>
                  <a:gd name="T23" fmla="*/ 2147483647 h 58"/>
                  <a:gd name="T24" fmla="*/ 2147483647 w 115"/>
                  <a:gd name="T25" fmla="*/ 2147483647 h 58"/>
                  <a:gd name="T26" fmla="*/ 2147483647 w 115"/>
                  <a:gd name="T27" fmla="*/ 2147483647 h 58"/>
                  <a:gd name="T28" fmla="*/ 2147483647 w 115"/>
                  <a:gd name="T29" fmla="*/ 2147483647 h 58"/>
                  <a:gd name="T30" fmla="*/ 2147483647 w 115"/>
                  <a:gd name="T31" fmla="*/ 2147483647 h 58"/>
                  <a:gd name="T32" fmla="*/ 2147483647 w 115"/>
                  <a:gd name="T33" fmla="*/ 2147483647 h 58"/>
                  <a:gd name="T34" fmla="*/ 2147483647 w 115"/>
                  <a:gd name="T35" fmla="*/ 2147483647 h 58"/>
                  <a:gd name="T36" fmla="*/ 2147483647 w 115"/>
                  <a:gd name="T37" fmla="*/ 2147483647 h 58"/>
                  <a:gd name="T38" fmla="*/ 2147483647 w 115"/>
                  <a:gd name="T39" fmla="*/ 2147483647 h 58"/>
                  <a:gd name="T40" fmla="*/ 2147483647 w 115"/>
                  <a:gd name="T41" fmla="*/ 2147483647 h 58"/>
                  <a:gd name="T42" fmla="*/ 2147483647 w 115"/>
                  <a:gd name="T43" fmla="*/ 2147483647 h 58"/>
                  <a:gd name="T44" fmla="*/ 2147483647 w 115"/>
                  <a:gd name="T45" fmla="*/ 2147483647 h 58"/>
                  <a:gd name="T46" fmla="*/ 2147483647 w 115"/>
                  <a:gd name="T47" fmla="*/ 2147483647 h 58"/>
                  <a:gd name="T48" fmla="*/ 2147483647 w 115"/>
                  <a:gd name="T49" fmla="*/ 2147483647 h 58"/>
                  <a:gd name="T50" fmla="*/ 2147483647 w 115"/>
                  <a:gd name="T51" fmla="*/ 2147483647 h 58"/>
                  <a:gd name="T52" fmla="*/ 2147483647 w 115"/>
                  <a:gd name="T53" fmla="*/ 2147483647 h 58"/>
                  <a:gd name="T54" fmla="*/ 2147483647 w 115"/>
                  <a:gd name="T55" fmla="*/ 2147483647 h 58"/>
                  <a:gd name="T56" fmla="*/ 2147483647 w 115"/>
                  <a:gd name="T57" fmla="*/ 2147483647 h 58"/>
                  <a:gd name="T58" fmla="*/ 2147483647 w 115"/>
                  <a:gd name="T59" fmla="*/ 2147483647 h 58"/>
                  <a:gd name="T60" fmla="*/ 2147483647 w 115"/>
                  <a:gd name="T61" fmla="*/ 2147483647 h 58"/>
                  <a:gd name="T62" fmla="*/ 2147483647 w 115"/>
                  <a:gd name="T63" fmla="*/ 2147483647 h 58"/>
                  <a:gd name="T64" fmla="*/ 2147483647 w 115"/>
                  <a:gd name="T65" fmla="*/ 2147483647 h 58"/>
                  <a:gd name="T66" fmla="*/ 2147483647 w 115"/>
                  <a:gd name="T67" fmla="*/ 2147483647 h 58"/>
                  <a:gd name="T68" fmla="*/ 2147483647 w 115"/>
                  <a:gd name="T69" fmla="*/ 2147483647 h 58"/>
                  <a:gd name="T70" fmla="*/ 2147483647 w 115"/>
                  <a:gd name="T71" fmla="*/ 2147483647 h 58"/>
                  <a:gd name="T72" fmla="*/ 2147483647 w 115"/>
                  <a:gd name="T73" fmla="*/ 2147483647 h 58"/>
                  <a:gd name="T74" fmla="*/ 2147483647 w 115"/>
                  <a:gd name="T75" fmla="*/ 2147483647 h 58"/>
                  <a:gd name="T76" fmla="*/ 2147483647 w 115"/>
                  <a:gd name="T77" fmla="*/ 2147483647 h 58"/>
                  <a:gd name="T78" fmla="*/ 2147483647 w 115"/>
                  <a:gd name="T79" fmla="*/ 2147483647 h 58"/>
                  <a:gd name="T80" fmla="*/ 2147483647 w 115"/>
                  <a:gd name="T81" fmla="*/ 2147483647 h 58"/>
                  <a:gd name="T82" fmla="*/ 2147483647 w 115"/>
                  <a:gd name="T83" fmla="*/ 2147483647 h 58"/>
                  <a:gd name="T84" fmla="*/ 0 w 115"/>
                  <a:gd name="T85" fmla="*/ 2147483647 h 58"/>
                  <a:gd name="T86" fmla="*/ 0 w 115"/>
                  <a:gd name="T87" fmla="*/ 2147483647 h 58"/>
                  <a:gd name="T88" fmla="*/ 2147483647 w 115"/>
                  <a:gd name="T89" fmla="*/ 2147483647 h 58"/>
                  <a:gd name="T90" fmla="*/ 2147483647 w 115"/>
                  <a:gd name="T91" fmla="*/ 2147483647 h 58"/>
                  <a:gd name="T92" fmla="*/ 2147483647 w 115"/>
                  <a:gd name="T93" fmla="*/ 2147483647 h 58"/>
                  <a:gd name="T94" fmla="*/ 2147483647 w 115"/>
                  <a:gd name="T95" fmla="*/ 2147483647 h 58"/>
                  <a:gd name="T96" fmla="*/ 2147483647 w 115"/>
                  <a:gd name="T97" fmla="*/ 2147483647 h 58"/>
                  <a:gd name="T98" fmla="*/ 2147483647 w 115"/>
                  <a:gd name="T99" fmla="*/ 2147483647 h 58"/>
                  <a:gd name="T100" fmla="*/ 2147483647 w 115"/>
                  <a:gd name="T101" fmla="*/ 2147483647 h 58"/>
                  <a:gd name="T102" fmla="*/ 2147483647 w 115"/>
                  <a:gd name="T103" fmla="*/ 2147483647 h 58"/>
                  <a:gd name="T104" fmla="*/ 2147483647 w 115"/>
                  <a:gd name="T105" fmla="*/ 2147483647 h 58"/>
                  <a:gd name="T106" fmla="*/ 2147483647 w 115"/>
                  <a:gd name="T107" fmla="*/ 2147483647 h 58"/>
                  <a:gd name="T108" fmla="*/ 2147483647 w 115"/>
                  <a:gd name="T109" fmla="*/ 2147483647 h 58"/>
                  <a:gd name="T110" fmla="*/ 2147483647 w 115"/>
                  <a:gd name="T111" fmla="*/ 2147483647 h 58"/>
                  <a:gd name="T112" fmla="*/ 2147483647 w 115"/>
                  <a:gd name="T113" fmla="*/ 0 h 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5" h="58">
                    <a:moveTo>
                      <a:pt x="7" y="0"/>
                    </a:moveTo>
                    <a:lnTo>
                      <a:pt x="16" y="7"/>
                    </a:lnTo>
                    <a:lnTo>
                      <a:pt x="21" y="13"/>
                    </a:lnTo>
                    <a:lnTo>
                      <a:pt x="25" y="18"/>
                    </a:lnTo>
                    <a:lnTo>
                      <a:pt x="28" y="21"/>
                    </a:lnTo>
                    <a:lnTo>
                      <a:pt x="33" y="23"/>
                    </a:lnTo>
                    <a:lnTo>
                      <a:pt x="39" y="26"/>
                    </a:lnTo>
                    <a:lnTo>
                      <a:pt x="49" y="29"/>
                    </a:lnTo>
                    <a:lnTo>
                      <a:pt x="63" y="31"/>
                    </a:lnTo>
                    <a:lnTo>
                      <a:pt x="65" y="31"/>
                    </a:lnTo>
                    <a:lnTo>
                      <a:pt x="66" y="32"/>
                    </a:lnTo>
                    <a:lnTo>
                      <a:pt x="68" y="32"/>
                    </a:lnTo>
                    <a:lnTo>
                      <a:pt x="70" y="32"/>
                    </a:lnTo>
                    <a:lnTo>
                      <a:pt x="72" y="32"/>
                    </a:lnTo>
                    <a:lnTo>
                      <a:pt x="73" y="31"/>
                    </a:lnTo>
                    <a:lnTo>
                      <a:pt x="98" y="13"/>
                    </a:lnTo>
                    <a:lnTo>
                      <a:pt x="101" y="11"/>
                    </a:lnTo>
                    <a:lnTo>
                      <a:pt x="104" y="10"/>
                    </a:lnTo>
                    <a:lnTo>
                      <a:pt x="106" y="10"/>
                    </a:lnTo>
                    <a:lnTo>
                      <a:pt x="106" y="9"/>
                    </a:lnTo>
                    <a:lnTo>
                      <a:pt x="106" y="7"/>
                    </a:lnTo>
                    <a:lnTo>
                      <a:pt x="106" y="3"/>
                    </a:lnTo>
                    <a:lnTo>
                      <a:pt x="108" y="4"/>
                    </a:lnTo>
                    <a:lnTo>
                      <a:pt x="111" y="8"/>
                    </a:lnTo>
                    <a:lnTo>
                      <a:pt x="113" y="13"/>
                    </a:lnTo>
                    <a:lnTo>
                      <a:pt x="115" y="20"/>
                    </a:lnTo>
                    <a:lnTo>
                      <a:pt x="115" y="26"/>
                    </a:lnTo>
                    <a:lnTo>
                      <a:pt x="115" y="33"/>
                    </a:lnTo>
                    <a:lnTo>
                      <a:pt x="115" y="38"/>
                    </a:lnTo>
                    <a:lnTo>
                      <a:pt x="113" y="42"/>
                    </a:lnTo>
                    <a:lnTo>
                      <a:pt x="110" y="42"/>
                    </a:lnTo>
                    <a:lnTo>
                      <a:pt x="110" y="46"/>
                    </a:lnTo>
                    <a:lnTo>
                      <a:pt x="106" y="49"/>
                    </a:lnTo>
                    <a:lnTo>
                      <a:pt x="85" y="58"/>
                    </a:lnTo>
                    <a:lnTo>
                      <a:pt x="42" y="58"/>
                    </a:lnTo>
                    <a:lnTo>
                      <a:pt x="7" y="46"/>
                    </a:lnTo>
                    <a:lnTo>
                      <a:pt x="2" y="46"/>
                    </a:lnTo>
                    <a:lnTo>
                      <a:pt x="2" y="44"/>
                    </a:lnTo>
                    <a:lnTo>
                      <a:pt x="0" y="40"/>
                    </a:lnTo>
                    <a:lnTo>
                      <a:pt x="0" y="34"/>
                    </a:lnTo>
                    <a:lnTo>
                      <a:pt x="2" y="28"/>
                    </a:lnTo>
                    <a:lnTo>
                      <a:pt x="2" y="22"/>
                    </a:lnTo>
                    <a:lnTo>
                      <a:pt x="2" y="17"/>
                    </a:lnTo>
                    <a:lnTo>
                      <a:pt x="2" y="11"/>
                    </a:lnTo>
                    <a:lnTo>
                      <a:pt x="2" y="8"/>
                    </a:lnTo>
                    <a:lnTo>
                      <a:pt x="6" y="8"/>
                    </a:lnTo>
                    <a:lnTo>
                      <a:pt x="6" y="7"/>
                    </a:lnTo>
                    <a:lnTo>
                      <a:pt x="7" y="6"/>
                    </a:lnTo>
                    <a:lnTo>
                      <a:pt x="7" y="5"/>
                    </a:lnTo>
                    <a:lnTo>
                      <a:pt x="6" y="4"/>
                    </a:lnTo>
                    <a:lnTo>
                      <a:pt x="6" y="3"/>
                    </a:lnTo>
                    <a:lnTo>
                      <a:pt x="6" y="1"/>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39" name="Freeform 52">
                <a:extLst>
                  <a:ext uri="{FF2B5EF4-FFF2-40B4-BE49-F238E27FC236}">
                    <a16:creationId xmlns:a16="http://schemas.microsoft.com/office/drawing/2014/main" id="{1331232A-E782-5644-BF4F-E4A8921CE232}"/>
                  </a:ext>
                </a:extLst>
              </p:cNvPr>
              <p:cNvSpPr>
                <a:spLocks/>
              </p:cNvSpPr>
              <p:nvPr/>
            </p:nvSpPr>
            <p:spPr bwMode="auto">
              <a:xfrm>
                <a:off x="6137759" y="4907609"/>
                <a:ext cx="194384" cy="102568"/>
              </a:xfrm>
              <a:custGeom>
                <a:avLst/>
                <a:gdLst>
                  <a:gd name="T0" fmla="*/ 2147483647 w 115"/>
                  <a:gd name="T1" fmla="*/ 0 h 58"/>
                  <a:gd name="T2" fmla="*/ 2147483647 w 115"/>
                  <a:gd name="T3" fmla="*/ 2147483647 h 58"/>
                  <a:gd name="T4" fmla="*/ 2147483647 w 115"/>
                  <a:gd name="T5" fmla="*/ 2147483647 h 58"/>
                  <a:gd name="T6" fmla="*/ 2147483647 w 115"/>
                  <a:gd name="T7" fmla="*/ 2147483647 h 58"/>
                  <a:gd name="T8" fmla="*/ 2147483647 w 115"/>
                  <a:gd name="T9" fmla="*/ 2147483647 h 58"/>
                  <a:gd name="T10" fmla="*/ 2147483647 w 115"/>
                  <a:gd name="T11" fmla="*/ 2147483647 h 58"/>
                  <a:gd name="T12" fmla="*/ 2147483647 w 115"/>
                  <a:gd name="T13" fmla="*/ 2147483647 h 58"/>
                  <a:gd name="T14" fmla="*/ 2147483647 w 115"/>
                  <a:gd name="T15" fmla="*/ 2147483647 h 58"/>
                  <a:gd name="T16" fmla="*/ 2147483647 w 115"/>
                  <a:gd name="T17" fmla="*/ 2147483647 h 58"/>
                  <a:gd name="T18" fmla="*/ 2147483647 w 115"/>
                  <a:gd name="T19" fmla="*/ 2147483647 h 58"/>
                  <a:gd name="T20" fmla="*/ 2147483647 w 115"/>
                  <a:gd name="T21" fmla="*/ 2147483647 h 58"/>
                  <a:gd name="T22" fmla="*/ 2147483647 w 115"/>
                  <a:gd name="T23" fmla="*/ 2147483647 h 58"/>
                  <a:gd name="T24" fmla="*/ 2147483647 w 115"/>
                  <a:gd name="T25" fmla="*/ 2147483647 h 58"/>
                  <a:gd name="T26" fmla="*/ 2147483647 w 115"/>
                  <a:gd name="T27" fmla="*/ 2147483647 h 58"/>
                  <a:gd name="T28" fmla="*/ 2147483647 w 115"/>
                  <a:gd name="T29" fmla="*/ 2147483647 h 58"/>
                  <a:gd name="T30" fmla="*/ 2147483647 w 115"/>
                  <a:gd name="T31" fmla="*/ 2147483647 h 58"/>
                  <a:gd name="T32" fmla="*/ 2147483647 w 115"/>
                  <a:gd name="T33" fmla="*/ 2147483647 h 58"/>
                  <a:gd name="T34" fmla="*/ 2147483647 w 115"/>
                  <a:gd name="T35" fmla="*/ 2147483647 h 58"/>
                  <a:gd name="T36" fmla="*/ 2147483647 w 115"/>
                  <a:gd name="T37" fmla="*/ 2147483647 h 58"/>
                  <a:gd name="T38" fmla="*/ 2147483647 w 115"/>
                  <a:gd name="T39" fmla="*/ 2147483647 h 58"/>
                  <a:gd name="T40" fmla="*/ 2147483647 w 115"/>
                  <a:gd name="T41" fmla="*/ 2147483647 h 58"/>
                  <a:gd name="T42" fmla="*/ 2147483647 w 115"/>
                  <a:gd name="T43" fmla="*/ 2147483647 h 58"/>
                  <a:gd name="T44" fmla="*/ 2147483647 w 115"/>
                  <a:gd name="T45" fmla="*/ 2147483647 h 58"/>
                  <a:gd name="T46" fmla="*/ 2147483647 w 115"/>
                  <a:gd name="T47" fmla="*/ 2147483647 h 58"/>
                  <a:gd name="T48" fmla="*/ 2147483647 w 115"/>
                  <a:gd name="T49" fmla="*/ 2147483647 h 58"/>
                  <a:gd name="T50" fmla="*/ 2147483647 w 115"/>
                  <a:gd name="T51" fmla="*/ 2147483647 h 58"/>
                  <a:gd name="T52" fmla="*/ 2147483647 w 115"/>
                  <a:gd name="T53" fmla="*/ 2147483647 h 58"/>
                  <a:gd name="T54" fmla="*/ 2147483647 w 115"/>
                  <a:gd name="T55" fmla="*/ 2147483647 h 58"/>
                  <a:gd name="T56" fmla="*/ 2147483647 w 115"/>
                  <a:gd name="T57" fmla="*/ 2147483647 h 58"/>
                  <a:gd name="T58" fmla="*/ 2147483647 w 115"/>
                  <a:gd name="T59" fmla="*/ 2147483647 h 58"/>
                  <a:gd name="T60" fmla="*/ 2147483647 w 115"/>
                  <a:gd name="T61" fmla="*/ 2147483647 h 58"/>
                  <a:gd name="T62" fmla="*/ 2147483647 w 115"/>
                  <a:gd name="T63" fmla="*/ 2147483647 h 58"/>
                  <a:gd name="T64" fmla="*/ 2147483647 w 115"/>
                  <a:gd name="T65" fmla="*/ 2147483647 h 58"/>
                  <a:gd name="T66" fmla="*/ 2147483647 w 115"/>
                  <a:gd name="T67" fmla="*/ 2147483647 h 58"/>
                  <a:gd name="T68" fmla="*/ 2147483647 w 115"/>
                  <a:gd name="T69" fmla="*/ 2147483647 h 58"/>
                  <a:gd name="T70" fmla="*/ 2147483647 w 115"/>
                  <a:gd name="T71" fmla="*/ 2147483647 h 58"/>
                  <a:gd name="T72" fmla="*/ 2147483647 w 115"/>
                  <a:gd name="T73" fmla="*/ 2147483647 h 58"/>
                  <a:gd name="T74" fmla="*/ 2147483647 w 115"/>
                  <a:gd name="T75" fmla="*/ 2147483647 h 58"/>
                  <a:gd name="T76" fmla="*/ 2147483647 w 115"/>
                  <a:gd name="T77" fmla="*/ 2147483647 h 58"/>
                  <a:gd name="T78" fmla="*/ 2147483647 w 115"/>
                  <a:gd name="T79" fmla="*/ 2147483647 h 58"/>
                  <a:gd name="T80" fmla="*/ 2147483647 w 115"/>
                  <a:gd name="T81" fmla="*/ 2147483647 h 58"/>
                  <a:gd name="T82" fmla="*/ 2147483647 w 115"/>
                  <a:gd name="T83" fmla="*/ 2147483647 h 58"/>
                  <a:gd name="T84" fmla="*/ 0 w 115"/>
                  <a:gd name="T85" fmla="*/ 2147483647 h 58"/>
                  <a:gd name="T86" fmla="*/ 0 w 115"/>
                  <a:gd name="T87" fmla="*/ 2147483647 h 58"/>
                  <a:gd name="T88" fmla="*/ 2147483647 w 115"/>
                  <a:gd name="T89" fmla="*/ 2147483647 h 58"/>
                  <a:gd name="T90" fmla="*/ 2147483647 w 115"/>
                  <a:gd name="T91" fmla="*/ 2147483647 h 58"/>
                  <a:gd name="T92" fmla="*/ 2147483647 w 115"/>
                  <a:gd name="T93" fmla="*/ 2147483647 h 58"/>
                  <a:gd name="T94" fmla="*/ 2147483647 w 115"/>
                  <a:gd name="T95" fmla="*/ 2147483647 h 58"/>
                  <a:gd name="T96" fmla="*/ 2147483647 w 115"/>
                  <a:gd name="T97" fmla="*/ 2147483647 h 58"/>
                  <a:gd name="T98" fmla="*/ 2147483647 w 115"/>
                  <a:gd name="T99" fmla="*/ 2147483647 h 58"/>
                  <a:gd name="T100" fmla="*/ 2147483647 w 115"/>
                  <a:gd name="T101" fmla="*/ 2147483647 h 58"/>
                  <a:gd name="T102" fmla="*/ 2147483647 w 115"/>
                  <a:gd name="T103" fmla="*/ 2147483647 h 58"/>
                  <a:gd name="T104" fmla="*/ 2147483647 w 115"/>
                  <a:gd name="T105" fmla="*/ 2147483647 h 58"/>
                  <a:gd name="T106" fmla="*/ 2147483647 w 115"/>
                  <a:gd name="T107" fmla="*/ 2147483647 h 58"/>
                  <a:gd name="T108" fmla="*/ 2147483647 w 115"/>
                  <a:gd name="T109" fmla="*/ 2147483647 h 58"/>
                  <a:gd name="T110" fmla="*/ 2147483647 w 115"/>
                  <a:gd name="T111" fmla="*/ 2147483647 h 58"/>
                  <a:gd name="T112" fmla="*/ 2147483647 w 115"/>
                  <a:gd name="T113" fmla="*/ 0 h 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5" h="58">
                    <a:moveTo>
                      <a:pt x="7" y="0"/>
                    </a:moveTo>
                    <a:lnTo>
                      <a:pt x="16" y="7"/>
                    </a:lnTo>
                    <a:lnTo>
                      <a:pt x="21" y="13"/>
                    </a:lnTo>
                    <a:lnTo>
                      <a:pt x="25" y="18"/>
                    </a:lnTo>
                    <a:lnTo>
                      <a:pt x="28" y="21"/>
                    </a:lnTo>
                    <a:lnTo>
                      <a:pt x="33" y="23"/>
                    </a:lnTo>
                    <a:lnTo>
                      <a:pt x="39" y="26"/>
                    </a:lnTo>
                    <a:lnTo>
                      <a:pt x="49" y="29"/>
                    </a:lnTo>
                    <a:lnTo>
                      <a:pt x="63" y="31"/>
                    </a:lnTo>
                    <a:lnTo>
                      <a:pt x="65" y="31"/>
                    </a:lnTo>
                    <a:lnTo>
                      <a:pt x="66" y="32"/>
                    </a:lnTo>
                    <a:lnTo>
                      <a:pt x="68" y="32"/>
                    </a:lnTo>
                    <a:lnTo>
                      <a:pt x="70" y="32"/>
                    </a:lnTo>
                    <a:lnTo>
                      <a:pt x="72" y="32"/>
                    </a:lnTo>
                    <a:lnTo>
                      <a:pt x="73" y="31"/>
                    </a:lnTo>
                    <a:lnTo>
                      <a:pt x="98" y="13"/>
                    </a:lnTo>
                    <a:lnTo>
                      <a:pt x="101" y="11"/>
                    </a:lnTo>
                    <a:lnTo>
                      <a:pt x="104" y="10"/>
                    </a:lnTo>
                    <a:lnTo>
                      <a:pt x="106" y="10"/>
                    </a:lnTo>
                    <a:lnTo>
                      <a:pt x="106" y="9"/>
                    </a:lnTo>
                    <a:lnTo>
                      <a:pt x="106" y="7"/>
                    </a:lnTo>
                    <a:lnTo>
                      <a:pt x="106" y="3"/>
                    </a:lnTo>
                    <a:lnTo>
                      <a:pt x="108" y="4"/>
                    </a:lnTo>
                    <a:lnTo>
                      <a:pt x="111" y="8"/>
                    </a:lnTo>
                    <a:lnTo>
                      <a:pt x="113" y="13"/>
                    </a:lnTo>
                    <a:lnTo>
                      <a:pt x="115" y="20"/>
                    </a:lnTo>
                    <a:lnTo>
                      <a:pt x="115" y="26"/>
                    </a:lnTo>
                    <a:lnTo>
                      <a:pt x="115" y="33"/>
                    </a:lnTo>
                    <a:lnTo>
                      <a:pt x="115" y="38"/>
                    </a:lnTo>
                    <a:lnTo>
                      <a:pt x="113" y="42"/>
                    </a:lnTo>
                    <a:lnTo>
                      <a:pt x="110" y="42"/>
                    </a:lnTo>
                    <a:lnTo>
                      <a:pt x="110" y="46"/>
                    </a:lnTo>
                    <a:lnTo>
                      <a:pt x="106" y="49"/>
                    </a:lnTo>
                    <a:lnTo>
                      <a:pt x="85" y="58"/>
                    </a:lnTo>
                    <a:lnTo>
                      <a:pt x="42" y="58"/>
                    </a:lnTo>
                    <a:lnTo>
                      <a:pt x="7" y="46"/>
                    </a:lnTo>
                    <a:lnTo>
                      <a:pt x="2" y="46"/>
                    </a:lnTo>
                    <a:lnTo>
                      <a:pt x="2" y="44"/>
                    </a:lnTo>
                    <a:lnTo>
                      <a:pt x="0" y="40"/>
                    </a:lnTo>
                    <a:lnTo>
                      <a:pt x="0" y="34"/>
                    </a:lnTo>
                    <a:lnTo>
                      <a:pt x="2" y="28"/>
                    </a:lnTo>
                    <a:lnTo>
                      <a:pt x="2" y="22"/>
                    </a:lnTo>
                    <a:lnTo>
                      <a:pt x="2" y="17"/>
                    </a:lnTo>
                    <a:lnTo>
                      <a:pt x="2" y="11"/>
                    </a:lnTo>
                    <a:lnTo>
                      <a:pt x="2" y="8"/>
                    </a:lnTo>
                    <a:lnTo>
                      <a:pt x="6" y="8"/>
                    </a:lnTo>
                    <a:lnTo>
                      <a:pt x="6" y="7"/>
                    </a:lnTo>
                    <a:lnTo>
                      <a:pt x="7" y="6"/>
                    </a:lnTo>
                    <a:lnTo>
                      <a:pt x="7" y="5"/>
                    </a:lnTo>
                    <a:lnTo>
                      <a:pt x="6" y="4"/>
                    </a:lnTo>
                    <a:lnTo>
                      <a:pt x="6" y="3"/>
                    </a:lnTo>
                    <a:lnTo>
                      <a:pt x="6" y="1"/>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40" name="Freeform 53">
                <a:extLst>
                  <a:ext uri="{FF2B5EF4-FFF2-40B4-BE49-F238E27FC236}">
                    <a16:creationId xmlns:a16="http://schemas.microsoft.com/office/drawing/2014/main" id="{5835BB11-DBE1-1C4A-885F-9BBE1DC4CE45}"/>
                  </a:ext>
                </a:extLst>
              </p:cNvPr>
              <p:cNvSpPr>
                <a:spLocks/>
              </p:cNvSpPr>
              <p:nvPr/>
            </p:nvSpPr>
            <p:spPr bwMode="auto">
              <a:xfrm>
                <a:off x="6137759" y="4907609"/>
                <a:ext cx="194384" cy="102568"/>
              </a:xfrm>
              <a:custGeom>
                <a:avLst/>
                <a:gdLst>
                  <a:gd name="T0" fmla="*/ 2147483647 w 115"/>
                  <a:gd name="T1" fmla="*/ 0 h 58"/>
                  <a:gd name="T2" fmla="*/ 2147483647 w 115"/>
                  <a:gd name="T3" fmla="*/ 2147483647 h 58"/>
                  <a:gd name="T4" fmla="*/ 2147483647 w 115"/>
                  <a:gd name="T5" fmla="*/ 2147483647 h 58"/>
                  <a:gd name="T6" fmla="*/ 2147483647 w 115"/>
                  <a:gd name="T7" fmla="*/ 2147483647 h 58"/>
                  <a:gd name="T8" fmla="*/ 2147483647 w 115"/>
                  <a:gd name="T9" fmla="*/ 2147483647 h 58"/>
                  <a:gd name="T10" fmla="*/ 2147483647 w 115"/>
                  <a:gd name="T11" fmla="*/ 2147483647 h 58"/>
                  <a:gd name="T12" fmla="*/ 2147483647 w 115"/>
                  <a:gd name="T13" fmla="*/ 2147483647 h 58"/>
                  <a:gd name="T14" fmla="*/ 2147483647 w 115"/>
                  <a:gd name="T15" fmla="*/ 2147483647 h 58"/>
                  <a:gd name="T16" fmla="*/ 2147483647 w 115"/>
                  <a:gd name="T17" fmla="*/ 2147483647 h 58"/>
                  <a:gd name="T18" fmla="*/ 2147483647 w 115"/>
                  <a:gd name="T19" fmla="*/ 2147483647 h 58"/>
                  <a:gd name="T20" fmla="*/ 2147483647 w 115"/>
                  <a:gd name="T21" fmla="*/ 2147483647 h 58"/>
                  <a:gd name="T22" fmla="*/ 2147483647 w 115"/>
                  <a:gd name="T23" fmla="*/ 2147483647 h 58"/>
                  <a:gd name="T24" fmla="*/ 2147483647 w 115"/>
                  <a:gd name="T25" fmla="*/ 2147483647 h 58"/>
                  <a:gd name="T26" fmla="*/ 2147483647 w 115"/>
                  <a:gd name="T27" fmla="*/ 2147483647 h 58"/>
                  <a:gd name="T28" fmla="*/ 2147483647 w 115"/>
                  <a:gd name="T29" fmla="*/ 2147483647 h 58"/>
                  <a:gd name="T30" fmla="*/ 2147483647 w 115"/>
                  <a:gd name="T31" fmla="*/ 2147483647 h 58"/>
                  <a:gd name="T32" fmla="*/ 2147483647 w 115"/>
                  <a:gd name="T33" fmla="*/ 2147483647 h 58"/>
                  <a:gd name="T34" fmla="*/ 2147483647 w 115"/>
                  <a:gd name="T35" fmla="*/ 2147483647 h 58"/>
                  <a:gd name="T36" fmla="*/ 2147483647 w 115"/>
                  <a:gd name="T37" fmla="*/ 2147483647 h 58"/>
                  <a:gd name="T38" fmla="*/ 2147483647 w 115"/>
                  <a:gd name="T39" fmla="*/ 2147483647 h 58"/>
                  <a:gd name="T40" fmla="*/ 2147483647 w 115"/>
                  <a:gd name="T41" fmla="*/ 2147483647 h 58"/>
                  <a:gd name="T42" fmla="*/ 2147483647 w 115"/>
                  <a:gd name="T43" fmla="*/ 2147483647 h 58"/>
                  <a:gd name="T44" fmla="*/ 2147483647 w 115"/>
                  <a:gd name="T45" fmla="*/ 2147483647 h 58"/>
                  <a:gd name="T46" fmla="*/ 2147483647 w 115"/>
                  <a:gd name="T47" fmla="*/ 2147483647 h 58"/>
                  <a:gd name="T48" fmla="*/ 2147483647 w 115"/>
                  <a:gd name="T49" fmla="*/ 2147483647 h 58"/>
                  <a:gd name="T50" fmla="*/ 2147483647 w 115"/>
                  <a:gd name="T51" fmla="*/ 2147483647 h 58"/>
                  <a:gd name="T52" fmla="*/ 2147483647 w 115"/>
                  <a:gd name="T53" fmla="*/ 2147483647 h 58"/>
                  <a:gd name="T54" fmla="*/ 2147483647 w 115"/>
                  <a:gd name="T55" fmla="*/ 2147483647 h 58"/>
                  <a:gd name="T56" fmla="*/ 2147483647 w 115"/>
                  <a:gd name="T57" fmla="*/ 2147483647 h 58"/>
                  <a:gd name="T58" fmla="*/ 2147483647 w 115"/>
                  <a:gd name="T59" fmla="*/ 2147483647 h 58"/>
                  <a:gd name="T60" fmla="*/ 2147483647 w 115"/>
                  <a:gd name="T61" fmla="*/ 2147483647 h 58"/>
                  <a:gd name="T62" fmla="*/ 2147483647 w 115"/>
                  <a:gd name="T63" fmla="*/ 2147483647 h 58"/>
                  <a:gd name="T64" fmla="*/ 2147483647 w 115"/>
                  <a:gd name="T65" fmla="*/ 2147483647 h 58"/>
                  <a:gd name="T66" fmla="*/ 2147483647 w 115"/>
                  <a:gd name="T67" fmla="*/ 2147483647 h 58"/>
                  <a:gd name="T68" fmla="*/ 2147483647 w 115"/>
                  <a:gd name="T69" fmla="*/ 2147483647 h 58"/>
                  <a:gd name="T70" fmla="*/ 2147483647 w 115"/>
                  <a:gd name="T71" fmla="*/ 2147483647 h 58"/>
                  <a:gd name="T72" fmla="*/ 2147483647 w 115"/>
                  <a:gd name="T73" fmla="*/ 2147483647 h 58"/>
                  <a:gd name="T74" fmla="*/ 2147483647 w 115"/>
                  <a:gd name="T75" fmla="*/ 2147483647 h 58"/>
                  <a:gd name="T76" fmla="*/ 2147483647 w 115"/>
                  <a:gd name="T77" fmla="*/ 2147483647 h 58"/>
                  <a:gd name="T78" fmla="*/ 2147483647 w 115"/>
                  <a:gd name="T79" fmla="*/ 2147483647 h 58"/>
                  <a:gd name="T80" fmla="*/ 2147483647 w 115"/>
                  <a:gd name="T81" fmla="*/ 2147483647 h 58"/>
                  <a:gd name="T82" fmla="*/ 2147483647 w 115"/>
                  <a:gd name="T83" fmla="*/ 2147483647 h 58"/>
                  <a:gd name="T84" fmla="*/ 0 w 115"/>
                  <a:gd name="T85" fmla="*/ 2147483647 h 58"/>
                  <a:gd name="T86" fmla="*/ 0 w 115"/>
                  <a:gd name="T87" fmla="*/ 2147483647 h 58"/>
                  <a:gd name="T88" fmla="*/ 2147483647 w 115"/>
                  <a:gd name="T89" fmla="*/ 2147483647 h 58"/>
                  <a:gd name="T90" fmla="*/ 2147483647 w 115"/>
                  <a:gd name="T91" fmla="*/ 2147483647 h 58"/>
                  <a:gd name="T92" fmla="*/ 2147483647 w 115"/>
                  <a:gd name="T93" fmla="*/ 2147483647 h 58"/>
                  <a:gd name="T94" fmla="*/ 2147483647 w 115"/>
                  <a:gd name="T95" fmla="*/ 2147483647 h 58"/>
                  <a:gd name="T96" fmla="*/ 2147483647 w 115"/>
                  <a:gd name="T97" fmla="*/ 2147483647 h 58"/>
                  <a:gd name="T98" fmla="*/ 2147483647 w 115"/>
                  <a:gd name="T99" fmla="*/ 2147483647 h 58"/>
                  <a:gd name="T100" fmla="*/ 2147483647 w 115"/>
                  <a:gd name="T101" fmla="*/ 2147483647 h 58"/>
                  <a:gd name="T102" fmla="*/ 2147483647 w 115"/>
                  <a:gd name="T103" fmla="*/ 2147483647 h 58"/>
                  <a:gd name="T104" fmla="*/ 2147483647 w 115"/>
                  <a:gd name="T105" fmla="*/ 2147483647 h 58"/>
                  <a:gd name="T106" fmla="*/ 2147483647 w 115"/>
                  <a:gd name="T107" fmla="*/ 2147483647 h 58"/>
                  <a:gd name="T108" fmla="*/ 2147483647 w 115"/>
                  <a:gd name="T109" fmla="*/ 2147483647 h 58"/>
                  <a:gd name="T110" fmla="*/ 2147483647 w 115"/>
                  <a:gd name="T111" fmla="*/ 2147483647 h 58"/>
                  <a:gd name="T112" fmla="*/ 2147483647 w 115"/>
                  <a:gd name="T113" fmla="*/ 0 h 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5" h="58">
                    <a:moveTo>
                      <a:pt x="7" y="0"/>
                    </a:moveTo>
                    <a:lnTo>
                      <a:pt x="16" y="7"/>
                    </a:lnTo>
                    <a:lnTo>
                      <a:pt x="21" y="13"/>
                    </a:lnTo>
                    <a:lnTo>
                      <a:pt x="25" y="18"/>
                    </a:lnTo>
                    <a:lnTo>
                      <a:pt x="28" y="21"/>
                    </a:lnTo>
                    <a:lnTo>
                      <a:pt x="33" y="23"/>
                    </a:lnTo>
                    <a:lnTo>
                      <a:pt x="39" y="26"/>
                    </a:lnTo>
                    <a:lnTo>
                      <a:pt x="49" y="29"/>
                    </a:lnTo>
                    <a:lnTo>
                      <a:pt x="63" y="31"/>
                    </a:lnTo>
                    <a:lnTo>
                      <a:pt x="65" y="31"/>
                    </a:lnTo>
                    <a:lnTo>
                      <a:pt x="66" y="32"/>
                    </a:lnTo>
                    <a:lnTo>
                      <a:pt x="68" y="32"/>
                    </a:lnTo>
                    <a:lnTo>
                      <a:pt x="70" y="32"/>
                    </a:lnTo>
                    <a:lnTo>
                      <a:pt x="72" y="32"/>
                    </a:lnTo>
                    <a:lnTo>
                      <a:pt x="73" y="31"/>
                    </a:lnTo>
                    <a:lnTo>
                      <a:pt x="98" y="13"/>
                    </a:lnTo>
                    <a:lnTo>
                      <a:pt x="101" y="11"/>
                    </a:lnTo>
                    <a:lnTo>
                      <a:pt x="104" y="10"/>
                    </a:lnTo>
                    <a:lnTo>
                      <a:pt x="106" y="10"/>
                    </a:lnTo>
                    <a:lnTo>
                      <a:pt x="106" y="9"/>
                    </a:lnTo>
                    <a:lnTo>
                      <a:pt x="106" y="7"/>
                    </a:lnTo>
                    <a:lnTo>
                      <a:pt x="106" y="3"/>
                    </a:lnTo>
                    <a:lnTo>
                      <a:pt x="108" y="4"/>
                    </a:lnTo>
                    <a:lnTo>
                      <a:pt x="111" y="8"/>
                    </a:lnTo>
                    <a:lnTo>
                      <a:pt x="113" y="13"/>
                    </a:lnTo>
                    <a:lnTo>
                      <a:pt x="115" y="20"/>
                    </a:lnTo>
                    <a:lnTo>
                      <a:pt x="115" y="26"/>
                    </a:lnTo>
                    <a:lnTo>
                      <a:pt x="115" y="33"/>
                    </a:lnTo>
                    <a:lnTo>
                      <a:pt x="115" y="38"/>
                    </a:lnTo>
                    <a:lnTo>
                      <a:pt x="113" y="42"/>
                    </a:lnTo>
                    <a:lnTo>
                      <a:pt x="110" y="42"/>
                    </a:lnTo>
                    <a:lnTo>
                      <a:pt x="110" y="46"/>
                    </a:lnTo>
                    <a:lnTo>
                      <a:pt x="106" y="49"/>
                    </a:lnTo>
                    <a:lnTo>
                      <a:pt x="85" y="58"/>
                    </a:lnTo>
                    <a:lnTo>
                      <a:pt x="42" y="58"/>
                    </a:lnTo>
                    <a:lnTo>
                      <a:pt x="7" y="46"/>
                    </a:lnTo>
                    <a:lnTo>
                      <a:pt x="2" y="46"/>
                    </a:lnTo>
                    <a:lnTo>
                      <a:pt x="2" y="44"/>
                    </a:lnTo>
                    <a:lnTo>
                      <a:pt x="0" y="40"/>
                    </a:lnTo>
                    <a:lnTo>
                      <a:pt x="0" y="34"/>
                    </a:lnTo>
                    <a:lnTo>
                      <a:pt x="2" y="28"/>
                    </a:lnTo>
                    <a:lnTo>
                      <a:pt x="2" y="22"/>
                    </a:lnTo>
                    <a:lnTo>
                      <a:pt x="2" y="17"/>
                    </a:lnTo>
                    <a:lnTo>
                      <a:pt x="2" y="11"/>
                    </a:lnTo>
                    <a:lnTo>
                      <a:pt x="2" y="8"/>
                    </a:lnTo>
                    <a:lnTo>
                      <a:pt x="6" y="8"/>
                    </a:lnTo>
                    <a:lnTo>
                      <a:pt x="6" y="7"/>
                    </a:lnTo>
                    <a:lnTo>
                      <a:pt x="7" y="6"/>
                    </a:lnTo>
                    <a:lnTo>
                      <a:pt x="7" y="5"/>
                    </a:lnTo>
                    <a:lnTo>
                      <a:pt x="6" y="4"/>
                    </a:lnTo>
                    <a:lnTo>
                      <a:pt x="6" y="3"/>
                    </a:lnTo>
                    <a:lnTo>
                      <a:pt x="6" y="1"/>
                    </a:lnTo>
                    <a:lnTo>
                      <a:pt x="7" y="0"/>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41" name="Freeform 54">
                <a:extLst>
                  <a:ext uri="{FF2B5EF4-FFF2-40B4-BE49-F238E27FC236}">
                    <a16:creationId xmlns:a16="http://schemas.microsoft.com/office/drawing/2014/main" id="{28C9F0AB-CA03-BA4F-8A3E-FBA2BD149419}"/>
                  </a:ext>
                </a:extLst>
              </p:cNvPr>
              <p:cNvSpPr>
                <a:spLocks/>
              </p:cNvSpPr>
              <p:nvPr/>
            </p:nvSpPr>
            <p:spPr bwMode="auto">
              <a:xfrm>
                <a:off x="6144580" y="4928830"/>
                <a:ext cx="187564" cy="81347"/>
              </a:xfrm>
              <a:custGeom>
                <a:avLst/>
                <a:gdLst>
                  <a:gd name="T0" fmla="*/ 2147483647 w 109"/>
                  <a:gd name="T1" fmla="*/ 2147483647 h 45"/>
                  <a:gd name="T2" fmla="*/ 2147483647 w 109"/>
                  <a:gd name="T3" fmla="*/ 2147483647 h 45"/>
                  <a:gd name="T4" fmla="*/ 2147483647 w 109"/>
                  <a:gd name="T5" fmla="*/ 2147483647 h 45"/>
                  <a:gd name="T6" fmla="*/ 2147483647 w 109"/>
                  <a:gd name="T7" fmla="*/ 2147483647 h 45"/>
                  <a:gd name="T8" fmla="*/ 2147483647 w 109"/>
                  <a:gd name="T9" fmla="*/ 2147483647 h 45"/>
                  <a:gd name="T10" fmla="*/ 2147483647 w 109"/>
                  <a:gd name="T11" fmla="*/ 2147483647 h 45"/>
                  <a:gd name="T12" fmla="*/ 2147483647 w 109"/>
                  <a:gd name="T13" fmla="*/ 2147483647 h 45"/>
                  <a:gd name="T14" fmla="*/ 2147483647 w 109"/>
                  <a:gd name="T15" fmla="*/ 2147483647 h 45"/>
                  <a:gd name="T16" fmla="*/ 0 w 109"/>
                  <a:gd name="T17" fmla="*/ 2147483647 h 45"/>
                  <a:gd name="T18" fmla="*/ 2147483647 w 109"/>
                  <a:gd name="T19" fmla="*/ 2147483647 h 45"/>
                  <a:gd name="T20" fmla="*/ 2147483647 w 109"/>
                  <a:gd name="T21" fmla="*/ 2147483647 h 45"/>
                  <a:gd name="T22" fmla="*/ 2147483647 w 109"/>
                  <a:gd name="T23" fmla="*/ 2147483647 h 45"/>
                  <a:gd name="T24" fmla="*/ 2147483647 w 109"/>
                  <a:gd name="T25" fmla="*/ 2147483647 h 45"/>
                  <a:gd name="T26" fmla="*/ 2147483647 w 109"/>
                  <a:gd name="T27" fmla="*/ 2147483647 h 45"/>
                  <a:gd name="T28" fmla="*/ 2147483647 w 109"/>
                  <a:gd name="T29" fmla="*/ 2147483647 h 45"/>
                  <a:gd name="T30" fmla="*/ 2147483647 w 109"/>
                  <a:gd name="T31" fmla="*/ 2147483647 h 45"/>
                  <a:gd name="T32" fmla="*/ 2147483647 w 109"/>
                  <a:gd name="T33" fmla="*/ 2147483647 h 45"/>
                  <a:gd name="T34" fmla="*/ 2147483647 w 109"/>
                  <a:gd name="T35" fmla="*/ 2147483647 h 45"/>
                  <a:gd name="T36" fmla="*/ 2147483647 w 109"/>
                  <a:gd name="T37" fmla="*/ 2147483647 h 45"/>
                  <a:gd name="T38" fmla="*/ 2147483647 w 109"/>
                  <a:gd name="T39" fmla="*/ 2147483647 h 45"/>
                  <a:gd name="T40" fmla="*/ 2147483647 w 109"/>
                  <a:gd name="T41" fmla="*/ 2147483647 h 45"/>
                  <a:gd name="T42" fmla="*/ 2147483647 w 109"/>
                  <a:gd name="T43" fmla="*/ 2147483647 h 45"/>
                  <a:gd name="T44" fmla="*/ 2147483647 w 109"/>
                  <a:gd name="T45" fmla="*/ 2147483647 h 45"/>
                  <a:gd name="T46" fmla="*/ 2147483647 w 109"/>
                  <a:gd name="T47" fmla="*/ 2147483647 h 45"/>
                  <a:gd name="T48" fmla="*/ 2147483647 w 109"/>
                  <a:gd name="T49" fmla="*/ 2147483647 h 45"/>
                  <a:gd name="T50" fmla="*/ 2147483647 w 109"/>
                  <a:gd name="T51" fmla="*/ 2147483647 h 45"/>
                  <a:gd name="T52" fmla="*/ 2147483647 w 109"/>
                  <a:gd name="T53" fmla="*/ 2147483647 h 45"/>
                  <a:gd name="T54" fmla="*/ 2147483647 w 109"/>
                  <a:gd name="T55" fmla="*/ 2147483647 h 45"/>
                  <a:gd name="T56" fmla="*/ 2147483647 w 109"/>
                  <a:gd name="T57" fmla="*/ 2147483647 h 45"/>
                  <a:gd name="T58" fmla="*/ 2147483647 w 109"/>
                  <a:gd name="T59" fmla="*/ 2147483647 h 45"/>
                  <a:gd name="T60" fmla="*/ 2147483647 w 109"/>
                  <a:gd name="T61" fmla="*/ 2147483647 h 45"/>
                  <a:gd name="T62" fmla="*/ 2147483647 w 109"/>
                  <a:gd name="T63" fmla="*/ 2147483647 h 45"/>
                  <a:gd name="T64" fmla="*/ 2147483647 w 109"/>
                  <a:gd name="T65" fmla="*/ 0 h 45"/>
                  <a:gd name="T66" fmla="*/ 2147483647 w 109"/>
                  <a:gd name="T67" fmla="*/ 2147483647 h 45"/>
                  <a:gd name="T68" fmla="*/ 2147483647 w 109"/>
                  <a:gd name="T69" fmla="*/ 2147483647 h 45"/>
                  <a:gd name="T70" fmla="*/ 2147483647 w 109"/>
                  <a:gd name="T71" fmla="*/ 2147483647 h 45"/>
                  <a:gd name="T72" fmla="*/ 2147483647 w 109"/>
                  <a:gd name="T73" fmla="*/ 2147483647 h 45"/>
                  <a:gd name="T74" fmla="*/ 2147483647 w 109"/>
                  <a:gd name="T75" fmla="*/ 2147483647 h 45"/>
                  <a:gd name="T76" fmla="*/ 2147483647 w 109"/>
                  <a:gd name="T77" fmla="*/ 2147483647 h 45"/>
                  <a:gd name="T78" fmla="*/ 2147483647 w 109"/>
                  <a:gd name="T79" fmla="*/ 2147483647 h 45"/>
                  <a:gd name="T80" fmla="*/ 2147483647 w 109"/>
                  <a:gd name="T81" fmla="*/ 2147483647 h 45"/>
                  <a:gd name="T82" fmla="*/ 2147483647 w 109"/>
                  <a:gd name="T83" fmla="*/ 2147483647 h 45"/>
                  <a:gd name="T84" fmla="*/ 2147483647 w 109"/>
                  <a:gd name="T85" fmla="*/ 2147483647 h 45"/>
                  <a:gd name="T86" fmla="*/ 2147483647 w 109"/>
                  <a:gd name="T87" fmla="*/ 2147483647 h 45"/>
                  <a:gd name="T88" fmla="*/ 2147483647 w 109"/>
                  <a:gd name="T89" fmla="*/ 2147483647 h 45"/>
                  <a:gd name="T90" fmla="*/ 2147483647 w 109"/>
                  <a:gd name="T91" fmla="*/ 2147483647 h 45"/>
                  <a:gd name="T92" fmla="*/ 2147483647 w 109"/>
                  <a:gd name="T93" fmla="*/ 2147483647 h 4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09" h="45">
                    <a:moveTo>
                      <a:pt x="19" y="40"/>
                    </a:moveTo>
                    <a:lnTo>
                      <a:pt x="15" y="36"/>
                    </a:lnTo>
                    <a:lnTo>
                      <a:pt x="13" y="32"/>
                    </a:lnTo>
                    <a:lnTo>
                      <a:pt x="10" y="29"/>
                    </a:lnTo>
                    <a:lnTo>
                      <a:pt x="8" y="25"/>
                    </a:lnTo>
                    <a:lnTo>
                      <a:pt x="7" y="21"/>
                    </a:lnTo>
                    <a:lnTo>
                      <a:pt x="3" y="18"/>
                    </a:lnTo>
                    <a:lnTo>
                      <a:pt x="1" y="15"/>
                    </a:lnTo>
                    <a:lnTo>
                      <a:pt x="0" y="10"/>
                    </a:lnTo>
                    <a:lnTo>
                      <a:pt x="3" y="15"/>
                    </a:lnTo>
                    <a:lnTo>
                      <a:pt x="8" y="20"/>
                    </a:lnTo>
                    <a:lnTo>
                      <a:pt x="12" y="24"/>
                    </a:lnTo>
                    <a:lnTo>
                      <a:pt x="17" y="30"/>
                    </a:lnTo>
                    <a:lnTo>
                      <a:pt x="22" y="34"/>
                    </a:lnTo>
                    <a:lnTo>
                      <a:pt x="27" y="37"/>
                    </a:lnTo>
                    <a:lnTo>
                      <a:pt x="36" y="38"/>
                    </a:lnTo>
                    <a:lnTo>
                      <a:pt x="45" y="38"/>
                    </a:lnTo>
                    <a:lnTo>
                      <a:pt x="53" y="38"/>
                    </a:lnTo>
                    <a:lnTo>
                      <a:pt x="64" y="37"/>
                    </a:lnTo>
                    <a:lnTo>
                      <a:pt x="72" y="36"/>
                    </a:lnTo>
                    <a:lnTo>
                      <a:pt x="81" y="34"/>
                    </a:lnTo>
                    <a:lnTo>
                      <a:pt x="90" y="31"/>
                    </a:lnTo>
                    <a:lnTo>
                      <a:pt x="97" y="28"/>
                    </a:lnTo>
                    <a:lnTo>
                      <a:pt x="102" y="22"/>
                    </a:lnTo>
                    <a:lnTo>
                      <a:pt x="105" y="16"/>
                    </a:lnTo>
                    <a:lnTo>
                      <a:pt x="105" y="15"/>
                    </a:lnTo>
                    <a:lnTo>
                      <a:pt x="105" y="12"/>
                    </a:lnTo>
                    <a:lnTo>
                      <a:pt x="105" y="10"/>
                    </a:lnTo>
                    <a:lnTo>
                      <a:pt x="107" y="8"/>
                    </a:lnTo>
                    <a:lnTo>
                      <a:pt x="107" y="6"/>
                    </a:lnTo>
                    <a:lnTo>
                      <a:pt x="107" y="5"/>
                    </a:lnTo>
                    <a:lnTo>
                      <a:pt x="107" y="3"/>
                    </a:lnTo>
                    <a:lnTo>
                      <a:pt x="107" y="0"/>
                    </a:lnTo>
                    <a:lnTo>
                      <a:pt x="107" y="5"/>
                    </a:lnTo>
                    <a:lnTo>
                      <a:pt x="109" y="9"/>
                    </a:lnTo>
                    <a:lnTo>
                      <a:pt x="109" y="13"/>
                    </a:lnTo>
                    <a:lnTo>
                      <a:pt x="109" y="17"/>
                    </a:lnTo>
                    <a:lnTo>
                      <a:pt x="109" y="21"/>
                    </a:lnTo>
                    <a:lnTo>
                      <a:pt x="109" y="24"/>
                    </a:lnTo>
                    <a:lnTo>
                      <a:pt x="109" y="27"/>
                    </a:lnTo>
                    <a:lnTo>
                      <a:pt x="107" y="29"/>
                    </a:lnTo>
                    <a:lnTo>
                      <a:pt x="104" y="29"/>
                    </a:lnTo>
                    <a:lnTo>
                      <a:pt x="104" y="33"/>
                    </a:lnTo>
                    <a:lnTo>
                      <a:pt x="100" y="36"/>
                    </a:lnTo>
                    <a:lnTo>
                      <a:pt x="79" y="45"/>
                    </a:lnTo>
                    <a:lnTo>
                      <a:pt x="36" y="45"/>
                    </a:lnTo>
                    <a:lnTo>
                      <a:pt x="19" y="40"/>
                    </a:lnTo>
                    <a:close/>
                  </a:path>
                </a:pathLst>
              </a:custGeom>
              <a:solidFill>
                <a:srgbClr val="E6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sp>
            <p:nvSpPr>
              <p:cNvPr id="47142" name="Freeform 55">
                <a:extLst>
                  <a:ext uri="{FF2B5EF4-FFF2-40B4-BE49-F238E27FC236}">
                    <a16:creationId xmlns:a16="http://schemas.microsoft.com/office/drawing/2014/main" id="{E0BF2DC5-C451-3044-A01B-E16218F9140F}"/>
                  </a:ext>
                </a:extLst>
              </p:cNvPr>
              <p:cNvSpPr>
                <a:spLocks/>
              </p:cNvSpPr>
              <p:nvPr/>
            </p:nvSpPr>
            <p:spPr bwMode="auto">
              <a:xfrm>
                <a:off x="6158221" y="4914683"/>
                <a:ext cx="139820" cy="63662"/>
              </a:xfrm>
              <a:custGeom>
                <a:avLst/>
                <a:gdLst>
                  <a:gd name="T0" fmla="*/ 2147483647 w 83"/>
                  <a:gd name="T1" fmla="*/ 2147483647 h 36"/>
                  <a:gd name="T2" fmla="*/ 2147483647 w 83"/>
                  <a:gd name="T3" fmla="*/ 2147483647 h 36"/>
                  <a:gd name="T4" fmla="*/ 2147483647 w 83"/>
                  <a:gd name="T5" fmla="*/ 2147483647 h 36"/>
                  <a:gd name="T6" fmla="*/ 2147483647 w 83"/>
                  <a:gd name="T7" fmla="*/ 2147483647 h 36"/>
                  <a:gd name="T8" fmla="*/ 2147483647 w 83"/>
                  <a:gd name="T9" fmla="*/ 2147483647 h 36"/>
                  <a:gd name="T10" fmla="*/ 2147483647 w 83"/>
                  <a:gd name="T11" fmla="*/ 2147483647 h 36"/>
                  <a:gd name="T12" fmla="*/ 2147483647 w 83"/>
                  <a:gd name="T13" fmla="*/ 2147483647 h 36"/>
                  <a:gd name="T14" fmla="*/ 2147483647 w 83"/>
                  <a:gd name="T15" fmla="*/ 2147483647 h 36"/>
                  <a:gd name="T16" fmla="*/ 2147483647 w 83"/>
                  <a:gd name="T17" fmla="*/ 2147483647 h 36"/>
                  <a:gd name="T18" fmla="*/ 2147483647 w 83"/>
                  <a:gd name="T19" fmla="*/ 2147483647 h 36"/>
                  <a:gd name="T20" fmla="*/ 2147483647 w 83"/>
                  <a:gd name="T21" fmla="*/ 2147483647 h 36"/>
                  <a:gd name="T22" fmla="*/ 2147483647 w 83"/>
                  <a:gd name="T23" fmla="*/ 2147483647 h 36"/>
                  <a:gd name="T24" fmla="*/ 2147483647 w 83"/>
                  <a:gd name="T25" fmla="*/ 2147483647 h 36"/>
                  <a:gd name="T26" fmla="*/ 2147483647 w 83"/>
                  <a:gd name="T27" fmla="*/ 2147483647 h 36"/>
                  <a:gd name="T28" fmla="*/ 2147483647 w 83"/>
                  <a:gd name="T29" fmla="*/ 2147483647 h 36"/>
                  <a:gd name="T30" fmla="*/ 2147483647 w 83"/>
                  <a:gd name="T31" fmla="*/ 2147483647 h 36"/>
                  <a:gd name="T32" fmla="*/ 2147483647 w 83"/>
                  <a:gd name="T33" fmla="*/ 2147483647 h 36"/>
                  <a:gd name="T34" fmla="*/ 2147483647 w 83"/>
                  <a:gd name="T35" fmla="*/ 2147483647 h 36"/>
                  <a:gd name="T36" fmla="*/ 2147483647 w 83"/>
                  <a:gd name="T37" fmla="*/ 2147483647 h 36"/>
                  <a:gd name="T38" fmla="*/ 2147483647 w 83"/>
                  <a:gd name="T39" fmla="*/ 2147483647 h 36"/>
                  <a:gd name="T40" fmla="*/ 2147483647 w 83"/>
                  <a:gd name="T41" fmla="*/ 2147483647 h 36"/>
                  <a:gd name="T42" fmla="*/ 2147483647 w 83"/>
                  <a:gd name="T43" fmla="*/ 2147483647 h 36"/>
                  <a:gd name="T44" fmla="*/ 2147483647 w 83"/>
                  <a:gd name="T45" fmla="*/ 2147483647 h 36"/>
                  <a:gd name="T46" fmla="*/ 2147483647 w 83"/>
                  <a:gd name="T47" fmla="*/ 2147483647 h 36"/>
                  <a:gd name="T48" fmla="*/ 0 w 83"/>
                  <a:gd name="T49" fmla="*/ 0 h 36"/>
                  <a:gd name="T50" fmla="*/ 2147483647 w 83"/>
                  <a:gd name="T51" fmla="*/ 2147483647 h 36"/>
                  <a:gd name="T52" fmla="*/ 2147483647 w 83"/>
                  <a:gd name="T53" fmla="*/ 2147483647 h 36"/>
                  <a:gd name="T54" fmla="*/ 2147483647 w 83"/>
                  <a:gd name="T55" fmla="*/ 2147483647 h 36"/>
                  <a:gd name="T56" fmla="*/ 2147483647 w 83"/>
                  <a:gd name="T57" fmla="*/ 2147483647 h 36"/>
                  <a:gd name="T58" fmla="*/ 2147483647 w 83"/>
                  <a:gd name="T59" fmla="*/ 2147483647 h 36"/>
                  <a:gd name="T60" fmla="*/ 2147483647 w 83"/>
                  <a:gd name="T61" fmla="*/ 2147483647 h 36"/>
                  <a:gd name="T62" fmla="*/ 2147483647 w 83"/>
                  <a:gd name="T63" fmla="*/ 2147483647 h 36"/>
                  <a:gd name="T64" fmla="*/ 2147483647 w 83"/>
                  <a:gd name="T65" fmla="*/ 2147483647 h 36"/>
                  <a:gd name="T66" fmla="*/ 2147483647 w 83"/>
                  <a:gd name="T67" fmla="*/ 2147483647 h 36"/>
                  <a:gd name="T68" fmla="*/ 2147483647 w 83"/>
                  <a:gd name="T69" fmla="*/ 2147483647 h 36"/>
                  <a:gd name="T70" fmla="*/ 2147483647 w 83"/>
                  <a:gd name="T71" fmla="*/ 2147483647 h 36"/>
                  <a:gd name="T72" fmla="*/ 2147483647 w 83"/>
                  <a:gd name="T73" fmla="*/ 2147483647 h 36"/>
                  <a:gd name="T74" fmla="*/ 2147483647 w 83"/>
                  <a:gd name="T75" fmla="*/ 2147483647 h 36"/>
                  <a:gd name="T76" fmla="*/ 2147483647 w 83"/>
                  <a:gd name="T77" fmla="*/ 2147483647 h 36"/>
                  <a:gd name="T78" fmla="*/ 2147483647 w 83"/>
                  <a:gd name="T79" fmla="*/ 2147483647 h 36"/>
                  <a:gd name="T80" fmla="*/ 2147483647 w 83"/>
                  <a:gd name="T81" fmla="*/ 2147483647 h 36"/>
                  <a:gd name="T82" fmla="*/ 2147483647 w 83"/>
                  <a:gd name="T83" fmla="*/ 2147483647 h 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83" h="36">
                    <a:moveTo>
                      <a:pt x="83" y="8"/>
                    </a:moveTo>
                    <a:lnTo>
                      <a:pt x="83" y="12"/>
                    </a:lnTo>
                    <a:lnTo>
                      <a:pt x="83" y="14"/>
                    </a:lnTo>
                    <a:lnTo>
                      <a:pt x="83" y="17"/>
                    </a:lnTo>
                    <a:lnTo>
                      <a:pt x="81" y="20"/>
                    </a:lnTo>
                    <a:lnTo>
                      <a:pt x="79" y="23"/>
                    </a:lnTo>
                    <a:lnTo>
                      <a:pt x="78" y="25"/>
                    </a:lnTo>
                    <a:lnTo>
                      <a:pt x="74" y="28"/>
                    </a:lnTo>
                    <a:lnTo>
                      <a:pt x="71" y="30"/>
                    </a:lnTo>
                    <a:lnTo>
                      <a:pt x="67" y="31"/>
                    </a:lnTo>
                    <a:lnTo>
                      <a:pt x="62" y="32"/>
                    </a:lnTo>
                    <a:lnTo>
                      <a:pt x="55" y="35"/>
                    </a:lnTo>
                    <a:lnTo>
                      <a:pt x="50" y="35"/>
                    </a:lnTo>
                    <a:lnTo>
                      <a:pt x="43" y="36"/>
                    </a:lnTo>
                    <a:lnTo>
                      <a:pt x="38" y="36"/>
                    </a:lnTo>
                    <a:lnTo>
                      <a:pt x="31" y="33"/>
                    </a:lnTo>
                    <a:lnTo>
                      <a:pt x="26" y="31"/>
                    </a:lnTo>
                    <a:lnTo>
                      <a:pt x="20" y="28"/>
                    </a:lnTo>
                    <a:lnTo>
                      <a:pt x="17" y="24"/>
                    </a:lnTo>
                    <a:lnTo>
                      <a:pt x="13" y="20"/>
                    </a:lnTo>
                    <a:lnTo>
                      <a:pt x="10" y="16"/>
                    </a:lnTo>
                    <a:lnTo>
                      <a:pt x="6" y="12"/>
                    </a:lnTo>
                    <a:lnTo>
                      <a:pt x="5" y="7"/>
                    </a:lnTo>
                    <a:lnTo>
                      <a:pt x="1" y="3"/>
                    </a:lnTo>
                    <a:lnTo>
                      <a:pt x="0" y="0"/>
                    </a:lnTo>
                    <a:lnTo>
                      <a:pt x="5" y="5"/>
                    </a:lnTo>
                    <a:lnTo>
                      <a:pt x="10" y="10"/>
                    </a:lnTo>
                    <a:lnTo>
                      <a:pt x="13" y="14"/>
                    </a:lnTo>
                    <a:lnTo>
                      <a:pt x="17" y="17"/>
                    </a:lnTo>
                    <a:lnTo>
                      <a:pt x="20" y="19"/>
                    </a:lnTo>
                    <a:lnTo>
                      <a:pt x="27" y="21"/>
                    </a:lnTo>
                    <a:lnTo>
                      <a:pt x="36" y="24"/>
                    </a:lnTo>
                    <a:lnTo>
                      <a:pt x="50" y="26"/>
                    </a:lnTo>
                    <a:lnTo>
                      <a:pt x="52" y="26"/>
                    </a:lnTo>
                    <a:lnTo>
                      <a:pt x="53" y="27"/>
                    </a:lnTo>
                    <a:lnTo>
                      <a:pt x="55" y="27"/>
                    </a:lnTo>
                    <a:lnTo>
                      <a:pt x="57" y="27"/>
                    </a:lnTo>
                    <a:lnTo>
                      <a:pt x="59" y="27"/>
                    </a:lnTo>
                    <a:lnTo>
                      <a:pt x="60" y="26"/>
                    </a:lnTo>
                    <a:lnTo>
                      <a:pt x="83" y="8"/>
                    </a:lnTo>
                    <a:close/>
                  </a:path>
                </a:pathLst>
              </a:custGeom>
              <a:solidFill>
                <a:srgbClr val="E3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1800">
                  <a:latin typeface="Arial" panose="020B0604020202020204" pitchFamily="34" charset="0"/>
                  <a:ea typeface="ＭＳ Ｐゴシック" panose="020B0600070205080204" pitchFamily="34" charset="-128"/>
                </a:endParaRPr>
              </a:p>
            </p:txBody>
          </p:sp>
        </p:grpSp>
        <p:sp>
          <p:nvSpPr>
            <p:cNvPr id="59431" name="Rectangle 4">
              <a:extLst>
                <a:ext uri="{FF2B5EF4-FFF2-40B4-BE49-F238E27FC236}">
                  <a16:creationId xmlns:a16="http://schemas.microsoft.com/office/drawing/2014/main" id="{81679926-9586-1140-B9D4-95175AC495FC}"/>
                </a:ext>
              </a:extLst>
            </p:cNvPr>
            <p:cNvSpPr txBox="1">
              <a:spLocks noChangeArrowheads="1"/>
            </p:cNvSpPr>
            <p:nvPr/>
          </p:nvSpPr>
          <p:spPr bwMode="auto">
            <a:xfrm>
              <a:off x="480" y="2046"/>
              <a:ext cx="2208" cy="13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69056" tIns="34529" rIns="69056" bIns="34529"/>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60000"/>
                </a:spcBef>
                <a:spcAft>
                  <a:spcPct val="0"/>
                </a:spcAft>
                <a:buClr>
                  <a:srgbClr val="006600"/>
                </a:buClr>
                <a:buSzPct val="100000"/>
              </a:pPr>
              <a:r>
                <a:rPr lang="en-US" altLang="en-US" sz="1200">
                  <a:solidFill>
                    <a:srgbClr val="000000"/>
                  </a:solidFill>
                  <a:latin typeface="Comic Sans MS" panose="030F0902030302020204" pitchFamily="66" charset="0"/>
                </a:rPr>
                <a:t>“</a:t>
              </a:r>
              <a:r>
                <a:rPr lang="en-US" altLang="en-CN" sz="1200">
                  <a:solidFill>
                    <a:srgbClr val="000000"/>
                  </a:solidFill>
                  <a:latin typeface="Comic Sans MS" panose="030F0902030302020204" pitchFamily="66" charset="0"/>
                </a:rPr>
                <a:t>programmers are creators of universes for which they alone are responsible. Universes of virtually unlimited complexity can be created in the form of computer programs.</a:t>
              </a:r>
              <a:r>
                <a:rPr lang="en-US" altLang="en-US" sz="1200">
                  <a:solidFill>
                    <a:srgbClr val="000000"/>
                  </a:solidFill>
                  <a:latin typeface="Comic Sans MS" panose="030F0902030302020204" pitchFamily="66" charset="0"/>
                </a:rPr>
                <a:t>”</a:t>
              </a:r>
              <a:endParaRPr lang="en-US" altLang="en-CN" sz="1200">
                <a:solidFill>
                  <a:srgbClr val="000000"/>
                </a:solidFill>
                <a:latin typeface="Comic Sans MS" panose="030F0902030302020204" pitchFamily="66" charset="0"/>
              </a:endParaRPr>
            </a:p>
            <a:p>
              <a:pPr eaLnBrk="0" fontAlgn="base" hangingPunct="0">
                <a:spcBef>
                  <a:spcPct val="60000"/>
                </a:spcBef>
                <a:spcAft>
                  <a:spcPct val="0"/>
                </a:spcAft>
                <a:buClr>
                  <a:srgbClr val="006600"/>
                </a:buClr>
                <a:buSzPct val="100000"/>
              </a:pPr>
              <a:r>
                <a:rPr lang="en-US" altLang="en-CN" sz="1200">
                  <a:solidFill>
                    <a:srgbClr val="000000"/>
                  </a:solidFill>
                  <a:latin typeface="Comic Sans MS" panose="030F0902030302020204" pitchFamily="66" charset="0"/>
                </a:rPr>
                <a:t>(Joseph Weizenbaum)</a:t>
              </a:r>
            </a:p>
            <a:p>
              <a:pPr eaLnBrk="0" fontAlgn="base" hangingPunct="0">
                <a:spcBef>
                  <a:spcPct val="60000"/>
                </a:spcBef>
                <a:spcAft>
                  <a:spcPct val="0"/>
                </a:spcAft>
                <a:buClr>
                  <a:srgbClr val="006600"/>
                </a:buClr>
                <a:buSzPct val="100000"/>
              </a:pPr>
              <a:r>
                <a:rPr lang="en-US" altLang="en-CN" sz="1500">
                  <a:solidFill>
                    <a:srgbClr val="000000"/>
                  </a:solidFill>
                  <a:latin typeface="Comic Sans MS" panose="030F0902030302020204" pitchFamily="66" charset="0"/>
                </a:rPr>
                <a:t> </a:t>
              </a:r>
            </a:p>
          </p:txBody>
        </p:sp>
      </p:grpSp>
      <p:sp>
        <p:nvSpPr>
          <p:cNvPr id="59432" name="Content Placeholder 2">
            <a:extLst>
              <a:ext uri="{FF2B5EF4-FFF2-40B4-BE49-F238E27FC236}">
                <a16:creationId xmlns:a16="http://schemas.microsoft.com/office/drawing/2014/main" id="{1360C13B-77B2-DD49-AA17-CF51D7FA400A}"/>
              </a:ext>
            </a:extLst>
          </p:cNvPr>
          <p:cNvSpPr>
            <a:spLocks noGrp="1"/>
          </p:cNvSpPr>
          <p:nvPr>
            <p:ph idx="4294967295"/>
          </p:nvPr>
        </p:nvSpPr>
        <p:spPr>
          <a:xfrm>
            <a:off x="2057400" y="3600450"/>
            <a:ext cx="5429250" cy="342900"/>
          </a:xfrm>
        </p:spPr>
        <p:txBody>
          <a:bodyPr/>
          <a:lstStyle/>
          <a:p>
            <a:pPr marL="0" indent="0">
              <a:buNone/>
              <a:defRPr/>
            </a:pPr>
            <a:r>
              <a:rPr lang="en-US" sz="1350">
                <a:cs typeface="+mn-cs"/>
              </a:rPr>
              <a:t>Our VM model + language are an example of one such universe.</a:t>
            </a:r>
          </a:p>
        </p:txBody>
      </p:sp>
    </p:spTree>
    <p:extLst>
      <p:ext uri="{BB962C8B-B14F-4D97-AF65-F5344CB8AC3E}">
        <p14:creationId xmlns:p14="http://schemas.microsoft.com/office/powerpoint/2010/main" val="17628687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93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43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32" grpId="0" build="p" bldLvl="2"/>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E10E0-50FA-7547-B098-159DC13D46B9}"/>
              </a:ext>
            </a:extLst>
          </p:cNvPr>
          <p:cNvSpPr>
            <a:spLocks noGrp="1"/>
          </p:cNvSpPr>
          <p:nvPr>
            <p:ph type="title"/>
          </p:nvPr>
        </p:nvSpPr>
        <p:spPr/>
        <p:txBody>
          <a:bodyPr/>
          <a:lstStyle/>
          <a:p>
            <a:pPr>
              <a:defRPr/>
            </a:pPr>
            <a:r>
              <a:rPr lang="en-US" dirty="0">
                <a:cs typeface="+mj-cs"/>
              </a:rPr>
              <a:t>Who is Joseph </a:t>
            </a:r>
            <a:r>
              <a:rPr lang="en-US" dirty="0" err="1">
                <a:cs typeface="+mj-cs"/>
              </a:rPr>
              <a:t>Wiezenbaum</a:t>
            </a:r>
            <a:r>
              <a:rPr lang="en-US" dirty="0">
                <a:cs typeface="+mj-cs"/>
              </a:rPr>
              <a:t>?</a:t>
            </a:r>
          </a:p>
        </p:txBody>
      </p:sp>
      <p:sp>
        <p:nvSpPr>
          <p:cNvPr id="3" name="Content Placeholder 2">
            <a:extLst>
              <a:ext uri="{FF2B5EF4-FFF2-40B4-BE49-F238E27FC236}">
                <a16:creationId xmlns:a16="http://schemas.microsoft.com/office/drawing/2014/main" id="{5BD000F6-6CD8-D64B-80B3-9CA1796CB005}"/>
              </a:ext>
            </a:extLst>
          </p:cNvPr>
          <p:cNvSpPr>
            <a:spLocks noGrp="1"/>
          </p:cNvSpPr>
          <p:nvPr>
            <p:ph idx="1"/>
          </p:nvPr>
        </p:nvSpPr>
        <p:spPr/>
        <p:txBody>
          <a:bodyPr>
            <a:normAutofit/>
          </a:bodyPr>
          <a:lstStyle/>
          <a:p>
            <a:pPr>
              <a:lnSpc>
                <a:spcPct val="80000"/>
              </a:lnSpc>
            </a:pPr>
            <a:r>
              <a:rPr lang="en-US" altLang="en-CN" sz="1125">
                <a:latin typeface="Comic Sans MS" panose="030F0902030302020204" pitchFamily="66" charset="0"/>
                <a:ea typeface="ＭＳ Ｐゴシック" panose="020B0600070205080204" pitchFamily="34" charset="-128"/>
              </a:rPr>
              <a:t>Born in Berlin, Germany to Jewish parents, he escaped Nazi Germany in January 1936, emigrating with his family to the United States. He started studying mathematics in 1941 at Wayne University, in Detroit, Michigan. In 1942, he interrupted his studies to serve in the U.S. Army Air Corps as a meteorologist, having been turned down for cryptology work because of his "enemy alien" status. After the war, in 1946, he returned to Wayne, obtaining his B.S. in Mathematics in 1948, and his M.S. in 1950.</a:t>
            </a:r>
            <a:r>
              <a:rPr lang="en-US" altLang="en-CN" sz="1125" baseline="30000">
                <a:latin typeface="Comic Sans MS" panose="030F0902030302020204" pitchFamily="66" charset="0"/>
                <a:ea typeface="ＭＳ Ｐゴシック" panose="020B0600070205080204" pitchFamily="34" charset="-128"/>
              </a:rPr>
              <a:t>[1][2]</a:t>
            </a:r>
            <a:endParaRPr lang="en-US" altLang="en-CN" sz="1125">
              <a:latin typeface="Comic Sans MS" panose="030F0902030302020204" pitchFamily="66" charset="0"/>
              <a:ea typeface="ＭＳ Ｐゴシック" panose="020B0600070205080204" pitchFamily="34" charset="-128"/>
            </a:endParaRPr>
          </a:p>
          <a:p>
            <a:pPr>
              <a:lnSpc>
                <a:spcPct val="80000"/>
              </a:lnSpc>
            </a:pPr>
            <a:r>
              <a:rPr lang="en-US" altLang="en-CN" sz="1125">
                <a:latin typeface="Comic Sans MS" panose="030F0902030302020204" pitchFamily="66" charset="0"/>
                <a:ea typeface="ＭＳ Ｐゴシック" panose="020B0600070205080204" pitchFamily="34" charset="-128"/>
              </a:rPr>
              <a:t>Around 1952, as a research assistant at Wayne, Weizenbaum worked on analog computers and helped create a digital computer. In 1956 he worked for General Electric on ERMA, a computer system that introduced the use of the magnetically encoded fonts imprinted on the bottom border of checks, allowing automated check processing via Magnetic Ink Character Recognition (MICR).</a:t>
            </a:r>
          </a:p>
          <a:p>
            <a:pPr>
              <a:lnSpc>
                <a:spcPct val="80000"/>
              </a:lnSpc>
            </a:pPr>
            <a:r>
              <a:rPr lang="en-US" altLang="en-CN" sz="1125">
                <a:latin typeface="Comic Sans MS" panose="030F0902030302020204" pitchFamily="66" charset="0"/>
                <a:ea typeface="ＭＳ Ｐゴシック" panose="020B0600070205080204" pitchFamily="34" charset="-128"/>
              </a:rPr>
              <a:t>In 1964 he took a position at MIT. In 1966, he published a comparatively simple program called ELIZA, named after the ingenue in George Bernard Shaw's Pygmalion, which performed natural language processing. Driven by a script named DOCTOR, it was capable of engaging humans in a conversation which bore a striking resemblance to one with an empathic psychologist. Weizenbaum modeled its conversational style after Carl Rogers, who introduced the use of open-ended questions to encourage patients to communicate more effectively with therapists. The program applied pattern matching rules to statements to figure out its replies. (Programs like this are now called chatterbots.) It is considered the forerunner of thinking machines.</a:t>
            </a:r>
            <a:r>
              <a:rPr lang="en-US" altLang="en-CN" sz="1125" baseline="30000">
                <a:latin typeface="Comic Sans MS" panose="030F0902030302020204" pitchFamily="66" charset="0"/>
                <a:ea typeface="ＭＳ Ｐゴシック" panose="020B0600070205080204" pitchFamily="34" charset="-128"/>
              </a:rPr>
              <a:t>[3]</a:t>
            </a:r>
            <a:r>
              <a:rPr lang="en-US" altLang="en-CN" sz="1125">
                <a:latin typeface="Comic Sans MS" panose="030F0902030302020204" pitchFamily="66" charset="0"/>
                <a:ea typeface="ＭＳ Ｐゴシック" panose="020B0600070205080204" pitchFamily="34" charset="-128"/>
              </a:rPr>
              <a:t> Weizenbaum was shocked that his program was taken seriously by many users, who would open their hearts to it. Famously, when observing his secretary using the software - who was aware that it was a simulation - she asked Weizenbaum: "would you mind leaving the room please?</a:t>
            </a:r>
            <a:r>
              <a:rPr lang="en-US" altLang="en-US" sz="1125">
                <a:latin typeface="Comic Sans MS" panose="030F0902030302020204" pitchFamily="66" charset="0"/>
                <a:ea typeface="ＭＳ Ｐゴシック" panose="020B0600070205080204" pitchFamily="34" charset="-128"/>
              </a:rPr>
              <a:t>”</a:t>
            </a:r>
            <a:r>
              <a:rPr lang="en-US" altLang="en-CN" sz="1125">
                <a:latin typeface="Comic Sans MS" panose="030F0902030302020204" pitchFamily="66" charset="0"/>
                <a:ea typeface="ＭＳ Ｐゴシック" panose="020B0600070205080204" pitchFamily="34" charset="-128"/>
              </a:rPr>
              <a:t>.</a:t>
            </a:r>
            <a:r>
              <a:rPr lang="en-US" altLang="en-CN" sz="1125" baseline="30000">
                <a:latin typeface="Comic Sans MS" panose="030F0902030302020204" pitchFamily="66" charset="0"/>
                <a:ea typeface="ＭＳ Ｐゴシック" panose="020B0600070205080204" pitchFamily="34" charset="-128"/>
              </a:rPr>
              <a:t>[4]</a:t>
            </a:r>
            <a:r>
              <a:rPr lang="en-US" altLang="en-CN" sz="1125">
                <a:latin typeface="Comic Sans MS" panose="030F0902030302020204" pitchFamily="66" charset="0"/>
                <a:ea typeface="ＭＳ Ｐゴシック" panose="020B0600070205080204" pitchFamily="34" charset="-128"/>
              </a:rPr>
              <a:t> He started to think philosophically about the implications of artificial intelligence and later became one of its leading critics.</a:t>
            </a:r>
            <a:r>
              <a:rPr lang="en-US" altLang="en-CN" sz="1125" baseline="30000">
                <a:latin typeface="Comic Sans MS" panose="030F0902030302020204" pitchFamily="66" charset="0"/>
                <a:ea typeface="ＭＳ Ｐゴシック" panose="020B0600070205080204" pitchFamily="34" charset="-128"/>
              </a:rPr>
              <a:t>[5]</a:t>
            </a:r>
            <a:endParaRPr lang="en-US" altLang="en-CN" sz="1125">
              <a:latin typeface="Comic Sans MS" panose="030F0902030302020204" pitchFamily="66" charset="0"/>
              <a:ea typeface="ＭＳ Ｐゴシック" panose="020B0600070205080204" pitchFamily="34" charset="-128"/>
            </a:endParaRPr>
          </a:p>
        </p:txBody>
      </p:sp>
      <p:sp>
        <p:nvSpPr>
          <p:cNvPr id="49155" name="TextBox 4">
            <a:extLst>
              <a:ext uri="{FF2B5EF4-FFF2-40B4-BE49-F238E27FC236}">
                <a16:creationId xmlns:a16="http://schemas.microsoft.com/office/drawing/2014/main" id="{67A31ED1-C629-8C4F-9359-029D845A24A0}"/>
              </a:ext>
            </a:extLst>
          </p:cNvPr>
          <p:cNvSpPr txBox="1">
            <a:spLocks noChangeArrowheads="1"/>
          </p:cNvSpPr>
          <p:nvPr/>
        </p:nvSpPr>
        <p:spPr bwMode="auto">
          <a:xfrm>
            <a:off x="1854327" y="4557713"/>
            <a:ext cx="52758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1800" dirty="0">
                <a:solidFill>
                  <a:srgbClr val="000000"/>
                </a:solidFill>
                <a:hlinkClick r:id="rId2"/>
              </a:rPr>
              <a:t>https://</a:t>
            </a:r>
            <a:r>
              <a:rPr lang="en-US" altLang="en-CN" sz="1800" dirty="0" err="1">
                <a:solidFill>
                  <a:srgbClr val="000000"/>
                </a:solidFill>
                <a:hlinkClick r:id="rId2"/>
              </a:rPr>
              <a:t>en.wikipedia.org</a:t>
            </a:r>
            <a:r>
              <a:rPr lang="en-US" altLang="en-CN" sz="1800" dirty="0">
                <a:solidFill>
                  <a:srgbClr val="000000"/>
                </a:solidFill>
                <a:hlinkClick r:id="rId2"/>
              </a:rPr>
              <a:t>/wiki/</a:t>
            </a:r>
            <a:r>
              <a:rPr lang="en-US" altLang="en-CN" sz="1800" dirty="0" err="1">
                <a:solidFill>
                  <a:srgbClr val="000000"/>
                </a:solidFill>
                <a:hlinkClick r:id="rId2"/>
              </a:rPr>
              <a:t>Joseph_Weizenbaum</a:t>
            </a:r>
            <a:endParaRPr lang="en-US" altLang="en-CN" sz="1800" dirty="0">
              <a:solidFill>
                <a:srgbClr val="000000"/>
              </a:solidFill>
            </a:endParaRPr>
          </a:p>
        </p:txBody>
      </p:sp>
      <p:pic>
        <p:nvPicPr>
          <p:cNvPr id="49156" name="Picture 5">
            <a:hlinkClick r:id="rId2"/>
            <a:extLst>
              <a:ext uri="{FF2B5EF4-FFF2-40B4-BE49-F238E27FC236}">
                <a16:creationId xmlns:a16="http://schemas.microsoft.com/office/drawing/2014/main" id="{5961B0FE-0FF6-1B4A-A29C-06DF4B68DE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32294" y="3343654"/>
            <a:ext cx="1762344" cy="1214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1166079"/>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C212E-AE5B-B748-99BF-3A722082DCE3}"/>
              </a:ext>
            </a:extLst>
          </p:cNvPr>
          <p:cNvSpPr>
            <a:spLocks noGrp="1"/>
          </p:cNvSpPr>
          <p:nvPr>
            <p:ph type="title"/>
          </p:nvPr>
        </p:nvSpPr>
        <p:spPr>
          <a:xfrm>
            <a:off x="1485900" y="57150"/>
            <a:ext cx="6172200" cy="1028700"/>
          </a:xfrm>
        </p:spPr>
        <p:txBody>
          <a:bodyPr>
            <a:normAutofit fontScale="90000"/>
          </a:bodyPr>
          <a:lstStyle/>
          <a:p>
            <a:pPr>
              <a:defRPr/>
            </a:pPr>
            <a:r>
              <a:rPr lang="en-US" b="1" dirty="0">
                <a:cs typeface="+mj-cs"/>
              </a:rPr>
              <a:t>Obituary: Joseph </a:t>
            </a:r>
            <a:r>
              <a:rPr lang="en-US" b="1" dirty="0" err="1">
                <a:cs typeface="+mj-cs"/>
              </a:rPr>
              <a:t>Weizenbaum</a:t>
            </a:r>
            <a:br>
              <a:rPr lang="en-US" b="1" dirty="0">
                <a:cs typeface="+mj-cs"/>
              </a:rPr>
            </a:br>
            <a:r>
              <a:rPr lang="en-US" dirty="0">
                <a:cs typeface="+mj-cs"/>
              </a:rPr>
              <a:t>MIT NEWS OFFICE</a:t>
            </a:r>
            <a:br>
              <a:rPr lang="en-US" dirty="0">
                <a:cs typeface="+mj-cs"/>
              </a:rPr>
            </a:br>
            <a:r>
              <a:rPr lang="en-US" dirty="0">
                <a:cs typeface="+mj-cs"/>
              </a:rPr>
              <a:t>March 14, 2008</a:t>
            </a:r>
          </a:p>
        </p:txBody>
      </p:sp>
      <p:sp>
        <p:nvSpPr>
          <p:cNvPr id="3" name="Content Placeholder 2">
            <a:extLst>
              <a:ext uri="{FF2B5EF4-FFF2-40B4-BE49-F238E27FC236}">
                <a16:creationId xmlns:a16="http://schemas.microsoft.com/office/drawing/2014/main" id="{B8AC15B4-DBCB-F645-9858-996CABB441D5}"/>
              </a:ext>
            </a:extLst>
          </p:cNvPr>
          <p:cNvSpPr>
            <a:spLocks noGrp="1"/>
          </p:cNvSpPr>
          <p:nvPr>
            <p:ph idx="1"/>
          </p:nvPr>
        </p:nvSpPr>
        <p:spPr>
          <a:xfrm>
            <a:off x="1485900" y="1028701"/>
            <a:ext cx="6172200" cy="3565922"/>
          </a:xfrm>
        </p:spPr>
        <p:txBody>
          <a:bodyPr>
            <a:noAutofit/>
          </a:bodyPr>
          <a:lstStyle/>
          <a:p>
            <a:pPr marL="0" indent="0">
              <a:buNone/>
            </a:pPr>
            <a:r>
              <a:rPr lang="en-US" altLang="en-CN" sz="750">
                <a:latin typeface="Times" pitchFamily="2" charset="0"/>
                <a:ea typeface="ＭＳ Ｐゴシック" panose="020B0600070205080204" pitchFamily="34" charset="-128"/>
              </a:rPr>
              <a:t>Joseph Weizenbaum, professor emeritus of computer science at MIT who grew skeptical of artificial intelligence after creating a program that made many users feel like they were speaking with an empathic psychologist, died March 5 in Berlin. He was 85.</a:t>
            </a:r>
          </a:p>
          <a:p>
            <a:pPr marL="0" indent="0">
              <a:buNone/>
            </a:pPr>
            <a:r>
              <a:rPr lang="en-US" altLang="en-CN" sz="750">
                <a:latin typeface="Times" pitchFamily="2" charset="0"/>
                <a:ea typeface="ＭＳ Ｐゴシック" panose="020B0600070205080204" pitchFamily="34" charset="-128"/>
              </a:rPr>
              <a:t>Weizenbaum, who was Jewish, fled Nazi Germany with his parents and arrived in the United States in the mid-1930s. At the beginning of his career with computers, in the early 1950s, he worked on analog computers; later, he helped design and build a digital computer at Wayne University in Detroit, Mich.</a:t>
            </a:r>
          </a:p>
          <a:p>
            <a:pPr marL="0" indent="0">
              <a:buNone/>
            </a:pPr>
            <a:r>
              <a:rPr lang="en-US" altLang="en-CN" sz="750">
                <a:latin typeface="Times" pitchFamily="2" charset="0"/>
                <a:ea typeface="ＭＳ Ｐゴシック" panose="020B0600070205080204" pitchFamily="34" charset="-128"/>
              </a:rPr>
              <a:t>In 1955, Weizenbaum became a member of the General Electric team that designed and built the first computer system dedicated to banking operations. Among his early technical contributions were the list processing system SLIP and the natural language understanding program ELIZA, which was an important development in artificial intelligence and cemented his role in the folklore of computer science research.</a:t>
            </a:r>
          </a:p>
          <a:p>
            <a:pPr marL="0" indent="0">
              <a:buNone/>
            </a:pPr>
            <a:r>
              <a:rPr lang="en-US" altLang="en-CN" sz="750">
                <a:latin typeface="Times" pitchFamily="2" charset="0"/>
                <a:ea typeface="ＭＳ Ｐゴシック" panose="020B0600070205080204" pitchFamily="34" charset="-128"/>
              </a:rPr>
              <a:t>Named for the heroine of </a:t>
            </a:r>
            <a:r>
              <a:rPr lang="en-US" altLang="en-CN" sz="750" i="1">
                <a:latin typeface="Times" pitchFamily="2" charset="0"/>
                <a:ea typeface="ＭＳ Ｐゴシック" panose="020B0600070205080204" pitchFamily="34" charset="-128"/>
              </a:rPr>
              <a:t>My Fair Lady</a:t>
            </a:r>
            <a:r>
              <a:rPr lang="en-US" altLang="en-CN" sz="750">
                <a:latin typeface="Times" pitchFamily="2" charset="0"/>
                <a:ea typeface="ＭＳ Ｐゴシック" panose="020B0600070205080204" pitchFamily="34" charset="-128"/>
              </a:rPr>
              <a:t>, ELIZA was perhaps the first instance of what today is known as a chatterbot program. Specifically, the ELIZA program simulated a conversation between a patient and a psychotherapist by using a person</a:t>
            </a:r>
            <a:r>
              <a:rPr lang="en-US" altLang="en-US" sz="750">
                <a:latin typeface="Times" pitchFamily="2" charset="0"/>
                <a:ea typeface="ＭＳ Ｐゴシック" panose="020B0600070205080204" pitchFamily="34" charset="-128"/>
              </a:rPr>
              <a:t>’</a:t>
            </a:r>
            <a:r>
              <a:rPr lang="en-US" altLang="en-CN" sz="750">
                <a:latin typeface="Times" pitchFamily="2" charset="0"/>
                <a:ea typeface="ＭＳ Ｐゴシック" panose="020B0600070205080204" pitchFamily="34" charset="-128"/>
              </a:rPr>
              <a:t>s responses to shape the computer</a:t>
            </a:r>
            <a:r>
              <a:rPr lang="en-US" altLang="en-US" sz="750">
                <a:latin typeface="Times" pitchFamily="2" charset="0"/>
                <a:ea typeface="ＭＳ Ｐゴシック" panose="020B0600070205080204" pitchFamily="34" charset="-128"/>
              </a:rPr>
              <a:t>’</a:t>
            </a:r>
            <a:r>
              <a:rPr lang="en-US" altLang="en-CN" sz="750">
                <a:latin typeface="Times" pitchFamily="2" charset="0"/>
                <a:ea typeface="ＭＳ Ｐゴシック" panose="020B0600070205080204" pitchFamily="34" charset="-128"/>
              </a:rPr>
              <a:t>s replies. Weizenbaum was shocked to discover that many users were taking his program seriously and were opening their hearts to it. The experience prompted him to think philosophically about the implications of artificial intelligence, and, later, to become a critic of it.</a:t>
            </a:r>
          </a:p>
          <a:p>
            <a:pPr marL="0" indent="0">
              <a:buNone/>
            </a:pPr>
            <a:r>
              <a:rPr lang="en-US" altLang="en-CN" sz="750">
                <a:latin typeface="Times" pitchFamily="2" charset="0"/>
                <a:ea typeface="ＭＳ Ｐゴシック" panose="020B0600070205080204" pitchFamily="34" charset="-128"/>
              </a:rPr>
              <a:t>In 1976, he authored </a:t>
            </a:r>
            <a:r>
              <a:rPr lang="en-US" altLang="en-CN" sz="750" i="1">
                <a:latin typeface="Times" pitchFamily="2" charset="0"/>
                <a:ea typeface="ＭＳ Ｐゴシック" panose="020B0600070205080204" pitchFamily="34" charset="-128"/>
              </a:rPr>
              <a:t>Computer Power and Human Reason: From Judgment to Calculation</a:t>
            </a:r>
            <a:r>
              <a:rPr lang="en-US" altLang="en-CN" sz="750">
                <a:latin typeface="Times" pitchFamily="2" charset="0"/>
                <a:ea typeface="ＭＳ Ｐゴシック" panose="020B0600070205080204" pitchFamily="34" charset="-128"/>
              </a:rPr>
              <a:t>, in which he displayed ambivalence toward computer technology and warned against giving machines the responsibility for making genuinely human choices. Specifically, Weizenbaum argued that it was not just wrong but dangerous and, in some cases, immoral to assume that computers would be able to do anything given enough processing power and clever programming.</a:t>
            </a:r>
          </a:p>
          <a:p>
            <a:pPr marL="0" indent="0">
              <a:buNone/>
            </a:pPr>
            <a:r>
              <a:rPr lang="en-US" altLang="en-US" sz="750">
                <a:latin typeface="Times" pitchFamily="2" charset="0"/>
                <a:ea typeface="ＭＳ Ｐゴシック" panose="020B0600070205080204" pitchFamily="34" charset="-128"/>
              </a:rPr>
              <a:t>“</a:t>
            </a:r>
            <a:r>
              <a:rPr lang="en-US" altLang="en-CN" sz="750">
                <a:latin typeface="Times" pitchFamily="2" charset="0"/>
                <a:ea typeface="ＭＳ Ｐゴシック" panose="020B0600070205080204" pitchFamily="34" charset="-128"/>
              </a:rPr>
              <a:t>No other organism, and certainly no computer, can be made to confront genuine human problems in human terms,</a:t>
            </a:r>
            <a:r>
              <a:rPr lang="en-US" altLang="en-US" sz="750">
                <a:latin typeface="Times" pitchFamily="2" charset="0"/>
                <a:ea typeface="ＭＳ Ｐゴシック" panose="020B0600070205080204" pitchFamily="34" charset="-128"/>
              </a:rPr>
              <a:t>”</a:t>
            </a:r>
            <a:r>
              <a:rPr lang="en-US" altLang="en-CN" sz="750">
                <a:latin typeface="Times" pitchFamily="2" charset="0"/>
                <a:ea typeface="ＭＳ Ｐゴシック" panose="020B0600070205080204" pitchFamily="34" charset="-128"/>
              </a:rPr>
              <a:t> he wrote.</a:t>
            </a:r>
          </a:p>
          <a:p>
            <a:pPr marL="0" indent="0">
              <a:buNone/>
            </a:pPr>
            <a:r>
              <a:rPr lang="en-US" altLang="en-CN" sz="750" i="1">
                <a:latin typeface="Times" pitchFamily="2" charset="0"/>
                <a:ea typeface="ＭＳ Ｐゴシック" panose="020B0600070205080204" pitchFamily="34" charset="-128"/>
              </a:rPr>
              <a:t>Computer Power and Human Reason</a:t>
            </a:r>
            <a:r>
              <a:rPr lang="en-US" altLang="en-CN" sz="750">
                <a:latin typeface="Times" pitchFamily="2" charset="0"/>
                <a:ea typeface="ＭＳ Ｐゴシック" panose="020B0600070205080204" pitchFamily="34" charset="-128"/>
              </a:rPr>
              <a:t> raised questions about the role of artificial intelligence, and spurred debate about the role of computer system reliance on them example of how man relies on technology in order to escape the burden of acting as an independent agent,</a:t>
            </a:r>
            <a:r>
              <a:rPr lang="en-US" altLang="en-US" sz="750">
                <a:latin typeface="Times" pitchFamily="2" charset="0"/>
                <a:ea typeface="ＭＳ Ｐゴシック" panose="020B0600070205080204" pitchFamily="34" charset="-128"/>
              </a:rPr>
              <a:t>”</a:t>
            </a:r>
            <a:r>
              <a:rPr lang="en-US" altLang="en-CN" sz="750">
                <a:latin typeface="Times" pitchFamily="2" charset="0"/>
                <a:ea typeface="ＭＳ Ｐゴシック" panose="020B0600070205080204" pitchFamily="34" charset="-128"/>
              </a:rPr>
              <a:t> Weizenbaum told the journal. </a:t>
            </a:r>
            <a:r>
              <a:rPr lang="en-US" altLang="en-US" sz="750">
                <a:latin typeface="Times" pitchFamily="2" charset="0"/>
                <a:ea typeface="ＭＳ Ｐゴシック" panose="020B0600070205080204" pitchFamily="34" charset="-128"/>
              </a:rPr>
              <a:t>“</a:t>
            </a:r>
            <a:r>
              <a:rPr lang="en-US" altLang="en-CN" sz="750">
                <a:latin typeface="Times" pitchFamily="2" charset="0"/>
                <a:ea typeface="ＭＳ Ｐゴシック" panose="020B0600070205080204" pitchFamily="34" charset="-128"/>
              </a:rPr>
              <a:t>It helps him avoid the task of giving meaning to his life, of deciding and pursuing what is truly valuable.</a:t>
            </a:r>
            <a:r>
              <a:rPr lang="en-US" altLang="en-US" sz="750">
                <a:latin typeface="Times" pitchFamily="2" charset="0"/>
                <a:ea typeface="ＭＳ Ｐゴシック" panose="020B0600070205080204" pitchFamily="34" charset="-128"/>
              </a:rPr>
              <a:t>”</a:t>
            </a:r>
            <a:endParaRPr lang="en-US" altLang="en-CN" sz="750">
              <a:latin typeface="Times" pitchFamily="2" charset="0"/>
              <a:ea typeface="ＭＳ Ｐゴシック" panose="020B0600070205080204" pitchFamily="34" charset="-128"/>
            </a:endParaRPr>
          </a:p>
          <a:p>
            <a:pPr marL="0" indent="0">
              <a:buNone/>
            </a:pPr>
            <a:r>
              <a:rPr lang="en-US" altLang="en-CN" sz="750">
                <a:latin typeface="Times" pitchFamily="2" charset="0"/>
                <a:ea typeface="ＭＳ Ｐゴシック" panose="020B0600070205080204" pitchFamily="34" charset="-128"/>
              </a:rPr>
              <a:t>Weizenbaum joined MIT in 1963 as a visiting associate professor of computer science. Within four years, he had been awarded tenure in the Department of Electrical Engineering. He later held academic appointments at Harvard University, at the Harvard Graduate School of Education, Stanford University, the Technical University of Berlin and the University of Hamburg in Germany. He was a fellow of the American Association for the Advancement of Science, a member of the New York Academy of Science and of the European Academy of Science.</a:t>
            </a:r>
          </a:p>
        </p:txBody>
      </p:sp>
      <p:sp>
        <p:nvSpPr>
          <p:cNvPr id="50179" name="TextBox 4">
            <a:extLst>
              <a:ext uri="{FF2B5EF4-FFF2-40B4-BE49-F238E27FC236}">
                <a16:creationId xmlns:a16="http://schemas.microsoft.com/office/drawing/2014/main" id="{9A754D8F-B929-FF4E-98EE-547E568EBA06}"/>
              </a:ext>
            </a:extLst>
          </p:cNvPr>
          <p:cNvSpPr txBox="1">
            <a:spLocks noChangeArrowheads="1"/>
          </p:cNvSpPr>
          <p:nvPr/>
        </p:nvSpPr>
        <p:spPr bwMode="auto">
          <a:xfrm>
            <a:off x="2008216" y="4557713"/>
            <a:ext cx="49680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CN" sz="1800">
                <a:solidFill>
                  <a:srgbClr val="000000"/>
                </a:solidFill>
              </a:rPr>
              <a:t>http://tech.mit.edu/V128/N12/weizenbaum.html</a:t>
            </a:r>
          </a:p>
        </p:txBody>
      </p:sp>
    </p:spTree>
    <p:extLst>
      <p:ext uri="{BB962C8B-B14F-4D97-AF65-F5344CB8AC3E}">
        <p14:creationId xmlns:p14="http://schemas.microsoft.com/office/powerpoint/2010/main" val="3967541146"/>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E8573DCB-B319-C541-B98D-87CB7159F242}"/>
              </a:ext>
            </a:extLst>
          </p:cNvPr>
          <p:cNvSpPr>
            <a:spLocks noGrp="1" noChangeArrowheads="1"/>
          </p:cNvSpPr>
          <p:nvPr>
            <p:ph type="title" idx="4294967295"/>
          </p:nvPr>
        </p:nvSpPr>
        <p:spPr/>
        <p:txBody>
          <a:bodyPr/>
          <a:lstStyle/>
          <a:p>
            <a:pPr>
              <a:defRPr/>
            </a:pPr>
            <a:r>
              <a:rPr lang="en-US">
                <a:cs typeface="+mj-cs"/>
              </a:rPr>
              <a:t>Lecture plan</a:t>
            </a:r>
          </a:p>
        </p:txBody>
      </p:sp>
      <p:sp>
        <p:nvSpPr>
          <p:cNvPr id="463875" name="Text Box 3">
            <a:extLst>
              <a:ext uri="{FF2B5EF4-FFF2-40B4-BE49-F238E27FC236}">
                <a16:creationId xmlns:a16="http://schemas.microsoft.com/office/drawing/2014/main" id="{E88B71E8-5A14-FD41-AA63-1287409442E9}"/>
              </a:ext>
            </a:extLst>
          </p:cNvPr>
          <p:cNvSpPr txBox="1">
            <a:spLocks noChangeArrowheads="1"/>
          </p:cNvSpPr>
          <p:nvPr/>
        </p:nvSpPr>
        <p:spPr bwMode="auto">
          <a:xfrm>
            <a:off x="1654970" y="951311"/>
            <a:ext cx="2646760" cy="3240881"/>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151200" tIns="143100" rIns="70200" bIns="143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fontAlgn="base">
              <a:lnSpc>
                <a:spcPct val="65000"/>
              </a:lnSpc>
              <a:spcBef>
                <a:spcPct val="100000"/>
              </a:spcBef>
              <a:spcAft>
                <a:spcPct val="0"/>
              </a:spcAft>
              <a:defRPr/>
            </a:pPr>
            <a:r>
              <a:rPr lang="en-US" sz="1200" u="sng">
                <a:solidFill>
                  <a:srgbClr val="000000"/>
                </a:solidFill>
                <a:latin typeface="Comic Sans MS" charset="0"/>
                <a:cs typeface="Arial" charset="0"/>
              </a:rPr>
              <a:t>Arithmetic / Boolean commands</a:t>
            </a:r>
          </a:p>
          <a:p>
            <a:pPr fontAlgn="base">
              <a:spcBef>
                <a:spcPct val="30000"/>
              </a:spcBef>
              <a:spcAft>
                <a:spcPct val="0"/>
              </a:spcAft>
              <a:defRPr/>
            </a:pPr>
            <a:r>
              <a:rPr lang="en-US" sz="1200" b="1">
                <a:solidFill>
                  <a:srgbClr val="000000"/>
                </a:solidFill>
                <a:latin typeface="Courier New" charset="0"/>
                <a:cs typeface="Times New Roman" charset="0"/>
              </a:rPr>
              <a:t>	</a:t>
            </a:r>
            <a:r>
              <a:rPr lang="en-US" sz="1200">
                <a:solidFill>
                  <a:srgbClr val="000000"/>
                </a:solidFill>
                <a:latin typeface="Consolas" charset="0"/>
                <a:cs typeface="Consolas" charset="0"/>
              </a:rPr>
              <a:t>add	</a:t>
            </a:r>
          </a:p>
          <a:p>
            <a:pPr fontAlgn="base">
              <a:spcBef>
                <a:spcPct val="30000"/>
              </a:spcBef>
              <a:spcAft>
                <a:spcPct val="0"/>
              </a:spcAft>
              <a:defRPr/>
            </a:pPr>
            <a:r>
              <a:rPr lang="en-US" sz="1200">
                <a:solidFill>
                  <a:srgbClr val="000000"/>
                </a:solidFill>
                <a:latin typeface="Consolas" charset="0"/>
                <a:cs typeface="Consolas" charset="0"/>
              </a:rPr>
              <a:t>	sub</a:t>
            </a:r>
          </a:p>
          <a:p>
            <a:pPr fontAlgn="base">
              <a:spcBef>
                <a:spcPct val="30000"/>
              </a:spcBef>
              <a:spcAft>
                <a:spcPct val="0"/>
              </a:spcAft>
              <a:defRPr/>
            </a:pPr>
            <a:r>
              <a:rPr lang="en-US" sz="1200">
                <a:solidFill>
                  <a:srgbClr val="000000"/>
                </a:solidFill>
                <a:latin typeface="Consolas" charset="0"/>
                <a:cs typeface="Consolas" charset="0"/>
              </a:rPr>
              <a:t>	neg</a:t>
            </a:r>
          </a:p>
          <a:p>
            <a:pPr fontAlgn="base">
              <a:spcBef>
                <a:spcPct val="30000"/>
              </a:spcBef>
              <a:spcAft>
                <a:spcPct val="0"/>
              </a:spcAft>
              <a:defRPr/>
            </a:pPr>
            <a:r>
              <a:rPr lang="en-US" sz="1200">
                <a:solidFill>
                  <a:srgbClr val="000000"/>
                </a:solidFill>
                <a:latin typeface="Consolas" charset="0"/>
                <a:cs typeface="Consolas" charset="0"/>
              </a:rPr>
              <a:t>	eq</a:t>
            </a:r>
          </a:p>
          <a:p>
            <a:pPr fontAlgn="base">
              <a:spcBef>
                <a:spcPct val="30000"/>
              </a:spcBef>
              <a:spcAft>
                <a:spcPct val="0"/>
              </a:spcAft>
              <a:defRPr/>
            </a:pPr>
            <a:r>
              <a:rPr lang="en-US" sz="1200">
                <a:solidFill>
                  <a:srgbClr val="000000"/>
                </a:solidFill>
                <a:latin typeface="Consolas" charset="0"/>
                <a:cs typeface="Consolas" charset="0"/>
              </a:rPr>
              <a:t>	gt</a:t>
            </a:r>
          </a:p>
          <a:p>
            <a:pPr fontAlgn="base">
              <a:spcBef>
                <a:spcPct val="30000"/>
              </a:spcBef>
              <a:spcAft>
                <a:spcPct val="0"/>
              </a:spcAft>
              <a:defRPr/>
            </a:pPr>
            <a:r>
              <a:rPr lang="en-US" sz="1200">
                <a:solidFill>
                  <a:srgbClr val="000000"/>
                </a:solidFill>
                <a:latin typeface="Consolas" charset="0"/>
                <a:cs typeface="Consolas" charset="0"/>
              </a:rPr>
              <a:t>	lt</a:t>
            </a:r>
          </a:p>
          <a:p>
            <a:pPr fontAlgn="base">
              <a:spcBef>
                <a:spcPct val="30000"/>
              </a:spcBef>
              <a:spcAft>
                <a:spcPct val="0"/>
              </a:spcAft>
              <a:defRPr/>
            </a:pPr>
            <a:r>
              <a:rPr lang="en-US" sz="1200">
                <a:solidFill>
                  <a:srgbClr val="000000"/>
                </a:solidFill>
                <a:latin typeface="Consolas" charset="0"/>
                <a:cs typeface="Consolas" charset="0"/>
              </a:rPr>
              <a:t>	and</a:t>
            </a:r>
          </a:p>
          <a:p>
            <a:pPr fontAlgn="base">
              <a:spcBef>
                <a:spcPct val="30000"/>
              </a:spcBef>
              <a:spcAft>
                <a:spcPct val="0"/>
              </a:spcAft>
              <a:defRPr/>
            </a:pPr>
            <a:r>
              <a:rPr lang="en-US" sz="1200">
                <a:solidFill>
                  <a:srgbClr val="000000"/>
                </a:solidFill>
                <a:latin typeface="Consolas" charset="0"/>
                <a:cs typeface="Consolas" charset="0"/>
              </a:rPr>
              <a:t>	or</a:t>
            </a:r>
          </a:p>
          <a:p>
            <a:pPr fontAlgn="base">
              <a:spcBef>
                <a:spcPct val="30000"/>
              </a:spcBef>
              <a:spcAft>
                <a:spcPct val="30000"/>
              </a:spcAft>
              <a:defRPr/>
            </a:pPr>
            <a:r>
              <a:rPr lang="en-US" sz="1200">
                <a:solidFill>
                  <a:srgbClr val="000000"/>
                </a:solidFill>
                <a:latin typeface="Consolas" charset="0"/>
                <a:cs typeface="Consolas" charset="0"/>
              </a:rPr>
              <a:t>	not</a:t>
            </a:r>
          </a:p>
          <a:p>
            <a:pPr eaLnBrk="0" fontAlgn="base" hangingPunct="0">
              <a:spcBef>
                <a:spcPct val="0"/>
              </a:spcBef>
              <a:spcAft>
                <a:spcPct val="0"/>
              </a:spcAft>
              <a:defRPr/>
            </a:pPr>
            <a:r>
              <a:rPr lang="en-US" sz="1200" u="sng">
                <a:solidFill>
                  <a:srgbClr val="000000"/>
                </a:solidFill>
                <a:latin typeface="Comic Sans MS" charset="0"/>
                <a:cs typeface="Arial" charset="0"/>
              </a:rPr>
              <a:t>Memory access commands</a:t>
            </a:r>
          </a:p>
          <a:p>
            <a:pPr eaLnBrk="0" fontAlgn="base" hangingPunct="0">
              <a:spcBef>
                <a:spcPct val="30000"/>
              </a:spcBef>
              <a:spcAft>
                <a:spcPct val="0"/>
              </a:spcAft>
              <a:defRPr/>
            </a:pPr>
            <a:r>
              <a:rPr lang="en-US" sz="1200" b="1">
                <a:solidFill>
                  <a:srgbClr val="000000"/>
                </a:solidFill>
                <a:latin typeface="Courier New" charset="0"/>
                <a:cs typeface="Times New Roman" charset="0"/>
              </a:rPr>
              <a:t>   </a:t>
            </a:r>
            <a:r>
              <a:rPr lang="en-US" sz="1050">
                <a:solidFill>
                  <a:srgbClr val="000000"/>
                </a:solidFill>
                <a:latin typeface="Consolas" charset="0"/>
                <a:cs typeface="Consolas" charset="0"/>
              </a:rPr>
              <a:t>pop x</a:t>
            </a:r>
            <a:r>
              <a:rPr lang="en-US" sz="1200" b="1">
                <a:solidFill>
                  <a:srgbClr val="000000"/>
                </a:solidFill>
                <a:latin typeface="Courier New" charset="0"/>
                <a:cs typeface="Times New Roman" charset="0"/>
              </a:rPr>
              <a:t> </a:t>
            </a:r>
            <a:r>
              <a:rPr lang="en-US" sz="900">
                <a:solidFill>
                  <a:srgbClr val="000000"/>
                </a:solidFill>
                <a:latin typeface="Times New Roman" charset="0"/>
                <a:cs typeface="Times New Roman" charset="0"/>
              </a:rPr>
              <a:t>(pop into x, which is a variable)</a:t>
            </a:r>
          </a:p>
          <a:p>
            <a:pPr eaLnBrk="0" fontAlgn="base" hangingPunct="0">
              <a:spcBef>
                <a:spcPct val="30000"/>
              </a:spcBef>
              <a:spcAft>
                <a:spcPct val="0"/>
              </a:spcAft>
              <a:defRPr/>
            </a:pPr>
            <a:r>
              <a:rPr lang="en-US" sz="1200" b="1">
                <a:solidFill>
                  <a:srgbClr val="000000"/>
                </a:solidFill>
                <a:latin typeface="Courier New" charset="0"/>
                <a:cs typeface="Times New Roman" charset="0"/>
              </a:rPr>
              <a:t>   </a:t>
            </a:r>
            <a:r>
              <a:rPr lang="en-US" sz="1050">
                <a:solidFill>
                  <a:srgbClr val="000000"/>
                </a:solidFill>
                <a:latin typeface="Consolas" charset="0"/>
                <a:cs typeface="Consolas" charset="0"/>
              </a:rPr>
              <a:t>push y</a:t>
            </a:r>
            <a:r>
              <a:rPr lang="en-US" sz="1200" b="1">
                <a:solidFill>
                  <a:srgbClr val="000000"/>
                </a:solidFill>
                <a:latin typeface="Courier New" charset="0"/>
                <a:cs typeface="Times New Roman" charset="0"/>
              </a:rPr>
              <a:t> </a:t>
            </a:r>
            <a:r>
              <a:rPr lang="en-US" sz="900">
                <a:solidFill>
                  <a:srgbClr val="000000"/>
                </a:solidFill>
                <a:latin typeface="Times New Roman" charset="0"/>
                <a:cs typeface="Times New Roman" charset="0"/>
              </a:rPr>
              <a:t>(y being a variable or a constant)</a:t>
            </a:r>
          </a:p>
          <a:p>
            <a:pPr fontAlgn="base">
              <a:lnSpc>
                <a:spcPct val="65000"/>
              </a:lnSpc>
              <a:spcBef>
                <a:spcPct val="100000"/>
              </a:spcBef>
              <a:spcAft>
                <a:spcPct val="30000"/>
              </a:spcAft>
              <a:defRPr/>
            </a:pPr>
            <a:endParaRPr lang="en-US" sz="900">
              <a:solidFill>
                <a:srgbClr val="000000"/>
              </a:solidFill>
              <a:latin typeface="Times New Roman" charset="0"/>
              <a:cs typeface="Times New Roman" charset="0"/>
            </a:endParaRPr>
          </a:p>
        </p:txBody>
      </p:sp>
      <p:sp>
        <p:nvSpPr>
          <p:cNvPr id="463876" name="Text Box 4">
            <a:extLst>
              <a:ext uri="{FF2B5EF4-FFF2-40B4-BE49-F238E27FC236}">
                <a16:creationId xmlns:a16="http://schemas.microsoft.com/office/drawing/2014/main" id="{07194003-8C92-6243-AEC2-6973B99D16FE}"/>
              </a:ext>
            </a:extLst>
          </p:cNvPr>
          <p:cNvSpPr txBox="1">
            <a:spLocks noChangeArrowheads="1"/>
          </p:cNvSpPr>
          <p:nvPr/>
        </p:nvSpPr>
        <p:spPr bwMode="auto">
          <a:xfrm>
            <a:off x="4229100" y="951311"/>
            <a:ext cx="2571750" cy="3240881"/>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151200" tIns="143100" rIns="70200" bIns="143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fontAlgn="base">
              <a:lnSpc>
                <a:spcPct val="65000"/>
              </a:lnSpc>
              <a:spcBef>
                <a:spcPct val="100000"/>
              </a:spcBef>
              <a:spcAft>
                <a:spcPct val="0"/>
              </a:spcAft>
              <a:defRPr/>
            </a:pPr>
            <a:r>
              <a:rPr lang="en-US" sz="1200" u="sng">
                <a:solidFill>
                  <a:srgbClr val="000000"/>
                </a:solidFill>
                <a:latin typeface="Comic Sans MS" charset="0"/>
                <a:cs typeface="Arial" charset="0"/>
              </a:rPr>
              <a:t>Program flow commands</a:t>
            </a:r>
          </a:p>
          <a:p>
            <a:pPr fontAlgn="base">
              <a:lnSpc>
                <a:spcPct val="65000"/>
              </a:lnSpc>
              <a:spcBef>
                <a:spcPct val="100000"/>
              </a:spcBef>
              <a:spcAft>
                <a:spcPct val="0"/>
              </a:spcAft>
              <a:defRPr/>
            </a:pPr>
            <a:r>
              <a:rPr lang="en-US" sz="1200" b="1">
                <a:solidFill>
                  <a:srgbClr val="000000"/>
                </a:solidFill>
                <a:latin typeface="Courier New" charset="0"/>
                <a:cs typeface="Times New Roman" charset="0"/>
              </a:rPr>
              <a:t>	</a:t>
            </a:r>
            <a:r>
              <a:rPr lang="en-US" sz="1050">
                <a:solidFill>
                  <a:srgbClr val="000000"/>
                </a:solidFill>
                <a:latin typeface="Consolas" charset="0"/>
                <a:cs typeface="Consolas" charset="0"/>
              </a:rPr>
              <a:t>label     </a:t>
            </a:r>
            <a:r>
              <a:rPr lang="en-US" sz="900">
                <a:solidFill>
                  <a:srgbClr val="000000"/>
                </a:solidFill>
                <a:latin typeface="Comic Sans MS" charset="0"/>
                <a:cs typeface="Arial" charset="0"/>
              </a:rPr>
              <a:t>(declaration)</a:t>
            </a:r>
          </a:p>
          <a:p>
            <a:pPr fontAlgn="base">
              <a:lnSpc>
                <a:spcPct val="65000"/>
              </a:lnSpc>
              <a:spcBef>
                <a:spcPct val="100000"/>
              </a:spcBef>
              <a:spcAft>
                <a:spcPct val="0"/>
              </a:spcAft>
              <a:defRPr/>
            </a:pPr>
            <a:r>
              <a:rPr lang="en-US" sz="1200" b="1">
                <a:solidFill>
                  <a:srgbClr val="000000"/>
                </a:solidFill>
                <a:latin typeface="Courier New" charset="0"/>
                <a:cs typeface="Times New Roman" charset="0"/>
              </a:rPr>
              <a:t>	</a:t>
            </a:r>
            <a:r>
              <a:rPr lang="en-US" sz="1050">
                <a:solidFill>
                  <a:srgbClr val="000000"/>
                </a:solidFill>
                <a:latin typeface="Consolas" charset="0"/>
                <a:cs typeface="Consolas" charset="0"/>
              </a:rPr>
              <a:t>goto      </a:t>
            </a:r>
            <a:r>
              <a:rPr lang="en-US" sz="900">
                <a:solidFill>
                  <a:srgbClr val="000000"/>
                </a:solidFill>
                <a:latin typeface="Comic Sans MS" charset="0"/>
                <a:cs typeface="Arial" charset="0"/>
              </a:rPr>
              <a:t>(label)</a:t>
            </a:r>
          </a:p>
          <a:p>
            <a:pPr fontAlgn="base">
              <a:lnSpc>
                <a:spcPct val="65000"/>
              </a:lnSpc>
              <a:spcBef>
                <a:spcPct val="100000"/>
              </a:spcBef>
              <a:spcAft>
                <a:spcPct val="30000"/>
              </a:spcAft>
              <a:defRPr/>
            </a:pPr>
            <a:r>
              <a:rPr lang="en-US" sz="1200" b="1">
                <a:solidFill>
                  <a:srgbClr val="000000"/>
                </a:solidFill>
                <a:latin typeface="Courier New" charset="0"/>
                <a:cs typeface="Times New Roman" charset="0"/>
              </a:rPr>
              <a:t>	</a:t>
            </a:r>
            <a:r>
              <a:rPr lang="en-US" sz="1050">
                <a:solidFill>
                  <a:srgbClr val="000000"/>
                </a:solidFill>
                <a:latin typeface="Consolas" charset="0"/>
                <a:cs typeface="Consolas" charset="0"/>
              </a:rPr>
              <a:t>if-goto   </a:t>
            </a:r>
            <a:r>
              <a:rPr lang="en-US" sz="900">
                <a:solidFill>
                  <a:srgbClr val="000000"/>
                </a:solidFill>
                <a:latin typeface="Comic Sans MS" charset="0"/>
                <a:cs typeface="Arial" charset="0"/>
              </a:rPr>
              <a:t>(label)</a:t>
            </a:r>
          </a:p>
          <a:p>
            <a:pPr fontAlgn="base">
              <a:lnSpc>
                <a:spcPct val="65000"/>
              </a:lnSpc>
              <a:spcBef>
                <a:spcPct val="100000"/>
              </a:spcBef>
              <a:spcAft>
                <a:spcPct val="30000"/>
              </a:spcAft>
              <a:defRPr/>
            </a:pPr>
            <a:endParaRPr lang="en-US" sz="900">
              <a:solidFill>
                <a:srgbClr val="000000"/>
              </a:solidFill>
              <a:latin typeface="Comic Sans MS" charset="0"/>
              <a:cs typeface="Arial" charset="0"/>
            </a:endParaRPr>
          </a:p>
          <a:p>
            <a:pPr fontAlgn="base">
              <a:lnSpc>
                <a:spcPct val="65000"/>
              </a:lnSpc>
              <a:spcBef>
                <a:spcPct val="100000"/>
              </a:spcBef>
              <a:spcAft>
                <a:spcPct val="30000"/>
              </a:spcAft>
              <a:defRPr/>
            </a:pPr>
            <a:r>
              <a:rPr lang="en-US" sz="1200" u="sng">
                <a:solidFill>
                  <a:srgbClr val="000000"/>
                </a:solidFill>
                <a:latin typeface="Comic Sans MS" charset="0"/>
                <a:cs typeface="Arial" charset="0"/>
              </a:rPr>
              <a:t>Function calling commands</a:t>
            </a:r>
          </a:p>
          <a:p>
            <a:pPr fontAlgn="base">
              <a:lnSpc>
                <a:spcPct val="65000"/>
              </a:lnSpc>
              <a:spcBef>
                <a:spcPct val="100000"/>
              </a:spcBef>
              <a:spcAft>
                <a:spcPct val="30000"/>
              </a:spcAft>
              <a:defRPr/>
            </a:pPr>
            <a:r>
              <a:rPr lang="en-US" sz="1200" b="1">
                <a:solidFill>
                  <a:srgbClr val="000000"/>
                </a:solidFill>
                <a:latin typeface="Courier New" charset="0"/>
                <a:cs typeface="Times New Roman" charset="0"/>
              </a:rPr>
              <a:t>   </a:t>
            </a:r>
            <a:r>
              <a:rPr lang="en-US" sz="1050">
                <a:solidFill>
                  <a:srgbClr val="000000"/>
                </a:solidFill>
                <a:latin typeface="Consolas" charset="0"/>
                <a:cs typeface="Consolas" charset="0"/>
              </a:rPr>
              <a:t>function  </a:t>
            </a:r>
            <a:r>
              <a:rPr lang="en-US" sz="900">
                <a:solidFill>
                  <a:srgbClr val="000000"/>
                </a:solidFill>
                <a:latin typeface="Comic Sans MS" charset="0"/>
                <a:cs typeface="Arial" charset="0"/>
              </a:rPr>
              <a:t>(declaration)</a:t>
            </a:r>
          </a:p>
          <a:p>
            <a:pPr fontAlgn="base">
              <a:lnSpc>
                <a:spcPct val="65000"/>
              </a:lnSpc>
              <a:spcBef>
                <a:spcPct val="100000"/>
              </a:spcBef>
              <a:spcAft>
                <a:spcPct val="30000"/>
              </a:spcAft>
              <a:defRPr/>
            </a:pPr>
            <a:r>
              <a:rPr lang="en-US" sz="1200" b="1">
                <a:solidFill>
                  <a:srgbClr val="000000"/>
                </a:solidFill>
                <a:latin typeface="Courier New" charset="0"/>
                <a:cs typeface="Times New Roman" charset="0"/>
              </a:rPr>
              <a:t>   </a:t>
            </a:r>
            <a:r>
              <a:rPr lang="en-US" sz="1050">
                <a:solidFill>
                  <a:srgbClr val="000000"/>
                </a:solidFill>
                <a:latin typeface="Consolas" charset="0"/>
                <a:cs typeface="Consolas" charset="0"/>
              </a:rPr>
              <a:t>call</a:t>
            </a:r>
            <a:r>
              <a:rPr lang="en-US" sz="1200" b="1">
                <a:solidFill>
                  <a:srgbClr val="000000"/>
                </a:solidFill>
                <a:latin typeface="Courier New" charset="0"/>
                <a:cs typeface="Times New Roman" charset="0"/>
              </a:rPr>
              <a:t>     </a:t>
            </a:r>
            <a:r>
              <a:rPr lang="en-US" sz="900">
                <a:solidFill>
                  <a:srgbClr val="000000"/>
                </a:solidFill>
                <a:latin typeface="Comic Sans MS" charset="0"/>
                <a:cs typeface="Arial" charset="0"/>
              </a:rPr>
              <a:t>(a function)</a:t>
            </a:r>
          </a:p>
          <a:p>
            <a:pPr fontAlgn="base">
              <a:lnSpc>
                <a:spcPct val="65000"/>
              </a:lnSpc>
              <a:spcBef>
                <a:spcPct val="100000"/>
              </a:spcBef>
              <a:spcAft>
                <a:spcPct val="30000"/>
              </a:spcAft>
              <a:defRPr/>
            </a:pPr>
            <a:r>
              <a:rPr lang="en-US" sz="1200" b="1">
                <a:solidFill>
                  <a:srgbClr val="000000"/>
                </a:solidFill>
                <a:latin typeface="Courier New" charset="0"/>
                <a:cs typeface="Times New Roman" charset="0"/>
              </a:rPr>
              <a:t>   </a:t>
            </a:r>
            <a:r>
              <a:rPr lang="en-US" sz="1050">
                <a:solidFill>
                  <a:srgbClr val="000000"/>
                </a:solidFill>
                <a:latin typeface="Consolas" charset="0"/>
                <a:cs typeface="Consolas" charset="0"/>
              </a:rPr>
              <a:t>return</a:t>
            </a:r>
            <a:r>
              <a:rPr lang="en-US" sz="1200" b="1">
                <a:solidFill>
                  <a:srgbClr val="000000"/>
                </a:solidFill>
                <a:latin typeface="Courier New" charset="0"/>
                <a:cs typeface="Times New Roman" charset="0"/>
              </a:rPr>
              <a:t>   </a:t>
            </a:r>
            <a:r>
              <a:rPr lang="en-US" sz="900">
                <a:solidFill>
                  <a:srgbClr val="000000"/>
                </a:solidFill>
                <a:latin typeface="Comic Sans MS" charset="0"/>
                <a:cs typeface="Arial" charset="0"/>
              </a:rPr>
              <a:t>(from a function)</a:t>
            </a:r>
          </a:p>
          <a:p>
            <a:pPr fontAlgn="base">
              <a:lnSpc>
                <a:spcPct val="65000"/>
              </a:lnSpc>
              <a:spcBef>
                <a:spcPct val="100000"/>
              </a:spcBef>
              <a:spcAft>
                <a:spcPct val="30000"/>
              </a:spcAft>
              <a:defRPr/>
            </a:pPr>
            <a:endParaRPr lang="en-US" sz="900">
              <a:solidFill>
                <a:srgbClr val="000000"/>
              </a:solidFill>
              <a:latin typeface="Comic Sans MS" charset="0"/>
              <a:cs typeface="Arial" charset="0"/>
            </a:endParaRPr>
          </a:p>
        </p:txBody>
      </p:sp>
      <p:grpSp>
        <p:nvGrpSpPr>
          <p:cNvPr id="463877" name="Group 5">
            <a:extLst>
              <a:ext uri="{FF2B5EF4-FFF2-40B4-BE49-F238E27FC236}">
                <a16:creationId xmlns:a16="http://schemas.microsoft.com/office/drawing/2014/main" id="{8322F7AA-2ABC-D843-9EF3-D1A806C630F2}"/>
              </a:ext>
            </a:extLst>
          </p:cNvPr>
          <p:cNvGrpSpPr>
            <a:grpSpLocks/>
          </p:cNvGrpSpPr>
          <p:nvPr/>
        </p:nvGrpSpPr>
        <p:grpSpPr bwMode="auto">
          <a:xfrm>
            <a:off x="2628901" y="2114551"/>
            <a:ext cx="4050506" cy="432197"/>
            <a:chOff x="1746" y="1570"/>
            <a:chExt cx="3402" cy="363"/>
          </a:xfrm>
        </p:grpSpPr>
        <p:sp>
          <p:nvSpPr>
            <p:cNvPr id="73734" name="Oval 6">
              <a:extLst>
                <a:ext uri="{FF2B5EF4-FFF2-40B4-BE49-F238E27FC236}">
                  <a16:creationId xmlns:a16="http://schemas.microsoft.com/office/drawing/2014/main" id="{724D81F8-DF67-D946-B031-EB855DC07B06}"/>
                </a:ext>
              </a:extLst>
            </p:cNvPr>
            <p:cNvSpPr>
              <a:spLocks noChangeArrowheads="1"/>
            </p:cNvSpPr>
            <p:nvPr/>
          </p:nvSpPr>
          <p:spPr bwMode="auto">
            <a:xfrm>
              <a:off x="1746" y="1616"/>
              <a:ext cx="771" cy="317"/>
            </a:xfrm>
            <a:prstGeom prst="ellipse">
              <a:avLst/>
            </a:prstGeom>
            <a:solidFill>
              <a:srgbClr val="990000"/>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r>
                <a:rPr lang="en-US" sz="1200">
                  <a:solidFill>
                    <a:srgbClr val="FFFFFF"/>
                  </a:solidFill>
                  <a:latin typeface="Arial" charset="0"/>
                  <a:ea typeface="ＭＳ Ｐゴシック" charset="0"/>
                </a:rPr>
                <a:t>This lecture</a:t>
              </a:r>
            </a:p>
          </p:txBody>
        </p:sp>
        <p:sp>
          <p:nvSpPr>
            <p:cNvPr id="73735" name="Oval 7">
              <a:extLst>
                <a:ext uri="{FF2B5EF4-FFF2-40B4-BE49-F238E27FC236}">
                  <a16:creationId xmlns:a16="http://schemas.microsoft.com/office/drawing/2014/main" id="{6D0400B8-0B9C-6340-9AAC-C591E92E12B2}"/>
                </a:ext>
              </a:extLst>
            </p:cNvPr>
            <p:cNvSpPr>
              <a:spLocks noChangeArrowheads="1"/>
            </p:cNvSpPr>
            <p:nvPr/>
          </p:nvSpPr>
          <p:spPr bwMode="auto">
            <a:xfrm>
              <a:off x="4377" y="1570"/>
              <a:ext cx="771" cy="317"/>
            </a:xfrm>
            <a:prstGeom prst="ellipse">
              <a:avLst/>
            </a:prstGeom>
            <a:solidFill>
              <a:srgbClr val="990000"/>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r>
                <a:rPr lang="en-US" sz="1200">
                  <a:solidFill>
                    <a:srgbClr val="FFFFFF"/>
                  </a:solidFill>
                  <a:latin typeface="Arial" charset="0"/>
                  <a:ea typeface="ＭＳ Ｐゴシック" charset="0"/>
                </a:rPr>
                <a:t>Next lecture</a:t>
              </a:r>
            </a:p>
          </p:txBody>
        </p:sp>
      </p:grpSp>
      <p:sp>
        <p:nvSpPr>
          <p:cNvPr id="463880" name="Rectangle 8">
            <a:extLst>
              <a:ext uri="{FF2B5EF4-FFF2-40B4-BE49-F238E27FC236}">
                <a16:creationId xmlns:a16="http://schemas.microsoft.com/office/drawing/2014/main" id="{0D353B64-E6C3-D845-85DB-5CE2B26C100A}"/>
              </a:ext>
            </a:extLst>
          </p:cNvPr>
          <p:cNvSpPr>
            <a:spLocks noGrp="1" noChangeArrowheads="1"/>
          </p:cNvSpPr>
          <p:nvPr>
            <p:ph type="body" idx="4294967295"/>
          </p:nvPr>
        </p:nvSpPr>
        <p:spPr>
          <a:xfrm>
            <a:off x="1600201" y="514350"/>
            <a:ext cx="5832872" cy="323850"/>
          </a:xfrm>
        </p:spPr>
        <p:txBody>
          <a:bodyPr/>
          <a:lstStyle/>
          <a:p>
            <a:pPr>
              <a:spcBef>
                <a:spcPct val="100000"/>
              </a:spcBef>
              <a:buFont typeface="Wingdings" charset="0"/>
              <a:buNone/>
              <a:defRPr/>
            </a:pPr>
            <a:r>
              <a:rPr lang="en-US" u="sng">
                <a:cs typeface="+mn-cs"/>
              </a:rPr>
              <a:t>Goal:</a:t>
            </a:r>
            <a:r>
              <a:rPr lang="en-US">
                <a:cs typeface="+mn-cs"/>
              </a:rPr>
              <a:t> Specify and implement a VM model and language:</a:t>
            </a:r>
          </a:p>
        </p:txBody>
      </p:sp>
      <p:sp>
        <p:nvSpPr>
          <p:cNvPr id="463881" name="Rectangle 9">
            <a:extLst>
              <a:ext uri="{FF2B5EF4-FFF2-40B4-BE49-F238E27FC236}">
                <a16:creationId xmlns:a16="http://schemas.microsoft.com/office/drawing/2014/main" id="{F3D8228E-CED8-5E4C-997C-AE8FCAD7EEC5}"/>
              </a:ext>
            </a:extLst>
          </p:cNvPr>
          <p:cNvSpPr>
            <a:spLocks noChangeArrowheads="1"/>
          </p:cNvSpPr>
          <p:nvPr/>
        </p:nvSpPr>
        <p:spPr bwMode="auto">
          <a:xfrm>
            <a:off x="1668066" y="4343400"/>
            <a:ext cx="5532834" cy="7012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69056" tIns="34529" rIns="69056" bIns="34529"/>
          <a:lstStyle/>
          <a:p>
            <a:pPr marL="257175" indent="-257175" eaLnBrk="0" fontAlgn="base" hangingPunct="0">
              <a:spcBef>
                <a:spcPct val="100000"/>
              </a:spcBef>
              <a:spcAft>
                <a:spcPct val="0"/>
              </a:spcAft>
              <a:buClr>
                <a:srgbClr val="006600"/>
              </a:buClr>
              <a:buSzPct val="100000"/>
              <a:defRPr/>
            </a:pPr>
            <a:r>
              <a:rPr lang="en-US" sz="1200" u="sng">
                <a:latin typeface="Comic Sans MS" charset="0"/>
                <a:ea typeface="ＭＳ Ｐゴシック" charset="0"/>
              </a:rPr>
              <a:t>Our game plan:</a:t>
            </a:r>
            <a:r>
              <a:rPr lang="en-US" sz="1200">
                <a:latin typeface="Comic Sans MS" charset="0"/>
                <a:ea typeface="ＭＳ Ｐゴシック" charset="0"/>
              </a:rPr>
              <a:t>    (a) describe the VM abstraction (above)</a:t>
            </a:r>
            <a:br>
              <a:rPr lang="en-US" sz="1200">
                <a:latin typeface="Comic Sans MS" charset="0"/>
                <a:ea typeface="ＭＳ Ｐゴシック" charset="0"/>
              </a:rPr>
            </a:br>
            <a:r>
              <a:rPr lang="en-US" sz="1200">
                <a:latin typeface="Comic Sans MS" charset="0"/>
                <a:ea typeface="ＭＳ Ｐゴシック" charset="0"/>
              </a:rPr>
              <a:t>                      (b) propose how to implement it over the Hack platform.</a:t>
            </a:r>
          </a:p>
        </p:txBody>
      </p:sp>
    </p:spTree>
    <p:extLst>
      <p:ext uri="{BB962C8B-B14F-4D97-AF65-F5344CB8AC3E}">
        <p14:creationId xmlns:p14="http://schemas.microsoft.com/office/powerpoint/2010/main" val="9192010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6388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6387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6387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46387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638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875" grpId="0" animBg="1" autoUpdateAnimBg="0"/>
      <p:bldP spid="463876" grpId="0" animBg="1" autoUpdateAnimBg="0"/>
      <p:bldP spid="463880" grpId="0" build="p" autoUpdateAnimBg="0"/>
      <p:bldP spid="463881"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a:t>
            </a:r>
            <a:r>
              <a:rPr lang="en" dirty="0" err="1"/>
              <a:t>iblg</a:t>
            </a:r>
            <a:r>
              <a:rPr lang="en" dirty="0"/>
              <a:t>: A stack-based VM written in C</a:t>
            </a:r>
            <a:endParaRPr dirty="0"/>
          </a:p>
        </p:txBody>
      </p:sp>
      <p:pic>
        <p:nvPicPr>
          <p:cNvPr id="4" name="Picture 3">
            <a:extLst>
              <a:ext uri="{FF2B5EF4-FFF2-40B4-BE49-F238E27FC236}">
                <a16:creationId xmlns:a16="http://schemas.microsoft.com/office/drawing/2014/main" id="{0E6A99E8-12DD-1244-81C2-EA6BD3B6B182}"/>
              </a:ext>
            </a:extLst>
          </p:cNvPr>
          <p:cNvPicPr>
            <a:picLocks noChangeAspect="1"/>
          </p:cNvPicPr>
          <p:nvPr/>
        </p:nvPicPr>
        <p:blipFill>
          <a:blip r:embed="rId3"/>
          <a:stretch>
            <a:fillRect/>
          </a:stretch>
        </p:blipFill>
        <p:spPr>
          <a:xfrm>
            <a:off x="2626962" y="1076981"/>
            <a:ext cx="4826661" cy="343108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E8573DCB-B319-C541-B98D-87CB7159F242}"/>
              </a:ext>
            </a:extLst>
          </p:cNvPr>
          <p:cNvSpPr>
            <a:spLocks noGrp="1" noChangeArrowheads="1"/>
          </p:cNvSpPr>
          <p:nvPr>
            <p:ph type="title" idx="4294967295"/>
          </p:nvPr>
        </p:nvSpPr>
        <p:spPr/>
        <p:txBody>
          <a:bodyPr/>
          <a:lstStyle/>
          <a:p>
            <a:pPr>
              <a:defRPr/>
            </a:pPr>
            <a:r>
              <a:rPr lang="en-US" dirty="0">
                <a:cs typeface="+mj-cs"/>
              </a:rPr>
              <a:t>Before Stack-oriented computation, let’s examine Lambda Calculus</a:t>
            </a:r>
          </a:p>
        </p:txBody>
      </p:sp>
      <p:pic>
        <p:nvPicPr>
          <p:cNvPr id="2" name="Picture 1">
            <a:extLst>
              <a:ext uri="{FF2B5EF4-FFF2-40B4-BE49-F238E27FC236}">
                <a16:creationId xmlns:a16="http://schemas.microsoft.com/office/drawing/2014/main" id="{788F55E1-A71A-0A4A-AF1A-F772FAEEE07E}"/>
              </a:ext>
            </a:extLst>
          </p:cNvPr>
          <p:cNvPicPr>
            <a:picLocks noChangeAspect="1"/>
          </p:cNvPicPr>
          <p:nvPr/>
        </p:nvPicPr>
        <p:blipFill>
          <a:blip r:embed="rId3"/>
          <a:stretch>
            <a:fillRect/>
          </a:stretch>
        </p:blipFill>
        <p:spPr>
          <a:xfrm>
            <a:off x="219807" y="768737"/>
            <a:ext cx="5430241" cy="3974713"/>
          </a:xfrm>
          <a:prstGeom prst="rect">
            <a:avLst/>
          </a:prstGeom>
        </p:spPr>
      </p:pic>
      <p:pic>
        <p:nvPicPr>
          <p:cNvPr id="3" name="Picture 2">
            <a:extLst>
              <a:ext uri="{FF2B5EF4-FFF2-40B4-BE49-F238E27FC236}">
                <a16:creationId xmlns:a16="http://schemas.microsoft.com/office/drawing/2014/main" id="{964F596A-C773-B046-8ADE-C6CD5F6EE9F2}"/>
              </a:ext>
            </a:extLst>
          </p:cNvPr>
          <p:cNvPicPr>
            <a:picLocks noChangeAspect="1"/>
          </p:cNvPicPr>
          <p:nvPr/>
        </p:nvPicPr>
        <p:blipFill>
          <a:blip r:embed="rId4"/>
          <a:stretch>
            <a:fillRect/>
          </a:stretch>
        </p:blipFill>
        <p:spPr>
          <a:xfrm>
            <a:off x="5728065" y="1468315"/>
            <a:ext cx="3187336" cy="2250830"/>
          </a:xfrm>
          <a:prstGeom prst="rect">
            <a:avLst/>
          </a:prstGeom>
        </p:spPr>
      </p:pic>
    </p:spTree>
    <p:extLst>
      <p:ext uri="{BB962C8B-B14F-4D97-AF65-F5344CB8AC3E}">
        <p14:creationId xmlns:p14="http://schemas.microsoft.com/office/powerpoint/2010/main" val="5082711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75" name="Rectangle 11">
            <a:extLst>
              <a:ext uri="{FF2B5EF4-FFF2-40B4-BE49-F238E27FC236}">
                <a16:creationId xmlns:a16="http://schemas.microsoft.com/office/drawing/2014/main" id="{4120EAC7-8827-9343-AC4B-DB24D809C98B}"/>
              </a:ext>
            </a:extLst>
          </p:cNvPr>
          <p:cNvSpPr>
            <a:spLocks noGrp="1" noChangeArrowheads="1"/>
          </p:cNvSpPr>
          <p:nvPr>
            <p:ph type="title"/>
          </p:nvPr>
        </p:nvSpPr>
        <p:spPr/>
        <p:txBody>
          <a:bodyPr/>
          <a:lstStyle/>
          <a:p>
            <a:pPr>
              <a:defRPr/>
            </a:pPr>
            <a:r>
              <a:rPr lang="en-US">
                <a:cs typeface="+mj-cs"/>
              </a:rPr>
              <a:t>Our VM model is </a:t>
            </a:r>
            <a:r>
              <a:rPr lang="en-US" i="1">
                <a:cs typeface="+mj-cs"/>
              </a:rPr>
              <a:t>stack-oriented</a:t>
            </a:r>
          </a:p>
        </p:txBody>
      </p:sp>
      <p:sp>
        <p:nvSpPr>
          <p:cNvPr id="88067" name="Rectangle 3">
            <a:extLst>
              <a:ext uri="{FF2B5EF4-FFF2-40B4-BE49-F238E27FC236}">
                <a16:creationId xmlns:a16="http://schemas.microsoft.com/office/drawing/2014/main" id="{8BF0A8EA-FE8C-8143-940E-F5129E288ABF}"/>
              </a:ext>
            </a:extLst>
          </p:cNvPr>
          <p:cNvSpPr>
            <a:spLocks noGrp="1" noChangeArrowheads="1"/>
          </p:cNvSpPr>
          <p:nvPr>
            <p:ph type="body" sz="half" idx="1"/>
          </p:nvPr>
        </p:nvSpPr>
        <p:spPr>
          <a:xfrm>
            <a:off x="1314450" y="628650"/>
            <a:ext cx="6515100" cy="1485900"/>
          </a:xfrm>
        </p:spPr>
        <p:txBody>
          <a:bodyPr/>
          <a:lstStyle/>
          <a:p>
            <a:pPr>
              <a:buFont typeface="Wingdings" charset="0"/>
              <a:buChar char="n"/>
              <a:defRPr/>
            </a:pPr>
            <a:r>
              <a:rPr lang="en-US">
                <a:cs typeface="+mn-cs"/>
              </a:rPr>
              <a:t>All operations are done on a stack</a:t>
            </a:r>
          </a:p>
          <a:p>
            <a:pPr>
              <a:buFont typeface="Wingdings" charset="0"/>
              <a:buChar char="n"/>
              <a:defRPr/>
            </a:pPr>
            <a:r>
              <a:rPr lang="en-US">
                <a:cs typeface="+mn-cs"/>
              </a:rPr>
              <a:t>Data is saved in several separate </a:t>
            </a:r>
            <a:r>
              <a:rPr lang="en-US" i="1">
                <a:cs typeface="+mn-cs"/>
              </a:rPr>
              <a:t>memory segments</a:t>
            </a:r>
            <a:endParaRPr lang="en-US">
              <a:cs typeface="+mn-cs"/>
            </a:endParaRPr>
          </a:p>
          <a:p>
            <a:pPr>
              <a:buFont typeface="Wingdings" charset="0"/>
              <a:buChar char="n"/>
              <a:defRPr/>
            </a:pPr>
            <a:r>
              <a:rPr lang="en-US">
                <a:cs typeface="+mn-cs"/>
              </a:rPr>
              <a:t>All the memory segments behave the same</a:t>
            </a:r>
          </a:p>
          <a:p>
            <a:pPr>
              <a:buFont typeface="Wingdings" charset="0"/>
              <a:buChar char="n"/>
              <a:defRPr/>
            </a:pPr>
            <a:r>
              <a:rPr lang="en-US">
                <a:cs typeface="+mn-cs"/>
              </a:rPr>
              <a:t>One of the memory segments m is called </a:t>
            </a:r>
            <a:r>
              <a:rPr lang="en-US" sz="1050">
                <a:latin typeface="Consolas" charset="0"/>
                <a:cs typeface="Consolas" charset="0"/>
              </a:rPr>
              <a:t>static</a:t>
            </a:r>
            <a:r>
              <a:rPr lang="en-US">
                <a:cs typeface="+mn-cs"/>
              </a:rPr>
              <a:t>, and we will use it </a:t>
            </a:r>
            <a:br>
              <a:rPr lang="en-US">
                <a:cs typeface="+mn-cs"/>
              </a:rPr>
            </a:br>
            <a:r>
              <a:rPr lang="en-US">
                <a:cs typeface="+mn-cs"/>
              </a:rPr>
              <a:t>(as an arbitrary example) in the following examples:</a:t>
            </a:r>
          </a:p>
          <a:p>
            <a:pPr>
              <a:buFont typeface="Wingdings" charset="0"/>
              <a:buChar char="n"/>
              <a:defRPr/>
            </a:pPr>
            <a:endParaRPr lang="en-US">
              <a:cs typeface="+mn-cs"/>
            </a:endParaRPr>
          </a:p>
        </p:txBody>
      </p:sp>
      <p:graphicFrame>
        <p:nvGraphicFramePr>
          <p:cNvPr id="53251" name="Object 10" descr="Bouquet">
            <a:extLst>
              <a:ext uri="{FF2B5EF4-FFF2-40B4-BE49-F238E27FC236}">
                <a16:creationId xmlns:a16="http://schemas.microsoft.com/office/drawing/2014/main" id="{D6DCD253-77D4-E84A-8264-4E555A0C4B1F}"/>
              </a:ext>
            </a:extLst>
          </p:cNvPr>
          <p:cNvGraphicFramePr>
            <a:graphicFrameLocks noGrp="1" noChangeAspect="1"/>
          </p:cNvGraphicFramePr>
          <p:nvPr>
            <p:ph sz="half" idx="2"/>
          </p:nvPr>
        </p:nvGraphicFramePr>
        <p:xfrm>
          <a:off x="2228850" y="2343150"/>
          <a:ext cx="4343400" cy="1943100"/>
        </p:xfrm>
        <a:graphic>
          <a:graphicData uri="http://schemas.openxmlformats.org/presentationml/2006/ole">
            <mc:AlternateContent xmlns:mc="http://schemas.openxmlformats.org/markup-compatibility/2006">
              <mc:Choice xmlns:v="urn:schemas-microsoft-com:vml" Requires="v">
                <p:oleObj spid="_x0000_s6146" name="Visio" r:id="rId4" imgW="3860800" imgH="1727200" progId="Visio.Drawing.11">
                  <p:embed/>
                </p:oleObj>
              </mc:Choice>
              <mc:Fallback>
                <p:oleObj name="Visio" r:id="rId4" imgW="3860800" imgH="1727200" progId="Visio.Drawing.11">
                  <p:embed/>
                  <p:pic>
                    <p:nvPicPr>
                      <p:cNvPr id="53251" name="Object 10" descr="Bouquet">
                        <a:extLst>
                          <a:ext uri="{FF2B5EF4-FFF2-40B4-BE49-F238E27FC236}">
                            <a16:creationId xmlns:a16="http://schemas.microsoft.com/office/drawing/2014/main" id="{D6DCD253-77D4-E84A-8264-4E555A0C4B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8850" y="2343150"/>
                        <a:ext cx="4343400" cy="1943100"/>
                      </a:xfrm>
                      <a:prstGeom prst="rect">
                        <a:avLst/>
                      </a:prstGeom>
                      <a:noFill/>
                      <a:ln>
                        <a:noFill/>
                      </a:ln>
                      <a:effectLst/>
                      <a:extLst>
                        <a:ext uri="{909E8E84-426E-40DD-AFC4-6F175D3DCCD1}">
                          <a14:hiddenFill xmlns:a14="http://schemas.microsoft.com/office/drawing/2010/main">
                            <a:blipFill dpi="0" rotWithShape="0">
                              <a:blip/>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8191559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2791BE4A-F4B9-DD41-B45E-F75511639AE0}"/>
              </a:ext>
            </a:extLst>
          </p:cNvPr>
          <p:cNvSpPr>
            <a:spLocks noGrp="1" noChangeArrowheads="1"/>
          </p:cNvSpPr>
          <p:nvPr>
            <p:ph type="title"/>
          </p:nvPr>
        </p:nvSpPr>
        <p:spPr/>
        <p:txBody>
          <a:bodyPr/>
          <a:lstStyle/>
          <a:p>
            <a:pPr>
              <a:defRPr/>
            </a:pPr>
            <a:r>
              <a:rPr lang="en-US">
                <a:cs typeface="+mj-cs"/>
              </a:rPr>
              <a:t>Data types</a:t>
            </a:r>
            <a:endParaRPr lang="en-US" i="1">
              <a:cs typeface="+mj-cs"/>
            </a:endParaRPr>
          </a:p>
        </p:txBody>
      </p:sp>
      <p:graphicFrame>
        <p:nvGraphicFramePr>
          <p:cNvPr id="55298" name="Object 7" descr="Bouquet">
            <a:extLst>
              <a:ext uri="{FF2B5EF4-FFF2-40B4-BE49-F238E27FC236}">
                <a16:creationId xmlns:a16="http://schemas.microsoft.com/office/drawing/2014/main" id="{AA96B90F-CD08-0E44-8D20-DD381B70125C}"/>
              </a:ext>
            </a:extLst>
          </p:cNvPr>
          <p:cNvGraphicFramePr>
            <a:graphicFrameLocks noGrp="1" noChangeAspect="1"/>
          </p:cNvGraphicFramePr>
          <p:nvPr>
            <p:ph sz="half" idx="2"/>
          </p:nvPr>
        </p:nvGraphicFramePr>
        <p:xfrm>
          <a:off x="2228850" y="2343150"/>
          <a:ext cx="4343400" cy="1943100"/>
        </p:xfrm>
        <a:graphic>
          <a:graphicData uri="http://schemas.openxmlformats.org/presentationml/2006/ole">
            <mc:AlternateContent xmlns:mc="http://schemas.openxmlformats.org/markup-compatibility/2006">
              <mc:Choice xmlns:v="urn:schemas-microsoft-com:vml" Requires="v">
                <p:oleObj spid="_x0000_s7170" name="Visio" r:id="rId4" imgW="3860800" imgH="1727200" progId="Visio.Drawing.11">
                  <p:embed/>
                </p:oleObj>
              </mc:Choice>
              <mc:Fallback>
                <p:oleObj name="Visio" r:id="rId4" imgW="3860800" imgH="1727200" progId="Visio.Drawing.11">
                  <p:embed/>
                  <p:pic>
                    <p:nvPicPr>
                      <p:cNvPr id="55298" name="Object 7" descr="Bouquet">
                        <a:extLst>
                          <a:ext uri="{FF2B5EF4-FFF2-40B4-BE49-F238E27FC236}">
                            <a16:creationId xmlns:a16="http://schemas.microsoft.com/office/drawing/2014/main" id="{AA96B90F-CD08-0E44-8D20-DD381B7012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8850" y="2343150"/>
                        <a:ext cx="4343400" cy="1943100"/>
                      </a:xfrm>
                      <a:prstGeom prst="rect">
                        <a:avLst/>
                      </a:prstGeom>
                      <a:noFill/>
                      <a:ln>
                        <a:noFill/>
                      </a:ln>
                      <a:effectLst/>
                      <a:extLst>
                        <a:ext uri="{909E8E84-426E-40DD-AFC4-6F175D3DCCD1}">
                          <a14:hiddenFill xmlns:a14="http://schemas.microsoft.com/office/drawing/2010/main">
                            <a:blipFill dpi="0" rotWithShape="0">
                              <a:blip/>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Rectangle 3">
            <a:extLst>
              <a:ext uri="{FF2B5EF4-FFF2-40B4-BE49-F238E27FC236}">
                <a16:creationId xmlns:a16="http://schemas.microsoft.com/office/drawing/2014/main" id="{C3E7EF6D-4B9F-3C46-BA0A-69286A7FC255}"/>
              </a:ext>
            </a:extLst>
          </p:cNvPr>
          <p:cNvSpPr>
            <a:spLocks noChangeArrowheads="1"/>
          </p:cNvSpPr>
          <p:nvPr/>
        </p:nvSpPr>
        <p:spPr bwMode="auto">
          <a:xfrm>
            <a:off x="1885950" y="800100"/>
            <a:ext cx="5429250" cy="1200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69056" tIns="34529" rIns="69056" bIns="34529"/>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60000"/>
              </a:spcBef>
              <a:spcAft>
                <a:spcPct val="0"/>
              </a:spcAft>
              <a:buClr>
                <a:srgbClr val="006600"/>
              </a:buClr>
              <a:buSzPct val="100000"/>
            </a:pPr>
            <a:r>
              <a:rPr lang="en-US" altLang="en-CN" sz="1200">
                <a:solidFill>
                  <a:srgbClr val="000000"/>
                </a:solidFill>
                <a:latin typeface="Comic Sans MS" panose="030F0902030302020204" pitchFamily="66" charset="0"/>
              </a:rPr>
              <a:t>Our VM model features a single 16-bit data type that can be used as:</a:t>
            </a:r>
          </a:p>
          <a:p>
            <a:pPr eaLnBrk="0" fontAlgn="base" hangingPunct="0">
              <a:spcBef>
                <a:spcPct val="60000"/>
              </a:spcBef>
              <a:spcAft>
                <a:spcPct val="0"/>
              </a:spcAft>
              <a:buClr>
                <a:srgbClr val="006600"/>
              </a:buClr>
              <a:buSzPct val="80000"/>
              <a:buFont typeface="Wingdings" pitchFamily="2" charset="2"/>
              <a:buChar char="q"/>
            </a:pPr>
            <a:r>
              <a:rPr lang="en-US" altLang="en-CN" sz="1200">
                <a:solidFill>
                  <a:srgbClr val="000000"/>
                </a:solidFill>
                <a:latin typeface="Comic Sans MS" panose="030F0902030302020204" pitchFamily="66" charset="0"/>
              </a:rPr>
              <a:t> an integer value    </a:t>
            </a:r>
            <a:r>
              <a:rPr lang="en-US" altLang="en-CN" sz="1050">
                <a:solidFill>
                  <a:srgbClr val="000000"/>
                </a:solidFill>
                <a:latin typeface="Comic Sans MS" panose="030F0902030302020204" pitchFamily="66" charset="0"/>
              </a:rPr>
              <a:t>(16-bit 2</a:t>
            </a:r>
            <a:r>
              <a:rPr lang="en-US" altLang="en-US" sz="1050">
                <a:solidFill>
                  <a:srgbClr val="000000"/>
                </a:solidFill>
                <a:latin typeface="Comic Sans MS" panose="030F0902030302020204" pitchFamily="66" charset="0"/>
              </a:rPr>
              <a:t>’</a:t>
            </a:r>
            <a:r>
              <a:rPr lang="en-US" altLang="en-CN" sz="1050">
                <a:solidFill>
                  <a:srgbClr val="000000"/>
                </a:solidFill>
                <a:latin typeface="Comic Sans MS" panose="030F0902030302020204" pitchFamily="66" charset="0"/>
              </a:rPr>
              <a:t>s complement: </a:t>
            </a:r>
            <a:r>
              <a:rPr lang="en-US" altLang="en-CN" sz="1050">
                <a:solidFill>
                  <a:srgbClr val="000000"/>
                </a:solidFill>
                <a:latin typeface="Consolas" panose="020B0609020204030204" pitchFamily="49" charset="0"/>
              </a:rPr>
              <a:t>-32768</a:t>
            </a:r>
            <a:r>
              <a:rPr lang="en-US" altLang="en-CN" sz="1050">
                <a:solidFill>
                  <a:srgbClr val="000000"/>
                </a:solidFill>
                <a:latin typeface="Comic Sans MS" panose="030F0902030302020204" pitchFamily="66" charset="0"/>
              </a:rPr>
              <a:t>, ... , </a:t>
            </a:r>
            <a:r>
              <a:rPr lang="en-US" altLang="en-CN" sz="1050">
                <a:solidFill>
                  <a:srgbClr val="000000"/>
                </a:solidFill>
                <a:latin typeface="Consolas" panose="020B0609020204030204" pitchFamily="49" charset="0"/>
              </a:rPr>
              <a:t>32767</a:t>
            </a:r>
            <a:r>
              <a:rPr lang="en-US" altLang="en-CN" sz="1050">
                <a:solidFill>
                  <a:srgbClr val="000000"/>
                </a:solidFill>
                <a:latin typeface="Comic Sans MS" panose="030F0902030302020204" pitchFamily="66" charset="0"/>
              </a:rPr>
              <a:t>)</a:t>
            </a:r>
          </a:p>
          <a:p>
            <a:pPr eaLnBrk="0" fontAlgn="base" hangingPunct="0">
              <a:spcBef>
                <a:spcPct val="60000"/>
              </a:spcBef>
              <a:spcAft>
                <a:spcPct val="0"/>
              </a:spcAft>
              <a:buClr>
                <a:srgbClr val="006600"/>
              </a:buClr>
              <a:buSzPct val="80000"/>
              <a:buFont typeface="Wingdings" pitchFamily="2" charset="2"/>
              <a:buChar char="q"/>
            </a:pPr>
            <a:r>
              <a:rPr lang="en-US" altLang="en-CN" sz="1200">
                <a:solidFill>
                  <a:srgbClr val="000000"/>
                </a:solidFill>
                <a:latin typeface="Comic Sans MS" panose="030F0902030302020204" pitchFamily="66" charset="0"/>
              </a:rPr>
              <a:t> a Boolean value     </a:t>
            </a:r>
            <a:r>
              <a:rPr lang="en-US" altLang="en-CN" sz="1050">
                <a:solidFill>
                  <a:srgbClr val="000000"/>
                </a:solidFill>
                <a:latin typeface="Comic Sans MS" panose="030F0902030302020204" pitchFamily="66" charset="0"/>
              </a:rPr>
              <a:t>(</a:t>
            </a:r>
            <a:r>
              <a:rPr lang="en-US" altLang="en-CN" sz="1050">
                <a:solidFill>
                  <a:srgbClr val="000000"/>
                </a:solidFill>
                <a:latin typeface="Consolas" panose="020B0609020204030204" pitchFamily="49" charset="0"/>
              </a:rPr>
              <a:t>0</a:t>
            </a:r>
            <a:r>
              <a:rPr lang="en-US" altLang="en-CN" sz="1050">
                <a:solidFill>
                  <a:srgbClr val="000000"/>
                </a:solidFill>
                <a:latin typeface="Comic Sans MS" panose="030F0902030302020204" pitchFamily="66" charset="0"/>
              </a:rPr>
              <a:t> and </a:t>
            </a:r>
            <a:r>
              <a:rPr lang="en-US" altLang="en-CN" sz="1050">
                <a:solidFill>
                  <a:srgbClr val="000000"/>
                </a:solidFill>
                <a:latin typeface="Consolas" panose="020B0609020204030204" pitchFamily="49" charset="0"/>
              </a:rPr>
              <a:t>-1</a:t>
            </a:r>
            <a:r>
              <a:rPr lang="en-US" altLang="en-CN" sz="1050">
                <a:solidFill>
                  <a:srgbClr val="000000"/>
                </a:solidFill>
                <a:latin typeface="Comic Sans MS" panose="030F0902030302020204" pitchFamily="66" charset="0"/>
              </a:rPr>
              <a:t>, standing for </a:t>
            </a:r>
            <a:r>
              <a:rPr lang="en-US" altLang="en-CN" sz="1050">
                <a:solidFill>
                  <a:srgbClr val="000000"/>
                </a:solidFill>
                <a:latin typeface="Consolas" panose="020B0609020204030204" pitchFamily="49" charset="0"/>
              </a:rPr>
              <a:t>true</a:t>
            </a:r>
            <a:r>
              <a:rPr lang="en-US" altLang="en-CN" sz="1050">
                <a:solidFill>
                  <a:srgbClr val="000000"/>
                </a:solidFill>
                <a:latin typeface="Comic Sans MS" panose="030F0902030302020204" pitchFamily="66" charset="0"/>
              </a:rPr>
              <a:t> and </a:t>
            </a:r>
            <a:r>
              <a:rPr lang="en-US" altLang="en-CN" sz="1050">
                <a:solidFill>
                  <a:srgbClr val="000000"/>
                </a:solidFill>
                <a:latin typeface="Consolas" panose="020B0609020204030204" pitchFamily="49" charset="0"/>
              </a:rPr>
              <a:t>false</a:t>
            </a:r>
            <a:r>
              <a:rPr lang="en-US" altLang="en-CN" sz="1050">
                <a:solidFill>
                  <a:srgbClr val="000000"/>
                </a:solidFill>
                <a:latin typeface="Comic Sans MS" panose="030F0902030302020204" pitchFamily="66" charset="0"/>
              </a:rPr>
              <a:t>)</a:t>
            </a:r>
          </a:p>
          <a:p>
            <a:pPr eaLnBrk="0" fontAlgn="base" hangingPunct="0">
              <a:spcBef>
                <a:spcPct val="60000"/>
              </a:spcBef>
              <a:spcAft>
                <a:spcPct val="0"/>
              </a:spcAft>
              <a:buClr>
                <a:srgbClr val="006600"/>
              </a:buClr>
              <a:buSzPct val="80000"/>
              <a:buFont typeface="Wingdings" pitchFamily="2" charset="2"/>
              <a:buChar char="q"/>
            </a:pPr>
            <a:r>
              <a:rPr lang="en-US" altLang="en-CN" sz="1200">
                <a:solidFill>
                  <a:srgbClr val="000000"/>
                </a:solidFill>
                <a:latin typeface="Comic Sans MS" panose="030F0902030302020204" pitchFamily="66" charset="0"/>
              </a:rPr>
              <a:t> a pointer               </a:t>
            </a:r>
            <a:r>
              <a:rPr lang="en-US" altLang="en-CN" sz="1050">
                <a:solidFill>
                  <a:srgbClr val="000000"/>
                </a:solidFill>
                <a:latin typeface="Comic Sans MS" panose="030F0902030302020204" pitchFamily="66" charset="0"/>
              </a:rPr>
              <a:t>(memory address)</a:t>
            </a:r>
          </a:p>
        </p:txBody>
      </p:sp>
    </p:spTree>
    <p:extLst>
      <p:ext uri="{BB962C8B-B14F-4D97-AF65-F5344CB8AC3E}">
        <p14:creationId xmlns:p14="http://schemas.microsoft.com/office/powerpoint/2010/main" val="29910798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2837F7C2-8151-DD4E-9CFE-6C2D06D95BB8}"/>
              </a:ext>
            </a:extLst>
          </p:cNvPr>
          <p:cNvSpPr>
            <a:spLocks noGrp="1" noChangeArrowheads="1"/>
          </p:cNvSpPr>
          <p:nvPr>
            <p:ph type="title"/>
          </p:nvPr>
        </p:nvSpPr>
        <p:spPr/>
        <p:txBody>
          <a:bodyPr/>
          <a:lstStyle/>
          <a:p>
            <a:pPr>
              <a:defRPr/>
            </a:pPr>
            <a:r>
              <a:rPr lang="en-US">
                <a:cs typeface="+mj-cs"/>
              </a:rPr>
              <a:t>Memory access operations</a:t>
            </a:r>
            <a:endParaRPr lang="en-US" sz="1050">
              <a:cs typeface="+mj-cs"/>
            </a:endParaRPr>
          </a:p>
        </p:txBody>
      </p:sp>
      <p:sp>
        <p:nvSpPr>
          <p:cNvPr id="472066" name="Rectangle 2">
            <a:extLst>
              <a:ext uri="{FF2B5EF4-FFF2-40B4-BE49-F238E27FC236}">
                <a16:creationId xmlns:a16="http://schemas.microsoft.com/office/drawing/2014/main" id="{DBDFFE28-D532-414E-AC31-AC7DEADF077A}"/>
              </a:ext>
            </a:extLst>
          </p:cNvPr>
          <p:cNvSpPr>
            <a:spLocks noChangeArrowheads="1"/>
          </p:cNvSpPr>
          <p:nvPr/>
        </p:nvSpPr>
        <p:spPr bwMode="auto">
          <a:xfrm>
            <a:off x="1657350" y="3886200"/>
            <a:ext cx="4457700" cy="971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69056" tIns="34529" rIns="69056" bIns="34529"/>
          <a:lstStyle/>
          <a:p>
            <a:pPr marL="201216" indent="-201216" eaLnBrk="0" fontAlgn="base" hangingPunct="0">
              <a:lnSpc>
                <a:spcPct val="90000"/>
              </a:lnSpc>
              <a:spcBef>
                <a:spcPct val="40000"/>
              </a:spcBef>
              <a:spcAft>
                <a:spcPct val="0"/>
              </a:spcAft>
              <a:buClr>
                <a:srgbClr val="006600"/>
              </a:buClr>
              <a:buSzPct val="100000"/>
              <a:defRPr/>
            </a:pPr>
            <a:r>
              <a:rPr lang="en-US" sz="1200" u="sng">
                <a:latin typeface="Comic Sans MS" charset="0"/>
                <a:ea typeface="ＭＳ Ｐゴシック" charset="0"/>
              </a:rPr>
              <a:t>The stack:</a:t>
            </a:r>
          </a:p>
          <a:p>
            <a:pPr marL="201216" indent="-201216" eaLnBrk="0" fontAlgn="base" hangingPunct="0">
              <a:lnSpc>
                <a:spcPct val="90000"/>
              </a:lnSpc>
              <a:spcBef>
                <a:spcPct val="40000"/>
              </a:spcBef>
              <a:spcAft>
                <a:spcPct val="0"/>
              </a:spcAft>
              <a:buClr>
                <a:srgbClr val="006600"/>
              </a:buClr>
              <a:buSzPct val="80000"/>
              <a:buFont typeface="Wingdings" charset="0"/>
              <a:buChar char="n"/>
              <a:defRPr/>
            </a:pPr>
            <a:r>
              <a:rPr lang="en-US" sz="1200">
                <a:latin typeface="Comic Sans MS" charset="0"/>
                <a:ea typeface="ＭＳ Ｐゴシック" charset="0"/>
              </a:rPr>
              <a:t>A classical LIFO data structure</a:t>
            </a:r>
          </a:p>
          <a:p>
            <a:pPr marL="201216" indent="-201216" eaLnBrk="0" fontAlgn="base" hangingPunct="0">
              <a:lnSpc>
                <a:spcPct val="90000"/>
              </a:lnSpc>
              <a:spcBef>
                <a:spcPct val="40000"/>
              </a:spcBef>
              <a:spcAft>
                <a:spcPct val="0"/>
              </a:spcAft>
              <a:buClr>
                <a:srgbClr val="006600"/>
              </a:buClr>
              <a:buSzPct val="80000"/>
              <a:buFont typeface="Wingdings" charset="0"/>
              <a:buChar char="n"/>
              <a:defRPr/>
            </a:pPr>
            <a:r>
              <a:rPr lang="en-US" sz="1200">
                <a:latin typeface="Comic Sans MS" charset="0"/>
                <a:ea typeface="ＭＳ Ｐゴシック" charset="0"/>
              </a:rPr>
              <a:t>Elegant and powerful</a:t>
            </a:r>
          </a:p>
          <a:p>
            <a:pPr marL="201216" indent="-201216" eaLnBrk="0" fontAlgn="base" hangingPunct="0">
              <a:lnSpc>
                <a:spcPct val="90000"/>
              </a:lnSpc>
              <a:spcBef>
                <a:spcPct val="40000"/>
              </a:spcBef>
              <a:spcAft>
                <a:spcPct val="0"/>
              </a:spcAft>
              <a:buClr>
                <a:srgbClr val="006600"/>
              </a:buClr>
              <a:buSzPct val="80000"/>
              <a:buFont typeface="Wingdings" charset="0"/>
              <a:buChar char="n"/>
              <a:defRPr/>
            </a:pPr>
            <a:r>
              <a:rPr lang="en-US" sz="1200">
                <a:latin typeface="Comic Sans MS" charset="0"/>
                <a:ea typeface="ＭＳ Ｐゴシック" charset="0"/>
              </a:rPr>
              <a:t>Several hardware / software implementation options.</a:t>
            </a:r>
          </a:p>
        </p:txBody>
      </p:sp>
      <p:graphicFrame>
        <p:nvGraphicFramePr>
          <p:cNvPr id="470019" name="Object 3">
            <a:extLst>
              <a:ext uri="{FF2B5EF4-FFF2-40B4-BE49-F238E27FC236}">
                <a16:creationId xmlns:a16="http://schemas.microsoft.com/office/drawing/2014/main" id="{BBB6FD24-51F3-9843-8B7E-B1ACC7FE0018}"/>
              </a:ext>
            </a:extLst>
          </p:cNvPr>
          <p:cNvGraphicFramePr>
            <a:graphicFrameLocks noChangeAspect="1"/>
          </p:cNvGraphicFramePr>
          <p:nvPr/>
        </p:nvGraphicFramePr>
        <p:xfrm>
          <a:off x="1485900" y="2387203"/>
          <a:ext cx="2743200" cy="1727597"/>
        </p:xfrm>
        <a:graphic>
          <a:graphicData uri="http://schemas.openxmlformats.org/presentationml/2006/ole">
            <mc:AlternateContent xmlns:mc="http://schemas.openxmlformats.org/markup-compatibility/2006">
              <mc:Choice xmlns:v="urn:schemas-microsoft-com:vml" Requires="v">
                <p:oleObj spid="_x0000_s8199" name="Visio" r:id="rId4" imgW="6045200" imgH="5930900" progId="Visio.Drawing.11">
                  <p:embed/>
                </p:oleObj>
              </mc:Choice>
              <mc:Fallback>
                <p:oleObj name="Visio" r:id="rId4" imgW="6045200" imgH="5930900" progId="Visio.Drawing.11">
                  <p:embed/>
                  <p:pic>
                    <p:nvPicPr>
                      <p:cNvPr id="470019" name="Object 3">
                        <a:extLst>
                          <a:ext uri="{FF2B5EF4-FFF2-40B4-BE49-F238E27FC236}">
                            <a16:creationId xmlns:a16="http://schemas.microsoft.com/office/drawing/2014/main" id="{BBB6FD24-51F3-9843-8B7E-B1ACC7FE00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4660" r="55521" b="66949"/>
                      <a:stretch>
                        <a:fillRect/>
                      </a:stretch>
                    </p:blipFill>
                    <p:spPr bwMode="auto">
                      <a:xfrm>
                        <a:off x="1485900" y="2387203"/>
                        <a:ext cx="2743200" cy="172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Object 3">
            <a:extLst>
              <a:ext uri="{FF2B5EF4-FFF2-40B4-BE49-F238E27FC236}">
                <a16:creationId xmlns:a16="http://schemas.microsoft.com/office/drawing/2014/main" id="{360C7472-06E3-824B-B4F5-D4C193F1188C}"/>
              </a:ext>
            </a:extLst>
          </p:cNvPr>
          <p:cNvGraphicFramePr>
            <a:graphicFrameLocks noChangeAspect="1"/>
          </p:cNvGraphicFramePr>
          <p:nvPr/>
        </p:nvGraphicFramePr>
        <p:xfrm>
          <a:off x="4286250" y="2215753"/>
          <a:ext cx="628650" cy="1727597"/>
        </p:xfrm>
        <a:graphic>
          <a:graphicData uri="http://schemas.openxmlformats.org/presentationml/2006/ole">
            <mc:AlternateContent xmlns:mc="http://schemas.openxmlformats.org/markup-compatibility/2006">
              <mc:Choice xmlns:v="urn:schemas-microsoft-com:vml" Requires="v">
                <p:oleObj spid="_x0000_s8200" name="Visio" r:id="rId6" imgW="6045200" imgH="5930900" progId="Visio.Drawing.11">
                  <p:embed/>
                </p:oleObj>
              </mc:Choice>
              <mc:Fallback>
                <p:oleObj name="Visio" r:id="rId6" imgW="6045200" imgH="5930900" progId="Visio.Drawing.11">
                  <p:embed/>
                  <p:pic>
                    <p:nvPicPr>
                      <p:cNvPr id="2" name="Object 3">
                        <a:extLst>
                          <a:ext uri="{FF2B5EF4-FFF2-40B4-BE49-F238E27FC236}">
                            <a16:creationId xmlns:a16="http://schemas.microsoft.com/office/drawing/2014/main" id="{360C7472-06E3-824B-B4F5-D4C193F118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45406" t="4660" r="44402" b="66949"/>
                      <a:stretch>
                        <a:fillRect/>
                      </a:stretch>
                    </p:blipFill>
                    <p:spPr bwMode="auto">
                      <a:xfrm>
                        <a:off x="4286250" y="2215753"/>
                        <a:ext cx="628650" cy="172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3">
            <a:extLst>
              <a:ext uri="{FF2B5EF4-FFF2-40B4-BE49-F238E27FC236}">
                <a16:creationId xmlns:a16="http://schemas.microsoft.com/office/drawing/2014/main" id="{0BE08A5E-5BA5-9F47-BA5C-F1CB2D49655F}"/>
              </a:ext>
            </a:extLst>
          </p:cNvPr>
          <p:cNvGraphicFramePr>
            <a:graphicFrameLocks noChangeAspect="1"/>
          </p:cNvGraphicFramePr>
          <p:nvPr/>
        </p:nvGraphicFramePr>
        <p:xfrm>
          <a:off x="4972050" y="2387203"/>
          <a:ext cx="2795588" cy="1727597"/>
        </p:xfrm>
        <a:graphic>
          <a:graphicData uri="http://schemas.openxmlformats.org/presentationml/2006/ole">
            <mc:AlternateContent xmlns:mc="http://schemas.openxmlformats.org/markup-compatibility/2006">
              <mc:Choice xmlns:v="urn:schemas-microsoft-com:vml" Requires="v">
                <p:oleObj spid="_x0000_s8201" name="Visio" r:id="rId8" imgW="6045200" imgH="5930900" progId="Visio.Drawing.11">
                  <p:embed/>
                </p:oleObj>
              </mc:Choice>
              <mc:Fallback>
                <p:oleObj name="Visio" r:id="rId8" imgW="6045200" imgH="5930900" progId="Visio.Drawing.11">
                  <p:embed/>
                  <p:pic>
                    <p:nvPicPr>
                      <p:cNvPr id="3" name="Object 3">
                        <a:extLst>
                          <a:ext uri="{FF2B5EF4-FFF2-40B4-BE49-F238E27FC236}">
                            <a16:creationId xmlns:a16="http://schemas.microsoft.com/office/drawing/2014/main" id="{0BE08A5E-5BA5-9F47-BA5C-F1CB2D49655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54672" t="4660" b="66949"/>
                      <a:stretch>
                        <a:fillRect/>
                      </a:stretch>
                    </p:blipFill>
                    <p:spPr bwMode="auto">
                      <a:xfrm>
                        <a:off x="4972050" y="2387203"/>
                        <a:ext cx="2795588" cy="172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1280" name="Group 16">
            <a:extLst>
              <a:ext uri="{FF2B5EF4-FFF2-40B4-BE49-F238E27FC236}">
                <a16:creationId xmlns:a16="http://schemas.microsoft.com/office/drawing/2014/main" id="{8D696A09-BCEC-0B44-A830-7A2A5A3F5F8E}"/>
              </a:ext>
            </a:extLst>
          </p:cNvPr>
          <p:cNvGrpSpPr>
            <a:grpSpLocks/>
          </p:cNvGrpSpPr>
          <p:nvPr/>
        </p:nvGrpSpPr>
        <p:grpSpPr bwMode="auto">
          <a:xfrm>
            <a:off x="1485900" y="514350"/>
            <a:ext cx="2743200" cy="1885950"/>
            <a:chOff x="288" y="432"/>
            <a:chExt cx="2304" cy="1584"/>
          </a:xfrm>
        </p:grpSpPr>
        <p:graphicFrame>
          <p:nvGraphicFramePr>
            <p:cNvPr id="57355" name="Object 3">
              <a:extLst>
                <a:ext uri="{FF2B5EF4-FFF2-40B4-BE49-F238E27FC236}">
                  <a16:creationId xmlns:a16="http://schemas.microsoft.com/office/drawing/2014/main" id="{56B5D104-98D1-A649-9586-FCD7527D338C}"/>
                </a:ext>
              </a:extLst>
            </p:cNvPr>
            <p:cNvGraphicFramePr>
              <a:graphicFrameLocks noChangeAspect="1"/>
            </p:cNvGraphicFramePr>
            <p:nvPr/>
          </p:nvGraphicFramePr>
          <p:xfrm>
            <a:off x="288" y="432"/>
            <a:ext cx="2304" cy="1451"/>
          </p:xfrm>
          <a:graphic>
            <a:graphicData uri="http://schemas.openxmlformats.org/presentationml/2006/ole">
              <mc:AlternateContent xmlns:mc="http://schemas.openxmlformats.org/markup-compatibility/2006">
                <mc:Choice xmlns:v="urn:schemas-microsoft-com:vml" Requires="v">
                  <p:oleObj spid="_x0000_s8202" name="Visio" r:id="rId10" imgW="6045200" imgH="5930900" progId="Visio.Drawing.11">
                    <p:embed/>
                  </p:oleObj>
                </mc:Choice>
                <mc:Fallback>
                  <p:oleObj name="Visio" r:id="rId10" imgW="6045200" imgH="5930900" progId="Visio.Drawing.11">
                    <p:embed/>
                    <p:pic>
                      <p:nvPicPr>
                        <p:cNvPr id="57355" name="Object 3">
                          <a:extLst>
                            <a:ext uri="{FF2B5EF4-FFF2-40B4-BE49-F238E27FC236}">
                              <a16:creationId xmlns:a16="http://schemas.microsoft.com/office/drawing/2014/main" id="{56B5D104-98D1-A649-9586-FCD7527D338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t="4660" r="55521" b="66949"/>
                        <a:stretch>
                          <a:fillRect/>
                        </a:stretch>
                      </p:blipFill>
                      <p:spPr bwMode="auto">
                        <a:xfrm>
                          <a:off x="288" y="432"/>
                          <a:ext cx="2304" cy="1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76" name="Content Placeholder 2">
              <a:extLst>
                <a:ext uri="{FF2B5EF4-FFF2-40B4-BE49-F238E27FC236}">
                  <a16:creationId xmlns:a16="http://schemas.microsoft.com/office/drawing/2014/main" id="{AEFA8DF1-5574-D44D-B3BB-DA9C8A36F30D}"/>
                </a:ext>
              </a:extLst>
            </p:cNvPr>
            <p:cNvSpPr>
              <a:spLocks/>
            </p:cNvSpPr>
            <p:nvPr/>
          </p:nvSpPr>
          <p:spPr bwMode="auto">
            <a:xfrm>
              <a:off x="1056" y="1728"/>
              <a:ext cx="624"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69056" tIns="34529" rIns="69056" bIns="34529"/>
            <a:lstStyle/>
            <a:p>
              <a:pPr eaLnBrk="0" fontAlgn="base" hangingPunct="0">
                <a:spcBef>
                  <a:spcPct val="60000"/>
                </a:spcBef>
                <a:spcAft>
                  <a:spcPct val="0"/>
                </a:spcAft>
                <a:buClr>
                  <a:srgbClr val="006600"/>
                </a:buClr>
                <a:buSzPct val="100000"/>
                <a:defRPr/>
              </a:pPr>
              <a:r>
                <a:rPr lang="en-US" sz="1200">
                  <a:latin typeface="Comic Sans MS" charset="0"/>
                  <a:ea typeface="ＭＳ Ｐゴシック" charset="0"/>
                </a:rPr>
                <a:t>(before)</a:t>
              </a:r>
            </a:p>
          </p:txBody>
        </p:sp>
      </p:grpSp>
      <p:graphicFrame>
        <p:nvGraphicFramePr>
          <p:cNvPr id="5" name="Object 3">
            <a:extLst>
              <a:ext uri="{FF2B5EF4-FFF2-40B4-BE49-F238E27FC236}">
                <a16:creationId xmlns:a16="http://schemas.microsoft.com/office/drawing/2014/main" id="{1202B442-4A54-2844-A1F3-A5CCA35D9414}"/>
              </a:ext>
            </a:extLst>
          </p:cNvPr>
          <p:cNvGraphicFramePr>
            <a:graphicFrameLocks noChangeAspect="1"/>
          </p:cNvGraphicFramePr>
          <p:nvPr/>
        </p:nvGraphicFramePr>
        <p:xfrm>
          <a:off x="4229100" y="444103"/>
          <a:ext cx="685800" cy="1727597"/>
        </p:xfrm>
        <a:graphic>
          <a:graphicData uri="http://schemas.openxmlformats.org/presentationml/2006/ole">
            <mc:AlternateContent xmlns:mc="http://schemas.openxmlformats.org/markup-compatibility/2006">
              <mc:Choice xmlns:v="urn:schemas-microsoft-com:vml" Requires="v">
                <p:oleObj spid="_x0000_s8203" name="Visio" r:id="rId12" imgW="6045200" imgH="5930900" progId="Visio.Drawing.11">
                  <p:embed/>
                </p:oleObj>
              </mc:Choice>
              <mc:Fallback>
                <p:oleObj name="Visio" r:id="rId12" imgW="6045200" imgH="5930900" progId="Visio.Drawing.11">
                  <p:embed/>
                  <p:pic>
                    <p:nvPicPr>
                      <p:cNvPr id="5" name="Object 3">
                        <a:extLst>
                          <a:ext uri="{FF2B5EF4-FFF2-40B4-BE49-F238E27FC236}">
                            <a16:creationId xmlns:a16="http://schemas.microsoft.com/office/drawing/2014/main" id="{1202B442-4A54-2844-A1F3-A5CCA35D94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44479" t="4660" r="44402" b="66949"/>
                      <a:stretch>
                        <a:fillRect/>
                      </a:stretch>
                    </p:blipFill>
                    <p:spPr bwMode="auto">
                      <a:xfrm>
                        <a:off x="4229100" y="444103"/>
                        <a:ext cx="685800" cy="172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1281" name="Group 17">
            <a:extLst>
              <a:ext uri="{FF2B5EF4-FFF2-40B4-BE49-F238E27FC236}">
                <a16:creationId xmlns:a16="http://schemas.microsoft.com/office/drawing/2014/main" id="{E9B7334E-7014-1A4D-ACB0-AA3A386B8C8A}"/>
              </a:ext>
            </a:extLst>
          </p:cNvPr>
          <p:cNvGrpSpPr>
            <a:grpSpLocks/>
          </p:cNvGrpSpPr>
          <p:nvPr/>
        </p:nvGrpSpPr>
        <p:grpSpPr bwMode="auto">
          <a:xfrm>
            <a:off x="4914900" y="514350"/>
            <a:ext cx="2852738" cy="1885950"/>
            <a:chOff x="3168" y="432"/>
            <a:chExt cx="2396" cy="1584"/>
          </a:xfrm>
        </p:grpSpPr>
        <p:graphicFrame>
          <p:nvGraphicFramePr>
            <p:cNvPr id="57353" name="Object 3">
              <a:extLst>
                <a:ext uri="{FF2B5EF4-FFF2-40B4-BE49-F238E27FC236}">
                  <a16:creationId xmlns:a16="http://schemas.microsoft.com/office/drawing/2014/main" id="{5F62F3F5-037B-5A4C-A6DD-E422FEF89509}"/>
                </a:ext>
              </a:extLst>
            </p:cNvPr>
            <p:cNvGraphicFramePr>
              <a:graphicFrameLocks noChangeAspect="1"/>
            </p:cNvGraphicFramePr>
            <p:nvPr/>
          </p:nvGraphicFramePr>
          <p:xfrm>
            <a:off x="3168" y="432"/>
            <a:ext cx="2396" cy="1248"/>
          </p:xfrm>
          <a:graphic>
            <a:graphicData uri="http://schemas.openxmlformats.org/presentationml/2006/ole">
              <mc:AlternateContent xmlns:mc="http://schemas.openxmlformats.org/markup-compatibility/2006">
                <mc:Choice xmlns:v="urn:schemas-microsoft-com:vml" Requires="v">
                  <p:oleObj spid="_x0000_s8204" name="Visio" r:id="rId14" imgW="6045200" imgH="5930900" progId="Visio.Drawing.11">
                    <p:embed/>
                  </p:oleObj>
                </mc:Choice>
                <mc:Fallback>
                  <p:oleObj name="Visio" r:id="rId14" imgW="6045200" imgH="5930900" progId="Visio.Drawing.11">
                    <p:embed/>
                    <p:pic>
                      <p:nvPicPr>
                        <p:cNvPr id="57353" name="Object 3">
                          <a:extLst>
                            <a:ext uri="{FF2B5EF4-FFF2-40B4-BE49-F238E27FC236}">
                              <a16:creationId xmlns:a16="http://schemas.microsoft.com/office/drawing/2014/main" id="{5F62F3F5-037B-5A4C-A6DD-E422FEF8950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l="53745" t="4660" b="70921"/>
                        <a:stretch>
                          <a:fillRect/>
                        </a:stretch>
                      </p:blipFill>
                      <p:spPr bwMode="auto">
                        <a:xfrm>
                          <a:off x="3168" y="432"/>
                          <a:ext cx="2396" cy="1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79" name="Content Placeholder 2">
              <a:extLst>
                <a:ext uri="{FF2B5EF4-FFF2-40B4-BE49-F238E27FC236}">
                  <a16:creationId xmlns:a16="http://schemas.microsoft.com/office/drawing/2014/main" id="{107011EF-29E3-E649-A1E3-A3871CA9E669}"/>
                </a:ext>
              </a:extLst>
            </p:cNvPr>
            <p:cNvSpPr>
              <a:spLocks/>
            </p:cNvSpPr>
            <p:nvPr/>
          </p:nvSpPr>
          <p:spPr bwMode="auto">
            <a:xfrm>
              <a:off x="3888" y="1728"/>
              <a:ext cx="624"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69056" tIns="34529" rIns="69056" bIns="34529"/>
            <a:lstStyle/>
            <a:p>
              <a:pPr eaLnBrk="0" fontAlgn="base" hangingPunct="0">
                <a:spcBef>
                  <a:spcPct val="60000"/>
                </a:spcBef>
                <a:spcAft>
                  <a:spcPct val="0"/>
                </a:spcAft>
                <a:buClr>
                  <a:srgbClr val="006600"/>
                </a:buClr>
                <a:buSzPct val="100000"/>
                <a:defRPr/>
              </a:pPr>
              <a:r>
                <a:rPr lang="en-US" sz="1200">
                  <a:latin typeface="Comic Sans MS" charset="0"/>
                  <a:ea typeface="ＭＳ Ｐゴシック" charset="0"/>
                </a:rPr>
                <a:t>(after)</a:t>
              </a:r>
            </a:p>
          </p:txBody>
        </p:sp>
      </p:grpSp>
    </p:spTree>
    <p:extLst>
      <p:ext uri="{BB962C8B-B14F-4D97-AF65-F5344CB8AC3E}">
        <p14:creationId xmlns:p14="http://schemas.microsoft.com/office/powerpoint/2010/main" val="279155496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2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28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7001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720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206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BD008946-AE37-5042-AE36-C76190E44D6B}"/>
              </a:ext>
            </a:extLst>
          </p:cNvPr>
          <p:cNvSpPr>
            <a:spLocks noGrp="1" noChangeArrowheads="1"/>
          </p:cNvSpPr>
          <p:nvPr>
            <p:ph type="title"/>
          </p:nvPr>
        </p:nvSpPr>
        <p:spPr/>
        <p:txBody>
          <a:bodyPr/>
          <a:lstStyle/>
          <a:p>
            <a:pPr>
              <a:defRPr/>
            </a:pPr>
            <a:r>
              <a:rPr lang="en-US">
                <a:cs typeface="+mj-cs"/>
              </a:rPr>
              <a:t>Evaluation of arithmetic expressions</a:t>
            </a:r>
          </a:p>
        </p:txBody>
      </p:sp>
      <p:graphicFrame>
        <p:nvGraphicFramePr>
          <p:cNvPr id="474116" name="Object 4">
            <a:extLst>
              <a:ext uri="{FF2B5EF4-FFF2-40B4-BE49-F238E27FC236}">
                <a16:creationId xmlns:a16="http://schemas.microsoft.com/office/drawing/2014/main" id="{5E906693-E216-C14B-9414-454470908790}"/>
              </a:ext>
            </a:extLst>
          </p:cNvPr>
          <p:cNvGraphicFramePr>
            <a:graphicFrameLocks noChangeAspect="1"/>
          </p:cNvGraphicFramePr>
          <p:nvPr/>
        </p:nvGraphicFramePr>
        <p:xfrm>
          <a:off x="1828801" y="2343151"/>
          <a:ext cx="4969669" cy="2655094"/>
        </p:xfrm>
        <a:graphic>
          <a:graphicData uri="http://schemas.openxmlformats.org/presentationml/2006/ole">
            <mc:AlternateContent xmlns:mc="http://schemas.openxmlformats.org/markup-compatibility/2006">
              <mc:Choice xmlns:v="urn:schemas-microsoft-com:vml" Requires="v">
                <p:oleObj spid="_x0000_s9218" name="Visio" r:id="rId4" imgW="6883400" imgH="5930900" progId="Visio.Drawing.11">
                  <p:embed/>
                </p:oleObj>
              </mc:Choice>
              <mc:Fallback>
                <p:oleObj name="Visio" r:id="rId4" imgW="6883400" imgH="5930900" progId="Visio.Drawing.11">
                  <p:embed/>
                  <p:pic>
                    <p:nvPicPr>
                      <p:cNvPr id="474116" name="Object 4">
                        <a:extLst>
                          <a:ext uri="{FF2B5EF4-FFF2-40B4-BE49-F238E27FC236}">
                            <a16:creationId xmlns:a16="http://schemas.microsoft.com/office/drawing/2014/main" id="{5E906693-E216-C14B-9414-4544709087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4932" t="44365" r="-633" b="2518"/>
                      <a:stretch>
                        <a:fillRect/>
                      </a:stretch>
                    </p:blipFill>
                    <p:spPr bwMode="auto">
                      <a:xfrm>
                        <a:off x="1828801" y="2343151"/>
                        <a:ext cx="4969669" cy="2655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3330" name="Group 18">
            <a:extLst>
              <a:ext uri="{FF2B5EF4-FFF2-40B4-BE49-F238E27FC236}">
                <a16:creationId xmlns:a16="http://schemas.microsoft.com/office/drawing/2014/main" id="{DDE3B08F-0F2F-D64F-938A-586339787284}"/>
              </a:ext>
            </a:extLst>
          </p:cNvPr>
          <p:cNvGrpSpPr>
            <a:grpSpLocks/>
          </p:cNvGrpSpPr>
          <p:nvPr/>
        </p:nvGrpSpPr>
        <p:grpSpPr bwMode="auto">
          <a:xfrm>
            <a:off x="3429000" y="514350"/>
            <a:ext cx="3943350" cy="1485900"/>
            <a:chOff x="1920" y="432"/>
            <a:chExt cx="3312" cy="1248"/>
          </a:xfrm>
        </p:grpSpPr>
        <p:grpSp>
          <p:nvGrpSpPr>
            <p:cNvPr id="59396" name="Group 17">
              <a:extLst>
                <a:ext uri="{FF2B5EF4-FFF2-40B4-BE49-F238E27FC236}">
                  <a16:creationId xmlns:a16="http://schemas.microsoft.com/office/drawing/2014/main" id="{89C43353-18FD-6A46-8D94-6C841E15AC3E}"/>
                </a:ext>
              </a:extLst>
            </p:cNvPr>
            <p:cNvGrpSpPr>
              <a:grpSpLocks/>
            </p:cNvGrpSpPr>
            <p:nvPr/>
          </p:nvGrpSpPr>
          <p:grpSpPr bwMode="auto">
            <a:xfrm>
              <a:off x="1920" y="432"/>
              <a:ext cx="1296" cy="1248"/>
              <a:chOff x="1920" y="432"/>
              <a:chExt cx="1296" cy="1248"/>
            </a:xfrm>
          </p:grpSpPr>
          <p:sp>
            <p:nvSpPr>
              <p:cNvPr id="455683" name="Text Box 3">
                <a:extLst>
                  <a:ext uri="{FF2B5EF4-FFF2-40B4-BE49-F238E27FC236}">
                    <a16:creationId xmlns:a16="http://schemas.microsoft.com/office/drawing/2014/main" id="{FE095EDA-ECDA-CD47-8D30-73F85FC9A131}"/>
                  </a:ext>
                </a:extLst>
              </p:cNvPr>
              <p:cNvSpPr txBox="1">
                <a:spLocks noChangeArrowheads="1"/>
              </p:cNvSpPr>
              <p:nvPr/>
            </p:nvSpPr>
            <p:spPr bwMode="auto">
              <a:xfrm>
                <a:off x="1920" y="624"/>
                <a:ext cx="1152" cy="1056"/>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70200" tIns="62100" rIns="70200" bIns="62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just" fontAlgn="base">
                  <a:lnSpc>
                    <a:spcPct val="50000"/>
                  </a:lnSpc>
                  <a:spcBef>
                    <a:spcPct val="45000"/>
                  </a:spcBef>
                  <a:spcAft>
                    <a:spcPct val="0"/>
                  </a:spcAft>
                  <a:defRPr/>
                </a:pPr>
                <a:r>
                  <a:rPr lang="en-US" sz="900">
                    <a:solidFill>
                      <a:srgbClr val="000000"/>
                    </a:solidFill>
                    <a:latin typeface="Consolas" charset="0"/>
                    <a:cs typeface="Consolas" charset="0"/>
                  </a:rPr>
                  <a:t>// z=(2-x)-(y+5)</a:t>
                </a:r>
              </a:p>
              <a:p>
                <a:pPr algn="just" fontAlgn="base">
                  <a:lnSpc>
                    <a:spcPct val="50000"/>
                  </a:lnSpc>
                  <a:spcBef>
                    <a:spcPct val="45000"/>
                  </a:spcBef>
                  <a:spcAft>
                    <a:spcPct val="0"/>
                  </a:spcAft>
                  <a:defRPr/>
                </a:pPr>
                <a:r>
                  <a:rPr lang="en-US" sz="900">
                    <a:solidFill>
                      <a:srgbClr val="000000"/>
                    </a:solidFill>
                    <a:latin typeface="Consolas" charset="0"/>
                    <a:cs typeface="Consolas" charset="0"/>
                  </a:rPr>
                  <a:t>push 2</a:t>
                </a:r>
              </a:p>
              <a:p>
                <a:pPr algn="just" fontAlgn="base">
                  <a:lnSpc>
                    <a:spcPct val="50000"/>
                  </a:lnSpc>
                  <a:spcBef>
                    <a:spcPct val="45000"/>
                  </a:spcBef>
                  <a:spcAft>
                    <a:spcPct val="0"/>
                  </a:spcAft>
                  <a:defRPr/>
                </a:pPr>
                <a:r>
                  <a:rPr lang="en-US" sz="900">
                    <a:solidFill>
                      <a:srgbClr val="000000"/>
                    </a:solidFill>
                    <a:latin typeface="Consolas" charset="0"/>
                    <a:cs typeface="Consolas" charset="0"/>
                  </a:rPr>
                  <a:t>push x</a:t>
                </a:r>
              </a:p>
              <a:p>
                <a:pPr algn="just" fontAlgn="base">
                  <a:lnSpc>
                    <a:spcPct val="50000"/>
                  </a:lnSpc>
                  <a:spcBef>
                    <a:spcPct val="45000"/>
                  </a:spcBef>
                  <a:spcAft>
                    <a:spcPct val="0"/>
                  </a:spcAft>
                  <a:defRPr/>
                </a:pPr>
                <a:r>
                  <a:rPr lang="en-US" sz="900">
                    <a:solidFill>
                      <a:srgbClr val="000000"/>
                    </a:solidFill>
                    <a:latin typeface="Consolas" charset="0"/>
                    <a:cs typeface="Consolas" charset="0"/>
                  </a:rPr>
                  <a:t>sub</a:t>
                </a:r>
              </a:p>
              <a:p>
                <a:pPr algn="just" fontAlgn="base">
                  <a:lnSpc>
                    <a:spcPct val="50000"/>
                  </a:lnSpc>
                  <a:spcBef>
                    <a:spcPct val="45000"/>
                  </a:spcBef>
                  <a:spcAft>
                    <a:spcPct val="0"/>
                  </a:spcAft>
                  <a:defRPr/>
                </a:pPr>
                <a:r>
                  <a:rPr lang="en-US" sz="900">
                    <a:solidFill>
                      <a:srgbClr val="000000"/>
                    </a:solidFill>
                    <a:latin typeface="Consolas" charset="0"/>
                    <a:cs typeface="Consolas" charset="0"/>
                  </a:rPr>
                  <a:t>push y</a:t>
                </a:r>
              </a:p>
              <a:p>
                <a:pPr algn="just" fontAlgn="base">
                  <a:lnSpc>
                    <a:spcPct val="50000"/>
                  </a:lnSpc>
                  <a:spcBef>
                    <a:spcPct val="45000"/>
                  </a:spcBef>
                  <a:spcAft>
                    <a:spcPct val="0"/>
                  </a:spcAft>
                  <a:defRPr/>
                </a:pPr>
                <a:r>
                  <a:rPr lang="en-US" sz="900">
                    <a:solidFill>
                      <a:srgbClr val="000000"/>
                    </a:solidFill>
                    <a:latin typeface="Consolas" charset="0"/>
                    <a:cs typeface="Consolas" charset="0"/>
                  </a:rPr>
                  <a:t>push 5</a:t>
                </a:r>
              </a:p>
              <a:p>
                <a:pPr algn="just" fontAlgn="base">
                  <a:lnSpc>
                    <a:spcPct val="50000"/>
                  </a:lnSpc>
                  <a:spcBef>
                    <a:spcPct val="45000"/>
                  </a:spcBef>
                  <a:spcAft>
                    <a:spcPct val="0"/>
                  </a:spcAft>
                  <a:defRPr/>
                </a:pPr>
                <a:r>
                  <a:rPr lang="en-US" sz="900">
                    <a:solidFill>
                      <a:srgbClr val="000000"/>
                    </a:solidFill>
                    <a:latin typeface="Consolas" charset="0"/>
                    <a:cs typeface="Consolas" charset="0"/>
                  </a:rPr>
                  <a:t>add</a:t>
                </a:r>
              </a:p>
              <a:p>
                <a:pPr algn="just" fontAlgn="base">
                  <a:lnSpc>
                    <a:spcPct val="50000"/>
                  </a:lnSpc>
                  <a:spcBef>
                    <a:spcPct val="45000"/>
                  </a:spcBef>
                  <a:spcAft>
                    <a:spcPct val="0"/>
                  </a:spcAft>
                  <a:defRPr/>
                </a:pPr>
                <a:r>
                  <a:rPr lang="en-US" sz="900">
                    <a:solidFill>
                      <a:srgbClr val="000000"/>
                    </a:solidFill>
                    <a:latin typeface="Consolas" charset="0"/>
                    <a:cs typeface="Consolas" charset="0"/>
                  </a:rPr>
                  <a:t>sub</a:t>
                </a:r>
              </a:p>
              <a:p>
                <a:pPr algn="just" fontAlgn="base">
                  <a:lnSpc>
                    <a:spcPct val="50000"/>
                  </a:lnSpc>
                  <a:spcBef>
                    <a:spcPct val="45000"/>
                  </a:spcBef>
                  <a:spcAft>
                    <a:spcPct val="0"/>
                  </a:spcAft>
                  <a:defRPr/>
                </a:pPr>
                <a:r>
                  <a:rPr lang="en-US" sz="900">
                    <a:solidFill>
                      <a:srgbClr val="000000"/>
                    </a:solidFill>
                    <a:latin typeface="Consolas" charset="0"/>
                    <a:cs typeface="Consolas" charset="0"/>
                  </a:rPr>
                  <a:t>pop z</a:t>
                </a:r>
              </a:p>
              <a:p>
                <a:pPr algn="just" fontAlgn="base">
                  <a:lnSpc>
                    <a:spcPct val="50000"/>
                  </a:lnSpc>
                  <a:spcBef>
                    <a:spcPct val="45000"/>
                  </a:spcBef>
                  <a:spcAft>
                    <a:spcPct val="0"/>
                  </a:spcAft>
                  <a:defRPr/>
                </a:pPr>
                <a:endParaRPr lang="en-US" sz="900">
                  <a:solidFill>
                    <a:srgbClr val="000000"/>
                  </a:solidFill>
                  <a:latin typeface="Consolas" charset="0"/>
                  <a:cs typeface="Consolas" charset="0"/>
                </a:endParaRPr>
              </a:p>
            </p:txBody>
          </p:sp>
          <p:sp>
            <p:nvSpPr>
              <p:cNvPr id="59399" name="Rectangle 10">
                <a:extLst>
                  <a:ext uri="{FF2B5EF4-FFF2-40B4-BE49-F238E27FC236}">
                    <a16:creationId xmlns:a16="http://schemas.microsoft.com/office/drawing/2014/main" id="{7383987F-573B-8149-98AF-78BC38B16722}"/>
                  </a:ext>
                </a:extLst>
              </p:cNvPr>
              <p:cNvSpPr>
                <a:spLocks noChangeArrowheads="1"/>
              </p:cNvSpPr>
              <p:nvPr/>
            </p:nvSpPr>
            <p:spPr bwMode="auto">
              <a:xfrm>
                <a:off x="1920" y="432"/>
                <a:ext cx="129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60000"/>
                  </a:spcBef>
                  <a:spcAft>
                    <a:spcPct val="70000"/>
                  </a:spcAft>
                  <a:buClr>
                    <a:srgbClr val="006600"/>
                  </a:buClr>
                  <a:buSzPct val="85000"/>
                </a:pPr>
                <a:r>
                  <a:rPr lang="en-US" altLang="en-CN" sz="1200">
                    <a:solidFill>
                      <a:srgbClr val="000000"/>
                    </a:solidFill>
                    <a:latin typeface="Comic Sans MS" panose="030F0902030302020204" pitchFamily="66" charset="0"/>
                  </a:rPr>
                  <a:t>VM code </a:t>
                </a:r>
                <a:r>
                  <a:rPr lang="en-US" altLang="en-CN" sz="1050">
                    <a:solidFill>
                      <a:srgbClr val="000000"/>
                    </a:solidFill>
                    <a:latin typeface="Comic Sans MS" panose="030F0902030302020204" pitchFamily="66" charset="0"/>
                  </a:rPr>
                  <a:t>(example)</a:t>
                </a:r>
              </a:p>
            </p:txBody>
          </p:sp>
        </p:grpSp>
        <p:sp>
          <p:nvSpPr>
            <p:cNvPr id="59397" name="Rectangle 10">
              <a:extLst>
                <a:ext uri="{FF2B5EF4-FFF2-40B4-BE49-F238E27FC236}">
                  <a16:creationId xmlns:a16="http://schemas.microsoft.com/office/drawing/2014/main" id="{8F0747ED-ED09-2D4F-99C9-A2D45203AFEC}"/>
                </a:ext>
              </a:extLst>
            </p:cNvPr>
            <p:cNvSpPr>
              <a:spLocks noChangeArrowheads="1"/>
            </p:cNvSpPr>
            <p:nvPr/>
          </p:nvSpPr>
          <p:spPr bwMode="auto">
            <a:xfrm>
              <a:off x="3360" y="672"/>
              <a:ext cx="1872" cy="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60000"/>
                </a:spcBef>
                <a:spcAft>
                  <a:spcPct val="70000"/>
                </a:spcAft>
                <a:buClr>
                  <a:srgbClr val="006600"/>
                </a:buClr>
                <a:buSzPct val="85000"/>
              </a:pPr>
              <a:r>
                <a:rPr lang="en-US" altLang="en-CN" sz="1200">
                  <a:solidFill>
                    <a:srgbClr val="000000"/>
                  </a:solidFill>
                  <a:latin typeface="Comic Sans MS" panose="030F0902030302020204" pitchFamily="66" charset="0"/>
                </a:rPr>
                <a:t>(suppose that</a:t>
              </a:r>
              <a:br>
                <a:rPr lang="en-US" altLang="en-CN" sz="1200">
                  <a:solidFill>
                    <a:srgbClr val="000000"/>
                  </a:solidFill>
                  <a:latin typeface="Comic Sans MS" panose="030F0902030302020204" pitchFamily="66" charset="0"/>
                </a:rPr>
              </a:br>
              <a:r>
                <a:rPr lang="en-US" altLang="en-CN" sz="1200">
                  <a:solidFill>
                    <a:srgbClr val="000000"/>
                  </a:solidFill>
                  <a:latin typeface="Comic Sans MS" panose="030F0902030302020204" pitchFamily="66" charset="0"/>
                </a:rPr>
                <a:t>  </a:t>
              </a:r>
              <a:r>
                <a:rPr lang="en-US" altLang="en-CN" sz="1050">
                  <a:solidFill>
                    <a:srgbClr val="000000"/>
                  </a:solidFill>
                  <a:latin typeface="Consolas" panose="020B0609020204030204" pitchFamily="49" charset="0"/>
                </a:rPr>
                <a:t>x</a:t>
              </a:r>
              <a:r>
                <a:rPr lang="en-US" altLang="en-CN" sz="1200">
                  <a:solidFill>
                    <a:srgbClr val="000000"/>
                  </a:solidFill>
                  <a:latin typeface="Comic Sans MS" panose="030F0902030302020204" pitchFamily="66" charset="0"/>
                </a:rPr>
                <a:t> refers to </a:t>
              </a:r>
              <a:r>
                <a:rPr lang="en-US" altLang="en-CN" sz="1050">
                  <a:solidFill>
                    <a:srgbClr val="000000"/>
                  </a:solidFill>
                  <a:latin typeface="Consolas" panose="020B0609020204030204" pitchFamily="49" charset="0"/>
                </a:rPr>
                <a:t>static</a:t>
              </a:r>
              <a:r>
                <a:rPr lang="en-US" altLang="en-CN" sz="1200">
                  <a:solidFill>
                    <a:srgbClr val="000000"/>
                  </a:solidFill>
                  <a:latin typeface="Comic Sans MS" panose="030F0902030302020204" pitchFamily="66" charset="0"/>
                </a:rPr>
                <a:t> </a:t>
              </a:r>
              <a:r>
                <a:rPr lang="en-US" altLang="en-CN" sz="1050">
                  <a:solidFill>
                    <a:srgbClr val="000000"/>
                  </a:solidFill>
                  <a:latin typeface="Consolas" panose="020B0609020204030204" pitchFamily="49" charset="0"/>
                </a:rPr>
                <a:t>0</a:t>
              </a:r>
              <a:r>
                <a:rPr lang="en-US" altLang="en-CN" sz="1200">
                  <a:solidFill>
                    <a:srgbClr val="000000"/>
                  </a:solidFill>
                  <a:latin typeface="Comic Sans MS" panose="030F0902030302020204" pitchFamily="66" charset="0"/>
                </a:rPr>
                <a:t>,</a:t>
              </a:r>
              <a:br>
                <a:rPr lang="en-US" altLang="en-CN" sz="1200">
                  <a:solidFill>
                    <a:srgbClr val="000000"/>
                  </a:solidFill>
                  <a:latin typeface="Comic Sans MS" panose="030F0902030302020204" pitchFamily="66" charset="0"/>
                </a:rPr>
              </a:br>
              <a:r>
                <a:rPr lang="en-US" altLang="en-CN" sz="1200">
                  <a:solidFill>
                    <a:srgbClr val="000000"/>
                  </a:solidFill>
                  <a:latin typeface="Comic Sans MS" panose="030F0902030302020204" pitchFamily="66" charset="0"/>
                </a:rPr>
                <a:t>  </a:t>
              </a:r>
              <a:r>
                <a:rPr lang="en-US" altLang="en-CN" sz="1050">
                  <a:solidFill>
                    <a:srgbClr val="000000"/>
                  </a:solidFill>
                  <a:latin typeface="Consolas" panose="020B0609020204030204" pitchFamily="49" charset="0"/>
                </a:rPr>
                <a:t>y</a:t>
              </a:r>
              <a:r>
                <a:rPr lang="en-US" altLang="en-CN" sz="1200">
                  <a:solidFill>
                    <a:srgbClr val="000000"/>
                  </a:solidFill>
                  <a:latin typeface="Comic Sans MS" panose="030F0902030302020204" pitchFamily="66" charset="0"/>
                </a:rPr>
                <a:t> refers to </a:t>
              </a:r>
              <a:r>
                <a:rPr lang="en-US" altLang="en-CN" sz="1050">
                  <a:solidFill>
                    <a:srgbClr val="000000"/>
                  </a:solidFill>
                  <a:latin typeface="Consolas" panose="020B0609020204030204" pitchFamily="49" charset="0"/>
                </a:rPr>
                <a:t>static</a:t>
              </a:r>
              <a:r>
                <a:rPr lang="en-US" altLang="en-CN" sz="1200">
                  <a:solidFill>
                    <a:srgbClr val="000000"/>
                  </a:solidFill>
                  <a:latin typeface="Comic Sans MS" panose="030F0902030302020204" pitchFamily="66" charset="0"/>
                </a:rPr>
                <a:t> </a:t>
              </a:r>
              <a:r>
                <a:rPr lang="en-US" altLang="en-CN" sz="1050">
                  <a:solidFill>
                    <a:srgbClr val="000000"/>
                  </a:solidFill>
                  <a:latin typeface="Consolas" panose="020B0609020204030204" pitchFamily="49" charset="0"/>
                </a:rPr>
                <a:t>1</a:t>
              </a:r>
              <a:r>
                <a:rPr lang="en-US" altLang="en-CN" sz="1200">
                  <a:solidFill>
                    <a:srgbClr val="000000"/>
                  </a:solidFill>
                  <a:latin typeface="Comic Sans MS" panose="030F0902030302020204" pitchFamily="66" charset="0"/>
                </a:rPr>
                <a:t>, and </a:t>
              </a:r>
              <a:br>
                <a:rPr lang="en-US" altLang="en-CN" sz="1200">
                  <a:solidFill>
                    <a:srgbClr val="000000"/>
                  </a:solidFill>
                  <a:latin typeface="Comic Sans MS" panose="030F0902030302020204" pitchFamily="66" charset="0"/>
                </a:rPr>
              </a:br>
              <a:r>
                <a:rPr lang="en-US" altLang="en-CN" sz="1200">
                  <a:solidFill>
                    <a:srgbClr val="000000"/>
                  </a:solidFill>
                  <a:latin typeface="Comic Sans MS" panose="030F0902030302020204" pitchFamily="66" charset="0"/>
                </a:rPr>
                <a:t>  </a:t>
              </a:r>
              <a:r>
                <a:rPr lang="en-US" altLang="en-CN" sz="1050">
                  <a:solidFill>
                    <a:srgbClr val="000000"/>
                  </a:solidFill>
                  <a:latin typeface="Consolas" panose="020B0609020204030204" pitchFamily="49" charset="0"/>
                </a:rPr>
                <a:t>z</a:t>
              </a:r>
              <a:r>
                <a:rPr lang="en-US" altLang="en-CN" sz="1200">
                  <a:solidFill>
                    <a:srgbClr val="000000"/>
                  </a:solidFill>
                  <a:latin typeface="Comic Sans MS" panose="030F0902030302020204" pitchFamily="66" charset="0"/>
                </a:rPr>
                <a:t> refers to </a:t>
              </a:r>
              <a:r>
                <a:rPr lang="en-US" altLang="en-CN" sz="1050">
                  <a:solidFill>
                    <a:srgbClr val="000000"/>
                  </a:solidFill>
                  <a:latin typeface="Consolas" panose="020B0609020204030204" pitchFamily="49" charset="0"/>
                </a:rPr>
                <a:t>static</a:t>
              </a:r>
              <a:r>
                <a:rPr lang="en-US" altLang="en-CN" sz="1200">
                  <a:solidFill>
                    <a:srgbClr val="000000"/>
                  </a:solidFill>
                  <a:latin typeface="Comic Sans MS" panose="030F0902030302020204" pitchFamily="66" charset="0"/>
                </a:rPr>
                <a:t> </a:t>
              </a:r>
              <a:r>
                <a:rPr lang="en-US" altLang="en-CN" sz="1050">
                  <a:solidFill>
                    <a:srgbClr val="000000"/>
                  </a:solidFill>
                  <a:latin typeface="Consolas" panose="020B0609020204030204" pitchFamily="49" charset="0"/>
                </a:rPr>
                <a:t>2</a:t>
              </a:r>
              <a:r>
                <a:rPr lang="en-US" altLang="en-CN" sz="1200">
                  <a:solidFill>
                    <a:srgbClr val="000000"/>
                  </a:solidFill>
                  <a:latin typeface="Comic Sans MS" panose="030F0902030302020204" pitchFamily="66" charset="0"/>
                </a:rPr>
                <a:t>)</a:t>
              </a:r>
              <a:endParaRPr lang="en-US" altLang="en-CN" sz="1050">
                <a:solidFill>
                  <a:srgbClr val="000000"/>
                </a:solidFill>
                <a:latin typeface="Comic Sans MS" panose="030F0902030302020204" pitchFamily="66" charset="0"/>
              </a:endParaRPr>
            </a:p>
          </p:txBody>
        </p:sp>
      </p:grpSp>
    </p:spTree>
    <p:extLst>
      <p:ext uri="{BB962C8B-B14F-4D97-AF65-F5344CB8AC3E}">
        <p14:creationId xmlns:p14="http://schemas.microsoft.com/office/powerpoint/2010/main" val="22951020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3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74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0F8D702D-9B0D-C449-B87B-287280FB8760}"/>
              </a:ext>
            </a:extLst>
          </p:cNvPr>
          <p:cNvSpPr>
            <a:spLocks noGrp="1" noChangeArrowheads="1"/>
          </p:cNvSpPr>
          <p:nvPr>
            <p:ph type="title"/>
          </p:nvPr>
        </p:nvSpPr>
        <p:spPr/>
        <p:txBody>
          <a:bodyPr/>
          <a:lstStyle/>
          <a:p>
            <a:pPr>
              <a:defRPr/>
            </a:pPr>
            <a:r>
              <a:rPr lang="en-US">
                <a:cs typeface="+mj-cs"/>
              </a:rPr>
              <a:t>Evaluation of Boolean expressions</a:t>
            </a:r>
          </a:p>
        </p:txBody>
      </p:sp>
      <p:graphicFrame>
        <p:nvGraphicFramePr>
          <p:cNvPr id="476164" name="Object 4">
            <a:extLst>
              <a:ext uri="{FF2B5EF4-FFF2-40B4-BE49-F238E27FC236}">
                <a16:creationId xmlns:a16="http://schemas.microsoft.com/office/drawing/2014/main" id="{A5F539AC-17AE-2340-AD8C-CD37DB3CB3FB}"/>
              </a:ext>
            </a:extLst>
          </p:cNvPr>
          <p:cNvGraphicFramePr>
            <a:graphicFrameLocks noChangeAspect="1"/>
          </p:cNvGraphicFramePr>
          <p:nvPr/>
        </p:nvGraphicFramePr>
        <p:xfrm>
          <a:off x="2000250" y="2114550"/>
          <a:ext cx="5082779" cy="2433638"/>
        </p:xfrm>
        <a:graphic>
          <a:graphicData uri="http://schemas.openxmlformats.org/presentationml/2006/ole">
            <mc:AlternateContent xmlns:mc="http://schemas.openxmlformats.org/markup-compatibility/2006">
              <mc:Choice xmlns:v="urn:schemas-microsoft-com:vml" Requires="v">
                <p:oleObj spid="_x0000_s10242" name="Visio" r:id="rId4" imgW="6883400" imgH="5930900" progId="Visio.Drawing.11">
                  <p:embed/>
                </p:oleObj>
              </mc:Choice>
              <mc:Fallback>
                <p:oleObj name="Visio" r:id="rId4" imgW="6883400" imgH="5930900" progId="Visio.Drawing.11">
                  <p:embed/>
                  <p:pic>
                    <p:nvPicPr>
                      <p:cNvPr id="476164" name="Object 4">
                        <a:extLst>
                          <a:ext uri="{FF2B5EF4-FFF2-40B4-BE49-F238E27FC236}">
                            <a16:creationId xmlns:a16="http://schemas.microsoft.com/office/drawing/2014/main" id="{A5F539AC-17AE-2340-AD8C-CD37DB3CB3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4932" t="51521" r="1454" b="1848"/>
                      <a:stretch>
                        <a:fillRect/>
                      </a:stretch>
                    </p:blipFill>
                    <p:spPr bwMode="auto">
                      <a:xfrm>
                        <a:off x="2000250" y="2114550"/>
                        <a:ext cx="5082779" cy="243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4350" name="Group 14">
            <a:extLst>
              <a:ext uri="{FF2B5EF4-FFF2-40B4-BE49-F238E27FC236}">
                <a16:creationId xmlns:a16="http://schemas.microsoft.com/office/drawing/2014/main" id="{435674EF-5F3F-5E42-AB15-03A3789382FC}"/>
              </a:ext>
            </a:extLst>
          </p:cNvPr>
          <p:cNvGrpSpPr>
            <a:grpSpLocks/>
          </p:cNvGrpSpPr>
          <p:nvPr/>
        </p:nvGrpSpPr>
        <p:grpSpPr bwMode="auto">
          <a:xfrm>
            <a:off x="3429000" y="514350"/>
            <a:ext cx="3943350" cy="1485900"/>
            <a:chOff x="1920" y="432"/>
            <a:chExt cx="3312" cy="1248"/>
          </a:xfrm>
        </p:grpSpPr>
        <p:sp>
          <p:nvSpPr>
            <p:cNvPr id="455683" name="Text Box 3">
              <a:extLst>
                <a:ext uri="{FF2B5EF4-FFF2-40B4-BE49-F238E27FC236}">
                  <a16:creationId xmlns:a16="http://schemas.microsoft.com/office/drawing/2014/main" id="{15917590-86D6-9C4A-9C13-64F7DD0AD371}"/>
                </a:ext>
              </a:extLst>
            </p:cNvPr>
            <p:cNvSpPr txBox="1">
              <a:spLocks noChangeArrowheads="1"/>
            </p:cNvSpPr>
            <p:nvPr/>
          </p:nvSpPr>
          <p:spPr bwMode="auto">
            <a:xfrm>
              <a:off x="1920" y="624"/>
              <a:ext cx="1104" cy="960"/>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70200" tIns="62100" rIns="70200" bIns="62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just" fontAlgn="base">
                <a:lnSpc>
                  <a:spcPct val="50000"/>
                </a:lnSpc>
                <a:spcBef>
                  <a:spcPct val="45000"/>
                </a:spcBef>
                <a:spcAft>
                  <a:spcPct val="0"/>
                </a:spcAft>
                <a:defRPr/>
              </a:pPr>
              <a:r>
                <a:rPr lang="en-US" sz="900">
                  <a:solidFill>
                    <a:srgbClr val="000000"/>
                  </a:solidFill>
                  <a:latin typeface="Consolas" charset="0"/>
                  <a:cs typeface="Consolas" charset="0"/>
                </a:rPr>
                <a:t>// (x&lt;7) or (y=8)</a:t>
              </a:r>
            </a:p>
            <a:p>
              <a:pPr algn="just" fontAlgn="base">
                <a:lnSpc>
                  <a:spcPct val="50000"/>
                </a:lnSpc>
                <a:spcBef>
                  <a:spcPct val="45000"/>
                </a:spcBef>
                <a:spcAft>
                  <a:spcPct val="0"/>
                </a:spcAft>
                <a:defRPr/>
              </a:pPr>
              <a:r>
                <a:rPr lang="en-US" sz="900">
                  <a:solidFill>
                    <a:srgbClr val="000000"/>
                  </a:solidFill>
                  <a:latin typeface="Consolas" charset="0"/>
                  <a:cs typeface="Consolas" charset="0"/>
                </a:rPr>
                <a:t>push x</a:t>
              </a:r>
            </a:p>
            <a:p>
              <a:pPr algn="just" fontAlgn="base">
                <a:lnSpc>
                  <a:spcPct val="50000"/>
                </a:lnSpc>
                <a:spcBef>
                  <a:spcPct val="45000"/>
                </a:spcBef>
                <a:spcAft>
                  <a:spcPct val="0"/>
                </a:spcAft>
                <a:defRPr/>
              </a:pPr>
              <a:r>
                <a:rPr lang="en-US" sz="900">
                  <a:solidFill>
                    <a:srgbClr val="000000"/>
                  </a:solidFill>
                  <a:latin typeface="Consolas" charset="0"/>
                  <a:cs typeface="Consolas" charset="0"/>
                </a:rPr>
                <a:t>push 7</a:t>
              </a:r>
            </a:p>
            <a:p>
              <a:pPr algn="just" fontAlgn="base">
                <a:lnSpc>
                  <a:spcPct val="50000"/>
                </a:lnSpc>
                <a:spcBef>
                  <a:spcPct val="45000"/>
                </a:spcBef>
                <a:spcAft>
                  <a:spcPct val="0"/>
                </a:spcAft>
                <a:defRPr/>
              </a:pPr>
              <a:r>
                <a:rPr lang="en-US" sz="900">
                  <a:solidFill>
                    <a:srgbClr val="000000"/>
                  </a:solidFill>
                  <a:latin typeface="Consolas" charset="0"/>
                  <a:cs typeface="Consolas" charset="0"/>
                </a:rPr>
                <a:t>lt</a:t>
              </a:r>
            </a:p>
            <a:p>
              <a:pPr algn="just" fontAlgn="base">
                <a:lnSpc>
                  <a:spcPct val="50000"/>
                </a:lnSpc>
                <a:spcBef>
                  <a:spcPct val="45000"/>
                </a:spcBef>
                <a:spcAft>
                  <a:spcPct val="0"/>
                </a:spcAft>
                <a:defRPr/>
              </a:pPr>
              <a:r>
                <a:rPr lang="en-US" sz="900">
                  <a:solidFill>
                    <a:srgbClr val="000000"/>
                  </a:solidFill>
                  <a:latin typeface="Consolas" charset="0"/>
                  <a:cs typeface="Consolas" charset="0"/>
                </a:rPr>
                <a:t>push y</a:t>
              </a:r>
            </a:p>
            <a:p>
              <a:pPr algn="just" fontAlgn="base">
                <a:lnSpc>
                  <a:spcPct val="50000"/>
                </a:lnSpc>
                <a:spcBef>
                  <a:spcPct val="45000"/>
                </a:spcBef>
                <a:spcAft>
                  <a:spcPct val="0"/>
                </a:spcAft>
                <a:defRPr/>
              </a:pPr>
              <a:r>
                <a:rPr lang="en-US" sz="900">
                  <a:solidFill>
                    <a:srgbClr val="000000"/>
                  </a:solidFill>
                  <a:latin typeface="Consolas" charset="0"/>
                  <a:cs typeface="Consolas" charset="0"/>
                </a:rPr>
                <a:t>push 8</a:t>
              </a:r>
            </a:p>
            <a:p>
              <a:pPr algn="just" fontAlgn="base">
                <a:lnSpc>
                  <a:spcPct val="50000"/>
                </a:lnSpc>
                <a:spcBef>
                  <a:spcPct val="45000"/>
                </a:spcBef>
                <a:spcAft>
                  <a:spcPct val="0"/>
                </a:spcAft>
                <a:defRPr/>
              </a:pPr>
              <a:r>
                <a:rPr lang="en-US" sz="900">
                  <a:solidFill>
                    <a:srgbClr val="000000"/>
                  </a:solidFill>
                  <a:latin typeface="Consolas" charset="0"/>
                  <a:cs typeface="Consolas" charset="0"/>
                </a:rPr>
                <a:t>eq</a:t>
              </a:r>
            </a:p>
            <a:p>
              <a:pPr algn="just" fontAlgn="base">
                <a:lnSpc>
                  <a:spcPct val="50000"/>
                </a:lnSpc>
                <a:spcBef>
                  <a:spcPct val="45000"/>
                </a:spcBef>
                <a:spcAft>
                  <a:spcPct val="0"/>
                </a:spcAft>
                <a:defRPr/>
              </a:pPr>
              <a:r>
                <a:rPr lang="en-US" sz="900">
                  <a:solidFill>
                    <a:srgbClr val="000000"/>
                  </a:solidFill>
                  <a:latin typeface="Consolas" charset="0"/>
                  <a:cs typeface="Consolas" charset="0"/>
                </a:rPr>
                <a:t>or</a:t>
              </a:r>
            </a:p>
            <a:p>
              <a:pPr algn="just" fontAlgn="base">
                <a:lnSpc>
                  <a:spcPct val="50000"/>
                </a:lnSpc>
                <a:spcBef>
                  <a:spcPct val="45000"/>
                </a:spcBef>
                <a:spcAft>
                  <a:spcPct val="0"/>
                </a:spcAft>
                <a:defRPr/>
              </a:pPr>
              <a:endParaRPr lang="en-US" sz="900">
                <a:solidFill>
                  <a:srgbClr val="000000"/>
                </a:solidFill>
                <a:latin typeface="Consolas" charset="0"/>
                <a:cs typeface="Consolas" charset="0"/>
              </a:endParaRPr>
            </a:p>
          </p:txBody>
        </p:sp>
        <p:sp>
          <p:nvSpPr>
            <p:cNvPr id="61446" name="Rectangle 10">
              <a:extLst>
                <a:ext uri="{FF2B5EF4-FFF2-40B4-BE49-F238E27FC236}">
                  <a16:creationId xmlns:a16="http://schemas.microsoft.com/office/drawing/2014/main" id="{6CA94D94-8D7E-8043-9AE6-9A7748A4685C}"/>
                </a:ext>
              </a:extLst>
            </p:cNvPr>
            <p:cNvSpPr>
              <a:spLocks noChangeArrowheads="1"/>
            </p:cNvSpPr>
            <p:nvPr/>
          </p:nvSpPr>
          <p:spPr bwMode="auto">
            <a:xfrm>
              <a:off x="1920" y="432"/>
              <a:ext cx="129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60000"/>
                </a:spcBef>
                <a:spcAft>
                  <a:spcPct val="70000"/>
                </a:spcAft>
                <a:buClr>
                  <a:srgbClr val="006600"/>
                </a:buClr>
                <a:buSzPct val="85000"/>
              </a:pPr>
              <a:r>
                <a:rPr lang="en-US" altLang="en-CN" sz="1200">
                  <a:solidFill>
                    <a:srgbClr val="000000"/>
                  </a:solidFill>
                  <a:latin typeface="Comic Sans MS" panose="030F0902030302020204" pitchFamily="66" charset="0"/>
                </a:rPr>
                <a:t>VM code </a:t>
              </a:r>
              <a:r>
                <a:rPr lang="en-US" altLang="en-CN" sz="1050">
                  <a:solidFill>
                    <a:srgbClr val="000000"/>
                  </a:solidFill>
                  <a:latin typeface="Comic Sans MS" panose="030F0902030302020204" pitchFamily="66" charset="0"/>
                </a:rPr>
                <a:t>(example)</a:t>
              </a:r>
            </a:p>
          </p:txBody>
        </p:sp>
        <p:sp>
          <p:nvSpPr>
            <p:cNvPr id="61447" name="Rectangle 10">
              <a:extLst>
                <a:ext uri="{FF2B5EF4-FFF2-40B4-BE49-F238E27FC236}">
                  <a16:creationId xmlns:a16="http://schemas.microsoft.com/office/drawing/2014/main" id="{9D74F3E2-4F96-E441-8212-1DB45911B048}"/>
                </a:ext>
              </a:extLst>
            </p:cNvPr>
            <p:cNvSpPr>
              <a:spLocks noChangeArrowheads="1"/>
            </p:cNvSpPr>
            <p:nvPr/>
          </p:nvSpPr>
          <p:spPr bwMode="auto">
            <a:xfrm>
              <a:off x="3360" y="672"/>
              <a:ext cx="1872" cy="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60000"/>
                </a:spcBef>
                <a:spcAft>
                  <a:spcPct val="70000"/>
                </a:spcAft>
                <a:buClr>
                  <a:srgbClr val="006600"/>
                </a:buClr>
                <a:buSzPct val="85000"/>
              </a:pPr>
              <a:r>
                <a:rPr lang="en-US" altLang="en-CN" sz="1200">
                  <a:solidFill>
                    <a:srgbClr val="000000"/>
                  </a:solidFill>
                  <a:latin typeface="Comic Sans MS" panose="030F0902030302020204" pitchFamily="66" charset="0"/>
                </a:rPr>
                <a:t>(suppose that</a:t>
              </a:r>
              <a:br>
                <a:rPr lang="en-US" altLang="en-CN" sz="1200">
                  <a:solidFill>
                    <a:srgbClr val="000000"/>
                  </a:solidFill>
                  <a:latin typeface="Comic Sans MS" panose="030F0902030302020204" pitchFamily="66" charset="0"/>
                </a:rPr>
              </a:br>
              <a:r>
                <a:rPr lang="en-US" altLang="en-CN" sz="1200">
                  <a:solidFill>
                    <a:srgbClr val="000000"/>
                  </a:solidFill>
                  <a:latin typeface="Comic Sans MS" panose="030F0902030302020204" pitchFamily="66" charset="0"/>
                </a:rPr>
                <a:t>  </a:t>
              </a:r>
              <a:r>
                <a:rPr lang="en-US" altLang="en-CN" sz="1050">
                  <a:solidFill>
                    <a:srgbClr val="000000"/>
                  </a:solidFill>
                  <a:latin typeface="Consolas" panose="020B0609020204030204" pitchFamily="49" charset="0"/>
                </a:rPr>
                <a:t>x</a:t>
              </a:r>
              <a:r>
                <a:rPr lang="en-US" altLang="en-CN" sz="1200">
                  <a:solidFill>
                    <a:srgbClr val="000000"/>
                  </a:solidFill>
                  <a:latin typeface="Comic Sans MS" panose="030F0902030302020204" pitchFamily="66" charset="0"/>
                </a:rPr>
                <a:t> refers to </a:t>
              </a:r>
              <a:r>
                <a:rPr lang="en-US" altLang="en-CN" sz="1050">
                  <a:solidFill>
                    <a:srgbClr val="000000"/>
                  </a:solidFill>
                  <a:latin typeface="Consolas" panose="020B0609020204030204" pitchFamily="49" charset="0"/>
                </a:rPr>
                <a:t>static</a:t>
              </a:r>
              <a:r>
                <a:rPr lang="en-US" altLang="en-CN" sz="1200">
                  <a:solidFill>
                    <a:srgbClr val="000000"/>
                  </a:solidFill>
                  <a:latin typeface="Comic Sans MS" panose="030F0902030302020204" pitchFamily="66" charset="0"/>
                </a:rPr>
                <a:t> </a:t>
              </a:r>
              <a:r>
                <a:rPr lang="en-US" altLang="en-CN" sz="1050">
                  <a:solidFill>
                    <a:srgbClr val="000000"/>
                  </a:solidFill>
                  <a:latin typeface="Consolas" panose="020B0609020204030204" pitchFamily="49" charset="0"/>
                </a:rPr>
                <a:t>0</a:t>
              </a:r>
              <a:r>
                <a:rPr lang="en-US" altLang="en-CN" sz="1200">
                  <a:solidFill>
                    <a:srgbClr val="000000"/>
                  </a:solidFill>
                  <a:latin typeface="Comic Sans MS" panose="030F0902030302020204" pitchFamily="66" charset="0"/>
                </a:rPr>
                <a:t>, and </a:t>
              </a:r>
              <a:br>
                <a:rPr lang="en-US" altLang="en-CN" sz="1200">
                  <a:solidFill>
                    <a:srgbClr val="000000"/>
                  </a:solidFill>
                  <a:latin typeface="Comic Sans MS" panose="030F0902030302020204" pitchFamily="66" charset="0"/>
                </a:rPr>
              </a:br>
              <a:r>
                <a:rPr lang="en-US" altLang="en-CN" sz="1200">
                  <a:solidFill>
                    <a:srgbClr val="000000"/>
                  </a:solidFill>
                  <a:latin typeface="Comic Sans MS" panose="030F0902030302020204" pitchFamily="66" charset="0"/>
                </a:rPr>
                <a:t>  </a:t>
              </a:r>
              <a:r>
                <a:rPr lang="en-US" altLang="en-CN" sz="1050">
                  <a:solidFill>
                    <a:srgbClr val="000000"/>
                  </a:solidFill>
                  <a:latin typeface="Consolas" panose="020B0609020204030204" pitchFamily="49" charset="0"/>
                </a:rPr>
                <a:t>y</a:t>
              </a:r>
              <a:r>
                <a:rPr lang="en-US" altLang="en-CN" sz="1200">
                  <a:solidFill>
                    <a:srgbClr val="000000"/>
                  </a:solidFill>
                  <a:latin typeface="Comic Sans MS" panose="030F0902030302020204" pitchFamily="66" charset="0"/>
                </a:rPr>
                <a:t> refers to </a:t>
              </a:r>
              <a:r>
                <a:rPr lang="en-US" altLang="en-CN" sz="1050">
                  <a:solidFill>
                    <a:srgbClr val="000000"/>
                  </a:solidFill>
                  <a:latin typeface="Consolas" panose="020B0609020204030204" pitchFamily="49" charset="0"/>
                </a:rPr>
                <a:t>static</a:t>
              </a:r>
              <a:r>
                <a:rPr lang="en-US" altLang="en-CN" sz="1200">
                  <a:solidFill>
                    <a:srgbClr val="000000"/>
                  </a:solidFill>
                  <a:latin typeface="Comic Sans MS" panose="030F0902030302020204" pitchFamily="66" charset="0"/>
                </a:rPr>
                <a:t> </a:t>
              </a:r>
              <a:r>
                <a:rPr lang="en-US" altLang="en-CN" sz="1050">
                  <a:solidFill>
                    <a:srgbClr val="000000"/>
                  </a:solidFill>
                  <a:latin typeface="Consolas" panose="020B0609020204030204" pitchFamily="49" charset="0"/>
                </a:rPr>
                <a:t>1</a:t>
              </a:r>
              <a:r>
                <a:rPr lang="en-US" altLang="en-CN" sz="1200">
                  <a:solidFill>
                    <a:srgbClr val="000000"/>
                  </a:solidFill>
                  <a:latin typeface="Comic Sans MS" panose="030F0902030302020204" pitchFamily="66" charset="0"/>
                </a:rPr>
                <a:t>)</a:t>
              </a:r>
              <a:endParaRPr lang="en-US" altLang="en-CN" sz="1050">
                <a:solidFill>
                  <a:srgbClr val="000000"/>
                </a:solidFill>
                <a:latin typeface="Comic Sans MS" panose="030F0902030302020204" pitchFamily="66" charset="0"/>
              </a:endParaRPr>
            </a:p>
          </p:txBody>
        </p:sp>
      </p:grpSp>
      <p:sp>
        <p:nvSpPr>
          <p:cNvPr id="14349" name="Rectangle 10">
            <a:extLst>
              <a:ext uri="{FF2B5EF4-FFF2-40B4-BE49-F238E27FC236}">
                <a16:creationId xmlns:a16="http://schemas.microsoft.com/office/drawing/2014/main" id="{5E0C71DF-47B2-8D4B-B2B4-EF37170D1EDD}"/>
              </a:ext>
            </a:extLst>
          </p:cNvPr>
          <p:cNvSpPr>
            <a:spLocks noChangeArrowheads="1"/>
          </p:cNvSpPr>
          <p:nvPr/>
        </p:nvSpPr>
        <p:spPr bwMode="auto">
          <a:xfrm>
            <a:off x="5429250" y="3943350"/>
            <a:ext cx="22288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60000"/>
              </a:spcBef>
              <a:spcAft>
                <a:spcPct val="70000"/>
              </a:spcAft>
              <a:buClr>
                <a:srgbClr val="006600"/>
              </a:buClr>
              <a:buSzPct val="85000"/>
            </a:pPr>
            <a:r>
              <a:rPr lang="en-US" altLang="en-CN" sz="1200">
                <a:solidFill>
                  <a:srgbClr val="000000"/>
                </a:solidFill>
                <a:latin typeface="Comic Sans MS" panose="030F0902030302020204" pitchFamily="66" charset="0"/>
              </a:rPr>
              <a:t>(actually </a:t>
            </a:r>
            <a:r>
              <a:rPr lang="en-US" altLang="en-CN" sz="1050">
                <a:solidFill>
                  <a:srgbClr val="000000"/>
                </a:solidFill>
                <a:latin typeface="Consolas" panose="020B0609020204030204" pitchFamily="49" charset="0"/>
              </a:rPr>
              <a:t>true</a:t>
            </a:r>
            <a:r>
              <a:rPr lang="en-US" altLang="en-CN" sz="1200">
                <a:solidFill>
                  <a:srgbClr val="000000"/>
                </a:solidFill>
                <a:latin typeface="Comic Sans MS" panose="030F0902030302020204" pitchFamily="66" charset="0"/>
              </a:rPr>
              <a:t> and </a:t>
            </a:r>
            <a:r>
              <a:rPr lang="en-US" altLang="en-CN" sz="1050">
                <a:solidFill>
                  <a:srgbClr val="000000"/>
                </a:solidFill>
                <a:latin typeface="Consolas" panose="020B0609020204030204" pitchFamily="49" charset="0"/>
              </a:rPr>
              <a:t>false</a:t>
            </a:r>
            <a:br>
              <a:rPr lang="en-US" altLang="en-CN" sz="1050">
                <a:solidFill>
                  <a:srgbClr val="000000"/>
                </a:solidFill>
                <a:latin typeface="Consolas" panose="020B0609020204030204" pitchFamily="49" charset="0"/>
              </a:rPr>
            </a:br>
            <a:r>
              <a:rPr lang="en-US" altLang="en-CN" sz="1200">
                <a:solidFill>
                  <a:srgbClr val="000000"/>
                </a:solidFill>
                <a:latin typeface="Comic Sans MS" panose="030F0902030302020204" pitchFamily="66" charset="0"/>
              </a:rPr>
              <a:t>are stored as </a:t>
            </a:r>
            <a:r>
              <a:rPr lang="en-US" altLang="en-CN" sz="1050">
                <a:solidFill>
                  <a:srgbClr val="000000"/>
                </a:solidFill>
                <a:latin typeface="Consolas" panose="020B0609020204030204" pitchFamily="49" charset="0"/>
              </a:rPr>
              <a:t>0</a:t>
            </a:r>
            <a:r>
              <a:rPr lang="en-US" altLang="en-CN" sz="1200">
                <a:solidFill>
                  <a:srgbClr val="000000"/>
                </a:solidFill>
                <a:latin typeface="Comic Sans MS" panose="030F0902030302020204" pitchFamily="66" charset="0"/>
              </a:rPr>
              <a:t> and </a:t>
            </a:r>
            <a:r>
              <a:rPr lang="en-US" altLang="en-CN" sz="1050">
                <a:solidFill>
                  <a:srgbClr val="000000"/>
                </a:solidFill>
                <a:latin typeface="Consolas" panose="020B0609020204030204" pitchFamily="49" charset="0"/>
              </a:rPr>
              <a:t>-1</a:t>
            </a:r>
            <a:r>
              <a:rPr lang="en-US" altLang="en-CN" sz="1200">
                <a:solidFill>
                  <a:srgbClr val="000000"/>
                </a:solidFill>
                <a:latin typeface="Comic Sans MS" panose="030F0902030302020204" pitchFamily="66" charset="0"/>
              </a:rPr>
              <a:t>, respectively)</a:t>
            </a:r>
            <a:endParaRPr lang="en-US" altLang="en-CN" sz="1050">
              <a:solidFill>
                <a:srgbClr val="000000"/>
              </a:solidFill>
              <a:latin typeface="Comic Sans MS" panose="030F0902030302020204" pitchFamily="66" charset="0"/>
            </a:endParaRPr>
          </a:p>
        </p:txBody>
      </p:sp>
    </p:spTree>
    <p:extLst>
      <p:ext uri="{BB962C8B-B14F-4D97-AF65-F5344CB8AC3E}">
        <p14:creationId xmlns:p14="http://schemas.microsoft.com/office/powerpoint/2010/main" val="25446448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35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7616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3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BD9511FA-B75D-5E40-808E-8440942CF53F}"/>
              </a:ext>
            </a:extLst>
          </p:cNvPr>
          <p:cNvSpPr>
            <a:spLocks noGrp="1" noChangeArrowheads="1"/>
          </p:cNvSpPr>
          <p:nvPr>
            <p:ph type="title"/>
          </p:nvPr>
        </p:nvSpPr>
        <p:spPr/>
        <p:txBody>
          <a:bodyPr/>
          <a:lstStyle/>
          <a:p>
            <a:pPr>
              <a:defRPr/>
            </a:pPr>
            <a:r>
              <a:rPr lang="en-US">
                <a:cs typeface="+mj-cs"/>
              </a:rPr>
              <a:t>Arithmetic and Boolean commands in the VM language </a:t>
            </a:r>
            <a:r>
              <a:rPr lang="en-US" sz="1350">
                <a:cs typeface="+mj-cs"/>
              </a:rPr>
              <a:t>(wrap-up)</a:t>
            </a:r>
          </a:p>
        </p:txBody>
      </p:sp>
      <p:pic>
        <p:nvPicPr>
          <p:cNvPr id="478211" name="Picture 3" descr="Bouquet">
            <a:extLst>
              <a:ext uri="{FF2B5EF4-FFF2-40B4-BE49-F238E27FC236}">
                <a16:creationId xmlns:a16="http://schemas.microsoft.com/office/drawing/2014/main" id="{70680943-8201-6C4A-AADB-F6240512DE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8750" t="35484" r="20313" b="29031"/>
          <a:stretch>
            <a:fillRect/>
          </a:stretch>
        </p:blipFill>
        <p:spPr bwMode="auto">
          <a:xfrm>
            <a:off x="1371600" y="971551"/>
            <a:ext cx="6457950" cy="2732485"/>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r:embed="rId4"/>
                  <a:srcRect l="18750" t="35484" r="20313" b="29031"/>
                  <a:tile tx="0" ty="0" sx="100000" sy="100000" flip="none" algn="tl"/>
                </a:blip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40414086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78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0259" name="Rectangle 3">
            <a:extLst>
              <a:ext uri="{FF2B5EF4-FFF2-40B4-BE49-F238E27FC236}">
                <a16:creationId xmlns:a16="http://schemas.microsoft.com/office/drawing/2014/main" id="{F3A8E2B0-D576-1143-BF5E-3F5A88903CCA}"/>
              </a:ext>
            </a:extLst>
          </p:cNvPr>
          <p:cNvSpPr>
            <a:spLocks noGrp="1" noChangeArrowheads="1"/>
          </p:cNvSpPr>
          <p:nvPr>
            <p:ph type="body" idx="1"/>
          </p:nvPr>
        </p:nvSpPr>
        <p:spPr>
          <a:xfrm>
            <a:off x="1600201" y="628650"/>
            <a:ext cx="5812631" cy="4057650"/>
          </a:xfrm>
        </p:spPr>
        <p:txBody>
          <a:bodyPr/>
          <a:lstStyle/>
          <a:p>
            <a:pPr marL="134541" indent="-134541">
              <a:spcBef>
                <a:spcPct val="100000"/>
              </a:spcBef>
              <a:buNone/>
            </a:pPr>
            <a:r>
              <a:rPr lang="en-US" altLang="en-CN">
                <a:latin typeface="Comic Sans MS" panose="030F0902030302020204" pitchFamily="66" charset="0"/>
                <a:ea typeface="ＭＳ Ｐゴシック" panose="020B0600070205080204" pitchFamily="34" charset="-128"/>
              </a:rPr>
              <a:t>A VM program is designed to provide an interim abstraction of a program written in some high-level language</a:t>
            </a:r>
          </a:p>
          <a:p>
            <a:pPr marL="134541" indent="-134541">
              <a:spcBef>
                <a:spcPct val="100000"/>
              </a:spcBef>
              <a:buNone/>
            </a:pPr>
            <a:r>
              <a:rPr lang="en-US" altLang="en-CN">
                <a:latin typeface="Comic Sans MS" panose="030F0902030302020204" pitchFamily="66" charset="0"/>
                <a:ea typeface="ＭＳ Ｐゴシック" panose="020B0600070205080204" pitchFamily="34" charset="-128"/>
              </a:rPr>
              <a:t>Modern OO high-level languages normally feature the following variable kinds:</a:t>
            </a:r>
          </a:p>
          <a:p>
            <a:pPr marL="134541" indent="-134541">
              <a:buNone/>
            </a:pPr>
            <a:r>
              <a:rPr lang="en-US" altLang="en-CN" u="sng">
                <a:latin typeface="Comic Sans MS" panose="030F0902030302020204" pitchFamily="66" charset="0"/>
                <a:ea typeface="ＭＳ Ｐゴシック" panose="020B0600070205080204" pitchFamily="34" charset="-128"/>
              </a:rPr>
              <a:t>Class level:</a:t>
            </a:r>
            <a:endParaRPr lang="en-US" altLang="en-CN">
              <a:latin typeface="Comic Sans MS" panose="030F0902030302020204" pitchFamily="66" charset="0"/>
              <a:ea typeface="ＭＳ Ｐゴシック" panose="020B0600070205080204" pitchFamily="34" charset="-128"/>
            </a:endParaRPr>
          </a:p>
          <a:p>
            <a:pPr marL="470297" lvl="1" indent="-201216">
              <a:spcBef>
                <a:spcPct val="50000"/>
              </a:spcBef>
              <a:buSzPct val="80000"/>
              <a:buFont typeface="Wingdings" pitchFamily="2" charset="2"/>
              <a:buChar char="q"/>
            </a:pPr>
            <a:r>
              <a:rPr lang="en-US" altLang="en-CN" sz="1050">
                <a:latin typeface="Comic Sans MS" panose="030F0902030302020204" pitchFamily="66" charset="0"/>
                <a:ea typeface="ＭＳ Ｐゴシック" panose="020B0600070205080204" pitchFamily="34" charset="-128"/>
              </a:rPr>
              <a:t>Static variables   (class-level variables)</a:t>
            </a:r>
          </a:p>
          <a:p>
            <a:pPr marL="470297" lvl="1" indent="-201216">
              <a:spcBef>
                <a:spcPct val="50000"/>
              </a:spcBef>
              <a:buSzPct val="80000"/>
              <a:buFont typeface="Wingdings" pitchFamily="2" charset="2"/>
              <a:buChar char="q"/>
            </a:pPr>
            <a:r>
              <a:rPr lang="en-US" altLang="en-CN" sz="1050">
                <a:latin typeface="Comic Sans MS" panose="030F0902030302020204" pitchFamily="66" charset="0"/>
                <a:ea typeface="ＭＳ Ｐゴシック" panose="020B0600070205080204" pitchFamily="34" charset="-128"/>
              </a:rPr>
              <a:t>Private variables  (aka </a:t>
            </a:r>
            <a:r>
              <a:rPr lang="en-US" altLang="en-US" sz="1050">
                <a:latin typeface="Comic Sans MS" panose="030F0902030302020204" pitchFamily="66" charset="0"/>
                <a:ea typeface="ＭＳ Ｐゴシック" panose="020B0600070205080204" pitchFamily="34" charset="-128"/>
              </a:rPr>
              <a:t>“</a:t>
            </a:r>
            <a:r>
              <a:rPr lang="en-US" altLang="en-CN" sz="1050">
                <a:latin typeface="Comic Sans MS" panose="030F0902030302020204" pitchFamily="66" charset="0"/>
                <a:ea typeface="ＭＳ Ｐゴシック" panose="020B0600070205080204" pitchFamily="34" charset="-128"/>
              </a:rPr>
              <a:t>object variables</a:t>
            </a:r>
            <a:r>
              <a:rPr lang="en-US" altLang="en-US" sz="1050">
                <a:latin typeface="Comic Sans MS" panose="030F0902030302020204" pitchFamily="66" charset="0"/>
                <a:ea typeface="ＭＳ Ｐゴシック" panose="020B0600070205080204" pitchFamily="34" charset="-128"/>
              </a:rPr>
              <a:t>”</a:t>
            </a:r>
            <a:r>
              <a:rPr lang="en-US" altLang="en-CN" sz="1050">
                <a:latin typeface="Comic Sans MS" panose="030F0902030302020204" pitchFamily="66" charset="0"/>
                <a:ea typeface="ＭＳ Ｐゴシック" panose="020B0600070205080204" pitchFamily="34" charset="-128"/>
              </a:rPr>
              <a:t> / </a:t>
            </a:r>
            <a:r>
              <a:rPr lang="en-US" altLang="en-US" sz="1050">
                <a:latin typeface="Comic Sans MS" panose="030F0902030302020204" pitchFamily="66" charset="0"/>
                <a:ea typeface="ＭＳ Ｐゴシック" panose="020B0600070205080204" pitchFamily="34" charset="-128"/>
              </a:rPr>
              <a:t>“</a:t>
            </a:r>
            <a:r>
              <a:rPr lang="en-US" altLang="en-CN" sz="1050">
                <a:latin typeface="Comic Sans MS" panose="030F0902030302020204" pitchFamily="66" charset="0"/>
                <a:ea typeface="ＭＳ Ｐゴシック" panose="020B0600070205080204" pitchFamily="34" charset="-128"/>
              </a:rPr>
              <a:t>fields</a:t>
            </a:r>
            <a:r>
              <a:rPr lang="en-US" altLang="en-US" sz="1050">
                <a:latin typeface="Comic Sans MS" panose="030F0902030302020204" pitchFamily="66" charset="0"/>
                <a:ea typeface="ＭＳ Ｐゴシック" panose="020B0600070205080204" pitchFamily="34" charset="-128"/>
              </a:rPr>
              <a:t>”</a:t>
            </a:r>
            <a:r>
              <a:rPr lang="en-US" altLang="en-CN" sz="1050">
                <a:latin typeface="Comic Sans MS" panose="030F0902030302020204" pitchFamily="66" charset="0"/>
                <a:ea typeface="ＭＳ Ｐゴシック" panose="020B0600070205080204" pitchFamily="34" charset="-128"/>
              </a:rPr>
              <a:t> / </a:t>
            </a:r>
            <a:r>
              <a:rPr lang="en-US" altLang="en-US" sz="1050">
                <a:latin typeface="Comic Sans MS" panose="030F0902030302020204" pitchFamily="66" charset="0"/>
                <a:ea typeface="ＭＳ Ｐゴシック" panose="020B0600070205080204" pitchFamily="34" charset="-128"/>
              </a:rPr>
              <a:t>“</a:t>
            </a:r>
            <a:r>
              <a:rPr lang="en-US" altLang="en-CN" sz="1050">
                <a:latin typeface="Comic Sans MS" panose="030F0902030302020204" pitchFamily="66" charset="0"/>
                <a:ea typeface="ＭＳ Ｐゴシック" panose="020B0600070205080204" pitchFamily="34" charset="-128"/>
              </a:rPr>
              <a:t>properties</a:t>
            </a:r>
            <a:r>
              <a:rPr lang="en-US" altLang="en-US" sz="1050">
                <a:latin typeface="Comic Sans MS" panose="030F0902030302020204" pitchFamily="66" charset="0"/>
                <a:ea typeface="ＭＳ Ｐゴシック" panose="020B0600070205080204" pitchFamily="34" charset="-128"/>
              </a:rPr>
              <a:t>”</a:t>
            </a:r>
            <a:r>
              <a:rPr lang="en-US" altLang="en-CN" sz="1050">
                <a:latin typeface="Comic Sans MS" panose="030F0902030302020204" pitchFamily="66" charset="0"/>
                <a:ea typeface="ＭＳ Ｐゴシック" panose="020B0600070205080204" pitchFamily="34" charset="-128"/>
              </a:rPr>
              <a:t>)</a:t>
            </a:r>
          </a:p>
          <a:p>
            <a:pPr marL="134541" indent="-134541">
              <a:spcBef>
                <a:spcPct val="50000"/>
              </a:spcBef>
              <a:buNone/>
            </a:pPr>
            <a:r>
              <a:rPr lang="en-US" altLang="en-CN" u="sng">
                <a:latin typeface="Comic Sans MS" panose="030F0902030302020204" pitchFamily="66" charset="0"/>
                <a:ea typeface="ＭＳ Ｐゴシック" panose="020B0600070205080204" pitchFamily="34" charset="-128"/>
              </a:rPr>
              <a:t>Method level:</a:t>
            </a:r>
          </a:p>
          <a:p>
            <a:pPr marL="470297" lvl="1" indent="-201216">
              <a:spcBef>
                <a:spcPct val="50000"/>
              </a:spcBef>
              <a:buClr>
                <a:srgbClr val="006600"/>
              </a:buClr>
              <a:buSzPct val="80000"/>
              <a:buFont typeface="Wingdings" pitchFamily="2" charset="2"/>
              <a:buChar char="q"/>
            </a:pPr>
            <a:r>
              <a:rPr lang="en-US" altLang="en-CN" sz="1050">
                <a:latin typeface="Comic Sans MS" panose="030F0902030302020204" pitchFamily="66" charset="0"/>
                <a:ea typeface="ＭＳ Ｐゴシック" panose="020B0600070205080204" pitchFamily="34" charset="-128"/>
              </a:rPr>
              <a:t>Local variables</a:t>
            </a:r>
          </a:p>
          <a:p>
            <a:pPr marL="470297" lvl="1" indent="-201216">
              <a:spcBef>
                <a:spcPct val="50000"/>
              </a:spcBef>
              <a:buClr>
                <a:srgbClr val="006600"/>
              </a:buClr>
              <a:buSzPct val="80000"/>
              <a:buFont typeface="Wingdings" pitchFamily="2" charset="2"/>
              <a:buChar char="q"/>
            </a:pPr>
            <a:r>
              <a:rPr lang="en-US" altLang="en-CN" sz="1050">
                <a:latin typeface="Comic Sans MS" panose="030F0902030302020204" pitchFamily="66" charset="0"/>
                <a:ea typeface="ＭＳ Ｐゴシック" panose="020B0600070205080204" pitchFamily="34" charset="-128"/>
              </a:rPr>
              <a:t>Argument variables</a:t>
            </a:r>
            <a:br>
              <a:rPr lang="en-US" altLang="en-CN" sz="1050">
                <a:latin typeface="Comic Sans MS" panose="030F0902030302020204" pitchFamily="66" charset="0"/>
                <a:ea typeface="ＭＳ Ｐゴシック" panose="020B0600070205080204" pitchFamily="34" charset="-128"/>
              </a:rPr>
            </a:br>
            <a:br>
              <a:rPr lang="en-US" altLang="en-CN" sz="1050">
                <a:latin typeface="Comic Sans MS" panose="030F0902030302020204" pitchFamily="66" charset="0"/>
                <a:ea typeface="ＭＳ Ｐゴシック" panose="020B0600070205080204" pitchFamily="34" charset="-128"/>
              </a:rPr>
            </a:br>
            <a:endParaRPr lang="en-US" altLang="en-CN" sz="1050">
              <a:latin typeface="Comic Sans MS" panose="030F0902030302020204" pitchFamily="66" charset="0"/>
              <a:ea typeface="ＭＳ Ｐゴシック" panose="020B0600070205080204" pitchFamily="34" charset="-128"/>
            </a:endParaRPr>
          </a:p>
          <a:p>
            <a:pPr marL="134541" indent="-134541">
              <a:spcBef>
                <a:spcPct val="55000"/>
              </a:spcBef>
              <a:buNone/>
            </a:pPr>
            <a:r>
              <a:rPr lang="en-US" altLang="en-CN" u="sng">
                <a:latin typeface="Comic Sans MS" panose="030F0902030302020204" pitchFamily="66" charset="0"/>
                <a:ea typeface="ＭＳ Ｐゴシック" panose="020B0600070205080204" pitchFamily="34" charset="-128"/>
              </a:rPr>
              <a:t>When translated into the VM language,</a:t>
            </a:r>
          </a:p>
          <a:p>
            <a:pPr marL="134541" indent="-134541">
              <a:spcBef>
                <a:spcPct val="55000"/>
              </a:spcBef>
              <a:buNone/>
            </a:pPr>
            <a:r>
              <a:rPr lang="en-US" altLang="en-CN">
                <a:latin typeface="Comic Sans MS" panose="030F0902030302020204" pitchFamily="66" charset="0"/>
                <a:ea typeface="ＭＳ Ｐゴシック" panose="020B0600070205080204" pitchFamily="34" charset="-128"/>
              </a:rPr>
              <a:t>The static, private, local and argument variables are mapped by the compiler on the four memory segments </a:t>
            </a:r>
            <a:r>
              <a:rPr lang="en-US" altLang="en-CN" sz="1050">
                <a:latin typeface="Consolas" panose="020B0609020204030204" pitchFamily="49" charset="0"/>
                <a:ea typeface="ＭＳ Ｐゴシック" panose="020B0600070205080204" pitchFamily="34" charset="-128"/>
              </a:rPr>
              <a:t>static</a:t>
            </a:r>
            <a:r>
              <a:rPr lang="en-US" altLang="en-CN">
                <a:latin typeface="Comic Sans MS" panose="030F0902030302020204" pitchFamily="66" charset="0"/>
                <a:ea typeface="ＭＳ Ｐゴシック" panose="020B0600070205080204" pitchFamily="34" charset="-128"/>
              </a:rPr>
              <a:t>, </a:t>
            </a:r>
            <a:r>
              <a:rPr lang="en-US" altLang="en-CN" sz="1050">
                <a:latin typeface="Consolas" panose="020B0609020204030204" pitchFamily="49" charset="0"/>
                <a:ea typeface="ＭＳ Ｐゴシック" panose="020B0600070205080204" pitchFamily="34" charset="-128"/>
              </a:rPr>
              <a:t>this</a:t>
            </a:r>
            <a:r>
              <a:rPr lang="en-US" altLang="en-CN">
                <a:latin typeface="Comic Sans MS" panose="030F0902030302020204" pitchFamily="66" charset="0"/>
                <a:ea typeface="ＭＳ Ｐゴシック" panose="020B0600070205080204" pitchFamily="34" charset="-128"/>
              </a:rPr>
              <a:t>, </a:t>
            </a:r>
            <a:r>
              <a:rPr lang="en-US" altLang="en-CN" sz="1050">
                <a:latin typeface="Consolas" panose="020B0609020204030204" pitchFamily="49" charset="0"/>
                <a:ea typeface="ＭＳ Ｐゴシック" panose="020B0600070205080204" pitchFamily="34" charset="-128"/>
              </a:rPr>
              <a:t>local</a:t>
            </a:r>
            <a:r>
              <a:rPr lang="en-US" altLang="en-CN">
                <a:latin typeface="Comic Sans MS" panose="030F0902030302020204" pitchFamily="66" charset="0"/>
                <a:ea typeface="ＭＳ Ｐゴシック" panose="020B0600070205080204" pitchFamily="34" charset="-128"/>
              </a:rPr>
              <a:t>, </a:t>
            </a:r>
            <a:r>
              <a:rPr lang="en-US" altLang="en-CN" sz="1050">
                <a:latin typeface="Consolas" panose="020B0609020204030204" pitchFamily="49" charset="0"/>
                <a:ea typeface="ＭＳ Ｐゴシック" panose="020B0600070205080204" pitchFamily="34" charset="-128"/>
              </a:rPr>
              <a:t>argument</a:t>
            </a:r>
          </a:p>
          <a:p>
            <a:pPr marL="134541" indent="-134541">
              <a:spcBef>
                <a:spcPct val="55000"/>
              </a:spcBef>
              <a:buNone/>
            </a:pPr>
            <a:r>
              <a:rPr lang="en-US" altLang="en-CN">
                <a:latin typeface="Comic Sans MS" panose="030F0902030302020204" pitchFamily="66" charset="0"/>
                <a:ea typeface="ＭＳ Ｐゴシック" panose="020B0600070205080204" pitchFamily="34" charset="-128"/>
              </a:rPr>
              <a:t>In addition, there are four additional memory segments, whose role will be</a:t>
            </a:r>
            <a:br>
              <a:rPr lang="en-US" altLang="en-CN">
                <a:latin typeface="Comic Sans MS" panose="030F0902030302020204" pitchFamily="66" charset="0"/>
                <a:ea typeface="ＭＳ Ｐゴシック" panose="020B0600070205080204" pitchFamily="34" charset="-128"/>
              </a:rPr>
            </a:br>
            <a:r>
              <a:rPr lang="en-US" altLang="en-CN">
                <a:latin typeface="Comic Sans MS" panose="030F0902030302020204" pitchFamily="66" charset="0"/>
                <a:ea typeface="ＭＳ Ｐゴシック" panose="020B0600070205080204" pitchFamily="34" charset="-128"/>
              </a:rPr>
              <a:t>presented later: </a:t>
            </a:r>
            <a:r>
              <a:rPr lang="en-US" altLang="en-CN" sz="1050">
                <a:latin typeface="Consolas" panose="020B0609020204030204" pitchFamily="49" charset="0"/>
                <a:ea typeface="ＭＳ Ｐゴシック" panose="020B0600070205080204" pitchFamily="34" charset="-128"/>
              </a:rPr>
              <a:t>that</a:t>
            </a:r>
            <a:r>
              <a:rPr lang="en-US" altLang="en-CN">
                <a:latin typeface="Comic Sans MS" panose="030F0902030302020204" pitchFamily="66" charset="0"/>
                <a:ea typeface="ＭＳ Ｐゴシック" panose="020B0600070205080204" pitchFamily="34" charset="-128"/>
              </a:rPr>
              <a:t>, </a:t>
            </a:r>
            <a:r>
              <a:rPr lang="en-US" altLang="en-CN" sz="1050">
                <a:latin typeface="Consolas" panose="020B0609020204030204" pitchFamily="49" charset="0"/>
                <a:ea typeface="ＭＳ Ｐゴシック" panose="020B0600070205080204" pitchFamily="34" charset="-128"/>
              </a:rPr>
              <a:t>constant</a:t>
            </a:r>
            <a:r>
              <a:rPr lang="en-US" altLang="en-CN">
                <a:latin typeface="Comic Sans MS" panose="030F0902030302020204" pitchFamily="66" charset="0"/>
                <a:ea typeface="ＭＳ Ｐゴシック" panose="020B0600070205080204" pitchFamily="34" charset="-128"/>
              </a:rPr>
              <a:t>, </a:t>
            </a:r>
            <a:r>
              <a:rPr lang="en-US" altLang="en-CN" sz="1050">
                <a:latin typeface="Consolas" panose="020B0609020204030204" pitchFamily="49" charset="0"/>
                <a:ea typeface="ＭＳ Ｐゴシック" panose="020B0600070205080204" pitchFamily="34" charset="-128"/>
              </a:rPr>
              <a:t>pointer</a:t>
            </a:r>
            <a:r>
              <a:rPr lang="en-US" altLang="en-CN">
                <a:latin typeface="Comic Sans MS" panose="030F0902030302020204" pitchFamily="66" charset="0"/>
                <a:ea typeface="ＭＳ Ｐゴシック" panose="020B0600070205080204" pitchFamily="34" charset="-128"/>
              </a:rPr>
              <a:t>, </a:t>
            </a:r>
            <a:r>
              <a:rPr lang="en-US" altLang="en-CN" sz="1050">
                <a:latin typeface="Consolas" panose="020B0609020204030204" pitchFamily="49" charset="0"/>
                <a:ea typeface="ＭＳ Ｐゴシック" panose="020B0600070205080204" pitchFamily="34" charset="-128"/>
              </a:rPr>
              <a:t>temp.</a:t>
            </a:r>
            <a:endParaRPr lang="en-US" altLang="en-CN">
              <a:latin typeface="Comic Sans MS" panose="030F0902030302020204" pitchFamily="66" charset="0"/>
              <a:ea typeface="ＭＳ Ｐゴシック" panose="020B0600070205080204" pitchFamily="34" charset="-128"/>
            </a:endParaRPr>
          </a:p>
        </p:txBody>
      </p:sp>
      <p:sp>
        <p:nvSpPr>
          <p:cNvPr id="16387" name="Rectangle 2">
            <a:extLst>
              <a:ext uri="{FF2B5EF4-FFF2-40B4-BE49-F238E27FC236}">
                <a16:creationId xmlns:a16="http://schemas.microsoft.com/office/drawing/2014/main" id="{56AA8785-144B-4B42-A0A4-A24961BB6CE4}"/>
              </a:ext>
            </a:extLst>
          </p:cNvPr>
          <p:cNvSpPr>
            <a:spLocks noGrp="1" noChangeArrowheads="1"/>
          </p:cNvSpPr>
          <p:nvPr>
            <p:ph type="title"/>
          </p:nvPr>
        </p:nvSpPr>
        <p:spPr/>
        <p:txBody>
          <a:bodyPr/>
          <a:lstStyle/>
          <a:p>
            <a:r>
              <a:rPr lang="en-US" altLang="en-CN">
                <a:latin typeface="Arial" panose="020B0604020202020204" pitchFamily="34" charset="0"/>
                <a:ea typeface="ＭＳ Ｐゴシック" panose="020B0600070205080204" pitchFamily="34" charset="-128"/>
              </a:rPr>
              <a:t>The VM</a:t>
            </a:r>
            <a:r>
              <a:rPr lang="en-US" altLang="en-US">
                <a:latin typeface="Arial" panose="020B0604020202020204" pitchFamily="34" charset="0"/>
                <a:ea typeface="ＭＳ Ｐゴシック" panose="020B0600070205080204" pitchFamily="34" charset="-128"/>
              </a:rPr>
              <a:t>’</a:t>
            </a:r>
            <a:r>
              <a:rPr lang="en-US" altLang="en-CN">
                <a:latin typeface="Arial" panose="020B0604020202020204" pitchFamily="34" charset="0"/>
                <a:ea typeface="ＭＳ Ｐゴシック" panose="020B0600070205080204" pitchFamily="34" charset="-128"/>
              </a:rPr>
              <a:t>s Memory segments</a:t>
            </a:r>
          </a:p>
        </p:txBody>
      </p:sp>
    </p:spTree>
    <p:extLst>
      <p:ext uri="{BB962C8B-B14F-4D97-AF65-F5344CB8AC3E}">
        <p14:creationId xmlns:p14="http://schemas.microsoft.com/office/powerpoint/2010/main" val="12650209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02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8025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80259">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48025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480259">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80259">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480259">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480259">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480259">
                                            <p:txEl>
                                              <p:pRg st="8" end="8"/>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80259">
                                            <p:txEl>
                                              <p:pRg st="9" end="9"/>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48025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0259" grpId="0" build="p"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FC0E563A-CCB4-E842-93F4-3CC3242E561E}"/>
              </a:ext>
            </a:extLst>
          </p:cNvPr>
          <p:cNvSpPr>
            <a:spLocks noGrp="1" noChangeArrowheads="1"/>
          </p:cNvSpPr>
          <p:nvPr>
            <p:ph type="title"/>
          </p:nvPr>
        </p:nvSpPr>
        <p:spPr/>
        <p:txBody>
          <a:bodyPr/>
          <a:lstStyle/>
          <a:p>
            <a:pPr>
              <a:defRPr/>
            </a:pPr>
            <a:r>
              <a:rPr lang="en-US">
                <a:cs typeface="+mj-cs"/>
              </a:rPr>
              <a:t>Memory segments and memory access commands</a:t>
            </a:r>
          </a:p>
        </p:txBody>
      </p:sp>
      <p:sp>
        <p:nvSpPr>
          <p:cNvPr id="482308" name="Text Box 4">
            <a:extLst>
              <a:ext uri="{FF2B5EF4-FFF2-40B4-BE49-F238E27FC236}">
                <a16:creationId xmlns:a16="http://schemas.microsoft.com/office/drawing/2014/main" id="{62FC87AA-D87E-354A-B54C-3A7743FCD4BE}"/>
              </a:ext>
            </a:extLst>
          </p:cNvPr>
          <p:cNvSpPr txBox="1">
            <a:spLocks noChangeArrowheads="1"/>
          </p:cNvSpPr>
          <p:nvPr/>
        </p:nvSpPr>
        <p:spPr bwMode="auto">
          <a:xfrm>
            <a:off x="1371600" y="1771650"/>
            <a:ext cx="6229350" cy="1657350"/>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151200" tIns="35100" rIns="70200" bIns="35100" anchor="ctr"/>
          <a:lstStyle>
            <a:lvl1pPr marL="179388" indent="-179388">
              <a:defRPr sz="2400">
                <a:solidFill>
                  <a:schemeClr val="tx1"/>
                </a:solidFill>
                <a:latin typeface="Arial" charset="0"/>
                <a:ea typeface="ＭＳ Ｐゴシック" charset="0"/>
              </a:defRPr>
            </a:lvl1pPr>
            <a:lvl2pPr marL="627063" indent="-268288">
              <a:defRPr sz="2400">
                <a:solidFill>
                  <a:schemeClr val="tx1"/>
                </a:solidFill>
                <a:latin typeface="Arial" charset="0"/>
                <a:ea typeface="ＭＳ Ｐゴシック" charset="0"/>
              </a:defRPr>
            </a:lvl2pPr>
            <a:lvl3pPr marL="1231900" indent="-228600">
              <a:defRPr sz="2400">
                <a:solidFill>
                  <a:schemeClr val="tx1"/>
                </a:solidFill>
                <a:latin typeface="Arial" charset="0"/>
                <a:ea typeface="ＭＳ Ｐゴシック" charset="0"/>
              </a:defRPr>
            </a:lvl3pPr>
            <a:lvl4pPr marL="1639888"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0" fontAlgn="base" hangingPunct="0">
              <a:spcBef>
                <a:spcPct val="0"/>
              </a:spcBef>
              <a:spcAft>
                <a:spcPct val="0"/>
              </a:spcAft>
              <a:defRPr/>
            </a:pPr>
            <a:r>
              <a:rPr lang="en-US" sz="1200" u="sng">
                <a:solidFill>
                  <a:srgbClr val="000000"/>
                </a:solidFill>
                <a:latin typeface="Comic Sans MS" charset="0"/>
                <a:cs typeface="Arial" charset="0"/>
              </a:rPr>
              <a:t>Memory access VM commands:</a:t>
            </a:r>
          </a:p>
          <a:p>
            <a:pPr lvl="1" eaLnBrk="0" fontAlgn="base" hangingPunct="0">
              <a:spcBef>
                <a:spcPct val="70000"/>
              </a:spcBef>
              <a:spcAft>
                <a:spcPct val="0"/>
              </a:spcAft>
              <a:buClr>
                <a:srgbClr val="006600"/>
              </a:buClr>
              <a:buSzPct val="80000"/>
              <a:buFont typeface="Wingdings" charset="0"/>
              <a:buChar char="q"/>
              <a:defRPr/>
            </a:pPr>
            <a:r>
              <a:rPr lang="en-US" sz="1200">
                <a:solidFill>
                  <a:srgbClr val="000000"/>
                </a:solidFill>
                <a:latin typeface="Consolas" charset="0"/>
                <a:cs typeface="Consolas" charset="0"/>
              </a:rPr>
              <a:t>pop</a:t>
            </a:r>
            <a:r>
              <a:rPr lang="en-US" sz="1200">
                <a:solidFill>
                  <a:srgbClr val="000000"/>
                </a:solidFill>
                <a:latin typeface="Comic Sans MS" charset="0"/>
                <a:cs typeface="Arial" charset="0"/>
              </a:rPr>
              <a:t> </a:t>
            </a:r>
            <a:r>
              <a:rPr lang="en-US" sz="1200" i="1">
                <a:solidFill>
                  <a:srgbClr val="000000"/>
                </a:solidFill>
                <a:latin typeface="Times New Roman" charset="0"/>
                <a:cs typeface="Times New Roman" charset="0"/>
              </a:rPr>
              <a:t>memorySegment</a:t>
            </a:r>
            <a:r>
              <a:rPr lang="en-US" sz="1200">
                <a:solidFill>
                  <a:srgbClr val="000000"/>
                </a:solidFill>
                <a:latin typeface="Comic Sans MS" charset="0"/>
                <a:cs typeface="Arial" charset="0"/>
              </a:rPr>
              <a:t>  </a:t>
            </a:r>
            <a:r>
              <a:rPr lang="en-US" sz="1200" i="1">
                <a:solidFill>
                  <a:srgbClr val="000000"/>
                </a:solidFill>
                <a:latin typeface="Times New Roman" charset="0"/>
                <a:cs typeface="Times New Roman" charset="0"/>
              </a:rPr>
              <a:t>index</a:t>
            </a:r>
          </a:p>
          <a:p>
            <a:pPr lvl="1" eaLnBrk="0" fontAlgn="base" hangingPunct="0">
              <a:spcBef>
                <a:spcPct val="70000"/>
              </a:spcBef>
              <a:spcAft>
                <a:spcPct val="0"/>
              </a:spcAft>
              <a:buClr>
                <a:srgbClr val="006600"/>
              </a:buClr>
              <a:buSzPct val="80000"/>
              <a:buFont typeface="Wingdings" charset="0"/>
              <a:buChar char="q"/>
              <a:defRPr/>
            </a:pPr>
            <a:r>
              <a:rPr lang="en-US" sz="1200">
                <a:solidFill>
                  <a:srgbClr val="000000"/>
                </a:solidFill>
                <a:latin typeface="Consolas" charset="0"/>
                <a:cs typeface="Consolas" charset="0"/>
              </a:rPr>
              <a:t>push</a:t>
            </a:r>
            <a:r>
              <a:rPr lang="en-US" sz="1200">
                <a:solidFill>
                  <a:srgbClr val="000000"/>
                </a:solidFill>
                <a:latin typeface="Comic Sans MS" charset="0"/>
                <a:cs typeface="Arial" charset="0"/>
              </a:rPr>
              <a:t> </a:t>
            </a:r>
            <a:r>
              <a:rPr lang="en-US" sz="1200" i="1">
                <a:solidFill>
                  <a:srgbClr val="000000"/>
                </a:solidFill>
                <a:latin typeface="Times New Roman" charset="0"/>
                <a:cs typeface="Times New Roman" charset="0"/>
              </a:rPr>
              <a:t>memorySegment</a:t>
            </a:r>
            <a:r>
              <a:rPr lang="en-US" sz="1200">
                <a:solidFill>
                  <a:srgbClr val="000000"/>
                </a:solidFill>
                <a:latin typeface="Comic Sans MS" charset="0"/>
                <a:cs typeface="Arial" charset="0"/>
              </a:rPr>
              <a:t>  </a:t>
            </a:r>
            <a:r>
              <a:rPr lang="en-US" sz="1200" i="1">
                <a:solidFill>
                  <a:srgbClr val="000000"/>
                </a:solidFill>
                <a:latin typeface="Times New Roman" charset="0"/>
                <a:cs typeface="Times New Roman" charset="0"/>
              </a:rPr>
              <a:t>index</a:t>
            </a:r>
          </a:p>
          <a:p>
            <a:pPr eaLnBrk="0" fontAlgn="base" hangingPunct="0">
              <a:spcBef>
                <a:spcPct val="70000"/>
              </a:spcBef>
              <a:spcAft>
                <a:spcPct val="0"/>
              </a:spcAft>
              <a:defRPr/>
            </a:pPr>
            <a:r>
              <a:rPr lang="en-US" sz="1200">
                <a:solidFill>
                  <a:srgbClr val="000000"/>
                </a:solidFill>
                <a:latin typeface="Comic Sans MS" charset="0"/>
                <a:cs typeface="Arial" charset="0"/>
              </a:rPr>
              <a:t>Where </a:t>
            </a:r>
            <a:r>
              <a:rPr lang="en-US" sz="1200" i="1">
                <a:solidFill>
                  <a:srgbClr val="000000"/>
                </a:solidFill>
                <a:latin typeface="Times New Roman" charset="0"/>
                <a:cs typeface="Times New Roman" charset="0"/>
              </a:rPr>
              <a:t>memorySegment</a:t>
            </a:r>
            <a:r>
              <a:rPr lang="en-US" sz="1200">
                <a:solidFill>
                  <a:srgbClr val="000000"/>
                </a:solidFill>
                <a:latin typeface="Comic Sans MS" charset="0"/>
                <a:cs typeface="Arial" charset="0"/>
              </a:rPr>
              <a:t> is </a:t>
            </a:r>
            <a:r>
              <a:rPr lang="en-US" sz="1050">
                <a:solidFill>
                  <a:srgbClr val="000000"/>
                </a:solidFill>
                <a:latin typeface="Consolas" charset="0"/>
                <a:cs typeface="Consolas" charset="0"/>
              </a:rPr>
              <a:t>static</a:t>
            </a:r>
            <a:r>
              <a:rPr lang="en-US" sz="1200">
                <a:solidFill>
                  <a:srgbClr val="000000"/>
                </a:solidFill>
                <a:latin typeface="Comic Sans MS" charset="0"/>
              </a:rPr>
              <a:t>, </a:t>
            </a:r>
            <a:r>
              <a:rPr lang="en-US" sz="1050">
                <a:solidFill>
                  <a:srgbClr val="000000"/>
                </a:solidFill>
                <a:latin typeface="Consolas" charset="0"/>
                <a:cs typeface="Consolas" charset="0"/>
              </a:rPr>
              <a:t>this</a:t>
            </a:r>
            <a:r>
              <a:rPr lang="en-US" sz="1200">
                <a:solidFill>
                  <a:srgbClr val="000000"/>
                </a:solidFill>
                <a:latin typeface="Comic Sans MS" charset="0"/>
                <a:cs typeface="Courier New" charset="0"/>
              </a:rPr>
              <a:t>, </a:t>
            </a:r>
            <a:r>
              <a:rPr lang="en-US" sz="1050">
                <a:solidFill>
                  <a:srgbClr val="000000"/>
                </a:solidFill>
                <a:latin typeface="Consolas" charset="0"/>
                <a:cs typeface="Consolas" charset="0"/>
              </a:rPr>
              <a:t>local</a:t>
            </a:r>
            <a:r>
              <a:rPr lang="en-US" sz="1200">
                <a:solidFill>
                  <a:srgbClr val="000000"/>
                </a:solidFill>
                <a:latin typeface="Comic Sans MS" charset="0"/>
                <a:cs typeface="Courier New" charset="0"/>
              </a:rPr>
              <a:t>, </a:t>
            </a:r>
            <a:r>
              <a:rPr lang="en-US" sz="1050">
                <a:solidFill>
                  <a:srgbClr val="000000"/>
                </a:solidFill>
                <a:latin typeface="Consolas" charset="0"/>
                <a:cs typeface="Consolas" charset="0"/>
              </a:rPr>
              <a:t>argument</a:t>
            </a:r>
            <a:r>
              <a:rPr lang="en-US" sz="1200">
                <a:solidFill>
                  <a:srgbClr val="000000"/>
                </a:solidFill>
                <a:latin typeface="Comic Sans MS" charset="0"/>
                <a:cs typeface="Consolas" charset="0"/>
              </a:rPr>
              <a:t>, </a:t>
            </a:r>
            <a:r>
              <a:rPr lang="en-US" sz="1050">
                <a:solidFill>
                  <a:srgbClr val="000000"/>
                </a:solidFill>
                <a:latin typeface="Consolas" charset="0"/>
                <a:cs typeface="Consolas" charset="0"/>
              </a:rPr>
              <a:t>that</a:t>
            </a:r>
            <a:r>
              <a:rPr lang="en-US" sz="1200">
                <a:solidFill>
                  <a:srgbClr val="000000"/>
                </a:solidFill>
                <a:latin typeface="Comic Sans MS" charset="0"/>
              </a:rPr>
              <a:t>, </a:t>
            </a:r>
            <a:r>
              <a:rPr lang="en-US" sz="1050">
                <a:solidFill>
                  <a:srgbClr val="000000"/>
                </a:solidFill>
                <a:latin typeface="Consolas" charset="0"/>
                <a:cs typeface="Consolas" charset="0"/>
              </a:rPr>
              <a:t>constant</a:t>
            </a:r>
            <a:r>
              <a:rPr lang="en-US" sz="1200">
                <a:solidFill>
                  <a:srgbClr val="000000"/>
                </a:solidFill>
                <a:latin typeface="Comic Sans MS" charset="0"/>
              </a:rPr>
              <a:t>, </a:t>
            </a:r>
            <a:r>
              <a:rPr lang="en-US" sz="1050">
                <a:solidFill>
                  <a:srgbClr val="000000"/>
                </a:solidFill>
                <a:latin typeface="Consolas" charset="0"/>
                <a:cs typeface="Consolas" charset="0"/>
              </a:rPr>
              <a:t>pointer</a:t>
            </a:r>
            <a:r>
              <a:rPr lang="en-US" sz="1200">
                <a:solidFill>
                  <a:srgbClr val="000000"/>
                </a:solidFill>
                <a:latin typeface="Comic Sans MS" charset="0"/>
                <a:cs typeface="Arial" charset="0"/>
              </a:rPr>
              <a:t>, or</a:t>
            </a:r>
            <a:r>
              <a:rPr lang="en-US" sz="1200">
                <a:solidFill>
                  <a:srgbClr val="000000"/>
                </a:solidFill>
                <a:latin typeface="Comic Sans MS" charset="0"/>
              </a:rPr>
              <a:t> </a:t>
            </a:r>
            <a:r>
              <a:rPr lang="en-US" sz="1050">
                <a:solidFill>
                  <a:srgbClr val="000000"/>
                </a:solidFill>
                <a:latin typeface="Consolas" charset="0"/>
                <a:cs typeface="Consolas" charset="0"/>
              </a:rPr>
              <a:t>temp</a:t>
            </a:r>
            <a:r>
              <a:rPr lang="en-US" sz="1200">
                <a:solidFill>
                  <a:srgbClr val="000000"/>
                </a:solidFill>
                <a:latin typeface="Comic Sans MS" charset="0"/>
              </a:rPr>
              <a:t> </a:t>
            </a:r>
          </a:p>
          <a:p>
            <a:pPr eaLnBrk="0" fontAlgn="base" hangingPunct="0">
              <a:spcBef>
                <a:spcPct val="70000"/>
              </a:spcBef>
              <a:spcAft>
                <a:spcPct val="0"/>
              </a:spcAft>
              <a:defRPr/>
            </a:pPr>
            <a:r>
              <a:rPr lang="en-US" sz="1200">
                <a:solidFill>
                  <a:srgbClr val="000000"/>
                </a:solidFill>
                <a:latin typeface="Comic Sans MS" charset="0"/>
              </a:rPr>
              <a:t>And </a:t>
            </a:r>
            <a:r>
              <a:rPr lang="en-US" sz="1200" i="1">
                <a:solidFill>
                  <a:srgbClr val="000000"/>
                </a:solidFill>
                <a:latin typeface="Times New Roman" charset="0"/>
                <a:cs typeface="Times New Roman" charset="0"/>
              </a:rPr>
              <a:t>index</a:t>
            </a:r>
            <a:r>
              <a:rPr lang="en-US" sz="1200">
                <a:solidFill>
                  <a:srgbClr val="000000"/>
                </a:solidFill>
                <a:latin typeface="Comic Sans MS" charset="0"/>
              </a:rPr>
              <a:t> is a non-negative integer</a:t>
            </a:r>
          </a:p>
        </p:txBody>
      </p:sp>
      <p:sp>
        <p:nvSpPr>
          <p:cNvPr id="482309" name="Rectangle 5">
            <a:extLst>
              <a:ext uri="{FF2B5EF4-FFF2-40B4-BE49-F238E27FC236}">
                <a16:creationId xmlns:a16="http://schemas.microsoft.com/office/drawing/2014/main" id="{0BA61E04-B5A2-C146-98E6-7C49F679726E}"/>
              </a:ext>
            </a:extLst>
          </p:cNvPr>
          <p:cNvSpPr>
            <a:spLocks noGrp="1" noChangeArrowheads="1"/>
          </p:cNvSpPr>
          <p:nvPr>
            <p:ph type="body" idx="1"/>
          </p:nvPr>
        </p:nvSpPr>
        <p:spPr>
          <a:xfrm>
            <a:off x="1314451" y="3600450"/>
            <a:ext cx="6441281" cy="800100"/>
          </a:xfrm>
        </p:spPr>
        <p:txBody>
          <a:bodyPr/>
          <a:lstStyle/>
          <a:p>
            <a:pPr marL="282179" indent="-214313">
              <a:lnSpc>
                <a:spcPct val="90000"/>
              </a:lnSpc>
              <a:buNone/>
            </a:pPr>
            <a:r>
              <a:rPr lang="en-US" altLang="en-CN" u="sng">
                <a:latin typeface="Comic Sans MS" panose="030F0902030302020204" pitchFamily="66" charset="0"/>
                <a:ea typeface="ＭＳ Ｐゴシック" panose="020B0600070205080204" pitchFamily="34" charset="-128"/>
              </a:rPr>
              <a:t>Notes:</a:t>
            </a:r>
          </a:p>
          <a:p>
            <a:pPr marL="282179" indent="-214313">
              <a:lnSpc>
                <a:spcPct val="90000"/>
              </a:lnSpc>
              <a:buNone/>
            </a:pPr>
            <a:r>
              <a:rPr lang="en-US" altLang="en-CN">
                <a:latin typeface="Comic Sans MS" panose="030F0902030302020204" pitchFamily="66" charset="0"/>
                <a:ea typeface="ＭＳ Ｐゴシック" panose="020B0600070205080204" pitchFamily="34" charset="-128"/>
              </a:rPr>
              <a:t>(In all our code examples thus far, </a:t>
            </a:r>
            <a:r>
              <a:rPr lang="en-US" altLang="en-CN" i="1">
                <a:latin typeface="Times New Roman" panose="02020603050405020304" pitchFamily="18" charset="0"/>
                <a:ea typeface="ＭＳ Ｐゴシック" panose="020B0600070205080204" pitchFamily="34" charset="-128"/>
              </a:rPr>
              <a:t>memorySegment</a:t>
            </a:r>
            <a:r>
              <a:rPr lang="en-US" altLang="en-CN">
                <a:latin typeface="Comic Sans MS" panose="030F0902030302020204" pitchFamily="66" charset="0"/>
                <a:ea typeface="ＭＳ Ｐゴシック" panose="020B0600070205080204" pitchFamily="34" charset="-128"/>
              </a:rPr>
              <a:t> was </a:t>
            </a:r>
            <a:r>
              <a:rPr lang="en-US" altLang="en-CN" sz="1050">
                <a:latin typeface="Consolas" panose="020B0609020204030204" pitchFamily="49" charset="0"/>
                <a:ea typeface="ＭＳ Ｐゴシック" panose="020B0600070205080204" pitchFamily="34" charset="-128"/>
              </a:rPr>
              <a:t>static)</a:t>
            </a:r>
          </a:p>
          <a:p>
            <a:pPr marL="282179" indent="-214313">
              <a:lnSpc>
                <a:spcPct val="90000"/>
              </a:lnSpc>
              <a:buNone/>
            </a:pPr>
            <a:r>
              <a:rPr lang="en-US" altLang="en-CN">
                <a:latin typeface="Comic Sans MS" panose="030F0902030302020204" pitchFamily="66" charset="0"/>
                <a:ea typeface="ＭＳ Ｐゴシック" panose="020B0600070205080204" pitchFamily="34" charset="-128"/>
              </a:rPr>
              <a:t>The different roles of the eight memory segments will become relevant when we</a:t>
            </a:r>
            <a:r>
              <a:rPr lang="en-US" altLang="en-US">
                <a:latin typeface="Comic Sans MS" panose="030F0902030302020204" pitchFamily="66" charset="0"/>
                <a:ea typeface="ＭＳ Ｐゴシック" panose="020B0600070205080204" pitchFamily="34" charset="-128"/>
              </a:rPr>
              <a:t>’</a:t>
            </a:r>
            <a:r>
              <a:rPr lang="en-US" altLang="en-CN">
                <a:latin typeface="Comic Sans MS" panose="030F0902030302020204" pitchFamily="66" charset="0"/>
                <a:ea typeface="ＭＳ Ｐゴシック" panose="020B0600070205080204" pitchFamily="34" charset="-128"/>
              </a:rPr>
              <a:t>ll talk about the compiler</a:t>
            </a:r>
          </a:p>
          <a:p>
            <a:pPr marL="282179" indent="-214313">
              <a:lnSpc>
                <a:spcPct val="90000"/>
              </a:lnSpc>
              <a:buNone/>
            </a:pPr>
            <a:r>
              <a:rPr lang="en-US" altLang="en-CN">
                <a:latin typeface="Comic Sans MS" panose="030F0902030302020204" pitchFamily="66" charset="0"/>
                <a:ea typeface="ＭＳ Ｐゴシック" panose="020B0600070205080204" pitchFamily="34" charset="-128"/>
              </a:rPr>
              <a:t>At the VM abstraction level, all memory segments are treated the same way.</a:t>
            </a:r>
          </a:p>
        </p:txBody>
      </p:sp>
      <p:sp>
        <p:nvSpPr>
          <p:cNvPr id="6" name="Rectangle 5">
            <a:extLst>
              <a:ext uri="{FF2B5EF4-FFF2-40B4-BE49-F238E27FC236}">
                <a16:creationId xmlns:a16="http://schemas.microsoft.com/office/drawing/2014/main" id="{4D32792C-1E53-864E-BCAA-F80CBC7133B1}"/>
              </a:ext>
            </a:extLst>
          </p:cNvPr>
          <p:cNvSpPr txBox="1">
            <a:spLocks noChangeArrowheads="1"/>
          </p:cNvSpPr>
          <p:nvPr/>
        </p:nvSpPr>
        <p:spPr bwMode="auto">
          <a:xfrm>
            <a:off x="1314451" y="571501"/>
            <a:ext cx="6441281" cy="1221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ts val="900"/>
              </a:spcBef>
              <a:spcAft>
                <a:spcPct val="0"/>
              </a:spcAft>
              <a:buClr>
                <a:srgbClr val="006600"/>
              </a:buClr>
              <a:buSzPct val="100000"/>
            </a:pPr>
            <a:r>
              <a:rPr lang="en-US" altLang="en-CN" sz="1200">
                <a:solidFill>
                  <a:srgbClr val="000000"/>
                </a:solidFill>
                <a:latin typeface="Comic Sans MS" panose="030F0902030302020204" pitchFamily="66" charset="0"/>
              </a:rPr>
              <a:t>The VM abstraction includes 8 separate memory segments named:</a:t>
            </a:r>
            <a:br>
              <a:rPr lang="en-US" altLang="en-CN" sz="1200">
                <a:solidFill>
                  <a:srgbClr val="000000"/>
                </a:solidFill>
                <a:latin typeface="Comic Sans MS" panose="030F0902030302020204" pitchFamily="66" charset="0"/>
              </a:rPr>
            </a:br>
            <a:r>
              <a:rPr lang="en-US" altLang="en-CN" sz="1200">
                <a:solidFill>
                  <a:srgbClr val="000000"/>
                </a:solidFill>
                <a:latin typeface="Comic Sans MS" panose="030F0902030302020204" pitchFamily="66" charset="0"/>
              </a:rPr>
              <a:t> </a:t>
            </a:r>
            <a:r>
              <a:rPr lang="en-US" altLang="en-CN" sz="1050">
                <a:solidFill>
                  <a:srgbClr val="000000"/>
                </a:solidFill>
                <a:latin typeface="Consolas" panose="020B0609020204030204" pitchFamily="49" charset="0"/>
              </a:rPr>
              <a:t>static</a:t>
            </a:r>
            <a:r>
              <a:rPr lang="en-US" altLang="en-CN" sz="1200">
                <a:solidFill>
                  <a:srgbClr val="000000"/>
                </a:solidFill>
                <a:latin typeface="Comic Sans MS" panose="030F0902030302020204" pitchFamily="66" charset="0"/>
              </a:rPr>
              <a:t>, </a:t>
            </a:r>
            <a:r>
              <a:rPr lang="en-US" altLang="en-CN" sz="1050">
                <a:solidFill>
                  <a:srgbClr val="000000"/>
                </a:solidFill>
                <a:latin typeface="Consolas" panose="020B0609020204030204" pitchFamily="49" charset="0"/>
              </a:rPr>
              <a:t>this</a:t>
            </a:r>
            <a:r>
              <a:rPr lang="en-US" altLang="en-CN" sz="1200">
                <a:solidFill>
                  <a:srgbClr val="000000"/>
                </a:solidFill>
                <a:latin typeface="Comic Sans MS" panose="030F0902030302020204" pitchFamily="66" charset="0"/>
              </a:rPr>
              <a:t>, </a:t>
            </a:r>
            <a:r>
              <a:rPr lang="en-US" altLang="en-CN" sz="1050">
                <a:solidFill>
                  <a:srgbClr val="000000"/>
                </a:solidFill>
                <a:latin typeface="Consolas" panose="020B0609020204030204" pitchFamily="49" charset="0"/>
              </a:rPr>
              <a:t>local</a:t>
            </a:r>
            <a:r>
              <a:rPr lang="en-US" altLang="en-CN" sz="1200">
                <a:solidFill>
                  <a:srgbClr val="000000"/>
                </a:solidFill>
                <a:latin typeface="Comic Sans MS" panose="030F0902030302020204" pitchFamily="66" charset="0"/>
              </a:rPr>
              <a:t>, </a:t>
            </a:r>
            <a:r>
              <a:rPr lang="en-US" altLang="en-CN" sz="1050">
                <a:solidFill>
                  <a:srgbClr val="000000"/>
                </a:solidFill>
                <a:latin typeface="Consolas" panose="020B0609020204030204" pitchFamily="49" charset="0"/>
              </a:rPr>
              <a:t>argument</a:t>
            </a:r>
            <a:r>
              <a:rPr lang="en-US" altLang="en-CN" sz="1200">
                <a:solidFill>
                  <a:srgbClr val="000000"/>
                </a:solidFill>
                <a:latin typeface="Comic Sans MS" panose="030F0902030302020204" pitchFamily="66" charset="0"/>
              </a:rPr>
              <a:t>, </a:t>
            </a:r>
            <a:r>
              <a:rPr lang="en-US" altLang="en-CN" sz="1050">
                <a:solidFill>
                  <a:srgbClr val="000000"/>
                </a:solidFill>
                <a:latin typeface="Consolas" panose="020B0609020204030204" pitchFamily="49" charset="0"/>
              </a:rPr>
              <a:t>that</a:t>
            </a:r>
            <a:r>
              <a:rPr lang="en-US" altLang="en-CN" sz="1200">
                <a:solidFill>
                  <a:srgbClr val="000000"/>
                </a:solidFill>
                <a:latin typeface="Comic Sans MS" panose="030F0902030302020204" pitchFamily="66" charset="0"/>
              </a:rPr>
              <a:t>, </a:t>
            </a:r>
            <a:r>
              <a:rPr lang="en-US" altLang="en-CN" sz="1050">
                <a:solidFill>
                  <a:srgbClr val="000000"/>
                </a:solidFill>
                <a:latin typeface="Consolas" panose="020B0609020204030204" pitchFamily="49" charset="0"/>
              </a:rPr>
              <a:t>constant</a:t>
            </a:r>
            <a:r>
              <a:rPr lang="en-US" altLang="en-CN" sz="1200">
                <a:solidFill>
                  <a:srgbClr val="000000"/>
                </a:solidFill>
                <a:latin typeface="Comic Sans MS" panose="030F0902030302020204" pitchFamily="66" charset="0"/>
              </a:rPr>
              <a:t>, </a:t>
            </a:r>
            <a:r>
              <a:rPr lang="en-US" altLang="en-CN" sz="1050">
                <a:solidFill>
                  <a:srgbClr val="000000"/>
                </a:solidFill>
                <a:latin typeface="Consolas" panose="020B0609020204030204" pitchFamily="49" charset="0"/>
              </a:rPr>
              <a:t>pointer</a:t>
            </a:r>
            <a:r>
              <a:rPr lang="en-US" altLang="en-CN" sz="1200">
                <a:solidFill>
                  <a:srgbClr val="000000"/>
                </a:solidFill>
                <a:latin typeface="Comic Sans MS" panose="030F0902030302020204" pitchFamily="66" charset="0"/>
              </a:rPr>
              <a:t>, </a:t>
            </a:r>
            <a:r>
              <a:rPr lang="en-US" altLang="en-CN" sz="1050">
                <a:solidFill>
                  <a:srgbClr val="000000"/>
                </a:solidFill>
                <a:latin typeface="Consolas" panose="020B0609020204030204" pitchFamily="49" charset="0"/>
              </a:rPr>
              <a:t>temp</a:t>
            </a:r>
            <a:r>
              <a:rPr lang="en-US" altLang="en-CN" sz="1200">
                <a:solidFill>
                  <a:srgbClr val="000000"/>
                </a:solidFill>
                <a:latin typeface="Comic Sans MS" panose="030F0902030302020204" pitchFamily="66" charset="0"/>
              </a:rPr>
              <a:t> </a:t>
            </a:r>
          </a:p>
          <a:p>
            <a:pPr eaLnBrk="0" fontAlgn="base" hangingPunct="0">
              <a:spcBef>
                <a:spcPts val="900"/>
              </a:spcBef>
              <a:spcAft>
                <a:spcPct val="0"/>
              </a:spcAft>
              <a:buClr>
                <a:srgbClr val="006600"/>
              </a:buClr>
              <a:buSzPct val="100000"/>
            </a:pPr>
            <a:r>
              <a:rPr lang="en-US" altLang="en-CN" sz="1200">
                <a:solidFill>
                  <a:srgbClr val="000000"/>
                </a:solidFill>
                <a:latin typeface="Comic Sans MS" panose="030F0902030302020204" pitchFamily="66" charset="0"/>
              </a:rPr>
              <a:t>As far as VM programming commands go, all memory segments look and behave the same</a:t>
            </a:r>
          </a:p>
          <a:p>
            <a:pPr eaLnBrk="0" fontAlgn="base" hangingPunct="0">
              <a:spcBef>
                <a:spcPts val="900"/>
              </a:spcBef>
              <a:spcAft>
                <a:spcPct val="0"/>
              </a:spcAft>
              <a:buClr>
                <a:srgbClr val="006600"/>
              </a:buClr>
              <a:buSzPct val="100000"/>
            </a:pPr>
            <a:r>
              <a:rPr lang="en-US" altLang="en-CN" sz="1200">
                <a:solidFill>
                  <a:srgbClr val="000000"/>
                </a:solidFill>
                <a:latin typeface="Comic Sans MS" panose="030F0902030302020204" pitchFamily="66" charset="0"/>
              </a:rPr>
              <a:t>To access a particular segment entry, use the following generic syntax:</a:t>
            </a:r>
          </a:p>
        </p:txBody>
      </p:sp>
    </p:spTree>
    <p:extLst>
      <p:ext uri="{BB962C8B-B14F-4D97-AF65-F5344CB8AC3E}">
        <p14:creationId xmlns:p14="http://schemas.microsoft.com/office/powerpoint/2010/main" val="235645058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2308">
                                            <p:bg/>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82308">
                                            <p:txEl>
                                              <p:pRg st="0" end="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2308">
                                            <p:txEl>
                                              <p:pRg st="1" end="1"/>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82308">
                                            <p:txEl>
                                              <p:pRg st="2" end="2"/>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82308">
                                            <p:txEl>
                                              <p:pRg st="3" end="3"/>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82308">
                                            <p:txEl>
                                              <p:pRg st="4" end="4"/>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82309">
                                            <p:txEl>
                                              <p:pRg st="0" end="0"/>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82309">
                                            <p:txEl>
                                              <p:pRg st="1" end="1"/>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82309">
                                            <p:txEl>
                                              <p:pRg st="2" end="2"/>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8230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308" grpId="0" build="p" bldLvl="2" animBg="1"/>
      <p:bldP spid="482309" grpId="0" build="p"/>
      <p:bldP spid="6" grpId="0" build="p"/>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D057E1C1-3CC0-EA46-81EB-250724DE5EB5}"/>
              </a:ext>
            </a:extLst>
          </p:cNvPr>
          <p:cNvSpPr>
            <a:spLocks noGrp="1" noChangeArrowheads="1"/>
          </p:cNvSpPr>
          <p:nvPr>
            <p:ph type="title"/>
          </p:nvPr>
        </p:nvSpPr>
        <p:spPr/>
        <p:txBody>
          <a:bodyPr/>
          <a:lstStyle/>
          <a:p>
            <a:pPr>
              <a:defRPr/>
            </a:pPr>
            <a:r>
              <a:rPr lang="en-US">
                <a:cs typeface="+mj-cs"/>
              </a:rPr>
              <a:t>VM programming </a:t>
            </a:r>
          </a:p>
        </p:txBody>
      </p:sp>
      <p:sp>
        <p:nvSpPr>
          <p:cNvPr id="484355" name="Rectangle 3">
            <a:extLst>
              <a:ext uri="{FF2B5EF4-FFF2-40B4-BE49-F238E27FC236}">
                <a16:creationId xmlns:a16="http://schemas.microsoft.com/office/drawing/2014/main" id="{96EC4313-BF43-2C40-83FB-6F4E00A9AC0E}"/>
              </a:ext>
            </a:extLst>
          </p:cNvPr>
          <p:cNvSpPr>
            <a:spLocks noGrp="1" noChangeArrowheads="1"/>
          </p:cNvSpPr>
          <p:nvPr>
            <p:ph type="body" idx="1"/>
          </p:nvPr>
        </p:nvSpPr>
        <p:spPr>
          <a:xfrm>
            <a:off x="1428751" y="628650"/>
            <a:ext cx="6156722" cy="1943100"/>
          </a:xfrm>
        </p:spPr>
        <p:txBody>
          <a:bodyPr/>
          <a:lstStyle/>
          <a:p>
            <a:pPr>
              <a:spcBef>
                <a:spcPct val="100000"/>
              </a:spcBef>
              <a:buFont typeface="Wingdings" pitchFamily="2" charset="2"/>
              <a:buNone/>
            </a:pPr>
            <a:r>
              <a:rPr lang="en-US" altLang="en-CN">
                <a:latin typeface="Comic Sans MS" panose="030F0902030302020204" pitchFamily="66" charset="0"/>
                <a:ea typeface="ＭＳ Ｐゴシック" panose="020B0600070205080204" pitchFamily="34" charset="-128"/>
              </a:rPr>
              <a:t>VM programs are normally written by </a:t>
            </a:r>
            <a:r>
              <a:rPr lang="en-US" altLang="en-CN" i="1">
                <a:latin typeface="Comic Sans MS" panose="030F0902030302020204" pitchFamily="66" charset="0"/>
                <a:ea typeface="ＭＳ Ｐゴシック" panose="020B0600070205080204" pitchFamily="34" charset="-128"/>
              </a:rPr>
              <a:t>compilers</a:t>
            </a:r>
            <a:r>
              <a:rPr lang="en-US" altLang="en-CN">
                <a:latin typeface="Comic Sans MS" panose="030F0902030302020204" pitchFamily="66" charset="0"/>
                <a:ea typeface="ＭＳ Ｐゴシック" panose="020B0600070205080204" pitchFamily="34" charset="-128"/>
              </a:rPr>
              <a:t>, not by humans</a:t>
            </a:r>
          </a:p>
          <a:p>
            <a:pPr>
              <a:spcBef>
                <a:spcPct val="80000"/>
              </a:spcBef>
              <a:buFont typeface="Wingdings" pitchFamily="2" charset="2"/>
              <a:buNone/>
            </a:pPr>
            <a:r>
              <a:rPr lang="en-US" altLang="en-CN">
                <a:latin typeface="Comic Sans MS" panose="030F0902030302020204" pitchFamily="66" charset="0"/>
                <a:ea typeface="ＭＳ Ｐゴシック" panose="020B0600070205080204" pitchFamily="34" charset="-128"/>
              </a:rPr>
              <a:t>However, compilers are written by humans ...</a:t>
            </a:r>
          </a:p>
          <a:p>
            <a:pPr>
              <a:spcBef>
                <a:spcPct val="80000"/>
              </a:spcBef>
              <a:buFont typeface="Wingdings" pitchFamily="2" charset="2"/>
              <a:buNone/>
            </a:pPr>
            <a:r>
              <a:rPr lang="en-US" altLang="en-CN">
                <a:latin typeface="Comic Sans MS" panose="030F0902030302020204" pitchFamily="66" charset="0"/>
                <a:ea typeface="ＭＳ Ｐゴシック" panose="020B0600070205080204" pitchFamily="34" charset="-128"/>
              </a:rPr>
              <a:t>In order to write or optimize a compiler, it helps to first understand the spirit of the compiler</a:t>
            </a:r>
            <a:r>
              <a:rPr lang="en-US" altLang="en-US">
                <a:latin typeface="Comic Sans MS" panose="030F0902030302020204" pitchFamily="66" charset="0"/>
                <a:ea typeface="ＭＳ Ｐゴシック" panose="020B0600070205080204" pitchFamily="34" charset="-128"/>
              </a:rPr>
              <a:t>’</a:t>
            </a:r>
            <a:r>
              <a:rPr lang="en-US" altLang="en-CN">
                <a:latin typeface="Comic Sans MS" panose="030F0902030302020204" pitchFamily="66" charset="0"/>
                <a:ea typeface="ＭＳ Ｐゴシック" panose="020B0600070205080204" pitchFamily="34" charset="-128"/>
              </a:rPr>
              <a:t>s target language – the VM language</a:t>
            </a:r>
          </a:p>
          <a:p>
            <a:pPr>
              <a:spcBef>
                <a:spcPct val="80000"/>
              </a:spcBef>
              <a:buFont typeface="Wingdings" pitchFamily="2" charset="2"/>
              <a:buNone/>
            </a:pPr>
            <a:r>
              <a:rPr lang="en-US" altLang="en-CN">
                <a:latin typeface="Comic Sans MS" panose="030F0902030302020204" pitchFamily="66" charset="0"/>
                <a:ea typeface="ＭＳ Ｐゴシック" panose="020B0600070205080204" pitchFamily="34" charset="-128"/>
              </a:rPr>
              <a:t>So, we</a:t>
            </a:r>
            <a:r>
              <a:rPr lang="en-US" altLang="en-US">
                <a:latin typeface="Comic Sans MS" panose="030F0902030302020204" pitchFamily="66" charset="0"/>
                <a:ea typeface="ＭＳ Ｐゴシック" panose="020B0600070205080204" pitchFamily="34" charset="-128"/>
              </a:rPr>
              <a:t>’</a:t>
            </a:r>
            <a:r>
              <a:rPr lang="en-US" altLang="en-CN">
                <a:latin typeface="Comic Sans MS" panose="030F0902030302020204" pitchFamily="66" charset="0"/>
                <a:ea typeface="ＭＳ Ｐゴシック" panose="020B0600070205080204" pitchFamily="34" charset="-128"/>
              </a:rPr>
              <a:t>ll now see an example of a VM program</a:t>
            </a:r>
          </a:p>
          <a:p>
            <a:pPr>
              <a:spcBef>
                <a:spcPct val="80000"/>
              </a:spcBef>
              <a:buFont typeface="Wingdings" pitchFamily="2" charset="2"/>
              <a:buNone/>
            </a:pPr>
            <a:r>
              <a:rPr lang="en-US" altLang="en-CN">
                <a:latin typeface="Comic Sans MS" panose="030F0902030302020204" pitchFamily="66" charset="0"/>
                <a:ea typeface="ＭＳ Ｐゴシック" panose="020B0600070205080204" pitchFamily="34" charset="-128"/>
              </a:rPr>
              <a:t>The example includes three new VM commands:</a:t>
            </a:r>
          </a:p>
          <a:p>
            <a:pPr>
              <a:spcBef>
                <a:spcPct val="100000"/>
              </a:spcBef>
              <a:buFont typeface="Wingdings" pitchFamily="2" charset="2"/>
              <a:buNone/>
            </a:pPr>
            <a:endParaRPr lang="en-US" altLang="en-CN">
              <a:latin typeface="Comic Sans MS" panose="030F0902030302020204" pitchFamily="66" charset="0"/>
              <a:ea typeface="ＭＳ Ｐゴシック" panose="020B0600070205080204" pitchFamily="34" charset="-128"/>
            </a:endParaRPr>
          </a:p>
        </p:txBody>
      </p:sp>
      <p:sp>
        <p:nvSpPr>
          <p:cNvPr id="482308" name="Text Box 4">
            <a:extLst>
              <a:ext uri="{FF2B5EF4-FFF2-40B4-BE49-F238E27FC236}">
                <a16:creationId xmlns:a16="http://schemas.microsoft.com/office/drawing/2014/main" id="{3F9A5312-8B32-2A4C-AEE0-5D5D26AC670C}"/>
              </a:ext>
            </a:extLst>
          </p:cNvPr>
          <p:cNvSpPr txBox="1">
            <a:spLocks noChangeArrowheads="1"/>
          </p:cNvSpPr>
          <p:nvPr/>
        </p:nvSpPr>
        <p:spPr bwMode="auto">
          <a:xfrm>
            <a:off x="1371600" y="2514600"/>
            <a:ext cx="6286500" cy="2343150"/>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70200" tIns="35100" rIns="43200" bIns="35100" anchor="ctr"/>
          <a:lstStyle>
            <a:lvl1pPr marL="179388" indent="-179388">
              <a:defRPr sz="2400">
                <a:solidFill>
                  <a:schemeClr val="tx1"/>
                </a:solidFill>
                <a:latin typeface="Arial" charset="0"/>
                <a:ea typeface="ＭＳ Ｐゴシック" charset="0"/>
              </a:defRPr>
            </a:lvl1pPr>
            <a:lvl2pPr marL="627063" indent="-268288">
              <a:defRPr sz="2400">
                <a:solidFill>
                  <a:schemeClr val="tx1"/>
                </a:solidFill>
                <a:latin typeface="Arial" charset="0"/>
                <a:ea typeface="ＭＳ Ｐゴシック" charset="0"/>
              </a:defRPr>
            </a:lvl2pPr>
            <a:lvl3pPr marL="1231900" indent="-228600">
              <a:defRPr sz="2400">
                <a:solidFill>
                  <a:schemeClr val="tx1"/>
                </a:solidFill>
                <a:latin typeface="Arial" charset="0"/>
                <a:ea typeface="ＭＳ Ｐゴシック" charset="0"/>
              </a:defRPr>
            </a:lvl3pPr>
            <a:lvl4pPr marL="1639888"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eaLnBrk="0" fontAlgn="base" hangingPunct="0">
              <a:spcBef>
                <a:spcPct val="70000"/>
              </a:spcBef>
              <a:spcAft>
                <a:spcPct val="0"/>
              </a:spcAft>
              <a:buClr>
                <a:srgbClr val="006600"/>
              </a:buClr>
              <a:buSzPct val="60000"/>
              <a:buFont typeface="Wingdings" charset="0"/>
              <a:buChar char="q"/>
              <a:defRPr/>
            </a:pPr>
            <a:r>
              <a:rPr lang="en-US" sz="1200">
                <a:solidFill>
                  <a:srgbClr val="000000"/>
                </a:solidFill>
                <a:latin typeface="Consolas" charset="0"/>
                <a:cs typeface="Consolas" charset="0"/>
              </a:rPr>
              <a:t> function </a:t>
            </a:r>
            <a:r>
              <a:rPr lang="en-US" sz="1200" i="1">
                <a:solidFill>
                  <a:srgbClr val="000000"/>
                </a:solidFill>
                <a:latin typeface="Times New Roman" charset="0"/>
                <a:cs typeface="Times New Roman" charset="0"/>
              </a:rPr>
              <a:t>functionSymbol   </a:t>
            </a:r>
            <a:r>
              <a:rPr lang="en-US" sz="1050">
                <a:solidFill>
                  <a:srgbClr val="000000"/>
                </a:solidFill>
                <a:latin typeface="Comic Sans MS" charset="0"/>
                <a:cs typeface="Consolas" charset="0"/>
              </a:rPr>
              <a:t>// function declaration</a:t>
            </a:r>
          </a:p>
          <a:p>
            <a:pPr eaLnBrk="0" fontAlgn="base" hangingPunct="0">
              <a:spcBef>
                <a:spcPct val="70000"/>
              </a:spcBef>
              <a:spcAft>
                <a:spcPct val="0"/>
              </a:spcAft>
              <a:buClr>
                <a:srgbClr val="006600"/>
              </a:buClr>
              <a:buSzPct val="60000"/>
              <a:buFont typeface="Wingdings" charset="0"/>
              <a:buChar char="q"/>
              <a:defRPr/>
            </a:pPr>
            <a:r>
              <a:rPr lang="en-US" sz="1200">
                <a:solidFill>
                  <a:srgbClr val="000000"/>
                </a:solidFill>
                <a:latin typeface="Consolas" charset="0"/>
                <a:cs typeface="Consolas" charset="0"/>
              </a:rPr>
              <a:t> label </a:t>
            </a:r>
            <a:r>
              <a:rPr lang="en-US" sz="1200" i="1">
                <a:solidFill>
                  <a:srgbClr val="000000"/>
                </a:solidFill>
                <a:latin typeface="Times New Roman" charset="0"/>
                <a:cs typeface="Times New Roman" charset="0"/>
              </a:rPr>
              <a:t>labelSymbol              </a:t>
            </a:r>
            <a:r>
              <a:rPr lang="en-US" sz="1050">
                <a:solidFill>
                  <a:srgbClr val="000000"/>
                </a:solidFill>
                <a:latin typeface="Comic Sans MS" charset="0"/>
                <a:cs typeface="Consolas" charset="0"/>
              </a:rPr>
              <a:t>// label declaration</a:t>
            </a:r>
          </a:p>
          <a:p>
            <a:pPr eaLnBrk="0" fontAlgn="base" hangingPunct="0">
              <a:spcBef>
                <a:spcPct val="70000"/>
              </a:spcBef>
              <a:spcAft>
                <a:spcPct val="0"/>
              </a:spcAft>
              <a:buClr>
                <a:srgbClr val="006600"/>
              </a:buClr>
              <a:buSzPct val="60000"/>
              <a:buFont typeface="Wingdings" charset="0"/>
              <a:buChar char="q"/>
              <a:defRPr/>
            </a:pPr>
            <a:r>
              <a:rPr lang="en-US" sz="1050">
                <a:solidFill>
                  <a:srgbClr val="000000"/>
                </a:solidFill>
                <a:latin typeface="Comic Sans MS" charset="0"/>
                <a:cs typeface="Consolas" charset="0"/>
              </a:rPr>
              <a:t>  </a:t>
            </a:r>
            <a:r>
              <a:rPr lang="en-US" sz="1200">
                <a:solidFill>
                  <a:srgbClr val="000000"/>
                </a:solidFill>
                <a:latin typeface="Consolas" charset="0"/>
                <a:cs typeface="Consolas" charset="0"/>
              </a:rPr>
              <a:t>if-goto </a:t>
            </a:r>
            <a:r>
              <a:rPr lang="en-US" sz="1200" i="1">
                <a:solidFill>
                  <a:srgbClr val="000000"/>
                </a:solidFill>
                <a:latin typeface="Times New Roman" charset="0"/>
                <a:cs typeface="Times New Roman" charset="0"/>
              </a:rPr>
              <a:t>labelSymbol   </a:t>
            </a:r>
            <a:r>
              <a:rPr lang="en-US" sz="1050">
                <a:solidFill>
                  <a:srgbClr val="000000"/>
                </a:solidFill>
                <a:latin typeface="Comic Sans MS" charset="0"/>
                <a:cs typeface="Consolas" charset="0"/>
              </a:rPr>
              <a:t>//</a:t>
            </a:r>
            <a:r>
              <a:rPr lang="en-US" sz="1050">
                <a:solidFill>
                  <a:srgbClr val="000000"/>
                </a:solidFill>
                <a:latin typeface="Consolas" charset="0"/>
                <a:cs typeface="Consolas" charset="0"/>
              </a:rPr>
              <a:t> pop x </a:t>
            </a:r>
            <a:br>
              <a:rPr lang="en-US" sz="1050">
                <a:solidFill>
                  <a:srgbClr val="000000"/>
                </a:solidFill>
                <a:latin typeface="Consolas" charset="0"/>
                <a:cs typeface="Consolas" charset="0"/>
              </a:rPr>
            </a:br>
            <a:r>
              <a:rPr lang="en-US" sz="1050">
                <a:solidFill>
                  <a:srgbClr val="000000"/>
                </a:solidFill>
                <a:latin typeface="Consolas" charset="0"/>
                <a:cs typeface="Consolas" charset="0"/>
              </a:rPr>
              <a:t>                      </a:t>
            </a:r>
            <a:r>
              <a:rPr lang="en-US" sz="1050">
                <a:solidFill>
                  <a:srgbClr val="000000"/>
                </a:solidFill>
                <a:latin typeface="Comic Sans MS" charset="0"/>
                <a:cs typeface="Consolas" charset="0"/>
              </a:rPr>
              <a:t>// if </a:t>
            </a:r>
            <a:r>
              <a:rPr lang="en-US" sz="1050">
                <a:solidFill>
                  <a:srgbClr val="000000"/>
                </a:solidFill>
                <a:latin typeface="Consolas" charset="0"/>
                <a:cs typeface="Consolas" charset="0"/>
              </a:rPr>
              <a:t>x=true</a:t>
            </a:r>
            <a:r>
              <a:rPr lang="en-US" sz="1050">
                <a:solidFill>
                  <a:srgbClr val="000000"/>
                </a:solidFill>
                <a:latin typeface="Comic Sans MS" charset="0"/>
                <a:cs typeface="Consolas" charset="0"/>
              </a:rPr>
              <a:t>, jump to execute the command after</a:t>
            </a:r>
            <a:r>
              <a:rPr lang="en-US" sz="1050">
                <a:solidFill>
                  <a:srgbClr val="000000"/>
                </a:solidFill>
                <a:latin typeface="Consolas" charset="0"/>
                <a:cs typeface="Consolas" charset="0"/>
              </a:rPr>
              <a:t> </a:t>
            </a:r>
            <a:r>
              <a:rPr lang="en-US" sz="1200" i="1">
                <a:solidFill>
                  <a:srgbClr val="000000"/>
                </a:solidFill>
                <a:latin typeface="Times New Roman" charset="0"/>
                <a:cs typeface="Times New Roman" charset="0"/>
              </a:rPr>
              <a:t>labelSymbol</a:t>
            </a:r>
            <a:r>
              <a:rPr lang="en-US" sz="1050">
                <a:solidFill>
                  <a:srgbClr val="000000"/>
                </a:solidFill>
                <a:latin typeface="Consolas" charset="0"/>
                <a:cs typeface="Consolas" charset="0"/>
              </a:rPr>
              <a:t> </a:t>
            </a:r>
            <a:br>
              <a:rPr lang="en-US" sz="1050">
                <a:solidFill>
                  <a:srgbClr val="000000"/>
                </a:solidFill>
                <a:latin typeface="Consolas" charset="0"/>
                <a:cs typeface="Consolas" charset="0"/>
              </a:rPr>
            </a:br>
            <a:r>
              <a:rPr lang="en-US" sz="1050">
                <a:solidFill>
                  <a:srgbClr val="000000"/>
                </a:solidFill>
                <a:latin typeface="Consolas" charset="0"/>
                <a:cs typeface="Consolas" charset="0"/>
              </a:rPr>
              <a:t>                      </a:t>
            </a:r>
            <a:r>
              <a:rPr lang="en-US" sz="1050">
                <a:solidFill>
                  <a:srgbClr val="000000"/>
                </a:solidFill>
                <a:latin typeface="Comic Sans MS" charset="0"/>
                <a:cs typeface="Consolas" charset="0"/>
              </a:rPr>
              <a:t>// else proceed to execute the next command in the program</a:t>
            </a:r>
          </a:p>
          <a:p>
            <a:pPr eaLnBrk="0" fontAlgn="base" hangingPunct="0">
              <a:spcBef>
                <a:spcPct val="70000"/>
              </a:spcBef>
              <a:spcAft>
                <a:spcPct val="0"/>
              </a:spcAft>
              <a:buClr>
                <a:srgbClr val="006600"/>
              </a:buClr>
              <a:buSzPct val="80000"/>
              <a:defRPr/>
            </a:pPr>
            <a:r>
              <a:rPr lang="en-US" sz="1200">
                <a:solidFill>
                  <a:srgbClr val="000000"/>
                </a:solidFill>
                <a:latin typeface="Comic Sans MS" charset="0"/>
                <a:cs typeface="Consolas" charset="0"/>
              </a:rPr>
              <a:t> For example, to effect </a:t>
            </a:r>
            <a:r>
              <a:rPr lang="en-US" sz="1050">
                <a:solidFill>
                  <a:srgbClr val="000066"/>
                </a:solidFill>
                <a:latin typeface="Consolas" charset="0"/>
                <a:cs typeface="Consolas" charset="0"/>
              </a:rPr>
              <a:t>if</a:t>
            </a:r>
            <a:r>
              <a:rPr lang="en-US" sz="1050">
                <a:solidFill>
                  <a:srgbClr val="000066"/>
                </a:solidFill>
                <a:latin typeface="Comic Sans MS" charset="0"/>
                <a:cs typeface="Consolas" charset="0"/>
              </a:rPr>
              <a:t> </a:t>
            </a:r>
            <a:r>
              <a:rPr lang="en-US" sz="1050">
                <a:solidFill>
                  <a:srgbClr val="000066"/>
                </a:solidFill>
                <a:latin typeface="Consolas" charset="0"/>
                <a:cs typeface="Consolas" charset="0"/>
              </a:rPr>
              <a:t>(x</a:t>
            </a:r>
            <a:r>
              <a:rPr lang="en-US" sz="1050">
                <a:solidFill>
                  <a:srgbClr val="000066"/>
                </a:solidFill>
                <a:latin typeface="Comic Sans MS" charset="0"/>
                <a:cs typeface="Consolas" charset="0"/>
              </a:rPr>
              <a:t> </a:t>
            </a:r>
            <a:r>
              <a:rPr lang="en-US" sz="1050">
                <a:solidFill>
                  <a:srgbClr val="000066"/>
                </a:solidFill>
                <a:latin typeface="Consolas" charset="0"/>
                <a:cs typeface="Consolas" charset="0"/>
              </a:rPr>
              <a:t>&gt;</a:t>
            </a:r>
            <a:r>
              <a:rPr lang="en-US" sz="1050">
                <a:solidFill>
                  <a:srgbClr val="000066"/>
                </a:solidFill>
                <a:latin typeface="Comic Sans MS" charset="0"/>
                <a:cs typeface="Consolas" charset="0"/>
              </a:rPr>
              <a:t> </a:t>
            </a:r>
            <a:r>
              <a:rPr lang="en-US" sz="1050">
                <a:solidFill>
                  <a:srgbClr val="000066"/>
                </a:solidFill>
                <a:latin typeface="Consolas" charset="0"/>
                <a:cs typeface="Consolas" charset="0"/>
              </a:rPr>
              <a:t>n) goto</a:t>
            </a:r>
            <a:r>
              <a:rPr lang="en-US" sz="1050">
                <a:solidFill>
                  <a:srgbClr val="000066"/>
                </a:solidFill>
                <a:latin typeface="Comic Sans MS" charset="0"/>
                <a:cs typeface="Consolas" charset="0"/>
              </a:rPr>
              <a:t> </a:t>
            </a:r>
            <a:r>
              <a:rPr lang="en-US" sz="1050">
                <a:solidFill>
                  <a:srgbClr val="000066"/>
                </a:solidFill>
                <a:latin typeface="Consolas" charset="0"/>
                <a:cs typeface="Consolas" charset="0"/>
              </a:rPr>
              <a:t>loop</a:t>
            </a:r>
            <a:r>
              <a:rPr lang="en-US" sz="1200">
                <a:solidFill>
                  <a:srgbClr val="000000"/>
                </a:solidFill>
                <a:latin typeface="Comic Sans MS" charset="0"/>
                <a:cs typeface="Consolas" charset="0"/>
              </a:rPr>
              <a:t>, we can use the following VM commands:</a:t>
            </a:r>
          </a:p>
          <a:p>
            <a:pPr eaLnBrk="0" fontAlgn="base" hangingPunct="0">
              <a:spcBef>
                <a:spcPct val="70000"/>
              </a:spcBef>
              <a:spcAft>
                <a:spcPct val="0"/>
              </a:spcAft>
              <a:buClr>
                <a:srgbClr val="006600"/>
              </a:buClr>
              <a:buSzPct val="80000"/>
              <a:defRPr/>
            </a:pPr>
            <a:r>
              <a:rPr lang="en-US" sz="1050">
                <a:solidFill>
                  <a:srgbClr val="000000"/>
                </a:solidFill>
                <a:latin typeface="Consolas" charset="0"/>
                <a:cs typeface="Consolas" charset="0"/>
              </a:rPr>
              <a:t>   push x</a:t>
            </a:r>
          </a:p>
          <a:p>
            <a:pPr eaLnBrk="0" fontAlgn="base" hangingPunct="0">
              <a:spcBef>
                <a:spcPct val="15000"/>
              </a:spcBef>
              <a:spcAft>
                <a:spcPct val="0"/>
              </a:spcAft>
              <a:buClr>
                <a:srgbClr val="006600"/>
              </a:buClr>
              <a:buSzPct val="80000"/>
              <a:defRPr/>
            </a:pPr>
            <a:r>
              <a:rPr lang="en-US" sz="1050">
                <a:solidFill>
                  <a:srgbClr val="000000"/>
                </a:solidFill>
                <a:latin typeface="Consolas" charset="0"/>
                <a:cs typeface="Consolas" charset="0"/>
              </a:rPr>
              <a:t>   push n</a:t>
            </a:r>
          </a:p>
          <a:p>
            <a:pPr eaLnBrk="0" fontAlgn="base" hangingPunct="0">
              <a:spcBef>
                <a:spcPct val="15000"/>
              </a:spcBef>
              <a:spcAft>
                <a:spcPct val="0"/>
              </a:spcAft>
              <a:buClr>
                <a:srgbClr val="006600"/>
              </a:buClr>
              <a:buSzPct val="80000"/>
              <a:defRPr/>
            </a:pPr>
            <a:r>
              <a:rPr lang="en-US" sz="1050">
                <a:solidFill>
                  <a:srgbClr val="000000"/>
                </a:solidFill>
                <a:latin typeface="Consolas" charset="0"/>
                <a:cs typeface="Consolas" charset="0"/>
              </a:rPr>
              <a:t>   gt</a:t>
            </a:r>
          </a:p>
          <a:p>
            <a:pPr eaLnBrk="0" fontAlgn="base" hangingPunct="0">
              <a:spcBef>
                <a:spcPct val="15000"/>
              </a:spcBef>
              <a:spcAft>
                <a:spcPct val="0"/>
              </a:spcAft>
              <a:buClr>
                <a:srgbClr val="006600"/>
              </a:buClr>
              <a:buSzPct val="80000"/>
              <a:defRPr/>
            </a:pPr>
            <a:r>
              <a:rPr lang="en-US" sz="1050">
                <a:solidFill>
                  <a:srgbClr val="000000"/>
                </a:solidFill>
                <a:latin typeface="Consolas" charset="0"/>
                <a:cs typeface="Consolas" charset="0"/>
              </a:rPr>
              <a:t>   if-goto loop         </a:t>
            </a:r>
            <a:r>
              <a:rPr lang="en-US" sz="1050">
                <a:solidFill>
                  <a:srgbClr val="000000"/>
                </a:solidFill>
                <a:latin typeface="Comic Sans MS" charset="0"/>
                <a:cs typeface="Consolas" charset="0"/>
              </a:rPr>
              <a:t>// Note that </a:t>
            </a:r>
            <a:r>
              <a:rPr lang="en-US" sz="1050">
                <a:solidFill>
                  <a:srgbClr val="000000"/>
                </a:solidFill>
                <a:latin typeface="Consolas" charset="0"/>
                <a:cs typeface="Consolas" charset="0"/>
              </a:rPr>
              <a:t>x</a:t>
            </a:r>
            <a:r>
              <a:rPr lang="en-US" sz="1050">
                <a:solidFill>
                  <a:srgbClr val="000000"/>
                </a:solidFill>
                <a:latin typeface="Comic Sans MS" charset="0"/>
                <a:cs typeface="Consolas" charset="0"/>
              </a:rPr>
              <a:t>, </a:t>
            </a:r>
            <a:r>
              <a:rPr lang="en-US" sz="1050">
                <a:solidFill>
                  <a:srgbClr val="000000"/>
                </a:solidFill>
                <a:latin typeface="Consolas" charset="0"/>
                <a:cs typeface="Consolas" charset="0"/>
              </a:rPr>
              <a:t>n</a:t>
            </a:r>
            <a:r>
              <a:rPr lang="en-US" sz="1050">
                <a:solidFill>
                  <a:srgbClr val="000000"/>
                </a:solidFill>
                <a:latin typeface="Comic Sans MS" charset="0"/>
                <a:cs typeface="Consolas" charset="0"/>
              </a:rPr>
              <a:t>, and the truth value were removed from the stack.</a:t>
            </a:r>
          </a:p>
        </p:txBody>
      </p:sp>
    </p:spTree>
    <p:extLst>
      <p:ext uri="{BB962C8B-B14F-4D97-AF65-F5344CB8AC3E}">
        <p14:creationId xmlns:p14="http://schemas.microsoft.com/office/powerpoint/2010/main" val="22197983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435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8435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8435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8435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84355">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2308">
                                            <p:bg/>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82308">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82308">
                                            <p:txEl>
                                              <p:pRg st="1" end="1"/>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82308">
                                            <p:txEl>
                                              <p:pRg st="2" end="2"/>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82308">
                                            <p:txEl>
                                              <p:pRg st="3" end="3"/>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82308">
                                            <p:txEl>
                                              <p:pRg st="4" end="4"/>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82308">
                                            <p:txEl>
                                              <p:pRg st="5" end="5"/>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82308">
                                            <p:txEl>
                                              <p:pRg st="6" end="6"/>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8230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4355" grpId="0" build="p" autoUpdateAnimBg="0"/>
      <p:bldP spid="482308" grpId="0"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Materials</a:t>
            </a:r>
            <a:endParaRPr/>
          </a:p>
        </p:txBody>
      </p:sp>
      <p:sp>
        <p:nvSpPr>
          <p:cNvPr id="73" name="Google Shape;73;p16"/>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 dirty="0"/>
              <a:t>Item 1</a:t>
            </a:r>
            <a:endParaRPr dirty="0"/>
          </a:p>
          <a:p>
            <a:pPr marL="457200" lvl="0" indent="-342900" algn="l" rtl="0">
              <a:spcBef>
                <a:spcPts val="1600"/>
              </a:spcBef>
              <a:spcAft>
                <a:spcPts val="0"/>
              </a:spcAft>
              <a:buSzPts val="1800"/>
              <a:buChar char="●"/>
            </a:pPr>
            <a:r>
              <a:rPr lang="en" dirty="0"/>
              <a:t>Item 2</a:t>
            </a:r>
            <a:endParaRPr dirty="0"/>
          </a:p>
          <a:p>
            <a:pPr marL="457200" lvl="0" indent="-342900" algn="l" rtl="0">
              <a:spcBef>
                <a:spcPts val="1600"/>
              </a:spcBef>
              <a:spcAft>
                <a:spcPts val="0"/>
              </a:spcAft>
              <a:buSzPts val="1800"/>
              <a:buChar char="●"/>
            </a:pPr>
            <a:r>
              <a:rPr lang="en" dirty="0"/>
              <a:t>Item 3</a:t>
            </a:r>
            <a:endParaRPr dirty="0"/>
          </a:p>
          <a:p>
            <a:pPr marL="457200" lvl="0" indent="-342900" algn="l" rtl="0">
              <a:spcBef>
                <a:spcPts val="1600"/>
              </a:spcBef>
              <a:spcAft>
                <a:spcPts val="0"/>
              </a:spcAft>
              <a:buSzPts val="1800"/>
              <a:buChar char="●"/>
            </a:pPr>
            <a:r>
              <a:rPr lang="en" dirty="0"/>
              <a:t>Item 4</a:t>
            </a:r>
            <a:endParaRPr dirty="0"/>
          </a:p>
          <a:p>
            <a:pPr marL="457200" lvl="0" indent="-342900" algn="l" rtl="0">
              <a:spcBef>
                <a:spcPts val="1600"/>
              </a:spcBef>
              <a:spcAft>
                <a:spcPts val="1600"/>
              </a:spcAft>
              <a:buSzPts val="1800"/>
              <a:buChar char="●"/>
            </a:pPr>
            <a:r>
              <a:rPr lang="en" dirty="0"/>
              <a:t>Item 5</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BB29D37A-31C3-0A43-AF06-68BF9E8E8F14}"/>
              </a:ext>
            </a:extLst>
          </p:cNvPr>
          <p:cNvSpPr>
            <a:spLocks noGrp="1" noChangeArrowheads="1"/>
          </p:cNvSpPr>
          <p:nvPr>
            <p:ph type="title"/>
          </p:nvPr>
        </p:nvSpPr>
        <p:spPr/>
        <p:txBody>
          <a:bodyPr/>
          <a:lstStyle/>
          <a:p>
            <a:pPr>
              <a:defRPr/>
            </a:pPr>
            <a:r>
              <a:rPr lang="en-US">
                <a:cs typeface="+mj-cs"/>
              </a:rPr>
              <a:t>VM programming </a:t>
            </a:r>
            <a:r>
              <a:rPr lang="en-US" sz="1350">
                <a:cs typeface="+mj-cs"/>
              </a:rPr>
              <a:t>(example)</a:t>
            </a:r>
          </a:p>
        </p:txBody>
      </p:sp>
      <p:grpSp>
        <p:nvGrpSpPr>
          <p:cNvPr id="486403" name="Group 3">
            <a:extLst>
              <a:ext uri="{FF2B5EF4-FFF2-40B4-BE49-F238E27FC236}">
                <a16:creationId xmlns:a16="http://schemas.microsoft.com/office/drawing/2014/main" id="{1AF1C97D-3A3F-664B-99FE-7FC98924CD9B}"/>
              </a:ext>
            </a:extLst>
          </p:cNvPr>
          <p:cNvGrpSpPr>
            <a:grpSpLocks/>
          </p:cNvGrpSpPr>
          <p:nvPr/>
        </p:nvGrpSpPr>
        <p:grpSpPr bwMode="auto">
          <a:xfrm>
            <a:off x="1383507" y="500063"/>
            <a:ext cx="2274094" cy="2228850"/>
            <a:chOff x="96" y="432"/>
            <a:chExt cx="1910" cy="1872"/>
          </a:xfrm>
        </p:grpSpPr>
        <p:sp>
          <p:nvSpPr>
            <p:cNvPr id="19472" name="Text Box 4">
              <a:extLst>
                <a:ext uri="{FF2B5EF4-FFF2-40B4-BE49-F238E27FC236}">
                  <a16:creationId xmlns:a16="http://schemas.microsoft.com/office/drawing/2014/main" id="{D6D2D859-3B55-6241-B4C1-546D3E0D7ECF}"/>
                </a:ext>
              </a:extLst>
            </p:cNvPr>
            <p:cNvSpPr txBox="1">
              <a:spLocks noChangeArrowheads="1"/>
            </p:cNvSpPr>
            <p:nvPr/>
          </p:nvSpPr>
          <p:spPr bwMode="auto">
            <a:xfrm>
              <a:off x="144" y="624"/>
              <a:ext cx="1862" cy="1680"/>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151200" tIns="143100" rIns="70200" bIns="143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fontAlgn="base">
                <a:lnSpc>
                  <a:spcPct val="50000"/>
                </a:lnSpc>
                <a:spcBef>
                  <a:spcPct val="65000"/>
                </a:spcBef>
                <a:spcAft>
                  <a:spcPct val="0"/>
                </a:spcAft>
                <a:defRPr/>
              </a:pPr>
              <a:r>
                <a:rPr lang="en-US" sz="1050">
                  <a:solidFill>
                    <a:srgbClr val="000000"/>
                  </a:solidFill>
                  <a:latin typeface="Consolas" charset="0"/>
                  <a:cs typeface="Consolas" charset="0"/>
                </a:rPr>
                <a:t>function mult (x,y) {</a:t>
              </a:r>
              <a:endParaRPr lang="en-US" sz="1050">
                <a:solidFill>
                  <a:srgbClr val="000000"/>
                </a:solidFill>
                <a:latin typeface="Consolas" charset="0"/>
                <a:ea typeface="Arial Unicode MS" charset="0"/>
                <a:cs typeface="Consolas" charset="0"/>
              </a:endParaRPr>
            </a:p>
            <a:p>
              <a:pPr fontAlgn="base">
                <a:lnSpc>
                  <a:spcPct val="50000"/>
                </a:lnSpc>
                <a:spcBef>
                  <a:spcPct val="65000"/>
                </a:spcBef>
                <a:spcAft>
                  <a:spcPct val="0"/>
                </a:spcAft>
                <a:defRPr/>
              </a:pPr>
              <a:r>
                <a:rPr lang="en-US" sz="1050">
                  <a:solidFill>
                    <a:srgbClr val="000000"/>
                  </a:solidFill>
                  <a:latin typeface="Consolas" charset="0"/>
                  <a:cs typeface="Consolas" charset="0"/>
                </a:rPr>
                <a:t>  int result, j;</a:t>
              </a:r>
            </a:p>
            <a:p>
              <a:pPr fontAlgn="base">
                <a:lnSpc>
                  <a:spcPct val="50000"/>
                </a:lnSpc>
                <a:spcBef>
                  <a:spcPct val="65000"/>
                </a:spcBef>
                <a:spcAft>
                  <a:spcPct val="0"/>
                </a:spcAft>
                <a:defRPr/>
              </a:pPr>
              <a:r>
                <a:rPr lang="en-US" sz="1050">
                  <a:solidFill>
                    <a:srgbClr val="000000"/>
                  </a:solidFill>
                  <a:latin typeface="Consolas" charset="0"/>
                  <a:cs typeface="Consolas" charset="0"/>
                </a:rPr>
                <a:t>  result = 0;</a:t>
              </a:r>
            </a:p>
            <a:p>
              <a:pPr fontAlgn="base">
                <a:lnSpc>
                  <a:spcPct val="50000"/>
                </a:lnSpc>
                <a:spcBef>
                  <a:spcPct val="65000"/>
                </a:spcBef>
                <a:spcAft>
                  <a:spcPct val="0"/>
                </a:spcAft>
                <a:defRPr/>
              </a:pPr>
              <a:r>
                <a:rPr lang="en-US" sz="1050">
                  <a:solidFill>
                    <a:srgbClr val="000000"/>
                  </a:solidFill>
                  <a:latin typeface="Consolas" charset="0"/>
                  <a:cs typeface="Consolas" charset="0"/>
                </a:rPr>
                <a:t>  j = y;</a:t>
              </a:r>
            </a:p>
            <a:p>
              <a:pPr fontAlgn="base">
                <a:lnSpc>
                  <a:spcPct val="50000"/>
                </a:lnSpc>
                <a:spcBef>
                  <a:spcPct val="65000"/>
                </a:spcBef>
                <a:spcAft>
                  <a:spcPct val="0"/>
                </a:spcAft>
                <a:defRPr/>
              </a:pPr>
              <a:r>
                <a:rPr lang="en-US" sz="1050">
                  <a:solidFill>
                    <a:srgbClr val="000000"/>
                  </a:solidFill>
                  <a:latin typeface="Consolas" charset="0"/>
                  <a:cs typeface="Consolas" charset="0"/>
                </a:rPr>
                <a:t>  while ~(j = 0) { </a:t>
              </a:r>
            </a:p>
            <a:p>
              <a:pPr fontAlgn="base">
                <a:lnSpc>
                  <a:spcPct val="50000"/>
                </a:lnSpc>
                <a:spcBef>
                  <a:spcPct val="65000"/>
                </a:spcBef>
                <a:spcAft>
                  <a:spcPct val="0"/>
                </a:spcAft>
                <a:defRPr/>
              </a:pPr>
              <a:r>
                <a:rPr lang="en-US" sz="1050">
                  <a:solidFill>
                    <a:srgbClr val="000000"/>
                  </a:solidFill>
                  <a:latin typeface="Consolas" charset="0"/>
                  <a:cs typeface="Consolas" charset="0"/>
                </a:rPr>
                <a:t>    result = result + x;</a:t>
              </a:r>
            </a:p>
            <a:p>
              <a:pPr fontAlgn="base">
                <a:lnSpc>
                  <a:spcPct val="50000"/>
                </a:lnSpc>
                <a:spcBef>
                  <a:spcPct val="65000"/>
                </a:spcBef>
                <a:spcAft>
                  <a:spcPct val="0"/>
                </a:spcAft>
                <a:defRPr/>
              </a:pPr>
              <a:r>
                <a:rPr lang="en-US" sz="1050">
                  <a:solidFill>
                    <a:srgbClr val="000000"/>
                  </a:solidFill>
                  <a:latin typeface="Consolas" charset="0"/>
                  <a:cs typeface="Consolas" charset="0"/>
                </a:rPr>
                <a:t>    j = j - 1;</a:t>
              </a:r>
            </a:p>
            <a:p>
              <a:pPr fontAlgn="base">
                <a:lnSpc>
                  <a:spcPct val="50000"/>
                </a:lnSpc>
                <a:spcBef>
                  <a:spcPct val="65000"/>
                </a:spcBef>
                <a:spcAft>
                  <a:spcPct val="0"/>
                </a:spcAft>
                <a:defRPr/>
              </a:pPr>
              <a:r>
                <a:rPr lang="en-US" sz="1050">
                  <a:solidFill>
                    <a:srgbClr val="000000"/>
                  </a:solidFill>
                  <a:latin typeface="Consolas" charset="0"/>
                  <a:cs typeface="Consolas" charset="0"/>
                </a:rPr>
                <a:t>  }</a:t>
              </a:r>
            </a:p>
            <a:p>
              <a:pPr fontAlgn="base">
                <a:lnSpc>
                  <a:spcPct val="50000"/>
                </a:lnSpc>
                <a:spcBef>
                  <a:spcPct val="65000"/>
                </a:spcBef>
                <a:spcAft>
                  <a:spcPct val="0"/>
                </a:spcAft>
                <a:defRPr/>
              </a:pPr>
              <a:r>
                <a:rPr lang="en-US" sz="1050">
                  <a:solidFill>
                    <a:srgbClr val="000000"/>
                  </a:solidFill>
                  <a:latin typeface="Consolas" charset="0"/>
                  <a:cs typeface="Consolas" charset="0"/>
                </a:rPr>
                <a:t>  return result;</a:t>
              </a:r>
            </a:p>
            <a:p>
              <a:pPr fontAlgn="base">
                <a:lnSpc>
                  <a:spcPct val="50000"/>
                </a:lnSpc>
                <a:spcBef>
                  <a:spcPct val="65000"/>
                </a:spcBef>
                <a:spcAft>
                  <a:spcPct val="0"/>
                </a:spcAft>
                <a:defRPr/>
              </a:pPr>
              <a:r>
                <a:rPr lang="en-US" sz="1050">
                  <a:solidFill>
                    <a:srgbClr val="000000"/>
                  </a:solidFill>
                  <a:latin typeface="Consolas" charset="0"/>
                  <a:cs typeface="Consolas" charset="0"/>
                </a:rPr>
                <a:t>}</a:t>
              </a:r>
            </a:p>
            <a:p>
              <a:pPr fontAlgn="base">
                <a:lnSpc>
                  <a:spcPct val="50000"/>
                </a:lnSpc>
                <a:spcBef>
                  <a:spcPct val="65000"/>
                </a:spcBef>
                <a:spcAft>
                  <a:spcPct val="0"/>
                </a:spcAft>
                <a:defRPr/>
              </a:pPr>
              <a:r>
                <a:rPr lang="en-US" sz="1050" b="1">
                  <a:solidFill>
                    <a:srgbClr val="000000"/>
                  </a:solidFill>
                  <a:latin typeface="Courier New" charset="0"/>
                  <a:cs typeface="Courier New" charset="0"/>
                </a:rPr>
                <a:t>   </a:t>
              </a:r>
            </a:p>
          </p:txBody>
        </p:sp>
        <p:sp>
          <p:nvSpPr>
            <p:cNvPr id="19473" name="Rectangle 5">
              <a:extLst>
                <a:ext uri="{FF2B5EF4-FFF2-40B4-BE49-F238E27FC236}">
                  <a16:creationId xmlns:a16="http://schemas.microsoft.com/office/drawing/2014/main" id="{C1261B02-DBFB-C448-BA4B-1F3E84900F21}"/>
                </a:ext>
              </a:extLst>
            </p:cNvPr>
            <p:cNvSpPr>
              <a:spLocks noChangeArrowheads="1"/>
            </p:cNvSpPr>
            <p:nvPr/>
          </p:nvSpPr>
          <p:spPr bwMode="auto">
            <a:xfrm>
              <a:off x="96" y="432"/>
              <a:ext cx="1488" cy="2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69056" tIns="34529" rIns="69056" bIns="34529"/>
            <a:lstStyle/>
            <a:p>
              <a:pPr marL="257175" indent="-257175" algn="just" eaLnBrk="0" fontAlgn="base" hangingPunct="0">
                <a:spcBef>
                  <a:spcPct val="15000"/>
                </a:spcBef>
                <a:spcAft>
                  <a:spcPct val="0"/>
                </a:spcAft>
                <a:buClr>
                  <a:srgbClr val="006600"/>
                </a:buClr>
                <a:buSzPct val="85000"/>
                <a:defRPr/>
              </a:pPr>
              <a:r>
                <a:rPr lang="en-US" sz="1200">
                  <a:solidFill>
                    <a:srgbClr val="000099"/>
                  </a:solidFill>
                  <a:latin typeface="Comic Sans MS" charset="0"/>
                  <a:ea typeface="ＭＳ Ｐゴシック" charset="0"/>
                  <a:cs typeface="Arial Unicode MS" charset="0"/>
                </a:rPr>
                <a:t>High-level code</a:t>
              </a:r>
            </a:p>
          </p:txBody>
        </p:sp>
      </p:grpSp>
      <p:grpSp>
        <p:nvGrpSpPr>
          <p:cNvPr id="486406" name="Group 6">
            <a:extLst>
              <a:ext uri="{FF2B5EF4-FFF2-40B4-BE49-F238E27FC236}">
                <a16:creationId xmlns:a16="http://schemas.microsoft.com/office/drawing/2014/main" id="{4F289E89-B629-E042-82FA-22422302E0C4}"/>
              </a:ext>
            </a:extLst>
          </p:cNvPr>
          <p:cNvGrpSpPr>
            <a:grpSpLocks/>
          </p:cNvGrpSpPr>
          <p:nvPr/>
        </p:nvGrpSpPr>
        <p:grpSpPr bwMode="auto">
          <a:xfrm>
            <a:off x="3886200" y="514350"/>
            <a:ext cx="1885950" cy="4286250"/>
            <a:chOff x="2016" y="432"/>
            <a:chExt cx="1584" cy="3600"/>
          </a:xfrm>
        </p:grpSpPr>
        <p:sp>
          <p:nvSpPr>
            <p:cNvPr id="19470" name="Text Box 7">
              <a:extLst>
                <a:ext uri="{FF2B5EF4-FFF2-40B4-BE49-F238E27FC236}">
                  <a16:creationId xmlns:a16="http://schemas.microsoft.com/office/drawing/2014/main" id="{66A6837D-FE88-2E42-8138-F2A293C0AED8}"/>
                </a:ext>
              </a:extLst>
            </p:cNvPr>
            <p:cNvSpPr txBox="1">
              <a:spLocks noChangeArrowheads="1"/>
            </p:cNvSpPr>
            <p:nvPr/>
          </p:nvSpPr>
          <p:spPr bwMode="auto">
            <a:xfrm>
              <a:off x="2064" y="624"/>
              <a:ext cx="1536" cy="3408"/>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151200" tIns="89100" rIns="70200" bIns="89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fontAlgn="base">
                <a:lnSpc>
                  <a:spcPct val="50000"/>
                </a:lnSpc>
                <a:spcBef>
                  <a:spcPct val="65000"/>
                </a:spcBef>
                <a:spcAft>
                  <a:spcPct val="0"/>
                </a:spcAft>
                <a:defRPr/>
              </a:pPr>
              <a:r>
                <a:rPr lang="en-US" sz="1050">
                  <a:solidFill>
                    <a:srgbClr val="000000"/>
                  </a:solidFill>
                  <a:latin typeface="Consolas" charset="0"/>
                  <a:cs typeface="Consolas" charset="0"/>
                </a:rPr>
                <a:t>function mult(x,y)   </a:t>
              </a:r>
              <a:endParaRPr lang="en-US" sz="1050">
                <a:solidFill>
                  <a:srgbClr val="000000"/>
                </a:solidFill>
                <a:latin typeface="Consolas" charset="0"/>
                <a:ea typeface="Arial Unicode MS" charset="0"/>
                <a:cs typeface="Consolas" charset="0"/>
              </a:endParaRPr>
            </a:p>
            <a:p>
              <a:pPr fontAlgn="base">
                <a:lnSpc>
                  <a:spcPct val="50000"/>
                </a:lnSpc>
                <a:spcBef>
                  <a:spcPct val="65000"/>
                </a:spcBef>
                <a:spcAft>
                  <a:spcPct val="0"/>
                </a:spcAft>
                <a:defRPr/>
              </a:pPr>
              <a:r>
                <a:rPr lang="en-US" sz="1050">
                  <a:solidFill>
                    <a:srgbClr val="000000"/>
                  </a:solidFill>
                  <a:latin typeface="Consolas" charset="0"/>
                  <a:cs typeface="Consolas" charset="0"/>
                </a:rPr>
                <a:t>   push 0</a:t>
              </a:r>
            </a:p>
            <a:p>
              <a:pPr fontAlgn="base">
                <a:lnSpc>
                  <a:spcPct val="50000"/>
                </a:lnSpc>
                <a:spcBef>
                  <a:spcPct val="65000"/>
                </a:spcBef>
                <a:spcAft>
                  <a:spcPct val="0"/>
                </a:spcAft>
                <a:defRPr/>
              </a:pPr>
              <a:r>
                <a:rPr lang="en-US" sz="1050">
                  <a:solidFill>
                    <a:srgbClr val="000000"/>
                  </a:solidFill>
                  <a:latin typeface="Consolas" charset="0"/>
                  <a:cs typeface="Consolas" charset="0"/>
                </a:rPr>
                <a:t>   pop result</a:t>
              </a:r>
            </a:p>
            <a:p>
              <a:pPr fontAlgn="base">
                <a:lnSpc>
                  <a:spcPct val="50000"/>
                </a:lnSpc>
                <a:spcBef>
                  <a:spcPct val="65000"/>
                </a:spcBef>
                <a:spcAft>
                  <a:spcPct val="0"/>
                </a:spcAft>
                <a:defRPr/>
              </a:pPr>
              <a:r>
                <a:rPr lang="en-US" sz="1050">
                  <a:solidFill>
                    <a:srgbClr val="000000"/>
                  </a:solidFill>
                  <a:latin typeface="Consolas" charset="0"/>
                  <a:cs typeface="Consolas" charset="0"/>
                </a:rPr>
                <a:t>   push y</a:t>
              </a:r>
            </a:p>
            <a:p>
              <a:pPr fontAlgn="base">
                <a:lnSpc>
                  <a:spcPct val="50000"/>
                </a:lnSpc>
                <a:spcBef>
                  <a:spcPct val="65000"/>
                </a:spcBef>
                <a:spcAft>
                  <a:spcPct val="0"/>
                </a:spcAft>
                <a:defRPr/>
              </a:pPr>
              <a:r>
                <a:rPr lang="en-US" sz="1050">
                  <a:solidFill>
                    <a:srgbClr val="000000"/>
                  </a:solidFill>
                  <a:latin typeface="Consolas" charset="0"/>
                  <a:cs typeface="Consolas" charset="0"/>
                </a:rPr>
                <a:t>   pop j</a:t>
              </a:r>
            </a:p>
            <a:p>
              <a:pPr fontAlgn="base">
                <a:lnSpc>
                  <a:spcPct val="50000"/>
                </a:lnSpc>
                <a:spcBef>
                  <a:spcPct val="65000"/>
                </a:spcBef>
                <a:spcAft>
                  <a:spcPct val="0"/>
                </a:spcAft>
                <a:defRPr/>
              </a:pPr>
              <a:r>
                <a:rPr lang="en-US" sz="1050">
                  <a:solidFill>
                    <a:srgbClr val="000000"/>
                  </a:solidFill>
                  <a:latin typeface="Consolas" charset="0"/>
                  <a:cs typeface="Consolas" charset="0"/>
                </a:rPr>
                <a:t>label loop</a:t>
              </a:r>
            </a:p>
            <a:p>
              <a:pPr fontAlgn="base">
                <a:lnSpc>
                  <a:spcPct val="50000"/>
                </a:lnSpc>
                <a:spcBef>
                  <a:spcPct val="65000"/>
                </a:spcBef>
                <a:spcAft>
                  <a:spcPct val="0"/>
                </a:spcAft>
                <a:defRPr/>
              </a:pPr>
              <a:r>
                <a:rPr lang="en-US" sz="1050">
                  <a:solidFill>
                    <a:srgbClr val="000000"/>
                  </a:solidFill>
                  <a:latin typeface="Consolas" charset="0"/>
                  <a:cs typeface="Consolas" charset="0"/>
                </a:rPr>
                <a:t>   push j</a:t>
              </a:r>
            </a:p>
            <a:p>
              <a:pPr fontAlgn="base">
                <a:lnSpc>
                  <a:spcPct val="50000"/>
                </a:lnSpc>
                <a:spcBef>
                  <a:spcPct val="65000"/>
                </a:spcBef>
                <a:spcAft>
                  <a:spcPct val="0"/>
                </a:spcAft>
                <a:defRPr/>
              </a:pPr>
              <a:r>
                <a:rPr lang="en-US" sz="1050">
                  <a:solidFill>
                    <a:srgbClr val="000000"/>
                  </a:solidFill>
                  <a:latin typeface="Consolas" charset="0"/>
                  <a:cs typeface="Consolas" charset="0"/>
                </a:rPr>
                <a:t>   push 0</a:t>
              </a:r>
            </a:p>
            <a:p>
              <a:pPr fontAlgn="base">
                <a:lnSpc>
                  <a:spcPct val="50000"/>
                </a:lnSpc>
                <a:spcBef>
                  <a:spcPct val="65000"/>
                </a:spcBef>
                <a:spcAft>
                  <a:spcPct val="0"/>
                </a:spcAft>
                <a:defRPr/>
              </a:pPr>
              <a:r>
                <a:rPr lang="en-US" sz="1050">
                  <a:solidFill>
                    <a:srgbClr val="000000"/>
                  </a:solidFill>
                  <a:latin typeface="Consolas" charset="0"/>
                  <a:cs typeface="Consolas" charset="0"/>
                </a:rPr>
                <a:t>   eq</a:t>
              </a:r>
            </a:p>
            <a:p>
              <a:pPr fontAlgn="base">
                <a:lnSpc>
                  <a:spcPct val="50000"/>
                </a:lnSpc>
                <a:spcBef>
                  <a:spcPct val="65000"/>
                </a:spcBef>
                <a:spcAft>
                  <a:spcPct val="0"/>
                </a:spcAft>
                <a:defRPr/>
              </a:pPr>
              <a:r>
                <a:rPr lang="en-US" sz="1050">
                  <a:solidFill>
                    <a:srgbClr val="000000"/>
                  </a:solidFill>
                  <a:latin typeface="Consolas" charset="0"/>
                  <a:cs typeface="Consolas" charset="0"/>
                </a:rPr>
                <a:t>   if-goto end</a:t>
              </a:r>
            </a:p>
            <a:p>
              <a:pPr fontAlgn="base">
                <a:lnSpc>
                  <a:spcPct val="50000"/>
                </a:lnSpc>
                <a:spcBef>
                  <a:spcPct val="65000"/>
                </a:spcBef>
                <a:spcAft>
                  <a:spcPct val="0"/>
                </a:spcAft>
                <a:defRPr/>
              </a:pPr>
              <a:r>
                <a:rPr lang="en-US" sz="1050">
                  <a:solidFill>
                    <a:srgbClr val="000000"/>
                  </a:solidFill>
                  <a:latin typeface="Consolas" charset="0"/>
                  <a:cs typeface="Consolas" charset="0"/>
                </a:rPr>
                <a:t>   push result</a:t>
              </a:r>
            </a:p>
            <a:p>
              <a:pPr fontAlgn="base">
                <a:lnSpc>
                  <a:spcPct val="50000"/>
                </a:lnSpc>
                <a:spcBef>
                  <a:spcPct val="65000"/>
                </a:spcBef>
                <a:spcAft>
                  <a:spcPct val="0"/>
                </a:spcAft>
                <a:defRPr/>
              </a:pPr>
              <a:r>
                <a:rPr lang="en-US" sz="1050">
                  <a:solidFill>
                    <a:srgbClr val="000000"/>
                  </a:solidFill>
                  <a:latin typeface="Consolas" charset="0"/>
                  <a:cs typeface="Consolas" charset="0"/>
                </a:rPr>
                <a:t>   push x</a:t>
              </a:r>
            </a:p>
            <a:p>
              <a:pPr fontAlgn="base">
                <a:lnSpc>
                  <a:spcPct val="50000"/>
                </a:lnSpc>
                <a:spcBef>
                  <a:spcPct val="65000"/>
                </a:spcBef>
                <a:spcAft>
                  <a:spcPct val="0"/>
                </a:spcAft>
                <a:defRPr/>
              </a:pPr>
              <a:r>
                <a:rPr lang="en-US" sz="1050">
                  <a:solidFill>
                    <a:srgbClr val="000000"/>
                  </a:solidFill>
                  <a:latin typeface="Consolas" charset="0"/>
                  <a:cs typeface="Consolas" charset="0"/>
                </a:rPr>
                <a:t>   add</a:t>
              </a:r>
            </a:p>
            <a:p>
              <a:pPr fontAlgn="base">
                <a:lnSpc>
                  <a:spcPct val="50000"/>
                </a:lnSpc>
                <a:spcBef>
                  <a:spcPct val="65000"/>
                </a:spcBef>
                <a:spcAft>
                  <a:spcPct val="0"/>
                </a:spcAft>
                <a:defRPr/>
              </a:pPr>
              <a:r>
                <a:rPr lang="en-US" sz="1050">
                  <a:solidFill>
                    <a:srgbClr val="000000"/>
                  </a:solidFill>
                  <a:latin typeface="Consolas" charset="0"/>
                  <a:cs typeface="Consolas" charset="0"/>
                </a:rPr>
                <a:t>   pop result</a:t>
              </a:r>
            </a:p>
            <a:p>
              <a:pPr fontAlgn="base">
                <a:lnSpc>
                  <a:spcPct val="50000"/>
                </a:lnSpc>
                <a:spcBef>
                  <a:spcPct val="65000"/>
                </a:spcBef>
                <a:spcAft>
                  <a:spcPct val="0"/>
                </a:spcAft>
                <a:defRPr/>
              </a:pPr>
              <a:r>
                <a:rPr lang="en-US" sz="1050">
                  <a:solidFill>
                    <a:srgbClr val="000000"/>
                  </a:solidFill>
                  <a:latin typeface="Consolas" charset="0"/>
                  <a:cs typeface="Consolas" charset="0"/>
                </a:rPr>
                <a:t>   push j</a:t>
              </a:r>
            </a:p>
            <a:p>
              <a:pPr fontAlgn="base">
                <a:lnSpc>
                  <a:spcPct val="50000"/>
                </a:lnSpc>
                <a:spcBef>
                  <a:spcPct val="65000"/>
                </a:spcBef>
                <a:spcAft>
                  <a:spcPct val="0"/>
                </a:spcAft>
                <a:defRPr/>
              </a:pPr>
              <a:r>
                <a:rPr lang="en-US" sz="1050">
                  <a:solidFill>
                    <a:srgbClr val="000000"/>
                  </a:solidFill>
                  <a:latin typeface="Consolas" charset="0"/>
                  <a:cs typeface="Consolas" charset="0"/>
                </a:rPr>
                <a:t>   push 1</a:t>
              </a:r>
            </a:p>
            <a:p>
              <a:pPr fontAlgn="base">
                <a:lnSpc>
                  <a:spcPct val="50000"/>
                </a:lnSpc>
                <a:spcBef>
                  <a:spcPct val="65000"/>
                </a:spcBef>
                <a:spcAft>
                  <a:spcPct val="0"/>
                </a:spcAft>
                <a:defRPr/>
              </a:pPr>
              <a:r>
                <a:rPr lang="en-US" sz="1050">
                  <a:solidFill>
                    <a:srgbClr val="000000"/>
                  </a:solidFill>
                  <a:latin typeface="Consolas" charset="0"/>
                  <a:cs typeface="Consolas" charset="0"/>
                </a:rPr>
                <a:t>   sub</a:t>
              </a:r>
            </a:p>
            <a:p>
              <a:pPr fontAlgn="base">
                <a:lnSpc>
                  <a:spcPct val="50000"/>
                </a:lnSpc>
                <a:spcBef>
                  <a:spcPct val="65000"/>
                </a:spcBef>
                <a:spcAft>
                  <a:spcPct val="0"/>
                </a:spcAft>
                <a:defRPr/>
              </a:pPr>
              <a:r>
                <a:rPr lang="en-US" sz="1050">
                  <a:solidFill>
                    <a:srgbClr val="000000"/>
                  </a:solidFill>
                  <a:latin typeface="Consolas" charset="0"/>
                  <a:cs typeface="Consolas" charset="0"/>
                </a:rPr>
                <a:t>   pop j</a:t>
              </a:r>
            </a:p>
            <a:p>
              <a:pPr fontAlgn="base">
                <a:lnSpc>
                  <a:spcPct val="50000"/>
                </a:lnSpc>
                <a:spcBef>
                  <a:spcPct val="65000"/>
                </a:spcBef>
                <a:spcAft>
                  <a:spcPct val="0"/>
                </a:spcAft>
                <a:defRPr/>
              </a:pPr>
              <a:r>
                <a:rPr lang="en-US" sz="1050">
                  <a:solidFill>
                    <a:srgbClr val="000000"/>
                  </a:solidFill>
                  <a:latin typeface="Consolas" charset="0"/>
                  <a:cs typeface="Consolas" charset="0"/>
                </a:rPr>
                <a:t>   goto loop</a:t>
              </a:r>
            </a:p>
            <a:p>
              <a:pPr fontAlgn="base">
                <a:lnSpc>
                  <a:spcPct val="50000"/>
                </a:lnSpc>
                <a:spcBef>
                  <a:spcPct val="65000"/>
                </a:spcBef>
                <a:spcAft>
                  <a:spcPct val="0"/>
                </a:spcAft>
                <a:defRPr/>
              </a:pPr>
              <a:r>
                <a:rPr lang="en-US" sz="1050">
                  <a:solidFill>
                    <a:srgbClr val="000000"/>
                  </a:solidFill>
                  <a:latin typeface="Consolas" charset="0"/>
                  <a:cs typeface="Consolas" charset="0"/>
                </a:rPr>
                <a:t>label end</a:t>
              </a:r>
            </a:p>
            <a:p>
              <a:pPr fontAlgn="base">
                <a:lnSpc>
                  <a:spcPct val="50000"/>
                </a:lnSpc>
                <a:spcBef>
                  <a:spcPct val="65000"/>
                </a:spcBef>
                <a:spcAft>
                  <a:spcPct val="0"/>
                </a:spcAft>
                <a:defRPr/>
              </a:pPr>
              <a:r>
                <a:rPr lang="en-US" sz="1050">
                  <a:solidFill>
                    <a:srgbClr val="000000"/>
                  </a:solidFill>
                  <a:latin typeface="Consolas" charset="0"/>
                  <a:cs typeface="Consolas" charset="0"/>
                </a:rPr>
                <a:t>   push result</a:t>
              </a:r>
            </a:p>
            <a:p>
              <a:pPr fontAlgn="base">
                <a:lnSpc>
                  <a:spcPct val="50000"/>
                </a:lnSpc>
                <a:spcBef>
                  <a:spcPct val="65000"/>
                </a:spcBef>
                <a:spcAft>
                  <a:spcPct val="0"/>
                </a:spcAft>
                <a:defRPr/>
              </a:pPr>
              <a:r>
                <a:rPr lang="en-US" sz="1050">
                  <a:solidFill>
                    <a:srgbClr val="000000"/>
                  </a:solidFill>
                  <a:latin typeface="Consolas" charset="0"/>
                  <a:cs typeface="Consolas" charset="0"/>
                </a:rPr>
                <a:t>   return</a:t>
              </a:r>
            </a:p>
          </p:txBody>
        </p:sp>
        <p:sp>
          <p:nvSpPr>
            <p:cNvPr id="19471" name="Rectangle 8">
              <a:extLst>
                <a:ext uri="{FF2B5EF4-FFF2-40B4-BE49-F238E27FC236}">
                  <a16:creationId xmlns:a16="http://schemas.microsoft.com/office/drawing/2014/main" id="{DD8C44B2-8D41-6A49-8A84-5D20F3851E11}"/>
                </a:ext>
              </a:extLst>
            </p:cNvPr>
            <p:cNvSpPr>
              <a:spLocks noChangeArrowheads="1"/>
            </p:cNvSpPr>
            <p:nvPr/>
          </p:nvSpPr>
          <p:spPr bwMode="auto">
            <a:xfrm>
              <a:off x="2016" y="432"/>
              <a:ext cx="1488" cy="2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69056" tIns="34529" rIns="69056" bIns="34529"/>
            <a:lstStyle/>
            <a:p>
              <a:pPr marL="257175" indent="-257175" eaLnBrk="0" fontAlgn="base" hangingPunct="0">
                <a:spcBef>
                  <a:spcPct val="15000"/>
                </a:spcBef>
                <a:spcAft>
                  <a:spcPct val="0"/>
                </a:spcAft>
                <a:buClr>
                  <a:srgbClr val="006600"/>
                </a:buClr>
                <a:buSzPct val="85000"/>
                <a:defRPr/>
              </a:pPr>
              <a:r>
                <a:rPr lang="en-US" sz="1200">
                  <a:solidFill>
                    <a:srgbClr val="000099"/>
                  </a:solidFill>
                  <a:latin typeface="Comic Sans MS" charset="0"/>
                  <a:ea typeface="ＭＳ Ｐゴシック" charset="0"/>
                  <a:cs typeface="Arial Unicode MS" charset="0"/>
                </a:rPr>
                <a:t>VM code </a:t>
              </a:r>
              <a:r>
                <a:rPr lang="en-US" sz="1050">
                  <a:solidFill>
                    <a:srgbClr val="000099"/>
                  </a:solidFill>
                  <a:latin typeface="Comic Sans MS" charset="0"/>
                  <a:ea typeface="ＭＳ Ｐゴシック" charset="0"/>
                  <a:cs typeface="Arial Unicode MS" charset="0"/>
                </a:rPr>
                <a:t>(first approx.)</a:t>
              </a:r>
            </a:p>
          </p:txBody>
        </p:sp>
      </p:grpSp>
      <p:grpSp>
        <p:nvGrpSpPr>
          <p:cNvPr id="486409" name="Group 9">
            <a:extLst>
              <a:ext uri="{FF2B5EF4-FFF2-40B4-BE49-F238E27FC236}">
                <a16:creationId xmlns:a16="http://schemas.microsoft.com/office/drawing/2014/main" id="{AB1231B5-E52D-E143-AE5D-75923C1EDEA3}"/>
              </a:ext>
            </a:extLst>
          </p:cNvPr>
          <p:cNvGrpSpPr>
            <a:grpSpLocks/>
          </p:cNvGrpSpPr>
          <p:nvPr/>
        </p:nvGrpSpPr>
        <p:grpSpPr bwMode="auto">
          <a:xfrm>
            <a:off x="5872163" y="500063"/>
            <a:ext cx="1885950" cy="4286250"/>
            <a:chOff x="3840" y="432"/>
            <a:chExt cx="1584" cy="3600"/>
          </a:xfrm>
        </p:grpSpPr>
        <p:sp>
          <p:nvSpPr>
            <p:cNvPr id="19468" name="Text Box 10">
              <a:extLst>
                <a:ext uri="{FF2B5EF4-FFF2-40B4-BE49-F238E27FC236}">
                  <a16:creationId xmlns:a16="http://schemas.microsoft.com/office/drawing/2014/main" id="{84F445C5-2F70-9F4B-A6D4-ED1AC0805E58}"/>
                </a:ext>
              </a:extLst>
            </p:cNvPr>
            <p:cNvSpPr txBox="1">
              <a:spLocks noChangeArrowheads="1"/>
            </p:cNvSpPr>
            <p:nvPr/>
          </p:nvSpPr>
          <p:spPr bwMode="auto">
            <a:xfrm>
              <a:off x="3888" y="624"/>
              <a:ext cx="1536" cy="3408"/>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151200" tIns="89100" rIns="70200" bIns="89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fontAlgn="base">
                <a:lnSpc>
                  <a:spcPct val="50000"/>
                </a:lnSpc>
                <a:spcBef>
                  <a:spcPct val="65000"/>
                </a:spcBef>
                <a:spcAft>
                  <a:spcPct val="0"/>
                </a:spcAft>
                <a:defRPr/>
              </a:pPr>
              <a:r>
                <a:rPr lang="en-US" sz="1050">
                  <a:solidFill>
                    <a:srgbClr val="000000"/>
                  </a:solidFill>
                  <a:latin typeface="Consolas" charset="0"/>
                  <a:cs typeface="Consolas" charset="0"/>
                </a:rPr>
                <a:t>function mult 2  </a:t>
              </a:r>
              <a:endParaRPr lang="en-US" sz="1050">
                <a:solidFill>
                  <a:srgbClr val="000000"/>
                </a:solidFill>
                <a:latin typeface="Consolas" charset="0"/>
                <a:ea typeface="Arial Unicode MS" charset="0"/>
                <a:cs typeface="Consolas" charset="0"/>
              </a:endParaRPr>
            </a:p>
            <a:p>
              <a:pPr fontAlgn="base">
                <a:lnSpc>
                  <a:spcPct val="50000"/>
                </a:lnSpc>
                <a:spcBef>
                  <a:spcPct val="65000"/>
                </a:spcBef>
                <a:spcAft>
                  <a:spcPct val="0"/>
                </a:spcAft>
                <a:defRPr/>
              </a:pPr>
              <a:r>
                <a:rPr lang="en-US" sz="1050">
                  <a:solidFill>
                    <a:srgbClr val="000000"/>
                  </a:solidFill>
                  <a:latin typeface="Consolas" charset="0"/>
                  <a:cs typeface="Consolas" charset="0"/>
                </a:rPr>
                <a:t>  push   constant 0</a:t>
              </a:r>
            </a:p>
            <a:p>
              <a:pPr fontAlgn="base">
                <a:lnSpc>
                  <a:spcPct val="50000"/>
                </a:lnSpc>
                <a:spcBef>
                  <a:spcPct val="65000"/>
                </a:spcBef>
                <a:spcAft>
                  <a:spcPct val="0"/>
                </a:spcAft>
                <a:defRPr/>
              </a:pPr>
              <a:r>
                <a:rPr lang="en-US" sz="1050">
                  <a:solidFill>
                    <a:srgbClr val="000000"/>
                  </a:solidFill>
                  <a:latin typeface="Consolas" charset="0"/>
                  <a:cs typeface="Consolas" charset="0"/>
                </a:rPr>
                <a:t>  pop    local 0</a:t>
              </a:r>
            </a:p>
            <a:p>
              <a:pPr fontAlgn="base">
                <a:lnSpc>
                  <a:spcPct val="50000"/>
                </a:lnSpc>
                <a:spcBef>
                  <a:spcPct val="65000"/>
                </a:spcBef>
                <a:spcAft>
                  <a:spcPct val="0"/>
                </a:spcAft>
                <a:defRPr/>
              </a:pPr>
              <a:r>
                <a:rPr lang="en-US" sz="1050">
                  <a:solidFill>
                    <a:srgbClr val="000000"/>
                  </a:solidFill>
                  <a:latin typeface="Consolas" charset="0"/>
                  <a:cs typeface="Consolas" charset="0"/>
                </a:rPr>
                <a:t>  push   argument 1</a:t>
              </a:r>
            </a:p>
            <a:p>
              <a:pPr fontAlgn="base">
                <a:lnSpc>
                  <a:spcPct val="50000"/>
                </a:lnSpc>
                <a:spcBef>
                  <a:spcPct val="65000"/>
                </a:spcBef>
                <a:spcAft>
                  <a:spcPct val="0"/>
                </a:spcAft>
                <a:defRPr/>
              </a:pPr>
              <a:r>
                <a:rPr lang="en-US" sz="1050">
                  <a:solidFill>
                    <a:srgbClr val="000000"/>
                  </a:solidFill>
                  <a:latin typeface="Consolas" charset="0"/>
                  <a:cs typeface="Consolas" charset="0"/>
                </a:rPr>
                <a:t>  pop    local 1</a:t>
              </a:r>
            </a:p>
            <a:p>
              <a:pPr fontAlgn="base">
                <a:lnSpc>
                  <a:spcPct val="50000"/>
                </a:lnSpc>
                <a:spcBef>
                  <a:spcPct val="65000"/>
                </a:spcBef>
                <a:spcAft>
                  <a:spcPct val="0"/>
                </a:spcAft>
                <a:defRPr/>
              </a:pPr>
              <a:r>
                <a:rPr lang="en-US" sz="1050">
                  <a:solidFill>
                    <a:srgbClr val="000000"/>
                  </a:solidFill>
                  <a:latin typeface="Consolas" charset="0"/>
                  <a:cs typeface="Consolas" charset="0"/>
                </a:rPr>
                <a:t>label    loop</a:t>
              </a:r>
            </a:p>
            <a:p>
              <a:pPr fontAlgn="base">
                <a:lnSpc>
                  <a:spcPct val="50000"/>
                </a:lnSpc>
                <a:spcBef>
                  <a:spcPct val="65000"/>
                </a:spcBef>
                <a:spcAft>
                  <a:spcPct val="0"/>
                </a:spcAft>
                <a:defRPr/>
              </a:pPr>
              <a:r>
                <a:rPr lang="en-US" sz="1050">
                  <a:solidFill>
                    <a:srgbClr val="000000"/>
                  </a:solidFill>
                  <a:latin typeface="Consolas" charset="0"/>
                  <a:cs typeface="Consolas" charset="0"/>
                </a:rPr>
                <a:t>  push   local 1</a:t>
              </a:r>
            </a:p>
            <a:p>
              <a:pPr fontAlgn="base">
                <a:lnSpc>
                  <a:spcPct val="50000"/>
                </a:lnSpc>
                <a:spcBef>
                  <a:spcPct val="65000"/>
                </a:spcBef>
                <a:spcAft>
                  <a:spcPct val="0"/>
                </a:spcAft>
                <a:defRPr/>
              </a:pPr>
              <a:r>
                <a:rPr lang="en-US" sz="1050">
                  <a:solidFill>
                    <a:srgbClr val="000000"/>
                  </a:solidFill>
                  <a:latin typeface="Consolas" charset="0"/>
                  <a:cs typeface="Consolas" charset="0"/>
                </a:rPr>
                <a:t>  push   constant 0</a:t>
              </a:r>
            </a:p>
            <a:p>
              <a:pPr fontAlgn="base">
                <a:lnSpc>
                  <a:spcPct val="50000"/>
                </a:lnSpc>
                <a:spcBef>
                  <a:spcPct val="65000"/>
                </a:spcBef>
                <a:spcAft>
                  <a:spcPct val="0"/>
                </a:spcAft>
                <a:defRPr/>
              </a:pPr>
              <a:r>
                <a:rPr lang="en-US" sz="1050">
                  <a:solidFill>
                    <a:srgbClr val="000000"/>
                  </a:solidFill>
                  <a:latin typeface="Consolas" charset="0"/>
                  <a:cs typeface="Consolas" charset="0"/>
                </a:rPr>
                <a:t>  eq</a:t>
              </a:r>
            </a:p>
            <a:p>
              <a:pPr fontAlgn="base">
                <a:lnSpc>
                  <a:spcPct val="50000"/>
                </a:lnSpc>
                <a:spcBef>
                  <a:spcPct val="65000"/>
                </a:spcBef>
                <a:spcAft>
                  <a:spcPct val="0"/>
                </a:spcAft>
                <a:defRPr/>
              </a:pPr>
              <a:r>
                <a:rPr lang="en-US" sz="1050">
                  <a:solidFill>
                    <a:srgbClr val="000000"/>
                  </a:solidFill>
                  <a:latin typeface="Consolas" charset="0"/>
                  <a:cs typeface="Consolas" charset="0"/>
                </a:rPr>
                <a:t>  if-goto end</a:t>
              </a:r>
            </a:p>
            <a:p>
              <a:pPr fontAlgn="base">
                <a:lnSpc>
                  <a:spcPct val="50000"/>
                </a:lnSpc>
                <a:spcBef>
                  <a:spcPct val="65000"/>
                </a:spcBef>
                <a:spcAft>
                  <a:spcPct val="0"/>
                </a:spcAft>
                <a:defRPr/>
              </a:pPr>
              <a:r>
                <a:rPr lang="en-US" sz="1050">
                  <a:solidFill>
                    <a:srgbClr val="000000"/>
                  </a:solidFill>
                  <a:latin typeface="Consolas" charset="0"/>
                  <a:cs typeface="Consolas" charset="0"/>
                </a:rPr>
                <a:t>  push   local 0</a:t>
              </a:r>
            </a:p>
            <a:p>
              <a:pPr fontAlgn="base">
                <a:lnSpc>
                  <a:spcPct val="50000"/>
                </a:lnSpc>
                <a:spcBef>
                  <a:spcPct val="65000"/>
                </a:spcBef>
                <a:spcAft>
                  <a:spcPct val="0"/>
                </a:spcAft>
                <a:defRPr/>
              </a:pPr>
              <a:r>
                <a:rPr lang="en-US" sz="1050">
                  <a:solidFill>
                    <a:srgbClr val="000000"/>
                  </a:solidFill>
                  <a:latin typeface="Consolas" charset="0"/>
                  <a:cs typeface="Consolas" charset="0"/>
                </a:rPr>
                <a:t>  push   argument 0</a:t>
              </a:r>
            </a:p>
            <a:p>
              <a:pPr fontAlgn="base">
                <a:lnSpc>
                  <a:spcPct val="50000"/>
                </a:lnSpc>
                <a:spcBef>
                  <a:spcPct val="65000"/>
                </a:spcBef>
                <a:spcAft>
                  <a:spcPct val="0"/>
                </a:spcAft>
                <a:defRPr/>
              </a:pPr>
              <a:r>
                <a:rPr lang="en-US" sz="1050">
                  <a:solidFill>
                    <a:srgbClr val="000000"/>
                  </a:solidFill>
                  <a:latin typeface="Consolas" charset="0"/>
                  <a:cs typeface="Consolas" charset="0"/>
                </a:rPr>
                <a:t>  add</a:t>
              </a:r>
            </a:p>
            <a:p>
              <a:pPr fontAlgn="base">
                <a:lnSpc>
                  <a:spcPct val="50000"/>
                </a:lnSpc>
                <a:spcBef>
                  <a:spcPct val="65000"/>
                </a:spcBef>
                <a:spcAft>
                  <a:spcPct val="0"/>
                </a:spcAft>
                <a:defRPr/>
              </a:pPr>
              <a:r>
                <a:rPr lang="en-US" sz="1050">
                  <a:solidFill>
                    <a:srgbClr val="000000"/>
                  </a:solidFill>
                  <a:latin typeface="Consolas" charset="0"/>
                  <a:cs typeface="Consolas" charset="0"/>
                </a:rPr>
                <a:t>  pop    local 0</a:t>
              </a:r>
            </a:p>
            <a:p>
              <a:pPr fontAlgn="base">
                <a:lnSpc>
                  <a:spcPct val="50000"/>
                </a:lnSpc>
                <a:spcBef>
                  <a:spcPct val="65000"/>
                </a:spcBef>
                <a:spcAft>
                  <a:spcPct val="0"/>
                </a:spcAft>
                <a:defRPr/>
              </a:pPr>
              <a:r>
                <a:rPr lang="en-US" sz="1050">
                  <a:solidFill>
                    <a:srgbClr val="000000"/>
                  </a:solidFill>
                  <a:latin typeface="Consolas" charset="0"/>
                  <a:cs typeface="Consolas" charset="0"/>
                </a:rPr>
                <a:t>  push   local 1</a:t>
              </a:r>
            </a:p>
            <a:p>
              <a:pPr fontAlgn="base">
                <a:lnSpc>
                  <a:spcPct val="50000"/>
                </a:lnSpc>
                <a:spcBef>
                  <a:spcPct val="65000"/>
                </a:spcBef>
                <a:spcAft>
                  <a:spcPct val="0"/>
                </a:spcAft>
                <a:defRPr/>
              </a:pPr>
              <a:r>
                <a:rPr lang="en-US" sz="1050">
                  <a:solidFill>
                    <a:srgbClr val="000000"/>
                  </a:solidFill>
                  <a:latin typeface="Consolas" charset="0"/>
                  <a:cs typeface="Consolas" charset="0"/>
                </a:rPr>
                <a:t>  push   constant 1</a:t>
              </a:r>
            </a:p>
            <a:p>
              <a:pPr fontAlgn="base">
                <a:lnSpc>
                  <a:spcPct val="50000"/>
                </a:lnSpc>
                <a:spcBef>
                  <a:spcPct val="65000"/>
                </a:spcBef>
                <a:spcAft>
                  <a:spcPct val="0"/>
                </a:spcAft>
                <a:defRPr/>
              </a:pPr>
              <a:r>
                <a:rPr lang="en-US" sz="1050">
                  <a:solidFill>
                    <a:srgbClr val="000000"/>
                  </a:solidFill>
                  <a:latin typeface="Consolas" charset="0"/>
                  <a:cs typeface="Consolas" charset="0"/>
                </a:rPr>
                <a:t>  sub</a:t>
              </a:r>
            </a:p>
            <a:p>
              <a:pPr fontAlgn="base">
                <a:lnSpc>
                  <a:spcPct val="50000"/>
                </a:lnSpc>
                <a:spcBef>
                  <a:spcPct val="65000"/>
                </a:spcBef>
                <a:spcAft>
                  <a:spcPct val="0"/>
                </a:spcAft>
                <a:defRPr/>
              </a:pPr>
              <a:r>
                <a:rPr lang="en-US" sz="1050">
                  <a:solidFill>
                    <a:srgbClr val="000000"/>
                  </a:solidFill>
                  <a:latin typeface="Consolas" charset="0"/>
                  <a:cs typeface="Consolas" charset="0"/>
                </a:rPr>
                <a:t>  pop    local 1</a:t>
              </a:r>
            </a:p>
            <a:p>
              <a:pPr fontAlgn="base">
                <a:lnSpc>
                  <a:spcPct val="50000"/>
                </a:lnSpc>
                <a:spcBef>
                  <a:spcPct val="65000"/>
                </a:spcBef>
                <a:spcAft>
                  <a:spcPct val="0"/>
                </a:spcAft>
                <a:defRPr/>
              </a:pPr>
              <a:r>
                <a:rPr lang="en-US" sz="1050">
                  <a:solidFill>
                    <a:srgbClr val="000000"/>
                  </a:solidFill>
                  <a:latin typeface="Consolas" charset="0"/>
                  <a:cs typeface="Consolas" charset="0"/>
                </a:rPr>
                <a:t>  goto   loop</a:t>
              </a:r>
            </a:p>
            <a:p>
              <a:pPr fontAlgn="base">
                <a:lnSpc>
                  <a:spcPct val="50000"/>
                </a:lnSpc>
                <a:spcBef>
                  <a:spcPct val="65000"/>
                </a:spcBef>
                <a:spcAft>
                  <a:spcPct val="0"/>
                </a:spcAft>
                <a:defRPr/>
              </a:pPr>
              <a:r>
                <a:rPr lang="en-US" sz="1050">
                  <a:solidFill>
                    <a:srgbClr val="000000"/>
                  </a:solidFill>
                  <a:latin typeface="Consolas" charset="0"/>
                  <a:cs typeface="Consolas" charset="0"/>
                </a:rPr>
                <a:t>label    end</a:t>
              </a:r>
            </a:p>
            <a:p>
              <a:pPr fontAlgn="base">
                <a:lnSpc>
                  <a:spcPct val="50000"/>
                </a:lnSpc>
                <a:spcBef>
                  <a:spcPct val="65000"/>
                </a:spcBef>
                <a:spcAft>
                  <a:spcPct val="0"/>
                </a:spcAft>
                <a:defRPr/>
              </a:pPr>
              <a:r>
                <a:rPr lang="en-US" sz="1050">
                  <a:solidFill>
                    <a:srgbClr val="000000"/>
                  </a:solidFill>
                  <a:latin typeface="Consolas" charset="0"/>
                  <a:cs typeface="Consolas" charset="0"/>
                </a:rPr>
                <a:t>  push   local 0</a:t>
              </a:r>
            </a:p>
            <a:p>
              <a:pPr fontAlgn="base">
                <a:lnSpc>
                  <a:spcPct val="50000"/>
                </a:lnSpc>
                <a:spcBef>
                  <a:spcPct val="65000"/>
                </a:spcBef>
                <a:spcAft>
                  <a:spcPct val="0"/>
                </a:spcAft>
                <a:defRPr/>
              </a:pPr>
              <a:r>
                <a:rPr lang="en-US" sz="1050">
                  <a:solidFill>
                    <a:srgbClr val="000000"/>
                  </a:solidFill>
                  <a:latin typeface="Consolas" charset="0"/>
                  <a:cs typeface="Consolas" charset="0"/>
                </a:rPr>
                <a:t>  return</a:t>
              </a:r>
            </a:p>
          </p:txBody>
        </p:sp>
        <p:sp>
          <p:nvSpPr>
            <p:cNvPr id="19469" name="Rectangle 11">
              <a:extLst>
                <a:ext uri="{FF2B5EF4-FFF2-40B4-BE49-F238E27FC236}">
                  <a16:creationId xmlns:a16="http://schemas.microsoft.com/office/drawing/2014/main" id="{1885FD92-6D71-E447-95A2-29B2F489E9BE}"/>
                </a:ext>
              </a:extLst>
            </p:cNvPr>
            <p:cNvSpPr>
              <a:spLocks noChangeArrowheads="1"/>
            </p:cNvSpPr>
            <p:nvPr/>
          </p:nvSpPr>
          <p:spPr bwMode="auto">
            <a:xfrm>
              <a:off x="3840" y="432"/>
              <a:ext cx="1488" cy="2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69056" tIns="34529" rIns="69056" bIns="34529"/>
            <a:lstStyle/>
            <a:p>
              <a:pPr marL="257175" indent="-257175" algn="just" eaLnBrk="0" fontAlgn="base" hangingPunct="0">
                <a:spcBef>
                  <a:spcPct val="15000"/>
                </a:spcBef>
                <a:spcAft>
                  <a:spcPct val="0"/>
                </a:spcAft>
                <a:buClr>
                  <a:srgbClr val="006600"/>
                </a:buClr>
                <a:buSzPct val="85000"/>
                <a:defRPr/>
              </a:pPr>
              <a:r>
                <a:rPr lang="en-US" sz="1200">
                  <a:solidFill>
                    <a:srgbClr val="000099"/>
                  </a:solidFill>
                  <a:latin typeface="Comic Sans MS" charset="0"/>
                  <a:ea typeface="ＭＳ Ｐゴシック" charset="0"/>
                  <a:cs typeface="Arial Unicode MS" charset="0"/>
                </a:rPr>
                <a:t>VM code</a:t>
              </a:r>
            </a:p>
          </p:txBody>
        </p:sp>
      </p:grpSp>
      <p:grpSp>
        <p:nvGrpSpPr>
          <p:cNvPr id="71685" name="Group 12">
            <a:extLst>
              <a:ext uri="{FF2B5EF4-FFF2-40B4-BE49-F238E27FC236}">
                <a16:creationId xmlns:a16="http://schemas.microsoft.com/office/drawing/2014/main" id="{87023962-DC3C-904B-8483-71051AC5221E}"/>
              </a:ext>
            </a:extLst>
          </p:cNvPr>
          <p:cNvGrpSpPr>
            <a:grpSpLocks/>
          </p:cNvGrpSpPr>
          <p:nvPr/>
        </p:nvGrpSpPr>
        <p:grpSpPr bwMode="auto">
          <a:xfrm>
            <a:off x="2427685" y="1897857"/>
            <a:ext cx="3885009" cy="369094"/>
            <a:chOff x="0" y="0"/>
            <a:chExt cx="3263" cy="310"/>
          </a:xfrm>
        </p:grpSpPr>
        <p:sp>
          <p:nvSpPr>
            <p:cNvPr id="19464" name="Rectangle 13" descr="Bouquet">
              <a:extLst>
                <a:ext uri="{FF2B5EF4-FFF2-40B4-BE49-F238E27FC236}">
                  <a16:creationId xmlns:a16="http://schemas.microsoft.com/office/drawing/2014/main" id="{54989C65-E82C-0A43-9B00-3EECD44EFE0C}"/>
                </a:ext>
              </a:extLst>
            </p:cNvPr>
            <p:cNvSpPr>
              <a:spLocks noChangeArrowheads="1"/>
            </p:cNvSpPr>
            <p:nvPr/>
          </p:nvSpPr>
          <p:spPr bwMode="auto">
            <a:xfrm>
              <a:off x="0" y="0"/>
              <a:ext cx="3263" cy="310"/>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eaLnBrk="0" fontAlgn="base" hangingPunct="0">
                <a:spcBef>
                  <a:spcPct val="0"/>
                </a:spcBef>
                <a:spcAft>
                  <a:spcPct val="0"/>
                </a:spcAft>
                <a:defRPr/>
              </a:pPr>
              <a:endParaRPr lang="en-US" sz="1800">
                <a:latin typeface="Arial" charset="0"/>
                <a:ea typeface="ＭＳ Ｐゴシック" charset="0"/>
              </a:endParaRPr>
            </a:p>
          </p:txBody>
        </p:sp>
        <p:grpSp>
          <p:nvGrpSpPr>
            <p:cNvPr id="71688" name="Group 14">
              <a:extLst>
                <a:ext uri="{FF2B5EF4-FFF2-40B4-BE49-F238E27FC236}">
                  <a16:creationId xmlns:a16="http://schemas.microsoft.com/office/drawing/2014/main" id="{7421A64A-B31C-F14E-B090-45B2BA2E203F}"/>
                </a:ext>
              </a:extLst>
            </p:cNvPr>
            <p:cNvGrpSpPr>
              <a:grpSpLocks/>
            </p:cNvGrpSpPr>
            <p:nvPr/>
          </p:nvGrpSpPr>
          <p:grpSpPr bwMode="auto">
            <a:xfrm>
              <a:off x="0" y="0"/>
              <a:ext cx="2503" cy="310"/>
              <a:chOff x="0" y="0"/>
              <a:chExt cx="2503" cy="310"/>
            </a:xfrm>
          </p:grpSpPr>
          <p:sp>
            <p:nvSpPr>
              <p:cNvPr id="19466" name="Rectangle 15" descr="Bouquet">
                <a:extLst>
                  <a:ext uri="{FF2B5EF4-FFF2-40B4-BE49-F238E27FC236}">
                    <a16:creationId xmlns:a16="http://schemas.microsoft.com/office/drawing/2014/main" id="{33573A97-FAE9-6A40-9821-080D3EC869AB}"/>
                  </a:ext>
                </a:extLst>
              </p:cNvPr>
              <p:cNvSpPr>
                <a:spLocks noChangeArrowheads="1"/>
              </p:cNvSpPr>
              <p:nvPr/>
            </p:nvSpPr>
            <p:spPr bwMode="auto">
              <a:xfrm>
                <a:off x="0" y="0"/>
                <a:ext cx="2503" cy="310"/>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r:embed="rId5"/>
                      <a:srcRect/>
                      <a:tile tx="0" ty="0" sx="100000" sy="100000" flip="none" algn="tl"/>
                    </a:blip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eaLnBrk="0" fontAlgn="base" hangingPunct="0">
                  <a:spcBef>
                    <a:spcPct val="0"/>
                  </a:spcBef>
                  <a:spcAft>
                    <a:spcPct val="0"/>
                  </a:spcAft>
                  <a:defRPr/>
                </a:pPr>
                <a:endParaRPr lang="en-US" sz="1800">
                  <a:latin typeface="Arial" charset="0"/>
                  <a:ea typeface="ＭＳ Ｐゴシック" charset="0"/>
                </a:endParaRPr>
              </a:p>
            </p:txBody>
          </p:sp>
          <p:sp>
            <p:nvSpPr>
              <p:cNvPr id="19467" name="Rectangle 16" descr="Bouquet">
                <a:extLst>
                  <a:ext uri="{FF2B5EF4-FFF2-40B4-BE49-F238E27FC236}">
                    <a16:creationId xmlns:a16="http://schemas.microsoft.com/office/drawing/2014/main" id="{CFCB7D31-E506-774E-8B57-B7BD18A89A59}"/>
                  </a:ext>
                </a:extLst>
              </p:cNvPr>
              <p:cNvSpPr>
                <a:spLocks noChangeArrowheads="1"/>
              </p:cNvSpPr>
              <p:nvPr/>
            </p:nvSpPr>
            <p:spPr bwMode="auto">
              <a:xfrm>
                <a:off x="0" y="0"/>
                <a:ext cx="2503" cy="288"/>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r:embed="rId6"/>
                      <a:srcRect/>
                      <a:tile tx="0" ty="0" sx="100000" sy="100000" flip="none" algn="tl"/>
                    </a:blip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pPr algn="r" rtl="1" eaLnBrk="0" fontAlgn="base" hangingPunct="0">
                  <a:spcBef>
                    <a:spcPct val="0"/>
                  </a:spcBef>
                  <a:spcAft>
                    <a:spcPct val="0"/>
                  </a:spcAft>
                  <a:defRPr/>
                </a:pPr>
                <a:r>
                  <a:rPr lang="en-US" sz="1800">
                    <a:latin typeface="Times New Roman" charset="0"/>
                    <a:ea typeface="ＭＳ Ｐゴシック" charset="0"/>
                  </a:rPr>
                  <a:t>  </a:t>
                </a:r>
                <a:endParaRPr lang="en-US" sz="8100">
                  <a:latin typeface="Times New Roman" charset="0"/>
                  <a:ea typeface="ＭＳ Ｐゴシック" charset="0"/>
                </a:endParaRPr>
              </a:p>
            </p:txBody>
          </p:sp>
        </p:grpSp>
      </p:grpSp>
      <p:graphicFrame>
        <p:nvGraphicFramePr>
          <p:cNvPr id="486417" name="Object 17">
            <a:extLst>
              <a:ext uri="{FF2B5EF4-FFF2-40B4-BE49-F238E27FC236}">
                <a16:creationId xmlns:a16="http://schemas.microsoft.com/office/drawing/2014/main" id="{8D2DFE41-7789-2243-803E-C04C15620CC6}"/>
              </a:ext>
            </a:extLst>
          </p:cNvPr>
          <p:cNvGraphicFramePr>
            <a:graphicFrameLocks noChangeAspect="1"/>
          </p:cNvGraphicFramePr>
          <p:nvPr/>
        </p:nvGraphicFramePr>
        <p:xfrm>
          <a:off x="1143001" y="2857501"/>
          <a:ext cx="2674144" cy="1835944"/>
        </p:xfrm>
        <a:graphic>
          <a:graphicData uri="http://schemas.openxmlformats.org/presentationml/2006/ole">
            <mc:AlternateContent xmlns:mc="http://schemas.openxmlformats.org/markup-compatibility/2006">
              <mc:Choice xmlns:v="urn:schemas-microsoft-com:vml" Requires="v">
                <p:oleObj spid="_x0000_s11266" name="Visio" r:id="rId7" imgW="6045200" imgH="5930900" progId="Visio.Drawing.11">
                  <p:embed/>
                </p:oleObj>
              </mc:Choice>
              <mc:Fallback>
                <p:oleObj name="Visio" r:id="rId7" imgW="6045200" imgH="5930900" progId="Visio.Drawing.11">
                  <p:embed/>
                  <p:pic>
                    <p:nvPicPr>
                      <p:cNvPr id="486417" name="Object 17">
                        <a:extLst>
                          <a:ext uri="{FF2B5EF4-FFF2-40B4-BE49-F238E27FC236}">
                            <a16:creationId xmlns:a16="http://schemas.microsoft.com/office/drawing/2014/main" id="{8D2DFE41-7789-2243-803E-C04C15620C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169" t="3586" r="33630" b="49731"/>
                      <a:stretch>
                        <a:fillRect/>
                      </a:stretch>
                    </p:blipFill>
                    <p:spPr bwMode="auto">
                      <a:xfrm>
                        <a:off x="1143001" y="2857501"/>
                        <a:ext cx="2674144" cy="1835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19169171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8640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8640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8640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4864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BD9511FA-B75D-5E40-808E-8440942CF53F}"/>
              </a:ext>
            </a:extLst>
          </p:cNvPr>
          <p:cNvSpPr>
            <a:spLocks noGrp="1" noChangeArrowheads="1"/>
          </p:cNvSpPr>
          <p:nvPr>
            <p:ph type="title"/>
          </p:nvPr>
        </p:nvSpPr>
        <p:spPr/>
        <p:txBody>
          <a:bodyPr/>
          <a:lstStyle/>
          <a:p>
            <a:pPr>
              <a:defRPr/>
            </a:pPr>
            <a:r>
              <a:rPr lang="en-US" dirty="0">
                <a:cs typeface="+mj-cs"/>
              </a:rPr>
              <a:t>An animated demonstration of how stack-based Virtual Machine works</a:t>
            </a:r>
            <a:endParaRPr lang="en-US" sz="1350" dirty="0">
              <a:cs typeface="+mj-cs"/>
            </a:endParaRPr>
          </a:p>
        </p:txBody>
      </p:sp>
      <p:sp>
        <p:nvSpPr>
          <p:cNvPr id="3" name="TextBox 2">
            <a:extLst>
              <a:ext uri="{FF2B5EF4-FFF2-40B4-BE49-F238E27FC236}">
                <a16:creationId xmlns:a16="http://schemas.microsoft.com/office/drawing/2014/main" id="{4B876914-0ECF-EA40-A79A-AA53C5B8BF84}"/>
              </a:ext>
            </a:extLst>
          </p:cNvPr>
          <p:cNvSpPr txBox="1"/>
          <p:nvPr/>
        </p:nvSpPr>
        <p:spPr>
          <a:xfrm>
            <a:off x="4914901" y="4513709"/>
            <a:ext cx="1997663" cy="253916"/>
          </a:xfrm>
          <a:prstGeom prst="rect">
            <a:avLst/>
          </a:prstGeom>
          <a:noFill/>
        </p:spPr>
        <p:txBody>
          <a:bodyPr wrap="none" rtlCol="0">
            <a:spAutoFit/>
          </a:bodyPr>
          <a:lstStyle/>
          <a:p>
            <a:r>
              <a:rPr lang="en-US" sz="1050" dirty="0"/>
              <a:t>https://</a:t>
            </a:r>
            <a:r>
              <a:rPr lang="en-US" sz="1050" dirty="0" err="1"/>
              <a:t>youtu.be</a:t>
            </a:r>
            <a:r>
              <a:rPr lang="en-US" sz="1050"/>
              <a:t>/xCnnR6-JApE</a:t>
            </a:r>
            <a:endParaRPr lang="en-CN" sz="1050" dirty="0"/>
          </a:p>
        </p:txBody>
      </p:sp>
      <p:pic>
        <p:nvPicPr>
          <p:cNvPr id="4" name="Picture 3">
            <a:hlinkClick r:id="rId3"/>
            <a:extLst>
              <a:ext uri="{FF2B5EF4-FFF2-40B4-BE49-F238E27FC236}">
                <a16:creationId xmlns:a16="http://schemas.microsoft.com/office/drawing/2014/main" id="{1A46BB34-D721-3842-A85E-2123DA0F29CB}"/>
              </a:ext>
            </a:extLst>
          </p:cNvPr>
          <p:cNvPicPr>
            <a:picLocks noChangeAspect="1"/>
          </p:cNvPicPr>
          <p:nvPr/>
        </p:nvPicPr>
        <p:blipFill>
          <a:blip r:embed="rId4"/>
          <a:stretch>
            <a:fillRect/>
          </a:stretch>
        </p:blipFill>
        <p:spPr>
          <a:xfrm>
            <a:off x="1131256" y="457200"/>
            <a:ext cx="6805288" cy="3657103"/>
          </a:xfrm>
          <a:prstGeom prst="rect">
            <a:avLst/>
          </a:prstGeom>
        </p:spPr>
      </p:pic>
    </p:spTree>
    <p:extLst>
      <p:ext uri="{BB962C8B-B14F-4D97-AF65-F5344CB8AC3E}">
        <p14:creationId xmlns:p14="http://schemas.microsoft.com/office/powerpoint/2010/main" val="4291679606"/>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descr="Bouquet">
            <a:extLst>
              <a:ext uri="{FF2B5EF4-FFF2-40B4-BE49-F238E27FC236}">
                <a16:creationId xmlns:a16="http://schemas.microsoft.com/office/drawing/2014/main" id="{E849FFB6-0C1D-6C41-9F73-060D491DAA9D}"/>
              </a:ext>
            </a:extLst>
          </p:cNvPr>
          <p:cNvSpPr>
            <a:spLocks noChangeArrowheads="1"/>
          </p:cNvSpPr>
          <p:nvPr/>
        </p:nvSpPr>
        <p:spPr bwMode="auto">
          <a:xfrm>
            <a:off x="4479636" y="622579"/>
            <a:ext cx="184731" cy="369332"/>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eaLnBrk="0" fontAlgn="base" hangingPunct="0">
              <a:spcBef>
                <a:spcPct val="0"/>
              </a:spcBef>
              <a:spcAft>
                <a:spcPct val="0"/>
              </a:spcAft>
              <a:defRPr/>
            </a:pPr>
            <a:endParaRPr lang="en-US" sz="1800">
              <a:latin typeface="Arial" charset="0"/>
              <a:ea typeface="ＭＳ Ｐゴシック" charset="0"/>
            </a:endParaRPr>
          </a:p>
        </p:txBody>
      </p:sp>
      <p:sp>
        <p:nvSpPr>
          <p:cNvPr id="83971" name="Rectangle 3">
            <a:extLst>
              <a:ext uri="{FF2B5EF4-FFF2-40B4-BE49-F238E27FC236}">
                <a16:creationId xmlns:a16="http://schemas.microsoft.com/office/drawing/2014/main" id="{0AA5D5E0-F833-1D48-B3FE-B4C7D0E12F09}"/>
              </a:ext>
            </a:extLst>
          </p:cNvPr>
          <p:cNvSpPr>
            <a:spLocks noGrp="1" noChangeArrowheads="1"/>
          </p:cNvSpPr>
          <p:nvPr>
            <p:ph type="title" idx="4294967295"/>
          </p:nvPr>
        </p:nvSpPr>
        <p:spPr/>
        <p:txBody>
          <a:bodyPr/>
          <a:lstStyle/>
          <a:p>
            <a:pPr>
              <a:defRPr/>
            </a:pPr>
            <a:r>
              <a:rPr lang="en-US">
                <a:cs typeface="+mj-cs"/>
              </a:rPr>
              <a:t>VM programming: </a:t>
            </a:r>
            <a:r>
              <a:rPr lang="en-US" sz="1500">
                <a:cs typeface="+mj-cs"/>
              </a:rPr>
              <a:t>multiple functions</a:t>
            </a:r>
          </a:p>
        </p:txBody>
      </p:sp>
      <p:sp>
        <p:nvSpPr>
          <p:cNvPr id="498692" name="Rectangle 4">
            <a:extLst>
              <a:ext uri="{FF2B5EF4-FFF2-40B4-BE49-F238E27FC236}">
                <a16:creationId xmlns:a16="http://schemas.microsoft.com/office/drawing/2014/main" id="{8D1EEEA5-14E9-BD4D-B7DB-39CC39E9E166}"/>
              </a:ext>
            </a:extLst>
          </p:cNvPr>
          <p:cNvSpPr>
            <a:spLocks noChangeArrowheads="1"/>
          </p:cNvSpPr>
          <p:nvPr/>
        </p:nvSpPr>
        <p:spPr bwMode="auto">
          <a:xfrm>
            <a:off x="1314450" y="519112"/>
            <a:ext cx="6457950" cy="4338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69056" tIns="34529" rIns="69056" bIns="34529"/>
          <a:lstStyle>
            <a:lvl1pPr marL="342900" indent="-250825">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lnSpc>
                <a:spcPct val="115000"/>
              </a:lnSpc>
              <a:spcBef>
                <a:spcPct val="55000"/>
              </a:spcBef>
              <a:spcAft>
                <a:spcPct val="0"/>
              </a:spcAft>
              <a:buClr>
                <a:srgbClr val="006600"/>
              </a:buClr>
              <a:buSzPct val="80000"/>
            </a:pPr>
            <a:r>
              <a:rPr lang="en-US" altLang="en-CN" sz="1200" u="sng">
                <a:solidFill>
                  <a:srgbClr val="000000"/>
                </a:solidFill>
                <a:latin typeface="Comic Sans MS" panose="030F0902030302020204" pitchFamily="66" charset="0"/>
              </a:rPr>
              <a:t>Compilation:</a:t>
            </a:r>
          </a:p>
          <a:p>
            <a:pPr eaLnBrk="0" fontAlgn="base" hangingPunct="0">
              <a:lnSpc>
                <a:spcPct val="115000"/>
              </a:lnSpc>
              <a:spcBef>
                <a:spcPct val="55000"/>
              </a:spcBef>
              <a:spcAft>
                <a:spcPct val="0"/>
              </a:spcAft>
              <a:buClr>
                <a:srgbClr val="006600"/>
              </a:buClr>
              <a:buSzPct val="80000"/>
              <a:buFont typeface="Wingdings" pitchFamily="2" charset="2"/>
              <a:buChar char="q"/>
            </a:pPr>
            <a:r>
              <a:rPr lang="en-US" altLang="en-CN" sz="1200">
                <a:solidFill>
                  <a:srgbClr val="000000"/>
                </a:solidFill>
                <a:latin typeface="Comic Sans MS" panose="030F0902030302020204" pitchFamily="66" charset="0"/>
              </a:rPr>
              <a:t>A Jack application is a set of 1 or more class files (just like </a:t>
            </a:r>
            <a:r>
              <a:rPr lang="en-US" altLang="en-CN" sz="1050">
                <a:solidFill>
                  <a:srgbClr val="000000"/>
                </a:solidFill>
                <a:latin typeface="Consolas" panose="020B0609020204030204" pitchFamily="49" charset="0"/>
              </a:rPr>
              <a:t>.java</a:t>
            </a:r>
            <a:r>
              <a:rPr lang="en-US" altLang="en-CN" sz="1200">
                <a:solidFill>
                  <a:srgbClr val="000000"/>
                </a:solidFill>
                <a:latin typeface="Comic Sans MS" panose="030F0902030302020204" pitchFamily="66" charset="0"/>
              </a:rPr>
              <a:t> files).</a:t>
            </a:r>
          </a:p>
          <a:p>
            <a:pPr eaLnBrk="0" fontAlgn="base" hangingPunct="0">
              <a:lnSpc>
                <a:spcPct val="115000"/>
              </a:lnSpc>
              <a:spcBef>
                <a:spcPct val="55000"/>
              </a:spcBef>
              <a:spcAft>
                <a:spcPct val="0"/>
              </a:spcAft>
              <a:buClr>
                <a:srgbClr val="006600"/>
              </a:buClr>
              <a:buSzPct val="80000"/>
              <a:buFont typeface="Wingdings" pitchFamily="2" charset="2"/>
              <a:buChar char="q"/>
            </a:pPr>
            <a:r>
              <a:rPr lang="en-US" altLang="en-CN" sz="1200">
                <a:solidFill>
                  <a:srgbClr val="000000"/>
                </a:solidFill>
                <a:latin typeface="Comic Sans MS" panose="030F0902030302020204" pitchFamily="66" charset="0"/>
              </a:rPr>
              <a:t>When we apply the Jack compiler to these files, the compiler creates a set of 1 or more </a:t>
            </a:r>
            <a:r>
              <a:rPr lang="en-US" altLang="en-CN" sz="1200">
                <a:solidFill>
                  <a:srgbClr val="000000"/>
                </a:solidFill>
                <a:latin typeface="Consolas" panose="020B0609020204030204" pitchFamily="49" charset="0"/>
              </a:rPr>
              <a:t>.vm</a:t>
            </a:r>
            <a:r>
              <a:rPr lang="en-US" altLang="en-CN" sz="1200">
                <a:solidFill>
                  <a:srgbClr val="000000"/>
                </a:solidFill>
                <a:latin typeface="Comic Sans MS" panose="030F0902030302020204" pitchFamily="66" charset="0"/>
              </a:rPr>
              <a:t> files (just like </a:t>
            </a:r>
            <a:r>
              <a:rPr lang="en-US" altLang="en-CN" sz="1200">
                <a:solidFill>
                  <a:srgbClr val="000000"/>
                </a:solidFill>
                <a:latin typeface="Consolas" panose="020B0609020204030204" pitchFamily="49" charset="0"/>
              </a:rPr>
              <a:t>.class</a:t>
            </a:r>
            <a:r>
              <a:rPr lang="en-US" altLang="en-CN" sz="1200">
                <a:solidFill>
                  <a:srgbClr val="000000"/>
                </a:solidFill>
                <a:latin typeface="Comic Sans MS" panose="030F0902030302020204" pitchFamily="66" charset="0"/>
              </a:rPr>
              <a:t> files).  Each method in the Jack app is translated into a VM function written in the VM language</a:t>
            </a:r>
          </a:p>
          <a:p>
            <a:pPr eaLnBrk="0" fontAlgn="base" hangingPunct="0">
              <a:lnSpc>
                <a:spcPct val="115000"/>
              </a:lnSpc>
              <a:spcBef>
                <a:spcPct val="55000"/>
              </a:spcBef>
              <a:spcAft>
                <a:spcPct val="0"/>
              </a:spcAft>
              <a:buClr>
                <a:srgbClr val="006600"/>
              </a:buClr>
              <a:buSzPct val="80000"/>
              <a:buFont typeface="Wingdings" pitchFamily="2" charset="2"/>
              <a:buChar char="q"/>
            </a:pPr>
            <a:r>
              <a:rPr lang="en-US" altLang="en-CN" sz="1200">
                <a:solidFill>
                  <a:srgbClr val="000000"/>
                </a:solidFill>
                <a:latin typeface="Comic Sans MS" panose="030F0902030302020204" pitchFamily="66" charset="0"/>
              </a:rPr>
              <a:t>Thus, a VM file consists of one or more VM functions.</a:t>
            </a:r>
          </a:p>
          <a:p>
            <a:pPr eaLnBrk="0" fontAlgn="base" hangingPunct="0">
              <a:lnSpc>
                <a:spcPct val="115000"/>
              </a:lnSpc>
              <a:spcBef>
                <a:spcPct val="55000"/>
              </a:spcBef>
              <a:spcAft>
                <a:spcPct val="0"/>
              </a:spcAft>
              <a:buClr>
                <a:srgbClr val="006600"/>
              </a:buClr>
              <a:buSzPct val="80000"/>
            </a:pPr>
            <a:r>
              <a:rPr lang="en-US" altLang="en-CN" sz="1200" u="sng">
                <a:solidFill>
                  <a:srgbClr val="000000"/>
                </a:solidFill>
                <a:latin typeface="Comic Sans MS" panose="030F0902030302020204" pitchFamily="66" charset="0"/>
              </a:rPr>
              <a:t>Execution:</a:t>
            </a:r>
          </a:p>
          <a:p>
            <a:pPr eaLnBrk="0" fontAlgn="base" hangingPunct="0">
              <a:lnSpc>
                <a:spcPct val="115000"/>
              </a:lnSpc>
              <a:spcBef>
                <a:spcPct val="55000"/>
              </a:spcBef>
              <a:spcAft>
                <a:spcPct val="0"/>
              </a:spcAft>
              <a:buClr>
                <a:srgbClr val="006600"/>
              </a:buClr>
              <a:buSzPct val="80000"/>
              <a:buFont typeface="Wingdings" pitchFamily="2" charset="2"/>
              <a:buChar char="q"/>
            </a:pPr>
            <a:r>
              <a:rPr lang="en-US" altLang="en-CN" sz="1200">
                <a:solidFill>
                  <a:srgbClr val="000000"/>
                </a:solidFill>
                <a:latin typeface="Comic Sans MS" panose="030F0902030302020204" pitchFamily="66" charset="0"/>
              </a:rPr>
              <a:t>At any given point of time, only one VM function is executing (the </a:t>
            </a:r>
            <a:r>
              <a:rPr lang="en-US" altLang="en-US" sz="1200">
                <a:solidFill>
                  <a:srgbClr val="000000"/>
                </a:solidFill>
                <a:latin typeface="Comic Sans MS" panose="030F0902030302020204" pitchFamily="66" charset="0"/>
              </a:rPr>
              <a:t>“</a:t>
            </a:r>
            <a:r>
              <a:rPr lang="en-US" altLang="en-CN" sz="1200">
                <a:solidFill>
                  <a:srgbClr val="000000"/>
                </a:solidFill>
                <a:latin typeface="Comic Sans MS" panose="030F0902030302020204" pitchFamily="66" charset="0"/>
              </a:rPr>
              <a:t>current function</a:t>
            </a:r>
            <a:r>
              <a:rPr lang="en-US" altLang="en-US" sz="1200">
                <a:solidFill>
                  <a:srgbClr val="000000"/>
                </a:solidFill>
                <a:latin typeface="Comic Sans MS" panose="030F0902030302020204" pitchFamily="66" charset="0"/>
              </a:rPr>
              <a:t>”</a:t>
            </a:r>
            <a:r>
              <a:rPr lang="en-US" altLang="en-CN" sz="1200">
                <a:solidFill>
                  <a:srgbClr val="000000"/>
                </a:solidFill>
                <a:latin typeface="Comic Sans MS" panose="030F0902030302020204" pitchFamily="66" charset="0"/>
              </a:rPr>
              <a:t>), while 0 or more functions are waiting for it to terminate (the functions up the </a:t>
            </a:r>
            <a:r>
              <a:rPr lang="en-US" altLang="en-US" sz="1200">
                <a:solidFill>
                  <a:srgbClr val="000000"/>
                </a:solidFill>
                <a:latin typeface="Comic Sans MS" panose="030F0902030302020204" pitchFamily="66" charset="0"/>
              </a:rPr>
              <a:t>“</a:t>
            </a:r>
            <a:r>
              <a:rPr lang="en-US" altLang="en-CN" sz="1200">
                <a:solidFill>
                  <a:srgbClr val="000000"/>
                </a:solidFill>
                <a:latin typeface="Comic Sans MS" panose="030F0902030302020204" pitchFamily="66" charset="0"/>
              </a:rPr>
              <a:t>calling hierarchy</a:t>
            </a:r>
            <a:r>
              <a:rPr lang="en-US" altLang="en-US" sz="1200">
                <a:solidFill>
                  <a:srgbClr val="000000"/>
                </a:solidFill>
                <a:latin typeface="Comic Sans MS" panose="030F0902030302020204" pitchFamily="66" charset="0"/>
              </a:rPr>
              <a:t>”</a:t>
            </a:r>
            <a:r>
              <a:rPr lang="en-US" altLang="en-CN" sz="1200">
                <a:solidFill>
                  <a:srgbClr val="000000"/>
                </a:solidFill>
                <a:latin typeface="Comic Sans MS" panose="030F0902030302020204" pitchFamily="66" charset="0"/>
              </a:rPr>
              <a:t>)</a:t>
            </a:r>
          </a:p>
          <a:p>
            <a:pPr eaLnBrk="0" fontAlgn="base" hangingPunct="0">
              <a:lnSpc>
                <a:spcPct val="115000"/>
              </a:lnSpc>
              <a:spcBef>
                <a:spcPct val="55000"/>
              </a:spcBef>
              <a:spcAft>
                <a:spcPct val="0"/>
              </a:spcAft>
              <a:buClr>
                <a:srgbClr val="006600"/>
              </a:buClr>
              <a:buSzPct val="80000"/>
              <a:buFont typeface="Wingdings" pitchFamily="2" charset="2"/>
              <a:buChar char="q"/>
            </a:pPr>
            <a:r>
              <a:rPr lang="en-US" altLang="en-CN" sz="1200">
                <a:solidFill>
                  <a:srgbClr val="000000"/>
                </a:solidFill>
                <a:latin typeface="Comic Sans MS" panose="030F0902030302020204" pitchFamily="66" charset="0"/>
              </a:rPr>
              <a:t>For example, a </a:t>
            </a:r>
            <a:r>
              <a:rPr lang="en-US" altLang="en-CN" sz="1050">
                <a:solidFill>
                  <a:srgbClr val="000000"/>
                </a:solidFill>
                <a:latin typeface="Consolas" panose="020B0609020204030204" pitchFamily="49" charset="0"/>
              </a:rPr>
              <a:t>main</a:t>
            </a:r>
            <a:r>
              <a:rPr lang="en-US" altLang="en-CN" sz="1200">
                <a:solidFill>
                  <a:srgbClr val="000000"/>
                </a:solidFill>
                <a:latin typeface="Comic Sans MS" panose="030F0902030302020204" pitchFamily="66" charset="0"/>
              </a:rPr>
              <a:t> function starts running; at some point we may reach the command </a:t>
            </a:r>
            <a:r>
              <a:rPr lang="en-US" altLang="en-CN" sz="1050">
                <a:solidFill>
                  <a:srgbClr val="000000"/>
                </a:solidFill>
                <a:latin typeface="Consolas" panose="020B0609020204030204" pitchFamily="49" charset="0"/>
              </a:rPr>
              <a:t>call</a:t>
            </a:r>
            <a:r>
              <a:rPr lang="en-US" altLang="en-CN" sz="1200">
                <a:solidFill>
                  <a:srgbClr val="000000"/>
                </a:solidFill>
                <a:latin typeface="Comic Sans MS" panose="030F0902030302020204" pitchFamily="66" charset="0"/>
              </a:rPr>
              <a:t> </a:t>
            </a:r>
            <a:r>
              <a:rPr lang="en-US" altLang="en-CN" sz="1050">
                <a:solidFill>
                  <a:srgbClr val="000000"/>
                </a:solidFill>
                <a:latin typeface="Consolas" panose="020B0609020204030204" pitchFamily="49" charset="0"/>
              </a:rPr>
              <a:t>factorial</a:t>
            </a:r>
            <a:r>
              <a:rPr lang="en-US" altLang="en-CN" sz="1200">
                <a:solidFill>
                  <a:srgbClr val="000000"/>
                </a:solidFill>
                <a:latin typeface="Comic Sans MS" panose="030F0902030302020204" pitchFamily="66" charset="0"/>
              </a:rPr>
              <a:t>, at which point the </a:t>
            </a:r>
            <a:r>
              <a:rPr lang="en-US" altLang="en-CN" sz="1050">
                <a:solidFill>
                  <a:srgbClr val="000000"/>
                </a:solidFill>
                <a:latin typeface="Consolas" panose="020B0609020204030204" pitchFamily="49" charset="0"/>
              </a:rPr>
              <a:t>factorial</a:t>
            </a:r>
            <a:r>
              <a:rPr lang="en-US" altLang="en-CN" sz="1200">
                <a:solidFill>
                  <a:srgbClr val="000000"/>
                </a:solidFill>
                <a:latin typeface="Comic Sans MS" panose="030F0902030302020204" pitchFamily="66" charset="0"/>
              </a:rPr>
              <a:t> function starts running;</a:t>
            </a:r>
            <a:br>
              <a:rPr lang="en-US" altLang="en-CN" sz="1200">
                <a:solidFill>
                  <a:srgbClr val="000000"/>
                </a:solidFill>
                <a:latin typeface="Comic Sans MS" panose="030F0902030302020204" pitchFamily="66" charset="0"/>
              </a:rPr>
            </a:br>
            <a:r>
              <a:rPr lang="en-US" altLang="en-CN" sz="1200">
                <a:solidFill>
                  <a:srgbClr val="000000"/>
                </a:solidFill>
                <a:latin typeface="Comic Sans MS" panose="030F0902030302020204" pitchFamily="66" charset="0"/>
              </a:rPr>
              <a:t>then we may reach the command </a:t>
            </a:r>
            <a:r>
              <a:rPr lang="en-US" altLang="en-CN" sz="1050">
                <a:solidFill>
                  <a:srgbClr val="000000"/>
                </a:solidFill>
                <a:latin typeface="Consolas" panose="020B0609020204030204" pitchFamily="49" charset="0"/>
              </a:rPr>
              <a:t>call</a:t>
            </a:r>
            <a:r>
              <a:rPr lang="en-US" altLang="en-CN" sz="1200">
                <a:solidFill>
                  <a:srgbClr val="000000"/>
                </a:solidFill>
                <a:latin typeface="Comic Sans MS" panose="030F0902030302020204" pitchFamily="66" charset="0"/>
              </a:rPr>
              <a:t> </a:t>
            </a:r>
            <a:r>
              <a:rPr lang="en-US" altLang="en-CN" sz="1050">
                <a:solidFill>
                  <a:srgbClr val="000000"/>
                </a:solidFill>
                <a:latin typeface="Consolas" panose="020B0609020204030204" pitchFamily="49" charset="0"/>
              </a:rPr>
              <a:t>mult</a:t>
            </a:r>
            <a:r>
              <a:rPr lang="en-US" altLang="en-CN" sz="1200">
                <a:solidFill>
                  <a:srgbClr val="000000"/>
                </a:solidFill>
                <a:latin typeface="Comic Sans MS" panose="030F0902030302020204" pitchFamily="66" charset="0"/>
              </a:rPr>
              <a:t>, at which point the </a:t>
            </a:r>
            <a:r>
              <a:rPr lang="en-US" altLang="en-CN" sz="1050">
                <a:solidFill>
                  <a:srgbClr val="000000"/>
                </a:solidFill>
                <a:latin typeface="Consolas" panose="020B0609020204030204" pitchFamily="49" charset="0"/>
              </a:rPr>
              <a:t>mult</a:t>
            </a:r>
            <a:r>
              <a:rPr lang="en-US" altLang="en-CN" sz="1200">
                <a:solidFill>
                  <a:srgbClr val="000000"/>
                </a:solidFill>
                <a:latin typeface="Comic Sans MS" panose="030F0902030302020204" pitchFamily="66" charset="0"/>
              </a:rPr>
              <a:t> function starts running, while both </a:t>
            </a:r>
            <a:r>
              <a:rPr lang="en-US" altLang="en-CN" sz="1050">
                <a:solidFill>
                  <a:srgbClr val="000000"/>
                </a:solidFill>
                <a:latin typeface="Consolas" panose="020B0609020204030204" pitchFamily="49" charset="0"/>
              </a:rPr>
              <a:t>main</a:t>
            </a:r>
            <a:r>
              <a:rPr lang="en-US" altLang="en-CN" sz="1200">
                <a:solidFill>
                  <a:srgbClr val="000000"/>
                </a:solidFill>
                <a:latin typeface="Comic Sans MS" panose="030F0902030302020204" pitchFamily="66" charset="0"/>
              </a:rPr>
              <a:t> and </a:t>
            </a:r>
            <a:r>
              <a:rPr lang="en-US" altLang="en-CN" sz="1050">
                <a:solidFill>
                  <a:srgbClr val="000000"/>
                </a:solidFill>
                <a:latin typeface="Consolas" panose="020B0609020204030204" pitchFamily="49" charset="0"/>
              </a:rPr>
              <a:t>factorial</a:t>
            </a:r>
            <a:r>
              <a:rPr lang="en-US" altLang="en-CN" sz="1200">
                <a:solidFill>
                  <a:srgbClr val="000000"/>
                </a:solidFill>
                <a:latin typeface="Comic Sans MS" panose="030F0902030302020204" pitchFamily="66" charset="0"/>
              </a:rPr>
              <a:t> are waiting for it to terminate</a:t>
            </a:r>
          </a:p>
          <a:p>
            <a:pPr eaLnBrk="0" fontAlgn="base" hangingPunct="0">
              <a:lnSpc>
                <a:spcPct val="115000"/>
              </a:lnSpc>
              <a:spcBef>
                <a:spcPct val="55000"/>
              </a:spcBef>
              <a:spcAft>
                <a:spcPct val="0"/>
              </a:spcAft>
              <a:buClr>
                <a:srgbClr val="006600"/>
              </a:buClr>
              <a:buSzPct val="80000"/>
            </a:pPr>
            <a:r>
              <a:rPr lang="en-US" altLang="en-CN" sz="1200" u="sng">
                <a:solidFill>
                  <a:srgbClr val="000000"/>
                </a:solidFill>
                <a:latin typeface="Consolas" panose="020B0609020204030204" pitchFamily="49" charset="0"/>
              </a:rPr>
              <a:t>The stack:</a:t>
            </a:r>
            <a:r>
              <a:rPr lang="en-US" altLang="en-CN" sz="1200">
                <a:solidFill>
                  <a:srgbClr val="000000"/>
                </a:solidFill>
                <a:latin typeface="Comic Sans MS" panose="030F0902030302020204" pitchFamily="66" charset="0"/>
              </a:rPr>
              <a:t> a global data structure, used to save and restore the resources (memory segments) of all the VM functions up the calling hierarchy (e.g. </a:t>
            </a:r>
            <a:r>
              <a:rPr lang="en-US" altLang="en-CN" sz="1050">
                <a:solidFill>
                  <a:srgbClr val="000000"/>
                </a:solidFill>
                <a:latin typeface="Consolas" panose="020B0609020204030204" pitchFamily="49" charset="0"/>
              </a:rPr>
              <a:t>main</a:t>
            </a:r>
            <a:r>
              <a:rPr lang="en-US" altLang="en-CN" sz="1200">
                <a:solidFill>
                  <a:srgbClr val="000000"/>
                </a:solidFill>
                <a:latin typeface="Comic Sans MS" panose="030F0902030302020204" pitchFamily="66" charset="0"/>
              </a:rPr>
              <a:t> and </a:t>
            </a:r>
            <a:r>
              <a:rPr lang="en-US" altLang="en-CN" sz="1050">
                <a:solidFill>
                  <a:srgbClr val="000000"/>
                </a:solidFill>
                <a:latin typeface="Consolas" panose="020B0609020204030204" pitchFamily="49" charset="0"/>
              </a:rPr>
              <a:t>factorial</a:t>
            </a:r>
            <a:r>
              <a:rPr lang="en-US" altLang="en-CN" sz="1200">
                <a:solidFill>
                  <a:srgbClr val="000000"/>
                </a:solidFill>
                <a:latin typeface="Comic Sans MS" panose="030F0902030302020204" pitchFamily="66" charset="0"/>
              </a:rPr>
              <a:t>). The tip of this stack if the working stack of the current function (e.g. </a:t>
            </a:r>
            <a:r>
              <a:rPr lang="en-US" altLang="en-CN" sz="1050">
                <a:solidFill>
                  <a:srgbClr val="000000"/>
                </a:solidFill>
                <a:latin typeface="Consolas" panose="020B0609020204030204" pitchFamily="49" charset="0"/>
              </a:rPr>
              <a:t>mult</a:t>
            </a:r>
            <a:r>
              <a:rPr lang="en-US" altLang="en-CN" sz="1200">
                <a:solidFill>
                  <a:srgbClr val="000000"/>
                </a:solidFill>
                <a:latin typeface="Comic Sans MS" panose="030F0902030302020204" pitchFamily="66" charset="0"/>
              </a:rPr>
              <a:t>).</a:t>
            </a:r>
          </a:p>
        </p:txBody>
      </p:sp>
    </p:spTree>
    <p:extLst>
      <p:ext uri="{BB962C8B-B14F-4D97-AF65-F5344CB8AC3E}">
        <p14:creationId xmlns:p14="http://schemas.microsoft.com/office/powerpoint/2010/main" val="10493185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9869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9869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9869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98692">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98692">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98692">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498692">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9869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692" grpId="0" build="p"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DD7D30FC-247F-6E45-8C12-F15F390584F9}"/>
              </a:ext>
            </a:extLst>
          </p:cNvPr>
          <p:cNvSpPr>
            <a:spLocks noGrp="1" noChangeArrowheads="1"/>
          </p:cNvSpPr>
          <p:nvPr>
            <p:ph type="title" idx="4294967295"/>
          </p:nvPr>
        </p:nvSpPr>
        <p:spPr/>
        <p:txBody>
          <a:bodyPr/>
          <a:lstStyle/>
          <a:p>
            <a:pPr>
              <a:defRPr/>
            </a:pPr>
            <a:r>
              <a:rPr lang="en-US">
                <a:cs typeface="+mj-cs"/>
              </a:rPr>
              <a:t>Lecture plan</a:t>
            </a:r>
          </a:p>
        </p:txBody>
      </p:sp>
      <p:sp>
        <p:nvSpPr>
          <p:cNvPr id="463880" name="Rectangle 8">
            <a:extLst>
              <a:ext uri="{FF2B5EF4-FFF2-40B4-BE49-F238E27FC236}">
                <a16:creationId xmlns:a16="http://schemas.microsoft.com/office/drawing/2014/main" id="{BDC775CC-C945-AC40-840E-5743D943CB0A}"/>
              </a:ext>
            </a:extLst>
          </p:cNvPr>
          <p:cNvSpPr>
            <a:spLocks noGrp="1" noChangeArrowheads="1"/>
          </p:cNvSpPr>
          <p:nvPr>
            <p:ph type="body" idx="4294967295"/>
          </p:nvPr>
        </p:nvSpPr>
        <p:spPr>
          <a:xfrm>
            <a:off x="1600201" y="514350"/>
            <a:ext cx="5832872" cy="323850"/>
          </a:xfrm>
        </p:spPr>
        <p:txBody>
          <a:bodyPr/>
          <a:lstStyle/>
          <a:p>
            <a:pPr>
              <a:spcBef>
                <a:spcPct val="100000"/>
              </a:spcBef>
              <a:buFont typeface="Wingdings" charset="0"/>
              <a:buNone/>
              <a:defRPr/>
            </a:pPr>
            <a:r>
              <a:rPr lang="en-US" u="sng">
                <a:cs typeface="+mn-cs"/>
              </a:rPr>
              <a:t>Goal:</a:t>
            </a:r>
            <a:r>
              <a:rPr lang="en-US">
                <a:cs typeface="+mn-cs"/>
              </a:rPr>
              <a:t> Specify and implement a VM model and language:</a:t>
            </a:r>
          </a:p>
        </p:txBody>
      </p:sp>
      <p:sp>
        <p:nvSpPr>
          <p:cNvPr id="63498" name="AutoShape 9">
            <a:extLst>
              <a:ext uri="{FF2B5EF4-FFF2-40B4-BE49-F238E27FC236}">
                <a16:creationId xmlns:a16="http://schemas.microsoft.com/office/drawing/2014/main" id="{BF6DA2B9-73AC-884E-B61F-97C1199105AC}"/>
              </a:ext>
            </a:extLst>
          </p:cNvPr>
          <p:cNvSpPr>
            <a:spLocks noChangeArrowheads="1"/>
          </p:cNvSpPr>
          <p:nvPr/>
        </p:nvSpPr>
        <p:spPr bwMode="auto">
          <a:xfrm rot="16200000">
            <a:off x="1863329" y="4537472"/>
            <a:ext cx="216694" cy="400050"/>
          </a:xfrm>
          <a:prstGeom prst="downArrow">
            <a:avLst>
              <a:gd name="adj1" fmla="val 50000"/>
              <a:gd name="adj2" fmla="val 46154"/>
            </a:avLst>
          </a:prstGeom>
          <a:solidFill>
            <a:srgbClr val="FC0128"/>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eaLnBrk="0" fontAlgn="base" hangingPunct="0">
              <a:spcBef>
                <a:spcPct val="0"/>
              </a:spcBef>
              <a:spcAft>
                <a:spcPct val="0"/>
              </a:spcAft>
              <a:defRPr/>
            </a:pPr>
            <a:endParaRPr lang="en-US" sz="1800">
              <a:latin typeface="Arial" charset="0"/>
              <a:ea typeface="ＭＳ Ｐゴシック" charset="0"/>
            </a:endParaRPr>
          </a:p>
        </p:txBody>
      </p:sp>
      <p:sp>
        <p:nvSpPr>
          <p:cNvPr id="63499" name="Rectangle 10">
            <a:extLst>
              <a:ext uri="{FF2B5EF4-FFF2-40B4-BE49-F238E27FC236}">
                <a16:creationId xmlns:a16="http://schemas.microsoft.com/office/drawing/2014/main" id="{BF7EF93D-C0BC-4143-ADAD-C82D6C4E188A}"/>
              </a:ext>
            </a:extLst>
          </p:cNvPr>
          <p:cNvSpPr>
            <a:spLocks noChangeArrowheads="1"/>
          </p:cNvSpPr>
          <p:nvPr/>
        </p:nvSpPr>
        <p:spPr bwMode="auto">
          <a:xfrm>
            <a:off x="1439466" y="4343400"/>
            <a:ext cx="6561534" cy="7012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69056" tIns="34529" rIns="69056" bIns="34529"/>
          <a:lstStyle/>
          <a:p>
            <a:pPr marL="257175" indent="-257175" eaLnBrk="0" fontAlgn="base" hangingPunct="0">
              <a:spcBef>
                <a:spcPct val="100000"/>
              </a:spcBef>
              <a:spcAft>
                <a:spcPct val="0"/>
              </a:spcAft>
              <a:buClr>
                <a:srgbClr val="006600"/>
              </a:buClr>
              <a:buSzPct val="100000"/>
              <a:defRPr/>
            </a:pPr>
            <a:r>
              <a:rPr lang="en-US" sz="1200" u="sng">
                <a:latin typeface="Comic Sans MS" charset="0"/>
                <a:ea typeface="ＭＳ Ｐゴシック" charset="0"/>
              </a:rPr>
              <a:t>Method:</a:t>
            </a:r>
            <a:r>
              <a:rPr lang="en-US" sz="1200">
                <a:latin typeface="Comic Sans MS" charset="0"/>
                <a:ea typeface="ＭＳ Ｐゴシック" charset="0"/>
              </a:rPr>
              <a:t>   (a) specify the abstraction (stack, memory segments, commands)</a:t>
            </a:r>
          </a:p>
          <a:p>
            <a:pPr marL="257175" indent="-257175" eaLnBrk="0" fontAlgn="base" hangingPunct="0">
              <a:spcBef>
                <a:spcPct val="35000"/>
              </a:spcBef>
              <a:spcAft>
                <a:spcPct val="0"/>
              </a:spcAft>
              <a:buClr>
                <a:srgbClr val="006600"/>
              </a:buClr>
              <a:buSzPct val="100000"/>
              <a:defRPr/>
            </a:pPr>
            <a:r>
              <a:rPr lang="en-US" sz="1200">
                <a:latin typeface="Comic Sans MS" charset="0"/>
                <a:ea typeface="ＭＳ Ｐゴシック" charset="0"/>
              </a:rPr>
              <a:t>                (b) propose how to implement the abstraction over the Hack platform.</a:t>
            </a:r>
          </a:p>
        </p:txBody>
      </p:sp>
      <p:sp>
        <p:nvSpPr>
          <p:cNvPr id="463875" name="Text Box 3">
            <a:extLst>
              <a:ext uri="{FF2B5EF4-FFF2-40B4-BE49-F238E27FC236}">
                <a16:creationId xmlns:a16="http://schemas.microsoft.com/office/drawing/2014/main" id="{6AC1AD51-364E-DA44-B8C6-DC30A9DDE308}"/>
              </a:ext>
            </a:extLst>
          </p:cNvPr>
          <p:cNvSpPr txBox="1">
            <a:spLocks noChangeArrowheads="1"/>
          </p:cNvSpPr>
          <p:nvPr/>
        </p:nvSpPr>
        <p:spPr bwMode="auto">
          <a:xfrm>
            <a:off x="1654970" y="951311"/>
            <a:ext cx="2646760" cy="3240881"/>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151200" tIns="143100" rIns="70200" bIns="143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fontAlgn="base">
              <a:lnSpc>
                <a:spcPct val="65000"/>
              </a:lnSpc>
              <a:spcBef>
                <a:spcPct val="100000"/>
              </a:spcBef>
              <a:spcAft>
                <a:spcPct val="0"/>
              </a:spcAft>
              <a:defRPr/>
            </a:pPr>
            <a:r>
              <a:rPr lang="en-US" sz="1200" u="sng">
                <a:solidFill>
                  <a:srgbClr val="000000"/>
                </a:solidFill>
                <a:latin typeface="Comic Sans MS" charset="0"/>
                <a:cs typeface="Arial" charset="0"/>
              </a:rPr>
              <a:t>Arithmetic / Boolean commands</a:t>
            </a:r>
          </a:p>
          <a:p>
            <a:pPr fontAlgn="base">
              <a:spcBef>
                <a:spcPct val="30000"/>
              </a:spcBef>
              <a:spcAft>
                <a:spcPct val="0"/>
              </a:spcAft>
              <a:defRPr/>
            </a:pPr>
            <a:r>
              <a:rPr lang="en-US" sz="1200" b="1">
                <a:solidFill>
                  <a:srgbClr val="000000"/>
                </a:solidFill>
                <a:latin typeface="Courier New" charset="0"/>
                <a:cs typeface="Times New Roman" charset="0"/>
              </a:rPr>
              <a:t>	</a:t>
            </a:r>
            <a:r>
              <a:rPr lang="en-US" sz="1200">
                <a:solidFill>
                  <a:srgbClr val="000000"/>
                </a:solidFill>
                <a:latin typeface="Consolas" charset="0"/>
                <a:cs typeface="Consolas" charset="0"/>
              </a:rPr>
              <a:t>add	</a:t>
            </a:r>
          </a:p>
          <a:p>
            <a:pPr fontAlgn="base">
              <a:spcBef>
                <a:spcPct val="30000"/>
              </a:spcBef>
              <a:spcAft>
                <a:spcPct val="0"/>
              </a:spcAft>
              <a:defRPr/>
            </a:pPr>
            <a:r>
              <a:rPr lang="en-US" sz="1200">
                <a:solidFill>
                  <a:srgbClr val="000000"/>
                </a:solidFill>
                <a:latin typeface="Consolas" charset="0"/>
                <a:cs typeface="Consolas" charset="0"/>
              </a:rPr>
              <a:t>	sub</a:t>
            </a:r>
          </a:p>
          <a:p>
            <a:pPr fontAlgn="base">
              <a:spcBef>
                <a:spcPct val="30000"/>
              </a:spcBef>
              <a:spcAft>
                <a:spcPct val="0"/>
              </a:spcAft>
              <a:defRPr/>
            </a:pPr>
            <a:r>
              <a:rPr lang="en-US" sz="1200">
                <a:solidFill>
                  <a:srgbClr val="000000"/>
                </a:solidFill>
                <a:latin typeface="Consolas" charset="0"/>
                <a:cs typeface="Consolas" charset="0"/>
              </a:rPr>
              <a:t>	neg</a:t>
            </a:r>
          </a:p>
          <a:p>
            <a:pPr fontAlgn="base">
              <a:spcBef>
                <a:spcPct val="30000"/>
              </a:spcBef>
              <a:spcAft>
                <a:spcPct val="0"/>
              </a:spcAft>
              <a:defRPr/>
            </a:pPr>
            <a:r>
              <a:rPr lang="en-US" sz="1200">
                <a:solidFill>
                  <a:srgbClr val="000000"/>
                </a:solidFill>
                <a:latin typeface="Consolas" charset="0"/>
                <a:cs typeface="Consolas" charset="0"/>
              </a:rPr>
              <a:t>	eq</a:t>
            </a:r>
          </a:p>
          <a:p>
            <a:pPr fontAlgn="base">
              <a:spcBef>
                <a:spcPct val="30000"/>
              </a:spcBef>
              <a:spcAft>
                <a:spcPct val="0"/>
              </a:spcAft>
              <a:defRPr/>
            </a:pPr>
            <a:r>
              <a:rPr lang="en-US" sz="1200">
                <a:solidFill>
                  <a:srgbClr val="000000"/>
                </a:solidFill>
                <a:latin typeface="Consolas" charset="0"/>
                <a:cs typeface="Consolas" charset="0"/>
              </a:rPr>
              <a:t>	gt</a:t>
            </a:r>
          </a:p>
          <a:p>
            <a:pPr fontAlgn="base">
              <a:spcBef>
                <a:spcPct val="30000"/>
              </a:spcBef>
              <a:spcAft>
                <a:spcPct val="0"/>
              </a:spcAft>
              <a:defRPr/>
            </a:pPr>
            <a:r>
              <a:rPr lang="en-US" sz="1200">
                <a:solidFill>
                  <a:srgbClr val="000000"/>
                </a:solidFill>
                <a:latin typeface="Consolas" charset="0"/>
                <a:cs typeface="Consolas" charset="0"/>
              </a:rPr>
              <a:t>	lt</a:t>
            </a:r>
          </a:p>
          <a:p>
            <a:pPr fontAlgn="base">
              <a:spcBef>
                <a:spcPct val="30000"/>
              </a:spcBef>
              <a:spcAft>
                <a:spcPct val="0"/>
              </a:spcAft>
              <a:defRPr/>
            </a:pPr>
            <a:r>
              <a:rPr lang="en-US" sz="1200">
                <a:solidFill>
                  <a:srgbClr val="000000"/>
                </a:solidFill>
                <a:latin typeface="Consolas" charset="0"/>
                <a:cs typeface="Consolas" charset="0"/>
              </a:rPr>
              <a:t>	and</a:t>
            </a:r>
          </a:p>
          <a:p>
            <a:pPr fontAlgn="base">
              <a:spcBef>
                <a:spcPct val="30000"/>
              </a:spcBef>
              <a:spcAft>
                <a:spcPct val="0"/>
              </a:spcAft>
              <a:defRPr/>
            </a:pPr>
            <a:r>
              <a:rPr lang="en-US" sz="1200">
                <a:solidFill>
                  <a:srgbClr val="000000"/>
                </a:solidFill>
                <a:latin typeface="Consolas" charset="0"/>
                <a:cs typeface="Consolas" charset="0"/>
              </a:rPr>
              <a:t>	or</a:t>
            </a:r>
          </a:p>
          <a:p>
            <a:pPr fontAlgn="base">
              <a:spcBef>
                <a:spcPct val="30000"/>
              </a:spcBef>
              <a:spcAft>
                <a:spcPct val="30000"/>
              </a:spcAft>
              <a:defRPr/>
            </a:pPr>
            <a:r>
              <a:rPr lang="en-US" sz="1200">
                <a:solidFill>
                  <a:srgbClr val="000000"/>
                </a:solidFill>
                <a:latin typeface="Consolas" charset="0"/>
                <a:cs typeface="Consolas" charset="0"/>
              </a:rPr>
              <a:t>	not</a:t>
            </a:r>
          </a:p>
          <a:p>
            <a:pPr eaLnBrk="0" fontAlgn="base" hangingPunct="0">
              <a:spcBef>
                <a:spcPct val="0"/>
              </a:spcBef>
              <a:spcAft>
                <a:spcPct val="0"/>
              </a:spcAft>
              <a:defRPr/>
            </a:pPr>
            <a:r>
              <a:rPr lang="en-US" sz="1200" u="sng">
                <a:solidFill>
                  <a:srgbClr val="000000"/>
                </a:solidFill>
                <a:latin typeface="Comic Sans MS" charset="0"/>
                <a:cs typeface="Arial" charset="0"/>
              </a:rPr>
              <a:t>Memory access commands</a:t>
            </a:r>
          </a:p>
          <a:p>
            <a:pPr eaLnBrk="0" fontAlgn="base" hangingPunct="0">
              <a:spcBef>
                <a:spcPct val="30000"/>
              </a:spcBef>
              <a:spcAft>
                <a:spcPct val="0"/>
              </a:spcAft>
              <a:defRPr/>
            </a:pPr>
            <a:r>
              <a:rPr lang="en-US" sz="1200" b="1">
                <a:solidFill>
                  <a:srgbClr val="000000"/>
                </a:solidFill>
                <a:latin typeface="Courier New" charset="0"/>
                <a:cs typeface="Times New Roman" charset="0"/>
              </a:rPr>
              <a:t>   </a:t>
            </a:r>
            <a:r>
              <a:rPr lang="en-US" sz="1050">
                <a:solidFill>
                  <a:srgbClr val="000000"/>
                </a:solidFill>
                <a:latin typeface="Consolas" charset="0"/>
                <a:cs typeface="Consolas" charset="0"/>
              </a:rPr>
              <a:t>pop x</a:t>
            </a:r>
            <a:r>
              <a:rPr lang="en-US" sz="1200" b="1">
                <a:solidFill>
                  <a:srgbClr val="000000"/>
                </a:solidFill>
                <a:latin typeface="Courier New" charset="0"/>
                <a:cs typeface="Times New Roman" charset="0"/>
              </a:rPr>
              <a:t> </a:t>
            </a:r>
            <a:r>
              <a:rPr lang="en-US" sz="900">
                <a:solidFill>
                  <a:srgbClr val="000000"/>
                </a:solidFill>
                <a:latin typeface="Times New Roman" charset="0"/>
                <a:cs typeface="Times New Roman" charset="0"/>
              </a:rPr>
              <a:t>(pop into x, which is a variable)</a:t>
            </a:r>
          </a:p>
          <a:p>
            <a:pPr eaLnBrk="0" fontAlgn="base" hangingPunct="0">
              <a:spcBef>
                <a:spcPct val="30000"/>
              </a:spcBef>
              <a:spcAft>
                <a:spcPct val="0"/>
              </a:spcAft>
              <a:defRPr/>
            </a:pPr>
            <a:r>
              <a:rPr lang="en-US" sz="1200" b="1">
                <a:solidFill>
                  <a:srgbClr val="000000"/>
                </a:solidFill>
                <a:latin typeface="Courier New" charset="0"/>
                <a:cs typeface="Times New Roman" charset="0"/>
              </a:rPr>
              <a:t>   </a:t>
            </a:r>
            <a:r>
              <a:rPr lang="en-US" sz="1050">
                <a:solidFill>
                  <a:srgbClr val="000000"/>
                </a:solidFill>
                <a:latin typeface="Consolas" charset="0"/>
                <a:cs typeface="Consolas" charset="0"/>
              </a:rPr>
              <a:t>push y</a:t>
            </a:r>
            <a:r>
              <a:rPr lang="en-US" sz="1200" b="1">
                <a:solidFill>
                  <a:srgbClr val="000000"/>
                </a:solidFill>
                <a:latin typeface="Courier New" charset="0"/>
                <a:cs typeface="Times New Roman" charset="0"/>
              </a:rPr>
              <a:t> </a:t>
            </a:r>
            <a:r>
              <a:rPr lang="en-US" sz="900">
                <a:solidFill>
                  <a:srgbClr val="000000"/>
                </a:solidFill>
                <a:latin typeface="Times New Roman" charset="0"/>
                <a:cs typeface="Times New Roman" charset="0"/>
              </a:rPr>
              <a:t>(y being a variable or a constant)</a:t>
            </a:r>
          </a:p>
          <a:p>
            <a:pPr fontAlgn="base">
              <a:lnSpc>
                <a:spcPct val="65000"/>
              </a:lnSpc>
              <a:spcBef>
                <a:spcPct val="100000"/>
              </a:spcBef>
              <a:spcAft>
                <a:spcPct val="30000"/>
              </a:spcAft>
              <a:defRPr/>
            </a:pPr>
            <a:endParaRPr lang="en-US" sz="900">
              <a:solidFill>
                <a:srgbClr val="000000"/>
              </a:solidFill>
              <a:latin typeface="Times New Roman" charset="0"/>
              <a:cs typeface="Times New Roman" charset="0"/>
            </a:endParaRPr>
          </a:p>
        </p:txBody>
      </p:sp>
      <p:sp>
        <p:nvSpPr>
          <p:cNvPr id="463876" name="Text Box 4">
            <a:extLst>
              <a:ext uri="{FF2B5EF4-FFF2-40B4-BE49-F238E27FC236}">
                <a16:creationId xmlns:a16="http://schemas.microsoft.com/office/drawing/2014/main" id="{6A7B4FA4-82FB-E941-A65C-3AE8D8FC0338}"/>
              </a:ext>
            </a:extLst>
          </p:cNvPr>
          <p:cNvSpPr txBox="1">
            <a:spLocks noChangeArrowheads="1"/>
          </p:cNvSpPr>
          <p:nvPr/>
        </p:nvSpPr>
        <p:spPr bwMode="auto">
          <a:xfrm>
            <a:off x="4229100" y="951311"/>
            <a:ext cx="2571750" cy="3240881"/>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151200" tIns="143100" rIns="70200" bIns="143100"/>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fontAlgn="base">
              <a:lnSpc>
                <a:spcPct val="65000"/>
              </a:lnSpc>
              <a:spcBef>
                <a:spcPct val="100000"/>
              </a:spcBef>
              <a:spcAft>
                <a:spcPct val="0"/>
              </a:spcAft>
              <a:defRPr/>
            </a:pPr>
            <a:r>
              <a:rPr lang="en-US" sz="1200" u="sng">
                <a:solidFill>
                  <a:srgbClr val="000000"/>
                </a:solidFill>
                <a:latin typeface="Comic Sans MS" charset="0"/>
                <a:cs typeface="Arial" charset="0"/>
              </a:rPr>
              <a:t>Program flow commands</a:t>
            </a:r>
          </a:p>
          <a:p>
            <a:pPr fontAlgn="base">
              <a:lnSpc>
                <a:spcPct val="65000"/>
              </a:lnSpc>
              <a:spcBef>
                <a:spcPct val="100000"/>
              </a:spcBef>
              <a:spcAft>
                <a:spcPct val="0"/>
              </a:spcAft>
              <a:defRPr/>
            </a:pPr>
            <a:r>
              <a:rPr lang="en-US" sz="1200" b="1">
                <a:solidFill>
                  <a:srgbClr val="000000"/>
                </a:solidFill>
                <a:latin typeface="Courier New" charset="0"/>
                <a:cs typeface="Times New Roman" charset="0"/>
              </a:rPr>
              <a:t>	</a:t>
            </a:r>
            <a:r>
              <a:rPr lang="en-US" sz="1050">
                <a:solidFill>
                  <a:srgbClr val="000000"/>
                </a:solidFill>
                <a:latin typeface="Consolas" charset="0"/>
                <a:cs typeface="Consolas" charset="0"/>
              </a:rPr>
              <a:t>label     </a:t>
            </a:r>
            <a:r>
              <a:rPr lang="en-US" sz="900">
                <a:solidFill>
                  <a:srgbClr val="000000"/>
                </a:solidFill>
                <a:latin typeface="Comic Sans MS" charset="0"/>
                <a:cs typeface="Arial" charset="0"/>
              </a:rPr>
              <a:t>(declaration)</a:t>
            </a:r>
          </a:p>
          <a:p>
            <a:pPr fontAlgn="base">
              <a:lnSpc>
                <a:spcPct val="65000"/>
              </a:lnSpc>
              <a:spcBef>
                <a:spcPct val="100000"/>
              </a:spcBef>
              <a:spcAft>
                <a:spcPct val="0"/>
              </a:spcAft>
              <a:defRPr/>
            </a:pPr>
            <a:r>
              <a:rPr lang="en-US" sz="1200" b="1">
                <a:solidFill>
                  <a:srgbClr val="000000"/>
                </a:solidFill>
                <a:latin typeface="Courier New" charset="0"/>
                <a:cs typeface="Times New Roman" charset="0"/>
              </a:rPr>
              <a:t>	</a:t>
            </a:r>
            <a:r>
              <a:rPr lang="en-US" sz="1050">
                <a:solidFill>
                  <a:srgbClr val="000000"/>
                </a:solidFill>
                <a:latin typeface="Consolas" charset="0"/>
                <a:cs typeface="Consolas" charset="0"/>
              </a:rPr>
              <a:t>goto      </a:t>
            </a:r>
            <a:r>
              <a:rPr lang="en-US" sz="900">
                <a:solidFill>
                  <a:srgbClr val="000000"/>
                </a:solidFill>
                <a:latin typeface="Comic Sans MS" charset="0"/>
                <a:cs typeface="Arial" charset="0"/>
              </a:rPr>
              <a:t>(label)</a:t>
            </a:r>
          </a:p>
          <a:p>
            <a:pPr fontAlgn="base">
              <a:lnSpc>
                <a:spcPct val="65000"/>
              </a:lnSpc>
              <a:spcBef>
                <a:spcPct val="100000"/>
              </a:spcBef>
              <a:spcAft>
                <a:spcPct val="30000"/>
              </a:spcAft>
              <a:defRPr/>
            </a:pPr>
            <a:r>
              <a:rPr lang="en-US" sz="1200" b="1">
                <a:solidFill>
                  <a:srgbClr val="000000"/>
                </a:solidFill>
                <a:latin typeface="Courier New" charset="0"/>
                <a:cs typeface="Times New Roman" charset="0"/>
              </a:rPr>
              <a:t>	</a:t>
            </a:r>
            <a:r>
              <a:rPr lang="en-US" sz="1050">
                <a:solidFill>
                  <a:srgbClr val="000000"/>
                </a:solidFill>
                <a:latin typeface="Consolas" charset="0"/>
                <a:cs typeface="Consolas" charset="0"/>
              </a:rPr>
              <a:t>if-goto   </a:t>
            </a:r>
            <a:r>
              <a:rPr lang="en-US" sz="900">
                <a:solidFill>
                  <a:srgbClr val="000000"/>
                </a:solidFill>
                <a:latin typeface="Comic Sans MS" charset="0"/>
                <a:cs typeface="Arial" charset="0"/>
              </a:rPr>
              <a:t>(label)</a:t>
            </a:r>
          </a:p>
          <a:p>
            <a:pPr fontAlgn="base">
              <a:lnSpc>
                <a:spcPct val="65000"/>
              </a:lnSpc>
              <a:spcBef>
                <a:spcPct val="100000"/>
              </a:spcBef>
              <a:spcAft>
                <a:spcPct val="30000"/>
              </a:spcAft>
              <a:defRPr/>
            </a:pPr>
            <a:endParaRPr lang="en-US" sz="900">
              <a:solidFill>
                <a:srgbClr val="000000"/>
              </a:solidFill>
              <a:latin typeface="Comic Sans MS" charset="0"/>
              <a:cs typeface="Arial" charset="0"/>
            </a:endParaRPr>
          </a:p>
          <a:p>
            <a:pPr fontAlgn="base">
              <a:lnSpc>
                <a:spcPct val="65000"/>
              </a:lnSpc>
              <a:spcBef>
                <a:spcPct val="100000"/>
              </a:spcBef>
              <a:spcAft>
                <a:spcPct val="30000"/>
              </a:spcAft>
              <a:defRPr/>
            </a:pPr>
            <a:r>
              <a:rPr lang="en-US" sz="1200" u="sng">
                <a:solidFill>
                  <a:srgbClr val="000000"/>
                </a:solidFill>
                <a:latin typeface="Comic Sans MS" charset="0"/>
                <a:cs typeface="Arial" charset="0"/>
              </a:rPr>
              <a:t>Function calling commands</a:t>
            </a:r>
          </a:p>
          <a:p>
            <a:pPr fontAlgn="base">
              <a:lnSpc>
                <a:spcPct val="65000"/>
              </a:lnSpc>
              <a:spcBef>
                <a:spcPct val="100000"/>
              </a:spcBef>
              <a:spcAft>
                <a:spcPct val="30000"/>
              </a:spcAft>
              <a:defRPr/>
            </a:pPr>
            <a:r>
              <a:rPr lang="en-US" sz="1200" b="1">
                <a:solidFill>
                  <a:srgbClr val="000000"/>
                </a:solidFill>
                <a:latin typeface="Courier New" charset="0"/>
                <a:cs typeface="Times New Roman" charset="0"/>
              </a:rPr>
              <a:t>   </a:t>
            </a:r>
            <a:r>
              <a:rPr lang="en-US" sz="1050">
                <a:solidFill>
                  <a:srgbClr val="000000"/>
                </a:solidFill>
                <a:latin typeface="Consolas" charset="0"/>
                <a:cs typeface="Consolas" charset="0"/>
              </a:rPr>
              <a:t>function  </a:t>
            </a:r>
            <a:r>
              <a:rPr lang="en-US" sz="900">
                <a:solidFill>
                  <a:srgbClr val="000000"/>
                </a:solidFill>
                <a:latin typeface="Comic Sans MS" charset="0"/>
                <a:cs typeface="Arial" charset="0"/>
              </a:rPr>
              <a:t>(declaration)</a:t>
            </a:r>
          </a:p>
          <a:p>
            <a:pPr fontAlgn="base">
              <a:lnSpc>
                <a:spcPct val="65000"/>
              </a:lnSpc>
              <a:spcBef>
                <a:spcPct val="100000"/>
              </a:spcBef>
              <a:spcAft>
                <a:spcPct val="30000"/>
              </a:spcAft>
              <a:defRPr/>
            </a:pPr>
            <a:r>
              <a:rPr lang="en-US" sz="1200" b="1">
                <a:solidFill>
                  <a:srgbClr val="000000"/>
                </a:solidFill>
                <a:latin typeface="Courier New" charset="0"/>
                <a:cs typeface="Times New Roman" charset="0"/>
              </a:rPr>
              <a:t>   </a:t>
            </a:r>
            <a:r>
              <a:rPr lang="en-US" sz="1050">
                <a:solidFill>
                  <a:srgbClr val="000000"/>
                </a:solidFill>
                <a:latin typeface="Consolas" charset="0"/>
                <a:cs typeface="Consolas" charset="0"/>
              </a:rPr>
              <a:t>call</a:t>
            </a:r>
            <a:r>
              <a:rPr lang="en-US" sz="1200" b="1">
                <a:solidFill>
                  <a:srgbClr val="000000"/>
                </a:solidFill>
                <a:latin typeface="Courier New" charset="0"/>
                <a:cs typeface="Times New Roman" charset="0"/>
              </a:rPr>
              <a:t>     </a:t>
            </a:r>
            <a:r>
              <a:rPr lang="en-US" sz="900">
                <a:solidFill>
                  <a:srgbClr val="000000"/>
                </a:solidFill>
                <a:latin typeface="Comic Sans MS" charset="0"/>
                <a:cs typeface="Arial" charset="0"/>
              </a:rPr>
              <a:t>(a function)</a:t>
            </a:r>
          </a:p>
          <a:p>
            <a:pPr fontAlgn="base">
              <a:lnSpc>
                <a:spcPct val="65000"/>
              </a:lnSpc>
              <a:spcBef>
                <a:spcPct val="100000"/>
              </a:spcBef>
              <a:spcAft>
                <a:spcPct val="30000"/>
              </a:spcAft>
              <a:defRPr/>
            </a:pPr>
            <a:r>
              <a:rPr lang="en-US" sz="1200" b="1">
                <a:solidFill>
                  <a:srgbClr val="000000"/>
                </a:solidFill>
                <a:latin typeface="Courier New" charset="0"/>
                <a:cs typeface="Times New Roman" charset="0"/>
              </a:rPr>
              <a:t>   </a:t>
            </a:r>
            <a:r>
              <a:rPr lang="en-US" sz="1050">
                <a:solidFill>
                  <a:srgbClr val="000000"/>
                </a:solidFill>
                <a:latin typeface="Consolas" charset="0"/>
                <a:cs typeface="Consolas" charset="0"/>
              </a:rPr>
              <a:t>return</a:t>
            </a:r>
            <a:r>
              <a:rPr lang="en-US" sz="1200" b="1">
                <a:solidFill>
                  <a:srgbClr val="000000"/>
                </a:solidFill>
                <a:latin typeface="Courier New" charset="0"/>
                <a:cs typeface="Times New Roman" charset="0"/>
              </a:rPr>
              <a:t>   </a:t>
            </a:r>
            <a:r>
              <a:rPr lang="en-US" sz="900">
                <a:solidFill>
                  <a:srgbClr val="000000"/>
                </a:solidFill>
                <a:latin typeface="Comic Sans MS" charset="0"/>
                <a:cs typeface="Arial" charset="0"/>
              </a:rPr>
              <a:t>(from a function)</a:t>
            </a:r>
          </a:p>
          <a:p>
            <a:pPr fontAlgn="base">
              <a:lnSpc>
                <a:spcPct val="65000"/>
              </a:lnSpc>
              <a:spcBef>
                <a:spcPct val="100000"/>
              </a:spcBef>
              <a:spcAft>
                <a:spcPct val="30000"/>
              </a:spcAft>
              <a:defRPr/>
            </a:pPr>
            <a:endParaRPr lang="en-US" sz="900">
              <a:solidFill>
                <a:srgbClr val="000000"/>
              </a:solidFill>
              <a:latin typeface="Comic Sans MS" charset="0"/>
              <a:cs typeface="Arial" charset="0"/>
            </a:endParaRPr>
          </a:p>
        </p:txBody>
      </p:sp>
      <p:grpSp>
        <p:nvGrpSpPr>
          <p:cNvPr id="75783" name="Group 5">
            <a:extLst>
              <a:ext uri="{FF2B5EF4-FFF2-40B4-BE49-F238E27FC236}">
                <a16:creationId xmlns:a16="http://schemas.microsoft.com/office/drawing/2014/main" id="{A4846793-D408-B449-9967-A5312F657A84}"/>
              </a:ext>
            </a:extLst>
          </p:cNvPr>
          <p:cNvGrpSpPr>
            <a:grpSpLocks/>
          </p:cNvGrpSpPr>
          <p:nvPr/>
        </p:nvGrpSpPr>
        <p:grpSpPr bwMode="auto">
          <a:xfrm>
            <a:off x="2628901" y="2114551"/>
            <a:ext cx="4050506" cy="432197"/>
            <a:chOff x="1746" y="1570"/>
            <a:chExt cx="3402" cy="363"/>
          </a:xfrm>
        </p:grpSpPr>
        <p:sp>
          <p:nvSpPr>
            <p:cNvPr id="63508" name="Oval 6">
              <a:extLst>
                <a:ext uri="{FF2B5EF4-FFF2-40B4-BE49-F238E27FC236}">
                  <a16:creationId xmlns:a16="http://schemas.microsoft.com/office/drawing/2014/main" id="{EC20D6DA-7EF0-784B-8779-65351F293102}"/>
                </a:ext>
              </a:extLst>
            </p:cNvPr>
            <p:cNvSpPr>
              <a:spLocks noChangeArrowheads="1"/>
            </p:cNvSpPr>
            <p:nvPr/>
          </p:nvSpPr>
          <p:spPr bwMode="auto">
            <a:xfrm>
              <a:off x="1746" y="1616"/>
              <a:ext cx="771" cy="317"/>
            </a:xfrm>
            <a:prstGeom prst="ellipse">
              <a:avLst/>
            </a:prstGeom>
            <a:solidFill>
              <a:srgbClr val="990000"/>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r>
                <a:rPr lang="en-US" sz="1200">
                  <a:solidFill>
                    <a:srgbClr val="FFFFFF"/>
                  </a:solidFill>
                  <a:latin typeface="Arial" charset="0"/>
                  <a:ea typeface="ＭＳ Ｐゴシック" charset="0"/>
                </a:rPr>
                <a:t>This lecture</a:t>
              </a:r>
            </a:p>
          </p:txBody>
        </p:sp>
        <p:sp>
          <p:nvSpPr>
            <p:cNvPr id="63509" name="Oval 7">
              <a:extLst>
                <a:ext uri="{FF2B5EF4-FFF2-40B4-BE49-F238E27FC236}">
                  <a16:creationId xmlns:a16="http://schemas.microsoft.com/office/drawing/2014/main" id="{A55337E3-3640-0D44-A8BA-32D0D501A4A0}"/>
                </a:ext>
              </a:extLst>
            </p:cNvPr>
            <p:cNvSpPr>
              <a:spLocks noChangeArrowheads="1"/>
            </p:cNvSpPr>
            <p:nvPr/>
          </p:nvSpPr>
          <p:spPr bwMode="auto">
            <a:xfrm>
              <a:off x="4377" y="1570"/>
              <a:ext cx="771" cy="317"/>
            </a:xfrm>
            <a:prstGeom prst="ellipse">
              <a:avLst/>
            </a:prstGeom>
            <a:solidFill>
              <a:srgbClr val="990000"/>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r>
                <a:rPr lang="en-US" sz="1200">
                  <a:solidFill>
                    <a:srgbClr val="FFFFFF"/>
                  </a:solidFill>
                  <a:latin typeface="Arial" charset="0"/>
                  <a:ea typeface="ＭＳ Ｐゴシック" charset="0"/>
                </a:rPr>
                <a:t>Next lecture</a:t>
              </a:r>
            </a:p>
          </p:txBody>
        </p:sp>
      </p:grpSp>
    </p:spTree>
    <p:extLst>
      <p:ext uri="{BB962C8B-B14F-4D97-AF65-F5344CB8AC3E}">
        <p14:creationId xmlns:p14="http://schemas.microsoft.com/office/powerpoint/2010/main" val="31796794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8"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8469106C-D689-C046-84E9-20FAAA0A3F5D}"/>
              </a:ext>
            </a:extLst>
          </p:cNvPr>
          <p:cNvSpPr>
            <a:spLocks noGrp="1" noChangeArrowheads="1"/>
          </p:cNvSpPr>
          <p:nvPr>
            <p:ph type="title"/>
          </p:nvPr>
        </p:nvSpPr>
        <p:spPr/>
        <p:txBody>
          <a:bodyPr/>
          <a:lstStyle/>
          <a:p>
            <a:pPr>
              <a:defRPr/>
            </a:pPr>
            <a:r>
              <a:rPr lang="en-US">
                <a:cs typeface="+mj-cs"/>
              </a:rPr>
              <a:t>Implementation</a:t>
            </a:r>
          </a:p>
        </p:txBody>
      </p:sp>
      <p:sp>
        <p:nvSpPr>
          <p:cNvPr id="494595" name="Rectangle 3">
            <a:extLst>
              <a:ext uri="{FF2B5EF4-FFF2-40B4-BE49-F238E27FC236}">
                <a16:creationId xmlns:a16="http://schemas.microsoft.com/office/drawing/2014/main" id="{853CC6E1-2DB4-C343-92D4-3C0D9CAD89D2}"/>
              </a:ext>
            </a:extLst>
          </p:cNvPr>
          <p:cNvSpPr>
            <a:spLocks noGrp="1" noChangeArrowheads="1"/>
          </p:cNvSpPr>
          <p:nvPr>
            <p:ph type="body" idx="1"/>
          </p:nvPr>
        </p:nvSpPr>
        <p:spPr>
          <a:xfrm>
            <a:off x="1314451" y="627461"/>
            <a:ext cx="6552010" cy="4115990"/>
          </a:xfrm>
        </p:spPr>
        <p:txBody>
          <a:bodyPr/>
          <a:lstStyle/>
          <a:p>
            <a:pPr>
              <a:lnSpc>
                <a:spcPct val="90000"/>
              </a:lnSpc>
              <a:spcAft>
                <a:spcPct val="100000"/>
              </a:spcAft>
              <a:buFont typeface="Wingdings" charset="0"/>
              <a:buNone/>
              <a:defRPr/>
            </a:pPr>
            <a:r>
              <a:rPr lang="en-US" u="sng">
                <a:cs typeface="+mn-cs"/>
              </a:rPr>
              <a:t>VM implementation options:</a:t>
            </a:r>
          </a:p>
          <a:p>
            <a:pPr lvl="1">
              <a:lnSpc>
                <a:spcPct val="90000"/>
              </a:lnSpc>
              <a:spcAft>
                <a:spcPct val="100000"/>
              </a:spcAft>
              <a:buFont typeface="Wingdings" charset="0"/>
              <a:buChar char="l"/>
              <a:defRPr/>
            </a:pPr>
            <a:r>
              <a:rPr lang="en-US"/>
              <a:t>Software-based    (e.g. emulate the VM model using Java) </a:t>
            </a:r>
          </a:p>
          <a:p>
            <a:pPr lvl="1">
              <a:lnSpc>
                <a:spcPct val="90000"/>
              </a:lnSpc>
              <a:spcAft>
                <a:spcPct val="100000"/>
              </a:spcAft>
              <a:buFont typeface="Wingdings" charset="0"/>
              <a:buChar char="l"/>
              <a:defRPr/>
            </a:pPr>
            <a:r>
              <a:rPr lang="en-US"/>
              <a:t>Translator-based  (e. g. translate VM programs into the Hack machine language)</a:t>
            </a:r>
          </a:p>
          <a:p>
            <a:pPr lvl="1">
              <a:lnSpc>
                <a:spcPct val="90000"/>
              </a:lnSpc>
              <a:spcAft>
                <a:spcPct val="100000"/>
              </a:spcAft>
              <a:buFont typeface="Wingdings" charset="0"/>
              <a:buChar char="l"/>
              <a:defRPr/>
            </a:pPr>
            <a:r>
              <a:rPr lang="en-US"/>
              <a:t>Hardware-based   (realize the VM model using dedicated memory and registers)</a:t>
            </a:r>
            <a:endParaRPr lang="en-US" u="sng"/>
          </a:p>
          <a:p>
            <a:pPr>
              <a:lnSpc>
                <a:spcPct val="90000"/>
              </a:lnSpc>
              <a:spcBef>
                <a:spcPct val="100000"/>
              </a:spcBef>
              <a:spcAft>
                <a:spcPct val="100000"/>
              </a:spcAft>
              <a:buFont typeface="Wingdings" charset="0"/>
              <a:buNone/>
              <a:defRPr/>
            </a:pPr>
            <a:r>
              <a:rPr lang="en-US" u="sng">
                <a:cs typeface="+mn-cs"/>
              </a:rPr>
              <a:t>Two well-known translator-based implementations:</a:t>
            </a:r>
          </a:p>
          <a:p>
            <a:pPr lvl="1">
              <a:spcBef>
                <a:spcPct val="65000"/>
              </a:spcBef>
              <a:spcAft>
                <a:spcPct val="100000"/>
              </a:spcAft>
              <a:buFont typeface="Wingdings" charset="0"/>
              <a:buNone/>
              <a:defRPr/>
            </a:pPr>
            <a:r>
              <a:rPr lang="en-US"/>
              <a:t>JVM:  Javac translates Java programs into bytecode;</a:t>
            </a:r>
            <a:br>
              <a:rPr lang="en-US"/>
            </a:br>
            <a:r>
              <a:rPr lang="en-US"/>
              <a:t>      The JVM translates the bytecode into</a:t>
            </a:r>
            <a:br>
              <a:rPr lang="en-US"/>
            </a:br>
            <a:r>
              <a:rPr lang="en-US"/>
              <a:t>      the machine language of the host computer</a:t>
            </a:r>
          </a:p>
          <a:p>
            <a:pPr lvl="1">
              <a:spcBef>
                <a:spcPct val="65000"/>
              </a:spcBef>
              <a:spcAft>
                <a:spcPct val="100000"/>
              </a:spcAft>
              <a:buFont typeface="Wingdings" charset="0"/>
              <a:buNone/>
              <a:defRPr/>
            </a:pPr>
            <a:r>
              <a:rPr lang="en-US"/>
              <a:t>CLR:    C# compiler translates C# programs into IL code;</a:t>
            </a:r>
            <a:br>
              <a:rPr lang="en-US"/>
            </a:br>
            <a:r>
              <a:rPr lang="en-US"/>
              <a:t>      The CLR translated the IL code into</a:t>
            </a:r>
            <a:br>
              <a:rPr lang="en-US"/>
            </a:br>
            <a:r>
              <a:rPr lang="en-US"/>
              <a:t>      the machine language of the host computer.</a:t>
            </a:r>
          </a:p>
          <a:p>
            <a:pPr>
              <a:lnSpc>
                <a:spcPct val="90000"/>
              </a:lnSpc>
              <a:buFont typeface="Wingdings" charset="0"/>
              <a:buNone/>
              <a:defRPr/>
            </a:pPr>
            <a:endParaRPr lang="en-US">
              <a:cs typeface="+mn-cs"/>
            </a:endParaRPr>
          </a:p>
        </p:txBody>
      </p:sp>
    </p:spTree>
    <p:extLst>
      <p:ext uri="{BB962C8B-B14F-4D97-AF65-F5344CB8AC3E}">
        <p14:creationId xmlns:p14="http://schemas.microsoft.com/office/powerpoint/2010/main" val="345176646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459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459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459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459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4595">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94595">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945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4595" grpId="0" build="p" bldLvl="2"/>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BD9511FA-B75D-5E40-808E-8440942CF53F}"/>
              </a:ext>
            </a:extLst>
          </p:cNvPr>
          <p:cNvSpPr>
            <a:spLocks noGrp="1" noChangeArrowheads="1"/>
          </p:cNvSpPr>
          <p:nvPr>
            <p:ph type="title"/>
          </p:nvPr>
        </p:nvSpPr>
        <p:spPr/>
        <p:txBody>
          <a:bodyPr/>
          <a:lstStyle/>
          <a:p>
            <a:pPr>
              <a:defRPr/>
            </a:pPr>
            <a:r>
              <a:rPr lang="en-US" dirty="0">
                <a:cs typeface="+mj-cs"/>
              </a:rPr>
              <a:t>How to build a Virtual Machine using JavaScript (7 episode series)</a:t>
            </a:r>
            <a:endParaRPr lang="en-US" sz="1350" dirty="0">
              <a:cs typeface="+mj-cs"/>
            </a:endParaRPr>
          </a:p>
        </p:txBody>
      </p:sp>
      <p:sp>
        <p:nvSpPr>
          <p:cNvPr id="3" name="TextBox 2">
            <a:extLst>
              <a:ext uri="{FF2B5EF4-FFF2-40B4-BE49-F238E27FC236}">
                <a16:creationId xmlns:a16="http://schemas.microsoft.com/office/drawing/2014/main" id="{4B876914-0ECF-EA40-A79A-AA53C5B8BF84}"/>
              </a:ext>
            </a:extLst>
          </p:cNvPr>
          <p:cNvSpPr txBox="1"/>
          <p:nvPr/>
        </p:nvSpPr>
        <p:spPr>
          <a:xfrm>
            <a:off x="4914901" y="4513709"/>
            <a:ext cx="2048959" cy="253916"/>
          </a:xfrm>
          <a:prstGeom prst="rect">
            <a:avLst/>
          </a:prstGeom>
          <a:noFill/>
        </p:spPr>
        <p:txBody>
          <a:bodyPr wrap="none" rtlCol="0">
            <a:spAutoFit/>
          </a:bodyPr>
          <a:lstStyle/>
          <a:p>
            <a:r>
              <a:rPr lang="en-US" sz="1050" dirty="0">
                <a:hlinkClick r:id="rId3"/>
              </a:rPr>
              <a:t>https://</a:t>
            </a:r>
            <a:r>
              <a:rPr lang="en-US" sz="1050" dirty="0" err="1">
                <a:hlinkClick r:id="rId3"/>
              </a:rPr>
              <a:t>youtu.be</a:t>
            </a:r>
            <a:r>
              <a:rPr lang="en-US" sz="1050" dirty="0">
                <a:hlinkClick r:id="rId3"/>
              </a:rPr>
              <a:t>/fTBwD3sb5mw</a:t>
            </a:r>
            <a:endParaRPr lang="en-CN" sz="1050" dirty="0"/>
          </a:p>
        </p:txBody>
      </p:sp>
      <p:pic>
        <p:nvPicPr>
          <p:cNvPr id="4" name="Picture 3">
            <a:hlinkClick r:id="rId3"/>
            <a:extLst>
              <a:ext uri="{FF2B5EF4-FFF2-40B4-BE49-F238E27FC236}">
                <a16:creationId xmlns:a16="http://schemas.microsoft.com/office/drawing/2014/main" id="{568E5241-EC03-EA4F-B838-47FE2AC01DED}"/>
              </a:ext>
            </a:extLst>
          </p:cNvPr>
          <p:cNvPicPr>
            <a:picLocks noChangeAspect="1"/>
          </p:cNvPicPr>
          <p:nvPr/>
        </p:nvPicPr>
        <p:blipFill>
          <a:blip r:embed="rId4"/>
          <a:stretch>
            <a:fillRect/>
          </a:stretch>
        </p:blipFill>
        <p:spPr>
          <a:xfrm>
            <a:off x="720970" y="952294"/>
            <a:ext cx="7983416" cy="3419495"/>
          </a:xfrm>
          <a:prstGeom prst="rect">
            <a:avLst/>
          </a:prstGeom>
        </p:spPr>
      </p:pic>
      <p:grpSp>
        <p:nvGrpSpPr>
          <p:cNvPr id="7" name="Group 6">
            <a:extLst>
              <a:ext uri="{FF2B5EF4-FFF2-40B4-BE49-F238E27FC236}">
                <a16:creationId xmlns:a16="http://schemas.microsoft.com/office/drawing/2014/main" id="{10D6887A-0F13-1A45-A16D-125CAE860834}"/>
              </a:ext>
            </a:extLst>
          </p:cNvPr>
          <p:cNvGrpSpPr/>
          <p:nvPr/>
        </p:nvGrpSpPr>
        <p:grpSpPr>
          <a:xfrm>
            <a:off x="3862193" y="2166044"/>
            <a:ext cx="3905445" cy="2038350"/>
            <a:chOff x="5149590" y="2888059"/>
            <a:chExt cx="5207260" cy="2717800"/>
          </a:xfrm>
        </p:grpSpPr>
        <p:pic>
          <p:nvPicPr>
            <p:cNvPr id="5" name="Picture 4">
              <a:extLst>
                <a:ext uri="{FF2B5EF4-FFF2-40B4-BE49-F238E27FC236}">
                  <a16:creationId xmlns:a16="http://schemas.microsoft.com/office/drawing/2014/main" id="{B85198E7-27E5-3D4A-82AE-BBE3F791C48A}"/>
                </a:ext>
              </a:extLst>
            </p:cNvPr>
            <p:cNvPicPr>
              <a:picLocks noChangeAspect="1"/>
            </p:cNvPicPr>
            <p:nvPr/>
          </p:nvPicPr>
          <p:blipFill>
            <a:blip r:embed="rId5"/>
            <a:stretch>
              <a:fillRect/>
            </a:stretch>
          </p:blipFill>
          <p:spPr>
            <a:xfrm>
              <a:off x="5149590" y="2888059"/>
              <a:ext cx="5207260" cy="2717800"/>
            </a:xfrm>
            <a:prstGeom prst="rect">
              <a:avLst/>
            </a:prstGeom>
          </p:spPr>
        </p:pic>
        <p:sp>
          <p:nvSpPr>
            <p:cNvPr id="6" name="TextBox 5">
              <a:extLst>
                <a:ext uri="{FF2B5EF4-FFF2-40B4-BE49-F238E27FC236}">
                  <a16:creationId xmlns:a16="http://schemas.microsoft.com/office/drawing/2014/main" id="{88CB4524-1C3A-A046-B5F6-B048209684AE}"/>
                </a:ext>
              </a:extLst>
            </p:cNvPr>
            <p:cNvSpPr txBox="1"/>
            <p:nvPr/>
          </p:nvSpPr>
          <p:spPr>
            <a:xfrm>
              <a:off x="6693877" y="2965938"/>
              <a:ext cx="1107569" cy="338555"/>
            </a:xfrm>
            <a:prstGeom prst="rect">
              <a:avLst/>
            </a:prstGeom>
            <a:noFill/>
          </p:spPr>
          <p:txBody>
            <a:bodyPr wrap="none" rtlCol="0">
              <a:spAutoFit/>
            </a:bodyPr>
            <a:lstStyle/>
            <a:p>
              <a:r>
                <a:rPr lang="en-CN" sz="1050" dirty="0">
                  <a:solidFill>
                    <a:schemeClr val="bg1"/>
                  </a:solidFill>
                </a:rPr>
                <a:t>Eposode 4</a:t>
              </a:r>
            </a:p>
          </p:txBody>
        </p:sp>
      </p:grpSp>
    </p:spTree>
    <p:extLst>
      <p:ext uri="{BB962C8B-B14F-4D97-AF65-F5344CB8AC3E}">
        <p14:creationId xmlns:p14="http://schemas.microsoft.com/office/powerpoint/2010/main" val="2224724052"/>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02E45C77-18C4-D54D-8174-A8E226581549}"/>
              </a:ext>
            </a:extLst>
          </p:cNvPr>
          <p:cNvSpPr>
            <a:spLocks noGrp="1" noChangeArrowheads="1"/>
          </p:cNvSpPr>
          <p:nvPr>
            <p:ph type="title"/>
          </p:nvPr>
        </p:nvSpPr>
        <p:spPr/>
        <p:txBody>
          <a:bodyPr/>
          <a:lstStyle/>
          <a:p>
            <a:pPr>
              <a:defRPr/>
            </a:pPr>
            <a:r>
              <a:rPr lang="en-US">
                <a:cs typeface="+mj-cs"/>
              </a:rPr>
              <a:t>Software implementation: Our VM emulator </a:t>
            </a:r>
            <a:r>
              <a:rPr lang="en-US" sz="1050">
                <a:cs typeface="+mj-cs"/>
              </a:rPr>
              <a:t>(part of the course software suite)</a:t>
            </a:r>
          </a:p>
        </p:txBody>
      </p:sp>
      <p:pic>
        <p:nvPicPr>
          <p:cNvPr id="22531" name="Picture 3" descr="fig 7">
            <a:extLst>
              <a:ext uri="{FF2B5EF4-FFF2-40B4-BE49-F238E27FC236}">
                <a16:creationId xmlns:a16="http://schemas.microsoft.com/office/drawing/2014/main" id="{57754068-42E9-7949-89EB-9C40C21E9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901" y="457201"/>
            <a:ext cx="6103144" cy="441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26918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5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descr="Bouquet">
            <a:extLst>
              <a:ext uri="{FF2B5EF4-FFF2-40B4-BE49-F238E27FC236}">
                <a16:creationId xmlns:a16="http://schemas.microsoft.com/office/drawing/2014/main" id="{C66703FA-EF6D-CA43-9D97-6316C392A6B5}"/>
              </a:ext>
            </a:extLst>
          </p:cNvPr>
          <p:cNvSpPr>
            <a:spLocks noChangeArrowheads="1"/>
          </p:cNvSpPr>
          <p:nvPr/>
        </p:nvSpPr>
        <p:spPr bwMode="auto">
          <a:xfrm>
            <a:off x="4479636" y="622579"/>
            <a:ext cx="184731" cy="369332"/>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eaLnBrk="0" fontAlgn="base" hangingPunct="0">
              <a:spcBef>
                <a:spcPct val="0"/>
              </a:spcBef>
              <a:spcAft>
                <a:spcPct val="0"/>
              </a:spcAft>
              <a:defRPr/>
            </a:pPr>
            <a:endParaRPr lang="en-US" sz="1800">
              <a:latin typeface="Arial" charset="0"/>
              <a:ea typeface="ＭＳ Ｐゴシック" charset="0"/>
            </a:endParaRPr>
          </a:p>
        </p:txBody>
      </p:sp>
      <p:sp>
        <p:nvSpPr>
          <p:cNvPr id="81923" name="Rectangle 3">
            <a:extLst>
              <a:ext uri="{FF2B5EF4-FFF2-40B4-BE49-F238E27FC236}">
                <a16:creationId xmlns:a16="http://schemas.microsoft.com/office/drawing/2014/main" id="{CBAE36E6-6533-DC45-9BBB-7ED4A15CBC43}"/>
              </a:ext>
            </a:extLst>
          </p:cNvPr>
          <p:cNvSpPr>
            <a:spLocks noGrp="1" noChangeArrowheads="1"/>
          </p:cNvSpPr>
          <p:nvPr>
            <p:ph type="title" idx="4294967295"/>
          </p:nvPr>
        </p:nvSpPr>
        <p:spPr/>
        <p:txBody>
          <a:bodyPr/>
          <a:lstStyle/>
          <a:p>
            <a:pPr>
              <a:defRPr/>
            </a:pPr>
            <a:r>
              <a:rPr lang="en-US">
                <a:cs typeface="+mj-cs"/>
              </a:rPr>
              <a:t>VM implementation on the Hack platform</a:t>
            </a:r>
          </a:p>
        </p:txBody>
      </p:sp>
      <p:sp>
        <p:nvSpPr>
          <p:cNvPr id="498692" name="Rectangle 4">
            <a:extLst>
              <a:ext uri="{FF2B5EF4-FFF2-40B4-BE49-F238E27FC236}">
                <a16:creationId xmlns:a16="http://schemas.microsoft.com/office/drawing/2014/main" id="{228B9681-0A94-204E-BEA1-529BF790FA64}"/>
              </a:ext>
            </a:extLst>
          </p:cNvPr>
          <p:cNvSpPr>
            <a:spLocks noChangeArrowheads="1"/>
          </p:cNvSpPr>
          <p:nvPr/>
        </p:nvSpPr>
        <p:spPr bwMode="auto">
          <a:xfrm>
            <a:off x="4031457" y="519112"/>
            <a:ext cx="3740944" cy="4338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69056" tIns="34529" rIns="69056" bIns="34529"/>
          <a:lstStyle/>
          <a:p>
            <a:pPr marL="257175" indent="-188119" eaLnBrk="0" fontAlgn="base" hangingPunct="0">
              <a:spcBef>
                <a:spcPct val="55000"/>
              </a:spcBef>
              <a:spcAft>
                <a:spcPct val="0"/>
              </a:spcAft>
              <a:buClr>
                <a:srgbClr val="006600"/>
              </a:buClr>
              <a:buSzPct val="100000"/>
              <a:defRPr/>
            </a:pPr>
            <a:r>
              <a:rPr lang="en-US" sz="1200" u="sng">
                <a:latin typeface="Consolas" charset="0"/>
                <a:ea typeface="ＭＳ Ｐゴシック" charset="0"/>
                <a:cs typeface="Consolas" charset="0"/>
              </a:rPr>
              <a:t>The stack:</a:t>
            </a:r>
            <a:r>
              <a:rPr lang="en-US" sz="1200">
                <a:latin typeface="Comic Sans MS" charset="0"/>
                <a:ea typeface="ＭＳ Ｐゴシック" charset="0"/>
              </a:rPr>
              <a:t> a global data structure, used to save and restore the resources of all the VM functions up the calling hierarchy.</a:t>
            </a:r>
          </a:p>
          <a:p>
            <a:pPr marL="257175" indent="-188119" eaLnBrk="0" fontAlgn="base" hangingPunct="0">
              <a:spcBef>
                <a:spcPct val="55000"/>
              </a:spcBef>
              <a:spcAft>
                <a:spcPct val="0"/>
              </a:spcAft>
              <a:buClr>
                <a:srgbClr val="006600"/>
              </a:buClr>
              <a:buSzPct val="100000"/>
              <a:defRPr/>
            </a:pPr>
            <a:r>
              <a:rPr lang="en-US" sz="1200">
                <a:latin typeface="Comic Sans MS" charset="0"/>
                <a:ea typeface="ＭＳ Ｐゴシック" charset="0"/>
              </a:rPr>
              <a:t>The tip of this stack if the working stack of the current function</a:t>
            </a:r>
          </a:p>
          <a:p>
            <a:pPr marL="257175" indent="-188119" eaLnBrk="0" fontAlgn="base" hangingPunct="0">
              <a:spcBef>
                <a:spcPct val="55000"/>
              </a:spcBef>
              <a:spcAft>
                <a:spcPct val="0"/>
              </a:spcAft>
              <a:buClr>
                <a:srgbClr val="006600"/>
              </a:buClr>
              <a:buSzPct val="100000"/>
              <a:defRPr/>
            </a:pPr>
            <a:r>
              <a:rPr lang="en-US" sz="1200" u="sng">
                <a:latin typeface="Consolas" charset="0"/>
                <a:ea typeface="ＭＳ Ｐゴシック" charset="0"/>
                <a:cs typeface="Consolas" charset="0"/>
              </a:rPr>
              <a:t>static</a:t>
            </a:r>
            <a:r>
              <a:rPr lang="en-US" sz="1200" u="sng">
                <a:latin typeface="Comic Sans MS" charset="0"/>
                <a:ea typeface="ＭＳ Ｐゴシック" charset="0"/>
                <a:cs typeface="Consolas" charset="0"/>
              </a:rPr>
              <a:t>, </a:t>
            </a:r>
            <a:r>
              <a:rPr lang="en-US" sz="1200" u="sng">
                <a:latin typeface="Consolas" charset="0"/>
                <a:ea typeface="ＭＳ Ｐゴシック" charset="0"/>
                <a:cs typeface="Consolas" charset="0"/>
              </a:rPr>
              <a:t>constant</a:t>
            </a:r>
            <a:r>
              <a:rPr lang="en-US" sz="1200" u="sng">
                <a:latin typeface="Comic Sans MS" charset="0"/>
                <a:ea typeface="ＭＳ Ｐゴシック" charset="0"/>
                <a:cs typeface="Consolas" charset="0"/>
              </a:rPr>
              <a:t>, </a:t>
            </a:r>
            <a:r>
              <a:rPr lang="en-US" sz="1200" u="sng">
                <a:latin typeface="Consolas" charset="0"/>
                <a:ea typeface="ＭＳ Ｐゴシック" charset="0"/>
                <a:cs typeface="Consolas" charset="0"/>
              </a:rPr>
              <a:t>temp</a:t>
            </a:r>
            <a:r>
              <a:rPr lang="en-US" sz="1200" u="sng">
                <a:latin typeface="Comic Sans MS" charset="0"/>
                <a:ea typeface="ＭＳ Ｐゴシック" charset="0"/>
                <a:cs typeface="Consolas" charset="0"/>
              </a:rPr>
              <a:t>, </a:t>
            </a:r>
            <a:r>
              <a:rPr lang="en-US" sz="1200" u="sng">
                <a:latin typeface="Consolas" charset="0"/>
                <a:ea typeface="ＭＳ Ｐゴシック" charset="0"/>
                <a:cs typeface="Consolas" charset="0"/>
              </a:rPr>
              <a:t>pointer</a:t>
            </a:r>
            <a:r>
              <a:rPr lang="en-US" sz="1200">
                <a:latin typeface="Consolas" charset="0"/>
                <a:ea typeface="ＭＳ Ｐゴシック" charset="0"/>
                <a:cs typeface="Consolas" charset="0"/>
              </a:rPr>
              <a:t>:</a:t>
            </a:r>
            <a:br>
              <a:rPr lang="en-US" sz="1200">
                <a:latin typeface="Consolas" charset="0"/>
                <a:ea typeface="ＭＳ Ｐゴシック" charset="0"/>
                <a:cs typeface="Consolas" charset="0"/>
              </a:rPr>
            </a:br>
            <a:r>
              <a:rPr lang="en-US" sz="1200">
                <a:latin typeface="Comic Sans MS" charset="0"/>
                <a:ea typeface="ＭＳ Ｐゴシック" charset="0"/>
                <a:cs typeface="Consolas" charset="0"/>
              </a:rPr>
              <a:t>G</a:t>
            </a:r>
            <a:r>
              <a:rPr lang="en-US" sz="1200">
                <a:latin typeface="Comic Sans MS" charset="0"/>
                <a:ea typeface="ＭＳ Ｐゴシック" charset="0"/>
              </a:rPr>
              <a:t>lobal memory segments, all functions </a:t>
            </a:r>
            <a:br>
              <a:rPr lang="en-US" sz="1200">
                <a:latin typeface="Comic Sans MS" charset="0"/>
                <a:ea typeface="ＭＳ Ｐゴシック" charset="0"/>
              </a:rPr>
            </a:br>
            <a:r>
              <a:rPr lang="en-US" sz="1200">
                <a:latin typeface="Comic Sans MS" charset="0"/>
                <a:ea typeface="ＭＳ Ｐゴシック" charset="0"/>
              </a:rPr>
              <a:t>see the same four segments</a:t>
            </a:r>
          </a:p>
          <a:p>
            <a:pPr marL="257175" indent="-188119" eaLnBrk="0" fontAlgn="base" hangingPunct="0">
              <a:spcBef>
                <a:spcPct val="55000"/>
              </a:spcBef>
              <a:spcAft>
                <a:spcPct val="0"/>
              </a:spcAft>
              <a:buClr>
                <a:srgbClr val="006600"/>
              </a:buClr>
              <a:buSzPct val="100000"/>
              <a:defRPr/>
            </a:pPr>
            <a:r>
              <a:rPr lang="en-US" sz="1200" u="sng">
                <a:latin typeface="Consolas" charset="0"/>
                <a:ea typeface="ＭＳ Ｐゴシック" charset="0"/>
                <a:cs typeface="Consolas" charset="0"/>
              </a:rPr>
              <a:t>local,argument,this,that</a:t>
            </a:r>
            <a:r>
              <a:rPr lang="en-US" sz="1200">
                <a:latin typeface="Consolas" charset="0"/>
                <a:ea typeface="ＭＳ Ｐゴシック" charset="0"/>
                <a:cs typeface="Consolas" charset="0"/>
              </a:rPr>
              <a:t>:</a:t>
            </a:r>
            <a:br>
              <a:rPr lang="en-US" sz="1200">
                <a:latin typeface="Consolas" charset="0"/>
                <a:ea typeface="ＭＳ Ｐゴシック" charset="0"/>
                <a:cs typeface="Consolas" charset="0"/>
              </a:rPr>
            </a:br>
            <a:r>
              <a:rPr lang="en-US" sz="1200">
                <a:latin typeface="Comic Sans MS" charset="0"/>
                <a:ea typeface="ＭＳ Ｐゴシック" charset="0"/>
                <a:cs typeface="Consolas" charset="0"/>
              </a:rPr>
              <a:t>these segments are local at the function level; </a:t>
            </a:r>
            <a:r>
              <a:rPr lang="en-US" sz="1200">
                <a:latin typeface="Comic Sans MS" charset="0"/>
                <a:ea typeface="ＭＳ Ｐゴシック" charset="0"/>
              </a:rPr>
              <a:t>each function sees its own, private copy of each one of these four segments</a:t>
            </a:r>
            <a:endParaRPr lang="en-US" sz="1200">
              <a:latin typeface="Consolas" charset="0"/>
              <a:ea typeface="ＭＳ Ｐゴシック" charset="0"/>
              <a:cs typeface="Consolas" charset="0"/>
            </a:endParaRPr>
          </a:p>
          <a:p>
            <a:pPr marL="257175" indent="-188119" eaLnBrk="0" fontAlgn="base" hangingPunct="0">
              <a:spcBef>
                <a:spcPct val="55000"/>
              </a:spcBef>
              <a:spcAft>
                <a:spcPct val="0"/>
              </a:spcAft>
              <a:buClr>
                <a:srgbClr val="006600"/>
              </a:buClr>
              <a:buSzPct val="100000"/>
              <a:defRPr/>
            </a:pPr>
            <a:r>
              <a:rPr lang="en-US" sz="1200" u="sng">
                <a:latin typeface="Comic Sans MS" charset="0"/>
                <a:ea typeface="ＭＳ Ｐゴシック" charset="0"/>
                <a:cs typeface="Courier New" charset="0"/>
              </a:rPr>
              <a:t>The challenge:</a:t>
            </a:r>
            <a:br>
              <a:rPr lang="en-US" sz="1200" u="sng">
                <a:latin typeface="Comic Sans MS" charset="0"/>
                <a:ea typeface="ＭＳ Ｐゴシック" charset="0"/>
                <a:cs typeface="Courier New" charset="0"/>
              </a:rPr>
            </a:br>
            <a:r>
              <a:rPr lang="en-US" sz="1200">
                <a:latin typeface="Comic Sans MS" charset="0"/>
                <a:ea typeface="ＭＳ Ｐゴシック" charset="0"/>
              </a:rPr>
              <a:t>represent all these logical constructs on the same single physical address space -- the host </a:t>
            </a:r>
            <a:r>
              <a:rPr lang="en-US" sz="1200">
                <a:latin typeface="Consolas" charset="0"/>
                <a:ea typeface="ＭＳ Ｐゴシック" charset="0"/>
                <a:cs typeface="Consolas" charset="0"/>
              </a:rPr>
              <a:t>RAM</a:t>
            </a:r>
            <a:r>
              <a:rPr lang="en-US" sz="1200">
                <a:latin typeface="Comic Sans MS" charset="0"/>
                <a:ea typeface="ＭＳ Ｐゴシック" charset="0"/>
              </a:rPr>
              <a:t>.</a:t>
            </a:r>
          </a:p>
        </p:txBody>
      </p:sp>
      <p:graphicFrame>
        <p:nvGraphicFramePr>
          <p:cNvPr id="81924" name="Object 6">
            <a:extLst>
              <a:ext uri="{FF2B5EF4-FFF2-40B4-BE49-F238E27FC236}">
                <a16:creationId xmlns:a16="http://schemas.microsoft.com/office/drawing/2014/main" id="{78F5C4F7-0FFC-D842-960F-3406729328D6}"/>
              </a:ext>
            </a:extLst>
          </p:cNvPr>
          <p:cNvGraphicFramePr>
            <a:graphicFrameLocks noChangeAspect="1"/>
          </p:cNvGraphicFramePr>
          <p:nvPr/>
        </p:nvGraphicFramePr>
        <p:xfrm>
          <a:off x="1143001" y="514350"/>
          <a:ext cx="2913460" cy="4263629"/>
        </p:xfrm>
        <a:graphic>
          <a:graphicData uri="http://schemas.openxmlformats.org/presentationml/2006/ole">
            <mc:AlternateContent xmlns:mc="http://schemas.openxmlformats.org/markup-compatibility/2006">
              <mc:Choice xmlns:v="urn:schemas-microsoft-com:vml" Requires="v">
                <p:oleObj spid="_x0000_s12290" name="Visio" r:id="rId5" imgW="6527800" imgH="5930900" progId="Visio.Drawing.11">
                  <p:embed/>
                </p:oleObj>
              </mc:Choice>
              <mc:Fallback>
                <p:oleObj name="Visio" r:id="rId5" imgW="6527800" imgH="5930900" progId="Visio.Drawing.11">
                  <p:embed/>
                  <p:pic>
                    <p:nvPicPr>
                      <p:cNvPr id="81924" name="Object 6">
                        <a:extLst>
                          <a:ext uri="{FF2B5EF4-FFF2-40B4-BE49-F238E27FC236}">
                            <a16:creationId xmlns:a16="http://schemas.microsoft.com/office/drawing/2014/main" id="{78F5C4F7-0FFC-D842-960F-3406729328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9782" t="-365" r="29457" b="2614"/>
                      <a:stretch>
                        <a:fillRect/>
                      </a:stretch>
                    </p:blipFill>
                    <p:spPr bwMode="auto">
                      <a:xfrm>
                        <a:off x="1143001" y="514350"/>
                        <a:ext cx="2913460" cy="426362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26" name="Rectangle 7">
            <a:extLst>
              <a:ext uri="{FF2B5EF4-FFF2-40B4-BE49-F238E27FC236}">
                <a16:creationId xmlns:a16="http://schemas.microsoft.com/office/drawing/2014/main" id="{F71640E5-9FAA-AD42-AF19-640860820296}"/>
              </a:ext>
            </a:extLst>
          </p:cNvPr>
          <p:cNvSpPr>
            <a:spLocks noChangeArrowheads="1"/>
          </p:cNvSpPr>
          <p:nvPr/>
        </p:nvSpPr>
        <p:spPr bwMode="auto">
          <a:xfrm>
            <a:off x="2436020" y="1323975"/>
            <a:ext cx="1241822" cy="80962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r>
              <a:rPr lang="en-US" sz="1800">
                <a:latin typeface="Arial" charset="0"/>
                <a:ea typeface="ＭＳ Ｐゴシック" charset="0"/>
              </a:rPr>
              <a:t>Host</a:t>
            </a:r>
            <a:br>
              <a:rPr lang="en-US" sz="1800">
                <a:latin typeface="Arial" charset="0"/>
                <a:ea typeface="ＭＳ Ｐゴシック" charset="0"/>
              </a:rPr>
            </a:br>
            <a:r>
              <a:rPr lang="en-US" sz="1800">
                <a:latin typeface="Arial" charset="0"/>
                <a:ea typeface="ＭＳ Ｐゴシック" charset="0"/>
              </a:rPr>
              <a:t>RAM</a:t>
            </a:r>
          </a:p>
        </p:txBody>
      </p:sp>
    </p:spTree>
    <p:extLst>
      <p:ext uri="{BB962C8B-B14F-4D97-AF65-F5344CB8AC3E}">
        <p14:creationId xmlns:p14="http://schemas.microsoft.com/office/powerpoint/2010/main" val="5705085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9869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9869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9869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98692">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9869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692" grpId="0" build="p"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descr="Bouquet">
            <a:extLst>
              <a:ext uri="{FF2B5EF4-FFF2-40B4-BE49-F238E27FC236}">
                <a16:creationId xmlns:a16="http://schemas.microsoft.com/office/drawing/2014/main" id="{6988271C-403A-3A4F-A450-E6827993999B}"/>
              </a:ext>
            </a:extLst>
          </p:cNvPr>
          <p:cNvSpPr>
            <a:spLocks noChangeArrowheads="1"/>
          </p:cNvSpPr>
          <p:nvPr/>
        </p:nvSpPr>
        <p:spPr bwMode="auto">
          <a:xfrm>
            <a:off x="4479636" y="622579"/>
            <a:ext cx="184731" cy="369332"/>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eaLnBrk="0" fontAlgn="base" hangingPunct="0">
              <a:spcBef>
                <a:spcPct val="0"/>
              </a:spcBef>
              <a:spcAft>
                <a:spcPct val="0"/>
              </a:spcAft>
              <a:defRPr/>
            </a:pPr>
            <a:endParaRPr lang="en-US" sz="1800">
              <a:latin typeface="Arial" charset="0"/>
              <a:ea typeface="ＭＳ Ｐゴシック" charset="0"/>
            </a:endParaRPr>
          </a:p>
        </p:txBody>
      </p:sp>
      <p:sp>
        <p:nvSpPr>
          <p:cNvPr id="75779" name="Rectangle 3">
            <a:extLst>
              <a:ext uri="{FF2B5EF4-FFF2-40B4-BE49-F238E27FC236}">
                <a16:creationId xmlns:a16="http://schemas.microsoft.com/office/drawing/2014/main" id="{61FCE9EE-BC54-F948-B7B2-696330820B07}"/>
              </a:ext>
            </a:extLst>
          </p:cNvPr>
          <p:cNvSpPr>
            <a:spLocks noGrp="1" noChangeArrowheads="1"/>
          </p:cNvSpPr>
          <p:nvPr>
            <p:ph type="title" idx="4294967295"/>
          </p:nvPr>
        </p:nvSpPr>
        <p:spPr/>
        <p:txBody>
          <a:bodyPr/>
          <a:lstStyle/>
          <a:p>
            <a:pPr>
              <a:defRPr/>
            </a:pPr>
            <a:r>
              <a:rPr lang="en-US">
                <a:cs typeface="+mj-cs"/>
              </a:rPr>
              <a:t>VM implementation on the Hack platform</a:t>
            </a:r>
          </a:p>
        </p:txBody>
      </p:sp>
      <p:sp>
        <p:nvSpPr>
          <p:cNvPr id="498692" name="Rectangle 4">
            <a:extLst>
              <a:ext uri="{FF2B5EF4-FFF2-40B4-BE49-F238E27FC236}">
                <a16:creationId xmlns:a16="http://schemas.microsoft.com/office/drawing/2014/main" id="{368D3284-3050-084E-BB03-6511FCAD7546}"/>
              </a:ext>
            </a:extLst>
          </p:cNvPr>
          <p:cNvSpPr>
            <a:spLocks noChangeArrowheads="1"/>
          </p:cNvSpPr>
          <p:nvPr/>
        </p:nvSpPr>
        <p:spPr bwMode="auto">
          <a:xfrm>
            <a:off x="4031457" y="519112"/>
            <a:ext cx="3855244" cy="4338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69056" tIns="34529" rIns="69056" bIns="34529"/>
          <a:lstStyle>
            <a:lvl1pPr marL="342900" indent="-250825">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40000"/>
              </a:spcBef>
              <a:spcAft>
                <a:spcPct val="0"/>
              </a:spcAft>
              <a:buClr>
                <a:srgbClr val="006600"/>
              </a:buClr>
              <a:buSzPct val="100000"/>
            </a:pPr>
            <a:r>
              <a:rPr lang="en-US" altLang="en-CN" sz="1200" b="1">
                <a:solidFill>
                  <a:srgbClr val="000000"/>
                </a:solidFill>
                <a:latin typeface="Comic Sans MS" panose="030F0902030302020204" pitchFamily="66" charset="0"/>
              </a:rPr>
              <a:t>Basic idea:</a:t>
            </a:r>
            <a:r>
              <a:rPr lang="en-US" altLang="en-CN" sz="1200">
                <a:solidFill>
                  <a:srgbClr val="000000"/>
                </a:solidFill>
                <a:latin typeface="Comic Sans MS" panose="030F0902030302020204" pitchFamily="66" charset="0"/>
              </a:rPr>
              <a:t> the mapping of the stack and the global segments on the </a:t>
            </a:r>
            <a:r>
              <a:rPr lang="en-US" altLang="en-CN" sz="1200">
                <a:solidFill>
                  <a:srgbClr val="000000"/>
                </a:solidFill>
                <a:latin typeface="Consolas" panose="020B0609020204030204" pitchFamily="49" charset="0"/>
              </a:rPr>
              <a:t>RAM</a:t>
            </a:r>
            <a:r>
              <a:rPr lang="en-US" altLang="en-CN" sz="1200">
                <a:solidFill>
                  <a:srgbClr val="000000"/>
                </a:solidFill>
                <a:latin typeface="Comic Sans MS" panose="030F0902030302020204" pitchFamily="66" charset="0"/>
              </a:rPr>
              <a:t> is easy (fixed); </a:t>
            </a:r>
            <a:br>
              <a:rPr lang="en-US" altLang="en-CN" sz="1200">
                <a:solidFill>
                  <a:srgbClr val="000000"/>
                </a:solidFill>
                <a:latin typeface="Comic Sans MS" panose="030F0902030302020204" pitchFamily="66" charset="0"/>
              </a:rPr>
            </a:br>
            <a:r>
              <a:rPr lang="en-US" altLang="en-CN" sz="1200">
                <a:solidFill>
                  <a:srgbClr val="000000"/>
                </a:solidFill>
                <a:latin typeface="Comic Sans MS" panose="030F0902030302020204" pitchFamily="66" charset="0"/>
              </a:rPr>
              <a:t>the mapping of the function-level segments is dynamic, using pointers</a:t>
            </a:r>
            <a:endParaRPr lang="en-US" altLang="en-CN" sz="1200" b="1" u="sng">
              <a:solidFill>
                <a:srgbClr val="000066"/>
              </a:solidFill>
              <a:latin typeface="Courier New" panose="02070309020205020404" pitchFamily="49" charset="0"/>
            </a:endParaRPr>
          </a:p>
          <a:p>
            <a:pPr eaLnBrk="0" fontAlgn="base" hangingPunct="0">
              <a:spcBef>
                <a:spcPct val="40000"/>
              </a:spcBef>
              <a:spcAft>
                <a:spcPct val="0"/>
              </a:spcAft>
              <a:buClr>
                <a:srgbClr val="006600"/>
              </a:buClr>
              <a:buSzPct val="100000"/>
            </a:pPr>
            <a:r>
              <a:rPr lang="en-US" altLang="en-CN" sz="1200" u="sng">
                <a:solidFill>
                  <a:srgbClr val="000000"/>
                </a:solidFill>
                <a:latin typeface="Consolas" panose="020B0609020204030204" pitchFamily="49" charset="0"/>
              </a:rPr>
              <a:t>The stack</a:t>
            </a:r>
            <a:r>
              <a:rPr lang="en-US" altLang="en-CN" sz="1200">
                <a:solidFill>
                  <a:srgbClr val="000000"/>
                </a:solidFill>
                <a:latin typeface="Consolas" panose="020B0609020204030204" pitchFamily="49" charset="0"/>
              </a:rPr>
              <a:t>:</a:t>
            </a:r>
            <a:r>
              <a:rPr lang="en-US" altLang="en-CN" sz="1200">
                <a:solidFill>
                  <a:srgbClr val="000000"/>
                </a:solidFill>
                <a:latin typeface="Comic Sans MS" panose="030F0902030302020204" pitchFamily="66" charset="0"/>
              </a:rPr>
              <a:t> mapped on </a:t>
            </a:r>
            <a:r>
              <a:rPr lang="en-US" altLang="en-CN" sz="1200">
                <a:solidFill>
                  <a:srgbClr val="000000"/>
                </a:solidFill>
                <a:latin typeface="Consolas" panose="020B0609020204030204" pitchFamily="49" charset="0"/>
              </a:rPr>
              <a:t>RAM[256</a:t>
            </a:r>
            <a:r>
              <a:rPr lang="en-US" altLang="en-CN" sz="1200">
                <a:solidFill>
                  <a:srgbClr val="000000"/>
                </a:solidFill>
                <a:latin typeface="Comic Sans MS" panose="030F0902030302020204" pitchFamily="66" charset="0"/>
              </a:rPr>
              <a:t> ... </a:t>
            </a:r>
            <a:r>
              <a:rPr lang="en-US" altLang="en-CN" sz="1200">
                <a:solidFill>
                  <a:srgbClr val="000000"/>
                </a:solidFill>
                <a:latin typeface="Consolas" panose="020B0609020204030204" pitchFamily="49" charset="0"/>
              </a:rPr>
              <a:t>2047];</a:t>
            </a:r>
            <a:br>
              <a:rPr lang="en-US" altLang="en-CN" sz="1200">
                <a:solidFill>
                  <a:srgbClr val="000000"/>
                </a:solidFill>
                <a:latin typeface="Consolas" panose="020B0609020204030204" pitchFamily="49" charset="0"/>
              </a:rPr>
            </a:br>
            <a:r>
              <a:rPr lang="en-US" altLang="en-CN" sz="1200">
                <a:solidFill>
                  <a:srgbClr val="000000"/>
                </a:solidFill>
                <a:latin typeface="Comic Sans MS" panose="030F0902030302020204" pitchFamily="66" charset="0"/>
              </a:rPr>
              <a:t>The stack pointer is kept in </a:t>
            </a:r>
            <a:r>
              <a:rPr lang="en-US" altLang="en-CN" sz="1200">
                <a:solidFill>
                  <a:srgbClr val="000000"/>
                </a:solidFill>
                <a:latin typeface="Consolas" panose="020B0609020204030204" pitchFamily="49" charset="0"/>
              </a:rPr>
              <a:t>RAM</a:t>
            </a:r>
            <a:r>
              <a:rPr lang="en-US" altLang="en-CN" sz="1200">
                <a:solidFill>
                  <a:srgbClr val="000000"/>
                </a:solidFill>
                <a:latin typeface="Comic Sans MS" panose="030F0902030302020204" pitchFamily="66" charset="0"/>
              </a:rPr>
              <a:t> address </a:t>
            </a:r>
            <a:r>
              <a:rPr lang="en-US" altLang="en-CN" sz="1200">
                <a:solidFill>
                  <a:srgbClr val="000000"/>
                </a:solidFill>
                <a:latin typeface="Consolas" panose="020B0609020204030204" pitchFamily="49" charset="0"/>
              </a:rPr>
              <a:t>SP</a:t>
            </a:r>
            <a:r>
              <a:rPr lang="en-US" altLang="en-CN" sz="1200">
                <a:solidFill>
                  <a:srgbClr val="000000"/>
                </a:solidFill>
                <a:latin typeface="Comic Sans MS" panose="030F0902030302020204" pitchFamily="66" charset="0"/>
              </a:rPr>
              <a:t> </a:t>
            </a:r>
          </a:p>
          <a:p>
            <a:pPr eaLnBrk="0" fontAlgn="base" hangingPunct="0">
              <a:spcBef>
                <a:spcPct val="40000"/>
              </a:spcBef>
              <a:spcAft>
                <a:spcPct val="0"/>
              </a:spcAft>
              <a:buClr>
                <a:srgbClr val="006600"/>
              </a:buClr>
              <a:buSzPct val="100000"/>
            </a:pPr>
            <a:r>
              <a:rPr lang="en-US" altLang="en-CN" sz="1200" u="sng">
                <a:solidFill>
                  <a:srgbClr val="000000"/>
                </a:solidFill>
                <a:latin typeface="Consolas" panose="020B0609020204030204" pitchFamily="49" charset="0"/>
              </a:rPr>
              <a:t>static</a:t>
            </a:r>
            <a:r>
              <a:rPr lang="en-US" altLang="en-CN" sz="1200">
                <a:solidFill>
                  <a:srgbClr val="000000"/>
                </a:solidFill>
                <a:latin typeface="Consolas" panose="020B0609020204030204" pitchFamily="49" charset="0"/>
              </a:rPr>
              <a:t>:</a:t>
            </a:r>
            <a:r>
              <a:rPr lang="en-US" altLang="en-CN" sz="1200">
                <a:solidFill>
                  <a:srgbClr val="000000"/>
                </a:solidFill>
                <a:latin typeface="Comic Sans MS" panose="030F0902030302020204" pitchFamily="66" charset="0"/>
              </a:rPr>
              <a:t> mapped on </a:t>
            </a:r>
            <a:r>
              <a:rPr lang="en-US" altLang="en-CN" sz="1200">
                <a:solidFill>
                  <a:srgbClr val="000000"/>
                </a:solidFill>
                <a:latin typeface="Consolas" panose="020B0609020204030204" pitchFamily="49" charset="0"/>
              </a:rPr>
              <a:t>RAM[16</a:t>
            </a:r>
            <a:r>
              <a:rPr lang="en-US" altLang="en-CN" sz="1200">
                <a:solidFill>
                  <a:srgbClr val="000000"/>
                </a:solidFill>
                <a:latin typeface="Comic Sans MS" panose="030F0902030302020204" pitchFamily="66" charset="0"/>
              </a:rPr>
              <a:t> ... </a:t>
            </a:r>
            <a:r>
              <a:rPr lang="en-US" altLang="en-CN" sz="1200">
                <a:solidFill>
                  <a:srgbClr val="000000"/>
                </a:solidFill>
                <a:latin typeface="Consolas" panose="020B0609020204030204" pitchFamily="49" charset="0"/>
              </a:rPr>
              <a:t>255];</a:t>
            </a:r>
            <a:br>
              <a:rPr lang="en-US" altLang="en-CN" sz="1200">
                <a:solidFill>
                  <a:srgbClr val="000000"/>
                </a:solidFill>
                <a:latin typeface="Consolas" panose="020B0609020204030204" pitchFamily="49" charset="0"/>
              </a:rPr>
            </a:br>
            <a:r>
              <a:rPr lang="en-US" altLang="en-CN" sz="1200">
                <a:solidFill>
                  <a:srgbClr val="000000"/>
                </a:solidFill>
                <a:latin typeface="Comic Sans MS" panose="030F0902030302020204" pitchFamily="66" charset="0"/>
              </a:rPr>
              <a:t>each segment reference </a:t>
            </a:r>
            <a:r>
              <a:rPr lang="en-US" altLang="en-CN" sz="1050">
                <a:solidFill>
                  <a:srgbClr val="000000"/>
                </a:solidFill>
                <a:latin typeface="Consolas" panose="020B0609020204030204" pitchFamily="49" charset="0"/>
              </a:rPr>
              <a:t>static</a:t>
            </a:r>
            <a:r>
              <a:rPr lang="en-US" altLang="en-CN" sz="1200">
                <a:solidFill>
                  <a:srgbClr val="000000"/>
                </a:solidFill>
                <a:latin typeface="Comic Sans MS" panose="030F0902030302020204" pitchFamily="66" charset="0"/>
              </a:rPr>
              <a:t> </a:t>
            </a:r>
            <a:r>
              <a:rPr lang="en-US" altLang="en-CN" sz="1200" i="1">
                <a:solidFill>
                  <a:srgbClr val="000000"/>
                </a:solidFill>
                <a:latin typeface="Times New Roman" panose="02020603050405020304" pitchFamily="18" charset="0"/>
              </a:rPr>
              <a:t>i</a:t>
            </a:r>
            <a:r>
              <a:rPr lang="en-US" altLang="en-CN" sz="1200">
                <a:solidFill>
                  <a:srgbClr val="000000"/>
                </a:solidFill>
                <a:latin typeface="Comic Sans MS" panose="030F0902030302020204" pitchFamily="66" charset="0"/>
              </a:rPr>
              <a:t>  appearing in a VM file named </a:t>
            </a:r>
            <a:r>
              <a:rPr lang="en-US" altLang="en-CN" sz="1200">
                <a:solidFill>
                  <a:srgbClr val="000000"/>
                </a:solidFill>
                <a:latin typeface="Consolas" panose="020B0609020204030204" pitchFamily="49" charset="0"/>
              </a:rPr>
              <a:t>f</a:t>
            </a:r>
            <a:r>
              <a:rPr lang="en-US" altLang="en-CN" sz="1200">
                <a:solidFill>
                  <a:srgbClr val="000000"/>
                </a:solidFill>
                <a:latin typeface="Comic Sans MS" panose="030F0902030302020204" pitchFamily="66" charset="0"/>
              </a:rPr>
              <a:t> is compiled to the assembly language symbol </a:t>
            </a:r>
            <a:r>
              <a:rPr lang="en-US" altLang="en-CN" sz="1200">
                <a:solidFill>
                  <a:srgbClr val="000000"/>
                </a:solidFill>
                <a:latin typeface="Consolas" panose="020B0609020204030204" pitchFamily="49" charset="0"/>
              </a:rPr>
              <a:t>f.i</a:t>
            </a:r>
            <a:r>
              <a:rPr lang="en-US" altLang="en-CN" sz="1200" b="1">
                <a:solidFill>
                  <a:srgbClr val="000000"/>
                </a:solidFill>
                <a:latin typeface="Courier New" panose="02070309020205020404" pitchFamily="49" charset="0"/>
              </a:rPr>
              <a:t> </a:t>
            </a:r>
            <a:r>
              <a:rPr lang="en-US" altLang="en-CN" sz="900">
                <a:solidFill>
                  <a:srgbClr val="000000"/>
                </a:solidFill>
                <a:latin typeface="Comic Sans MS" panose="030F0902030302020204" pitchFamily="66" charset="0"/>
              </a:rPr>
              <a:t>(recall that the assembler further maps such symbols to the </a:t>
            </a:r>
            <a:r>
              <a:rPr lang="en-US" altLang="en-CN" sz="900">
                <a:solidFill>
                  <a:srgbClr val="000000"/>
                </a:solidFill>
                <a:latin typeface="Consolas" panose="020B0609020204030204" pitchFamily="49" charset="0"/>
              </a:rPr>
              <a:t>RAM</a:t>
            </a:r>
            <a:r>
              <a:rPr lang="en-US" altLang="en-CN" sz="900">
                <a:solidFill>
                  <a:srgbClr val="000000"/>
                </a:solidFill>
                <a:latin typeface="Comic Sans MS" panose="030F0902030302020204" pitchFamily="66" charset="0"/>
              </a:rPr>
              <a:t>, from address 16 onward)</a:t>
            </a:r>
          </a:p>
          <a:p>
            <a:pPr eaLnBrk="0" fontAlgn="base" hangingPunct="0">
              <a:spcBef>
                <a:spcPct val="40000"/>
              </a:spcBef>
              <a:spcAft>
                <a:spcPct val="0"/>
              </a:spcAft>
              <a:buClr>
                <a:srgbClr val="006600"/>
              </a:buClr>
              <a:buSzPct val="100000"/>
            </a:pPr>
            <a:r>
              <a:rPr lang="en-US" altLang="en-CN" sz="1200" u="sng">
                <a:solidFill>
                  <a:srgbClr val="000000"/>
                </a:solidFill>
                <a:latin typeface="Consolas" panose="020B0609020204030204" pitchFamily="49" charset="0"/>
              </a:rPr>
              <a:t>local,argument,this,that</a:t>
            </a:r>
            <a:r>
              <a:rPr lang="en-US" altLang="en-CN" sz="1200">
                <a:solidFill>
                  <a:srgbClr val="000000"/>
                </a:solidFill>
                <a:latin typeface="Consolas" panose="020B0609020204030204" pitchFamily="49" charset="0"/>
              </a:rPr>
              <a:t>:</a:t>
            </a:r>
            <a:r>
              <a:rPr lang="en-US" altLang="en-CN" sz="1200">
                <a:solidFill>
                  <a:srgbClr val="000000"/>
                </a:solidFill>
                <a:latin typeface="Comic Sans MS" panose="030F0902030302020204" pitchFamily="66" charset="0"/>
              </a:rPr>
              <a:t> these method-level segments are mapped somewhere from address </a:t>
            </a:r>
            <a:r>
              <a:rPr lang="en-US" altLang="en-CN" sz="1200">
                <a:solidFill>
                  <a:srgbClr val="000000"/>
                </a:solidFill>
                <a:latin typeface="Consolas" panose="020B0609020204030204" pitchFamily="49" charset="0"/>
              </a:rPr>
              <a:t>2048</a:t>
            </a:r>
            <a:r>
              <a:rPr lang="en-US" altLang="en-CN" sz="1200">
                <a:solidFill>
                  <a:srgbClr val="000000"/>
                </a:solidFill>
                <a:latin typeface="Comic Sans MS" panose="030F0902030302020204" pitchFamily="66" charset="0"/>
              </a:rPr>
              <a:t> onward, in an area called </a:t>
            </a:r>
            <a:r>
              <a:rPr lang="en-US" altLang="en-US" sz="1200">
                <a:solidFill>
                  <a:srgbClr val="000000"/>
                </a:solidFill>
                <a:latin typeface="Comic Sans MS" panose="030F0902030302020204" pitchFamily="66" charset="0"/>
              </a:rPr>
              <a:t>“</a:t>
            </a:r>
            <a:r>
              <a:rPr lang="en-US" altLang="en-CN" sz="1200">
                <a:solidFill>
                  <a:srgbClr val="000000"/>
                </a:solidFill>
                <a:latin typeface="Comic Sans MS" panose="030F0902030302020204" pitchFamily="66" charset="0"/>
              </a:rPr>
              <a:t>heap</a:t>
            </a:r>
            <a:r>
              <a:rPr lang="en-US" altLang="en-US" sz="1200">
                <a:solidFill>
                  <a:srgbClr val="000000"/>
                </a:solidFill>
                <a:latin typeface="Comic Sans MS" panose="030F0902030302020204" pitchFamily="66" charset="0"/>
              </a:rPr>
              <a:t>”</a:t>
            </a:r>
            <a:r>
              <a:rPr lang="en-US" altLang="en-CN" sz="1200">
                <a:solidFill>
                  <a:srgbClr val="000000"/>
                </a:solidFill>
                <a:latin typeface="Comic Sans MS" panose="030F0902030302020204" pitchFamily="66" charset="0"/>
              </a:rPr>
              <a:t>. The base addresses of these segments are kept in </a:t>
            </a:r>
            <a:r>
              <a:rPr lang="en-US" altLang="en-CN" sz="1200">
                <a:solidFill>
                  <a:srgbClr val="000000"/>
                </a:solidFill>
                <a:latin typeface="Consolas" panose="020B0609020204030204" pitchFamily="49" charset="0"/>
              </a:rPr>
              <a:t>RAM</a:t>
            </a:r>
            <a:r>
              <a:rPr lang="en-US" altLang="en-CN" sz="1200">
                <a:solidFill>
                  <a:srgbClr val="000000"/>
                </a:solidFill>
                <a:latin typeface="Comic Sans MS" panose="030F0902030302020204" pitchFamily="66" charset="0"/>
              </a:rPr>
              <a:t> addresses </a:t>
            </a:r>
            <a:r>
              <a:rPr lang="en-US" altLang="en-CN" sz="1200">
                <a:solidFill>
                  <a:srgbClr val="000000"/>
                </a:solidFill>
                <a:latin typeface="Consolas" panose="020B0609020204030204" pitchFamily="49" charset="0"/>
              </a:rPr>
              <a:t>LCL</a:t>
            </a:r>
            <a:r>
              <a:rPr lang="en-US" altLang="en-CN" sz="1200">
                <a:solidFill>
                  <a:srgbClr val="000000"/>
                </a:solidFill>
                <a:latin typeface="Comic Sans MS" panose="030F0902030302020204" pitchFamily="66" charset="0"/>
              </a:rPr>
              <a:t>, </a:t>
            </a:r>
            <a:r>
              <a:rPr lang="en-US" altLang="en-CN" sz="1200">
                <a:solidFill>
                  <a:srgbClr val="000000"/>
                </a:solidFill>
                <a:latin typeface="Consolas" panose="020B0609020204030204" pitchFamily="49" charset="0"/>
              </a:rPr>
              <a:t>ARG</a:t>
            </a:r>
            <a:r>
              <a:rPr lang="en-US" altLang="en-CN" sz="1200">
                <a:solidFill>
                  <a:srgbClr val="000000"/>
                </a:solidFill>
                <a:latin typeface="Comic Sans MS" panose="030F0902030302020204" pitchFamily="66" charset="0"/>
              </a:rPr>
              <a:t>, </a:t>
            </a:r>
            <a:r>
              <a:rPr lang="en-US" altLang="en-CN" sz="1200">
                <a:solidFill>
                  <a:srgbClr val="000000"/>
                </a:solidFill>
                <a:latin typeface="Consolas" panose="020B0609020204030204" pitchFamily="49" charset="0"/>
              </a:rPr>
              <a:t>THIS</a:t>
            </a:r>
            <a:r>
              <a:rPr lang="en-US" altLang="en-CN" sz="1200">
                <a:solidFill>
                  <a:srgbClr val="000000"/>
                </a:solidFill>
                <a:latin typeface="Comic Sans MS" panose="030F0902030302020204" pitchFamily="66" charset="0"/>
              </a:rPr>
              <a:t>, and </a:t>
            </a:r>
            <a:r>
              <a:rPr lang="en-US" altLang="en-CN" sz="1200">
                <a:solidFill>
                  <a:srgbClr val="000000"/>
                </a:solidFill>
                <a:latin typeface="Consolas" panose="020B0609020204030204" pitchFamily="49" charset="0"/>
              </a:rPr>
              <a:t>THAT</a:t>
            </a:r>
            <a:r>
              <a:rPr lang="en-US" altLang="en-CN" sz="1200">
                <a:solidFill>
                  <a:srgbClr val="000000"/>
                </a:solidFill>
                <a:latin typeface="Comic Sans MS" panose="030F0902030302020204" pitchFamily="66" charset="0"/>
              </a:rPr>
              <a:t>. Access to the </a:t>
            </a:r>
            <a:r>
              <a:rPr lang="en-US" altLang="en-CN" sz="1200" i="1">
                <a:solidFill>
                  <a:srgbClr val="000000"/>
                </a:solidFill>
                <a:latin typeface="Times New Roman" panose="02020603050405020304" pitchFamily="18" charset="0"/>
              </a:rPr>
              <a:t>i</a:t>
            </a:r>
            <a:r>
              <a:rPr lang="en-US" altLang="en-CN" sz="1200">
                <a:solidFill>
                  <a:srgbClr val="000000"/>
                </a:solidFill>
                <a:latin typeface="Comic Sans MS" panose="030F0902030302020204" pitchFamily="66" charset="0"/>
              </a:rPr>
              <a:t>-th entry of any of these segments is implemented by accessing </a:t>
            </a:r>
            <a:r>
              <a:rPr lang="en-US" altLang="en-CN" sz="1200">
                <a:solidFill>
                  <a:srgbClr val="000000"/>
                </a:solidFill>
                <a:latin typeface="Consolas" panose="020B0609020204030204" pitchFamily="49" charset="0"/>
              </a:rPr>
              <a:t>RAM[segmentBase</a:t>
            </a:r>
            <a:r>
              <a:rPr lang="en-US" altLang="en-CN" sz="1200">
                <a:solidFill>
                  <a:srgbClr val="000000"/>
                </a:solidFill>
                <a:latin typeface="Comic Sans MS" panose="030F0902030302020204" pitchFamily="66" charset="0"/>
              </a:rPr>
              <a:t> </a:t>
            </a:r>
            <a:r>
              <a:rPr lang="en-US" altLang="en-CN" sz="1200">
                <a:solidFill>
                  <a:srgbClr val="000000"/>
                </a:solidFill>
                <a:latin typeface="Consolas" panose="020B0609020204030204" pitchFamily="49" charset="0"/>
              </a:rPr>
              <a:t>+</a:t>
            </a:r>
            <a:r>
              <a:rPr lang="en-US" altLang="en-CN" sz="1200">
                <a:solidFill>
                  <a:srgbClr val="000000"/>
                </a:solidFill>
                <a:latin typeface="Comic Sans MS" panose="030F0902030302020204" pitchFamily="66" charset="0"/>
              </a:rPr>
              <a:t> </a:t>
            </a:r>
            <a:r>
              <a:rPr lang="en-US" altLang="en-CN" sz="1200" i="1">
                <a:solidFill>
                  <a:srgbClr val="000000"/>
                </a:solidFill>
                <a:latin typeface="Times New Roman" panose="02020603050405020304" pitchFamily="18" charset="0"/>
              </a:rPr>
              <a:t>i</a:t>
            </a:r>
            <a:r>
              <a:rPr lang="en-US" altLang="en-CN" sz="1200">
                <a:solidFill>
                  <a:srgbClr val="000000"/>
                </a:solidFill>
                <a:latin typeface="Consolas" panose="020B0609020204030204" pitchFamily="49" charset="0"/>
              </a:rPr>
              <a:t>]</a:t>
            </a:r>
          </a:p>
          <a:p>
            <a:pPr eaLnBrk="0" fontAlgn="base" hangingPunct="0">
              <a:spcBef>
                <a:spcPct val="40000"/>
              </a:spcBef>
              <a:spcAft>
                <a:spcPct val="0"/>
              </a:spcAft>
              <a:buClr>
                <a:srgbClr val="006600"/>
              </a:buClr>
              <a:buSzPct val="100000"/>
            </a:pPr>
            <a:r>
              <a:rPr lang="en-US" altLang="en-CN" sz="1200" u="sng">
                <a:solidFill>
                  <a:srgbClr val="000000"/>
                </a:solidFill>
                <a:latin typeface="Consolas" panose="020B0609020204030204" pitchFamily="49" charset="0"/>
              </a:rPr>
              <a:t>constant</a:t>
            </a:r>
            <a:r>
              <a:rPr lang="en-US" altLang="en-CN" sz="1200">
                <a:solidFill>
                  <a:srgbClr val="000000"/>
                </a:solidFill>
                <a:latin typeface="Consolas" panose="020B0609020204030204" pitchFamily="49" charset="0"/>
              </a:rPr>
              <a:t>: </a:t>
            </a:r>
            <a:r>
              <a:rPr lang="en-US" altLang="en-CN" sz="1200">
                <a:solidFill>
                  <a:srgbClr val="000000"/>
                </a:solidFill>
                <a:latin typeface="Comic Sans MS" panose="030F0902030302020204" pitchFamily="66" charset="0"/>
              </a:rPr>
              <a:t>a truly a virtual segment:</a:t>
            </a:r>
            <a:br>
              <a:rPr lang="en-US" altLang="en-CN" sz="1200">
                <a:solidFill>
                  <a:srgbClr val="000000"/>
                </a:solidFill>
                <a:latin typeface="Comic Sans MS" panose="030F0902030302020204" pitchFamily="66" charset="0"/>
              </a:rPr>
            </a:br>
            <a:r>
              <a:rPr lang="en-US" altLang="en-CN" sz="1200">
                <a:solidFill>
                  <a:srgbClr val="000000"/>
                </a:solidFill>
                <a:latin typeface="Comic Sans MS" panose="030F0902030302020204" pitchFamily="66" charset="0"/>
              </a:rPr>
              <a:t>access to </a:t>
            </a:r>
            <a:r>
              <a:rPr lang="en-US" altLang="en-CN" sz="1200">
                <a:solidFill>
                  <a:srgbClr val="000000"/>
                </a:solidFill>
                <a:latin typeface="Consolas" panose="020B0609020204030204" pitchFamily="49" charset="0"/>
              </a:rPr>
              <a:t>constant</a:t>
            </a:r>
            <a:r>
              <a:rPr lang="en-US" altLang="en-CN" sz="1200" b="1">
                <a:solidFill>
                  <a:srgbClr val="000066"/>
                </a:solidFill>
                <a:latin typeface="Comic Sans MS" panose="030F0902030302020204" pitchFamily="66" charset="0"/>
                <a:cs typeface="Arial" panose="020B0604020202020204" pitchFamily="34" charset="0"/>
              </a:rPr>
              <a:t> </a:t>
            </a:r>
            <a:r>
              <a:rPr lang="en-US" altLang="en-CN" sz="1200" i="1">
                <a:solidFill>
                  <a:srgbClr val="000000"/>
                </a:solidFill>
                <a:latin typeface="Times New Roman" panose="02020603050405020304" pitchFamily="18" charset="0"/>
              </a:rPr>
              <a:t>i</a:t>
            </a:r>
            <a:r>
              <a:rPr lang="en-US" altLang="en-CN" sz="1200" b="1">
                <a:solidFill>
                  <a:srgbClr val="000066"/>
                </a:solidFill>
                <a:latin typeface="Courier New" panose="02070309020205020404" pitchFamily="49" charset="0"/>
              </a:rPr>
              <a:t> </a:t>
            </a:r>
            <a:r>
              <a:rPr lang="en-US" altLang="en-CN" sz="1200">
                <a:solidFill>
                  <a:srgbClr val="000000"/>
                </a:solidFill>
                <a:latin typeface="Comic Sans MS" panose="030F0902030302020204" pitchFamily="66" charset="0"/>
              </a:rPr>
              <a:t>is implemented by supplying the constant </a:t>
            </a:r>
            <a:r>
              <a:rPr lang="en-US" altLang="en-CN" sz="1200" i="1">
                <a:solidFill>
                  <a:srgbClr val="000000"/>
                </a:solidFill>
                <a:latin typeface="Times New Roman" panose="02020603050405020304" pitchFamily="18" charset="0"/>
              </a:rPr>
              <a:t>i.</a:t>
            </a:r>
          </a:p>
          <a:p>
            <a:pPr eaLnBrk="0" fontAlgn="base" hangingPunct="0">
              <a:spcBef>
                <a:spcPct val="40000"/>
              </a:spcBef>
              <a:spcAft>
                <a:spcPct val="0"/>
              </a:spcAft>
              <a:buClr>
                <a:srgbClr val="006600"/>
              </a:buClr>
              <a:buSzPct val="100000"/>
            </a:pPr>
            <a:r>
              <a:rPr lang="en-US" altLang="en-CN" sz="1200" u="sng">
                <a:solidFill>
                  <a:srgbClr val="000000"/>
                </a:solidFill>
                <a:latin typeface="Consolas" panose="020B0609020204030204" pitchFamily="49" charset="0"/>
              </a:rPr>
              <a:t>pointer</a:t>
            </a:r>
            <a:r>
              <a:rPr lang="en-US" altLang="en-CN" sz="1200">
                <a:solidFill>
                  <a:srgbClr val="000000"/>
                </a:solidFill>
                <a:latin typeface="Consolas" panose="020B0609020204030204" pitchFamily="49" charset="0"/>
              </a:rPr>
              <a:t>: </a:t>
            </a:r>
            <a:r>
              <a:rPr lang="en-US" altLang="en-CN" sz="1200">
                <a:solidFill>
                  <a:srgbClr val="000000"/>
                </a:solidFill>
                <a:latin typeface="Comic Sans MS" panose="030F0902030302020204" pitchFamily="66" charset="0"/>
              </a:rPr>
              <a:t>discussed later.</a:t>
            </a:r>
          </a:p>
        </p:txBody>
      </p:sp>
      <p:grpSp>
        <p:nvGrpSpPr>
          <p:cNvPr id="83972" name="Group 5">
            <a:extLst>
              <a:ext uri="{FF2B5EF4-FFF2-40B4-BE49-F238E27FC236}">
                <a16:creationId xmlns:a16="http://schemas.microsoft.com/office/drawing/2014/main" id="{788C791B-3224-C342-95C3-6EF653B779A8}"/>
              </a:ext>
            </a:extLst>
          </p:cNvPr>
          <p:cNvGrpSpPr>
            <a:grpSpLocks/>
          </p:cNvGrpSpPr>
          <p:nvPr/>
        </p:nvGrpSpPr>
        <p:grpSpPr bwMode="auto">
          <a:xfrm>
            <a:off x="1200151" y="514350"/>
            <a:ext cx="2913460" cy="4263629"/>
            <a:chOff x="116" y="437"/>
            <a:chExt cx="2447" cy="3581"/>
          </a:xfrm>
        </p:grpSpPr>
        <p:graphicFrame>
          <p:nvGraphicFramePr>
            <p:cNvPr id="83973" name="Object 6">
              <a:extLst>
                <a:ext uri="{FF2B5EF4-FFF2-40B4-BE49-F238E27FC236}">
                  <a16:creationId xmlns:a16="http://schemas.microsoft.com/office/drawing/2014/main" id="{7AE80BB5-FA27-0749-B66B-537E670A2298}"/>
                </a:ext>
              </a:extLst>
            </p:cNvPr>
            <p:cNvGraphicFramePr>
              <a:graphicFrameLocks noChangeAspect="1"/>
            </p:cNvGraphicFramePr>
            <p:nvPr/>
          </p:nvGraphicFramePr>
          <p:xfrm>
            <a:off x="116" y="437"/>
            <a:ext cx="2447" cy="3581"/>
          </p:xfrm>
          <a:graphic>
            <a:graphicData uri="http://schemas.openxmlformats.org/presentationml/2006/ole">
              <mc:AlternateContent xmlns:mc="http://schemas.openxmlformats.org/markup-compatibility/2006">
                <mc:Choice xmlns:v="urn:schemas-microsoft-com:vml" Requires="v">
                  <p:oleObj spid="_x0000_s13314" name="VISIO" r:id="rId5" imgW="6515100" imgH="5918200" progId="Visio.Drawing.6">
                    <p:embed/>
                  </p:oleObj>
                </mc:Choice>
                <mc:Fallback>
                  <p:oleObj name="VISIO" r:id="rId5" imgW="6515100" imgH="5918200" progId="Visio.Drawing.6">
                    <p:embed/>
                    <p:pic>
                      <p:nvPicPr>
                        <p:cNvPr id="83973" name="Object 6">
                          <a:extLst>
                            <a:ext uri="{FF2B5EF4-FFF2-40B4-BE49-F238E27FC236}">
                              <a16:creationId xmlns:a16="http://schemas.microsoft.com/office/drawing/2014/main" id="{7AE80BB5-FA27-0749-B66B-537E670A22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9782" t="-365" r="29457" b="2614"/>
                        <a:stretch>
                          <a:fillRect/>
                        </a:stretch>
                      </p:blipFill>
                      <p:spPr bwMode="auto">
                        <a:xfrm>
                          <a:off x="116" y="437"/>
                          <a:ext cx="2447" cy="35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5783" name="Rectangle 7">
              <a:extLst>
                <a:ext uri="{FF2B5EF4-FFF2-40B4-BE49-F238E27FC236}">
                  <a16:creationId xmlns:a16="http://schemas.microsoft.com/office/drawing/2014/main" id="{1865A5ED-113B-1441-8A59-0AE8BB3F1B06}"/>
                </a:ext>
              </a:extLst>
            </p:cNvPr>
            <p:cNvSpPr>
              <a:spLocks noChangeArrowheads="1"/>
            </p:cNvSpPr>
            <p:nvPr/>
          </p:nvSpPr>
          <p:spPr bwMode="auto">
            <a:xfrm>
              <a:off x="1202" y="1117"/>
              <a:ext cx="1043" cy="68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r>
                <a:rPr lang="en-US" sz="1800">
                  <a:latin typeface="Arial" charset="0"/>
                  <a:ea typeface="ＭＳ Ｐゴシック" charset="0"/>
                </a:rPr>
                <a:t>Host</a:t>
              </a:r>
              <a:br>
                <a:rPr lang="en-US" sz="1800">
                  <a:latin typeface="Arial" charset="0"/>
                  <a:ea typeface="ＭＳ Ｐゴシック" charset="0"/>
                </a:rPr>
              </a:br>
              <a:r>
                <a:rPr lang="en-US" sz="1800">
                  <a:latin typeface="Arial" charset="0"/>
                  <a:ea typeface="ＭＳ Ｐゴシック" charset="0"/>
                </a:rPr>
                <a:t>RAM</a:t>
              </a:r>
            </a:p>
          </p:txBody>
        </p:sp>
      </p:grpSp>
    </p:spTree>
    <p:extLst>
      <p:ext uri="{BB962C8B-B14F-4D97-AF65-F5344CB8AC3E}">
        <p14:creationId xmlns:p14="http://schemas.microsoft.com/office/powerpoint/2010/main" val="29395134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9869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9869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9869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98692">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98692">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9869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692" grpId="0" build="p"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descr="Bouquet">
            <a:extLst>
              <a:ext uri="{FF2B5EF4-FFF2-40B4-BE49-F238E27FC236}">
                <a16:creationId xmlns:a16="http://schemas.microsoft.com/office/drawing/2014/main" id="{9CECB7D3-B633-B04D-9197-906A06BC8DC3}"/>
              </a:ext>
            </a:extLst>
          </p:cNvPr>
          <p:cNvSpPr>
            <a:spLocks noChangeArrowheads="1"/>
          </p:cNvSpPr>
          <p:nvPr/>
        </p:nvSpPr>
        <p:spPr bwMode="auto">
          <a:xfrm>
            <a:off x="4479636" y="622579"/>
            <a:ext cx="184731" cy="369332"/>
          </a:xfrm>
          <a:prstGeom prst="rect">
            <a:avLst/>
          </a:prstGeom>
          <a:noFill/>
          <a:ln>
            <a:noFill/>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eaLnBrk="0" fontAlgn="base" hangingPunct="0">
              <a:spcBef>
                <a:spcPct val="0"/>
              </a:spcBef>
              <a:spcAft>
                <a:spcPct val="0"/>
              </a:spcAft>
              <a:defRPr/>
            </a:pPr>
            <a:endParaRPr lang="en-US" sz="1800">
              <a:latin typeface="Arial" charset="0"/>
              <a:ea typeface="ＭＳ Ｐゴシック" charset="0"/>
            </a:endParaRPr>
          </a:p>
        </p:txBody>
      </p:sp>
      <p:sp>
        <p:nvSpPr>
          <p:cNvPr id="65539" name="Rectangle 3">
            <a:extLst>
              <a:ext uri="{FF2B5EF4-FFF2-40B4-BE49-F238E27FC236}">
                <a16:creationId xmlns:a16="http://schemas.microsoft.com/office/drawing/2014/main" id="{AE3748AB-9331-5D44-B8D0-E534DC3B7936}"/>
              </a:ext>
            </a:extLst>
          </p:cNvPr>
          <p:cNvSpPr>
            <a:spLocks noGrp="1" noChangeArrowheads="1"/>
          </p:cNvSpPr>
          <p:nvPr>
            <p:ph type="title" idx="4294967295"/>
          </p:nvPr>
        </p:nvSpPr>
        <p:spPr/>
        <p:txBody>
          <a:bodyPr/>
          <a:lstStyle/>
          <a:p>
            <a:pPr>
              <a:defRPr/>
            </a:pPr>
            <a:r>
              <a:rPr lang="en-US">
                <a:cs typeface="+mj-cs"/>
              </a:rPr>
              <a:t>VM implementation on the Hack platform</a:t>
            </a:r>
          </a:p>
        </p:txBody>
      </p:sp>
      <p:grpSp>
        <p:nvGrpSpPr>
          <p:cNvPr id="86019" name="Group 5">
            <a:extLst>
              <a:ext uri="{FF2B5EF4-FFF2-40B4-BE49-F238E27FC236}">
                <a16:creationId xmlns:a16="http://schemas.microsoft.com/office/drawing/2014/main" id="{77CFABDF-D3B8-EA46-87EE-EB827C61E81B}"/>
              </a:ext>
            </a:extLst>
          </p:cNvPr>
          <p:cNvGrpSpPr>
            <a:grpSpLocks/>
          </p:cNvGrpSpPr>
          <p:nvPr/>
        </p:nvGrpSpPr>
        <p:grpSpPr bwMode="auto">
          <a:xfrm>
            <a:off x="1200151" y="514350"/>
            <a:ext cx="2913460" cy="4263629"/>
            <a:chOff x="116" y="437"/>
            <a:chExt cx="2447" cy="3581"/>
          </a:xfrm>
        </p:grpSpPr>
        <p:graphicFrame>
          <p:nvGraphicFramePr>
            <p:cNvPr id="86021" name="Object 6">
              <a:extLst>
                <a:ext uri="{FF2B5EF4-FFF2-40B4-BE49-F238E27FC236}">
                  <a16:creationId xmlns:a16="http://schemas.microsoft.com/office/drawing/2014/main" id="{BDF33E52-9F49-F540-9806-AF45FAD5EB2C}"/>
                </a:ext>
              </a:extLst>
            </p:cNvPr>
            <p:cNvGraphicFramePr>
              <a:graphicFrameLocks noChangeAspect="1"/>
            </p:cNvGraphicFramePr>
            <p:nvPr/>
          </p:nvGraphicFramePr>
          <p:xfrm>
            <a:off x="116" y="437"/>
            <a:ext cx="2447" cy="3581"/>
          </p:xfrm>
          <a:graphic>
            <a:graphicData uri="http://schemas.openxmlformats.org/presentationml/2006/ole">
              <mc:AlternateContent xmlns:mc="http://schemas.openxmlformats.org/markup-compatibility/2006">
                <mc:Choice xmlns:v="urn:schemas-microsoft-com:vml" Requires="v">
                  <p:oleObj spid="_x0000_s14338" name="VISIO" r:id="rId5" imgW="6515100" imgH="5918200" progId="Visio.Drawing.6">
                    <p:embed/>
                  </p:oleObj>
                </mc:Choice>
                <mc:Fallback>
                  <p:oleObj name="VISIO" r:id="rId5" imgW="6515100" imgH="5918200" progId="Visio.Drawing.6">
                    <p:embed/>
                    <p:pic>
                      <p:nvPicPr>
                        <p:cNvPr id="86021" name="Object 6">
                          <a:extLst>
                            <a:ext uri="{FF2B5EF4-FFF2-40B4-BE49-F238E27FC236}">
                              <a16:creationId xmlns:a16="http://schemas.microsoft.com/office/drawing/2014/main" id="{BDF33E52-9F49-F540-9806-AF45FAD5EB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9782" t="-365" r="29457" b="2614"/>
                        <a:stretch>
                          <a:fillRect/>
                        </a:stretch>
                      </p:blipFill>
                      <p:spPr bwMode="auto">
                        <a:xfrm>
                          <a:off x="116" y="437"/>
                          <a:ext cx="2447" cy="35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5543" name="Rectangle 7">
              <a:extLst>
                <a:ext uri="{FF2B5EF4-FFF2-40B4-BE49-F238E27FC236}">
                  <a16:creationId xmlns:a16="http://schemas.microsoft.com/office/drawing/2014/main" id="{197F883D-032B-8644-9F31-AB0341D851BA}"/>
                </a:ext>
              </a:extLst>
            </p:cNvPr>
            <p:cNvSpPr>
              <a:spLocks noChangeArrowheads="1"/>
            </p:cNvSpPr>
            <p:nvPr/>
          </p:nvSpPr>
          <p:spPr bwMode="auto">
            <a:xfrm>
              <a:off x="1202" y="1117"/>
              <a:ext cx="1043" cy="68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r>
                <a:rPr lang="en-US" sz="1800">
                  <a:latin typeface="Arial" charset="0"/>
                  <a:ea typeface="ＭＳ Ｐゴシック" charset="0"/>
                </a:rPr>
                <a:t>Host</a:t>
              </a:r>
              <a:br>
                <a:rPr lang="en-US" sz="1800">
                  <a:latin typeface="Arial" charset="0"/>
                  <a:ea typeface="ＭＳ Ｐゴシック" charset="0"/>
                </a:rPr>
              </a:br>
              <a:r>
                <a:rPr lang="en-US" sz="1800">
                  <a:latin typeface="Arial" charset="0"/>
                  <a:ea typeface="ＭＳ Ｐゴシック" charset="0"/>
                </a:rPr>
                <a:t>RAM</a:t>
              </a:r>
            </a:p>
          </p:txBody>
        </p:sp>
      </p:grpSp>
      <p:sp>
        <p:nvSpPr>
          <p:cNvPr id="498692" name="Rectangle 4">
            <a:extLst>
              <a:ext uri="{FF2B5EF4-FFF2-40B4-BE49-F238E27FC236}">
                <a16:creationId xmlns:a16="http://schemas.microsoft.com/office/drawing/2014/main" id="{304A08F0-BAC4-6B4B-861E-38E0AAB31B78}"/>
              </a:ext>
            </a:extLst>
          </p:cNvPr>
          <p:cNvSpPr>
            <a:spLocks noChangeArrowheads="1"/>
          </p:cNvSpPr>
          <p:nvPr/>
        </p:nvSpPr>
        <p:spPr bwMode="auto">
          <a:xfrm>
            <a:off x="4000500" y="514351"/>
            <a:ext cx="3943350" cy="410408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69056" tIns="34529" rIns="69056" bIns="34529"/>
          <a:lstStyle/>
          <a:p>
            <a:pPr marL="269081" indent="-134541" eaLnBrk="0" fontAlgn="base" hangingPunct="0">
              <a:spcBef>
                <a:spcPct val="55000"/>
              </a:spcBef>
              <a:spcAft>
                <a:spcPct val="0"/>
              </a:spcAft>
              <a:buClr>
                <a:srgbClr val="006600"/>
              </a:buClr>
              <a:buSzPct val="100000"/>
              <a:defRPr/>
            </a:pPr>
            <a:r>
              <a:rPr lang="en-US" sz="1200" b="1" u="sng">
                <a:latin typeface="Comic Sans MS" charset="0"/>
                <a:ea typeface="ＭＳ Ｐゴシック" charset="0"/>
                <a:cs typeface="Courier New" charset="0"/>
              </a:rPr>
              <a:t>Practice exercises</a:t>
            </a:r>
          </a:p>
          <a:p>
            <a:pPr marL="269081" indent="-134541" eaLnBrk="0" fontAlgn="base" hangingPunct="0">
              <a:spcBef>
                <a:spcPct val="55000"/>
              </a:spcBef>
              <a:spcAft>
                <a:spcPct val="0"/>
              </a:spcAft>
              <a:buClr>
                <a:srgbClr val="006600"/>
              </a:buClr>
              <a:buSzPct val="100000"/>
              <a:defRPr/>
            </a:pPr>
            <a:r>
              <a:rPr lang="en-US" sz="1200">
                <a:latin typeface="Comic Sans MS" charset="0"/>
                <a:ea typeface="ＭＳ Ｐゴシック" charset="0"/>
              </a:rPr>
              <a:t>Now that we know how the memory segments are mapped on the host </a:t>
            </a:r>
            <a:r>
              <a:rPr lang="en-US" sz="1050">
                <a:latin typeface="Consolas" charset="0"/>
                <a:ea typeface="ＭＳ Ｐゴシック" charset="0"/>
                <a:cs typeface="Consolas" charset="0"/>
              </a:rPr>
              <a:t>RAM</a:t>
            </a:r>
            <a:r>
              <a:rPr lang="en-US" sz="1200">
                <a:latin typeface="Comic Sans MS" charset="0"/>
                <a:ea typeface="ＭＳ Ｐゴシック" charset="0"/>
              </a:rPr>
              <a:t>, we can write Hack commands that realize the various VM commands.</a:t>
            </a:r>
            <a:br>
              <a:rPr lang="en-US" sz="1200">
                <a:latin typeface="Comic Sans MS" charset="0"/>
                <a:ea typeface="ＭＳ Ｐゴシック" charset="0"/>
              </a:rPr>
            </a:br>
            <a:r>
              <a:rPr lang="en-US" sz="1200">
                <a:latin typeface="Comic Sans MS" charset="0"/>
                <a:ea typeface="ＭＳ Ｐゴシック" charset="0"/>
              </a:rPr>
              <a:t>for example, let us write the Hack code that implements the following VM commands:</a:t>
            </a:r>
          </a:p>
          <a:p>
            <a:pPr marL="269081" indent="-134541" eaLnBrk="0" fontAlgn="base" hangingPunct="0">
              <a:spcBef>
                <a:spcPct val="55000"/>
              </a:spcBef>
              <a:spcAft>
                <a:spcPct val="0"/>
              </a:spcAft>
              <a:buClr>
                <a:srgbClr val="006600"/>
              </a:buClr>
              <a:buSzPct val="70000"/>
              <a:buFont typeface="Wingdings" charset="0"/>
              <a:buChar char="q"/>
              <a:defRPr/>
            </a:pPr>
            <a:r>
              <a:rPr lang="en-US" sz="1050">
                <a:latin typeface="Consolas" charset="0"/>
                <a:ea typeface="ＭＳ Ｐゴシック" charset="0"/>
                <a:cs typeface="Consolas" charset="0"/>
              </a:rPr>
              <a:t>push constant 1</a:t>
            </a:r>
          </a:p>
          <a:p>
            <a:pPr marL="269081" indent="-134541" eaLnBrk="0" fontAlgn="base" hangingPunct="0">
              <a:spcBef>
                <a:spcPct val="55000"/>
              </a:spcBef>
              <a:spcAft>
                <a:spcPct val="0"/>
              </a:spcAft>
              <a:buClr>
                <a:srgbClr val="006600"/>
              </a:buClr>
              <a:buSzPct val="70000"/>
              <a:buFont typeface="Wingdings" charset="0"/>
              <a:buChar char="q"/>
              <a:defRPr/>
            </a:pPr>
            <a:r>
              <a:rPr lang="en-US" sz="1050">
                <a:latin typeface="Consolas" charset="0"/>
                <a:ea typeface="ＭＳ Ｐゴシック" charset="0"/>
                <a:cs typeface="Consolas" charset="0"/>
              </a:rPr>
              <a:t>pop static 7 </a:t>
            </a:r>
            <a:r>
              <a:rPr lang="en-US" sz="1050">
                <a:latin typeface="Comic Sans MS" charset="0"/>
                <a:ea typeface="ＭＳ Ｐゴシック" charset="0"/>
                <a:cs typeface="Consolas" charset="0"/>
              </a:rPr>
              <a:t>(suppose it appears in a VM file named </a:t>
            </a:r>
            <a:r>
              <a:rPr lang="en-US" sz="1050">
                <a:latin typeface="Consolas" charset="0"/>
                <a:ea typeface="ＭＳ Ｐゴシック" charset="0"/>
                <a:cs typeface="Consolas" charset="0"/>
              </a:rPr>
              <a:t>f</a:t>
            </a:r>
            <a:r>
              <a:rPr lang="en-US" sz="1050">
                <a:latin typeface="Comic Sans MS" charset="0"/>
                <a:ea typeface="ＭＳ Ｐゴシック" charset="0"/>
                <a:cs typeface="Consolas" charset="0"/>
              </a:rPr>
              <a:t>)</a:t>
            </a:r>
          </a:p>
          <a:p>
            <a:pPr marL="269081" indent="-134541" eaLnBrk="0" fontAlgn="base" hangingPunct="0">
              <a:spcBef>
                <a:spcPct val="55000"/>
              </a:spcBef>
              <a:spcAft>
                <a:spcPct val="0"/>
              </a:spcAft>
              <a:buClr>
                <a:srgbClr val="006600"/>
              </a:buClr>
              <a:buSzPct val="70000"/>
              <a:buFont typeface="Wingdings" charset="0"/>
              <a:buChar char="q"/>
              <a:defRPr/>
            </a:pPr>
            <a:r>
              <a:rPr lang="en-US" sz="1050">
                <a:latin typeface="Consolas" charset="0"/>
                <a:ea typeface="ＭＳ Ｐゴシック" charset="0"/>
                <a:cs typeface="Consolas" charset="0"/>
              </a:rPr>
              <a:t>push constant 5</a:t>
            </a:r>
          </a:p>
          <a:p>
            <a:pPr marL="269081" indent="-134541" eaLnBrk="0" fontAlgn="base" hangingPunct="0">
              <a:spcBef>
                <a:spcPct val="55000"/>
              </a:spcBef>
              <a:spcAft>
                <a:spcPct val="0"/>
              </a:spcAft>
              <a:buClr>
                <a:srgbClr val="006600"/>
              </a:buClr>
              <a:buSzPct val="70000"/>
              <a:buFont typeface="Wingdings" charset="0"/>
              <a:buChar char="q"/>
              <a:defRPr/>
            </a:pPr>
            <a:r>
              <a:rPr lang="en-US" sz="1050">
                <a:latin typeface="Consolas" charset="0"/>
                <a:ea typeface="ＭＳ Ｐゴシック" charset="0"/>
                <a:cs typeface="Consolas" charset="0"/>
              </a:rPr>
              <a:t>add</a:t>
            </a:r>
          </a:p>
          <a:p>
            <a:pPr marL="269081" indent="-134541" eaLnBrk="0" fontAlgn="base" hangingPunct="0">
              <a:spcBef>
                <a:spcPct val="55000"/>
              </a:spcBef>
              <a:spcAft>
                <a:spcPct val="0"/>
              </a:spcAft>
              <a:buClr>
                <a:srgbClr val="006600"/>
              </a:buClr>
              <a:buSzPct val="70000"/>
              <a:buFont typeface="Wingdings" charset="0"/>
              <a:buChar char="q"/>
              <a:defRPr/>
            </a:pPr>
            <a:r>
              <a:rPr lang="en-US" sz="1050">
                <a:latin typeface="Consolas" charset="0"/>
                <a:ea typeface="ＭＳ Ｐゴシック" charset="0"/>
                <a:cs typeface="Consolas" charset="0"/>
              </a:rPr>
              <a:t>pop local 2</a:t>
            </a:r>
          </a:p>
          <a:p>
            <a:pPr marL="269081" indent="-134541" eaLnBrk="0" fontAlgn="base" hangingPunct="0">
              <a:spcBef>
                <a:spcPct val="55000"/>
              </a:spcBef>
              <a:spcAft>
                <a:spcPct val="0"/>
              </a:spcAft>
              <a:buClr>
                <a:srgbClr val="006600"/>
              </a:buClr>
              <a:buSzPct val="70000"/>
              <a:buFont typeface="Wingdings" charset="0"/>
              <a:buChar char="q"/>
              <a:defRPr/>
            </a:pPr>
            <a:r>
              <a:rPr lang="en-US" sz="1050">
                <a:latin typeface="Consolas" charset="0"/>
                <a:ea typeface="ＭＳ Ｐゴシック" charset="0"/>
                <a:cs typeface="Consolas" charset="0"/>
              </a:rPr>
              <a:t>eq</a:t>
            </a:r>
          </a:p>
          <a:p>
            <a:pPr marL="269081" indent="-134541" eaLnBrk="0" fontAlgn="base" hangingPunct="0">
              <a:spcBef>
                <a:spcPct val="55000"/>
              </a:spcBef>
              <a:spcAft>
                <a:spcPct val="0"/>
              </a:spcAft>
              <a:buClr>
                <a:srgbClr val="006600"/>
              </a:buClr>
              <a:buSzPct val="70000"/>
              <a:defRPr/>
            </a:pPr>
            <a:r>
              <a:rPr lang="en-US" sz="1200" u="sng">
                <a:latin typeface="Comic Sans MS" charset="0"/>
                <a:ea typeface="ＭＳ Ｐゴシック" charset="0"/>
                <a:cs typeface="Consolas" charset="0"/>
              </a:rPr>
              <a:t>Tips:</a:t>
            </a:r>
          </a:p>
          <a:p>
            <a:pPr marL="269081" indent="-134541" eaLnBrk="0" fontAlgn="base" hangingPunct="0">
              <a:spcBef>
                <a:spcPct val="55000"/>
              </a:spcBef>
              <a:spcAft>
                <a:spcPct val="0"/>
              </a:spcAft>
              <a:buClr>
                <a:srgbClr val="006600"/>
              </a:buClr>
              <a:buSzPct val="100000"/>
              <a:buFont typeface="Wingdings" charset="0"/>
              <a:buAutoNum type="arabicPeriod"/>
              <a:defRPr/>
            </a:pPr>
            <a:r>
              <a:rPr lang="en-US" sz="1200">
                <a:latin typeface="Comic Sans MS" charset="0"/>
                <a:ea typeface="ＭＳ Ｐゴシック" charset="0"/>
                <a:cs typeface="Consolas" charset="0"/>
              </a:rPr>
              <a:t>The implementation of any one of these VM commands requires several Hack assembly commands involving pointer arithmetic</a:t>
            </a:r>
            <a:br>
              <a:rPr lang="en-US" sz="1200">
                <a:latin typeface="Comic Sans MS" charset="0"/>
                <a:ea typeface="ＭＳ Ｐゴシック" charset="0"/>
                <a:cs typeface="Consolas" charset="0"/>
              </a:rPr>
            </a:br>
            <a:r>
              <a:rPr lang="en-US" sz="1200">
                <a:latin typeface="Comic Sans MS" charset="0"/>
                <a:ea typeface="ＭＳ Ｐゴシック" charset="0"/>
                <a:cs typeface="Consolas" charset="0"/>
              </a:rPr>
              <a:t>(using commands like </a:t>
            </a:r>
            <a:r>
              <a:rPr lang="en-US" sz="1050">
                <a:latin typeface="Consolas" charset="0"/>
                <a:ea typeface="ＭＳ Ｐゴシック" charset="0"/>
                <a:cs typeface="Consolas" charset="0"/>
              </a:rPr>
              <a:t>A=M</a:t>
            </a:r>
            <a:r>
              <a:rPr lang="en-US" sz="1200">
                <a:latin typeface="Comic Sans MS" charset="0"/>
                <a:ea typeface="ＭＳ Ｐゴシック" charset="0"/>
                <a:cs typeface="Consolas" charset="0"/>
              </a:rPr>
              <a:t>)</a:t>
            </a:r>
          </a:p>
          <a:p>
            <a:pPr marL="269081" indent="-134541" eaLnBrk="0" fontAlgn="base" hangingPunct="0">
              <a:spcBef>
                <a:spcPct val="55000"/>
              </a:spcBef>
              <a:spcAft>
                <a:spcPct val="0"/>
              </a:spcAft>
              <a:buClr>
                <a:srgbClr val="006600"/>
              </a:buClr>
              <a:buSzPct val="100000"/>
              <a:buFont typeface="Wingdings" charset="0"/>
              <a:buAutoNum type="arabicPeriod"/>
              <a:defRPr/>
            </a:pPr>
            <a:r>
              <a:rPr lang="en-US" sz="1200">
                <a:latin typeface="Comic Sans MS" charset="0"/>
                <a:ea typeface="ＭＳ Ｐゴシック" charset="0"/>
                <a:cs typeface="Consolas" charset="0"/>
              </a:rPr>
              <a:t> If you run out of registers </a:t>
            </a:r>
            <a:r>
              <a:rPr lang="en-US" sz="1050">
                <a:latin typeface="Comic Sans MS" charset="0"/>
                <a:ea typeface="ＭＳ Ｐゴシック" charset="0"/>
                <a:cs typeface="Consolas" charset="0"/>
              </a:rPr>
              <a:t>(you have only two ...)</a:t>
            </a:r>
            <a:r>
              <a:rPr lang="en-US" sz="1200">
                <a:latin typeface="Comic Sans MS" charset="0"/>
                <a:ea typeface="ＭＳ Ｐゴシック" charset="0"/>
                <a:cs typeface="Consolas" charset="0"/>
              </a:rPr>
              <a:t>,</a:t>
            </a:r>
            <a:br>
              <a:rPr lang="en-US" sz="1200">
                <a:latin typeface="Comic Sans MS" charset="0"/>
                <a:ea typeface="ＭＳ Ｐゴシック" charset="0"/>
                <a:cs typeface="Consolas" charset="0"/>
              </a:rPr>
            </a:br>
            <a:r>
              <a:rPr lang="en-US" sz="1200">
                <a:latin typeface="Comic Sans MS" charset="0"/>
                <a:ea typeface="ＭＳ Ｐゴシック" charset="0"/>
                <a:cs typeface="Consolas" charset="0"/>
              </a:rPr>
              <a:t> you may use </a:t>
            </a:r>
            <a:r>
              <a:rPr lang="en-US" sz="1050">
                <a:latin typeface="Consolas" charset="0"/>
                <a:ea typeface="ＭＳ Ｐゴシック" charset="0"/>
                <a:cs typeface="Consolas" charset="0"/>
              </a:rPr>
              <a:t>R13</a:t>
            </a:r>
            <a:r>
              <a:rPr lang="en-US" sz="1200">
                <a:latin typeface="Comic Sans MS" charset="0"/>
                <a:ea typeface="ＭＳ Ｐゴシック" charset="0"/>
                <a:cs typeface="Consolas" charset="0"/>
              </a:rPr>
              <a:t>, </a:t>
            </a:r>
            <a:r>
              <a:rPr lang="en-US" sz="1050">
                <a:latin typeface="Consolas" charset="0"/>
                <a:ea typeface="ＭＳ Ｐゴシック" charset="0"/>
                <a:cs typeface="Consolas" charset="0"/>
              </a:rPr>
              <a:t>R14</a:t>
            </a:r>
            <a:r>
              <a:rPr lang="en-US" sz="1200">
                <a:latin typeface="Comic Sans MS" charset="0"/>
                <a:ea typeface="ＭＳ Ｐゴシック" charset="0"/>
                <a:cs typeface="Consolas" charset="0"/>
              </a:rPr>
              <a:t>, and </a:t>
            </a:r>
            <a:r>
              <a:rPr lang="en-US" sz="1050">
                <a:latin typeface="Consolas" charset="0"/>
                <a:ea typeface="ＭＳ Ｐゴシック" charset="0"/>
                <a:cs typeface="Consolas" charset="0"/>
              </a:rPr>
              <a:t>R15</a:t>
            </a:r>
            <a:r>
              <a:rPr lang="en-US" sz="1200">
                <a:latin typeface="Comic Sans MS" charset="0"/>
                <a:ea typeface="ＭＳ Ｐゴシック" charset="0"/>
                <a:cs typeface="Consolas" charset="0"/>
              </a:rPr>
              <a:t>.</a:t>
            </a:r>
          </a:p>
        </p:txBody>
      </p:sp>
    </p:spTree>
    <p:extLst>
      <p:ext uri="{BB962C8B-B14F-4D97-AF65-F5344CB8AC3E}">
        <p14:creationId xmlns:p14="http://schemas.microsoft.com/office/powerpoint/2010/main" val="21183472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9869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9869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9869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98692">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98692">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98692">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498692">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98692">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498692">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498692">
                                            <p:txEl>
                                              <p:pRg st="9" end="9"/>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49869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692" grpId="0" build="p"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Procedure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F5C83BD3-6D78-3F44-9137-E1243B87F937}"/>
              </a:ext>
            </a:extLst>
          </p:cNvPr>
          <p:cNvSpPr>
            <a:spLocks noGrp="1" noChangeArrowheads="1"/>
          </p:cNvSpPr>
          <p:nvPr>
            <p:ph type="title"/>
          </p:nvPr>
        </p:nvSpPr>
        <p:spPr/>
        <p:txBody>
          <a:bodyPr/>
          <a:lstStyle/>
          <a:p>
            <a:pPr>
              <a:defRPr/>
            </a:pPr>
            <a:r>
              <a:rPr lang="en-US">
                <a:cs typeface="+mj-cs"/>
              </a:rPr>
              <a:t>Proposed VM translator implementation: </a:t>
            </a:r>
            <a:r>
              <a:rPr lang="en-US">
                <a:solidFill>
                  <a:schemeClr val="tx1"/>
                </a:solidFill>
                <a:cs typeface="+mj-cs"/>
              </a:rPr>
              <a:t>Parser module</a:t>
            </a:r>
            <a:endParaRPr lang="en-US" sz="1050">
              <a:solidFill>
                <a:schemeClr val="tx1"/>
              </a:solidFill>
              <a:cs typeface="+mj-cs"/>
            </a:endParaRPr>
          </a:p>
        </p:txBody>
      </p:sp>
      <p:graphicFrame>
        <p:nvGraphicFramePr>
          <p:cNvPr id="24645" name="Group 69">
            <a:extLst>
              <a:ext uri="{FF2B5EF4-FFF2-40B4-BE49-F238E27FC236}">
                <a16:creationId xmlns:a16="http://schemas.microsoft.com/office/drawing/2014/main" id="{093BF7BB-F1D2-A840-86E4-DA94B2D78092}"/>
              </a:ext>
            </a:extLst>
          </p:cNvPr>
          <p:cNvGraphicFramePr>
            <a:graphicFrameLocks noGrp="1"/>
          </p:cNvGraphicFramePr>
          <p:nvPr/>
        </p:nvGraphicFramePr>
        <p:xfrm>
          <a:off x="1314451" y="571500"/>
          <a:ext cx="6566297" cy="4335066"/>
        </p:xfrm>
        <a:graphic>
          <a:graphicData uri="http://schemas.openxmlformats.org/drawingml/2006/table">
            <a:tbl>
              <a:tblPr/>
              <a:tblGrid>
                <a:gridCol w="12573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1656160">
                  <a:extLst>
                    <a:ext uri="{9D8B030D-6E8A-4147-A177-3AD203B41FA5}">
                      <a16:colId xmlns:a16="http://schemas.microsoft.com/office/drawing/2014/main" val="20002"/>
                    </a:ext>
                  </a:extLst>
                </a:gridCol>
                <a:gridCol w="2738438">
                  <a:extLst>
                    <a:ext uri="{9D8B030D-6E8A-4147-A177-3AD203B41FA5}">
                      <a16:colId xmlns:a16="http://schemas.microsoft.com/office/drawing/2014/main" val="20003"/>
                    </a:ext>
                  </a:extLst>
                </a:gridCol>
              </a:tblGrid>
              <a:tr h="388663">
                <a:tc gridSpan="4">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Times New Roman" charset="0"/>
                          <a:ea typeface="ＭＳ Ｐゴシック" charset="0"/>
                          <a:cs typeface="Times New Roman" charset="0"/>
                        </a:rPr>
                        <a:t>Parser:  </a:t>
                      </a: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Handles the parsing of a single </a:t>
                      </a:r>
                      <a:r>
                        <a:rPr kumimoji="0" lang="en-US" sz="1100" b="0" i="0" u="none" strike="noStrike" cap="none" normalizeH="0" baseline="0">
                          <a:ln>
                            <a:noFill/>
                          </a:ln>
                          <a:solidFill>
                            <a:schemeClr val="tx1"/>
                          </a:solidFill>
                          <a:effectLst/>
                          <a:latin typeface="Consolas" charset="0"/>
                          <a:ea typeface="ＭＳ Ｐゴシック" charset="0"/>
                          <a:cs typeface="Consolas" charset="0"/>
                        </a:rPr>
                        <a:t>.vm</a:t>
                      </a: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 file, and encapsulates access to the input code. It reads VM commands, parses them, and provides convenient access to their components. In addition, it removes all white space and comments.</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2862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Times New Roman" charset="0"/>
                          <a:ea typeface="ＭＳ Ｐゴシック" charset="0"/>
                          <a:cs typeface="Times New Roman" charset="0"/>
                        </a:rPr>
                        <a:t>Routine</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Times New Roman" charset="0"/>
                          <a:ea typeface="ＭＳ Ｐゴシック" charset="0"/>
                          <a:cs typeface="Times New Roman" charset="0"/>
                        </a:rPr>
                        <a:t>Arguments</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Times New Roman" charset="0"/>
                          <a:ea typeface="ＭＳ Ｐゴシック" charset="0"/>
                          <a:cs typeface="Times New Roman" charset="0"/>
                        </a:rPr>
                        <a:t>Returns</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Times New Roman" charset="0"/>
                          <a:ea typeface="ＭＳ Ｐゴシック" charset="0"/>
                          <a:cs typeface="Times New Roman" charset="0"/>
                        </a:rPr>
                        <a:t>Function</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25838">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Times New Roman" charset="0"/>
                        <a:ea typeface="ＭＳ Ｐゴシック" charset="0"/>
                        <a:cs typeface="Times New Roman"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Constructor</a:t>
                      </a:r>
                      <a:b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b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Input file / stream</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Times New Roman" charset="0"/>
                          <a:ea typeface="ＭＳ Ｐゴシック" charset="0"/>
                          <a:cs typeface="Times New Roman" charset="0"/>
                        </a:rPr>
                        <a:t>--</a:t>
                      </a:r>
                      <a:endParaRPr kumimoji="0" lang="en-US" sz="900" b="0" i="0" u="none" strike="noStrike" cap="none" normalizeH="0" baseline="0">
                        <a:ln>
                          <a:noFill/>
                        </a:ln>
                        <a:solidFill>
                          <a:schemeClr val="tx1"/>
                        </a:solidFill>
                        <a:effectLst/>
                        <a:latin typeface="Times New Roman" charset="0"/>
                        <a:ea typeface="ＭＳ Ｐゴシック" charset="0"/>
                      </a:endParaRP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Opens the input file/stream and gets ready to parse it.</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66729">
                <a:tc>
                  <a:txBody>
                    <a:bodyPr/>
                    <a:lstStyle/>
                    <a:p>
                      <a:pPr marL="0" marR="0" lvl="0" indent="0" algn="l" defTabSz="914400" rtl="1"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Consolas" charset="0"/>
                          <a:ea typeface="Arial Unicode MS" charset="0"/>
                          <a:cs typeface="Consolas" charset="0"/>
                        </a:rPr>
                        <a:t>hasMoreCommands</a:t>
                      </a: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Times New Roman" charset="0"/>
                          <a:ea typeface="ＭＳ Ｐゴシック" charset="0"/>
                          <a:cs typeface="Times New Roman" charset="0"/>
                        </a:rPr>
                        <a:t>--</a:t>
                      </a:r>
                      <a:endParaRPr kumimoji="0" lang="en-US" sz="900" b="0" i="0" u="none" strike="noStrike" cap="none" normalizeH="0" baseline="0">
                        <a:ln>
                          <a:noFill/>
                        </a:ln>
                        <a:solidFill>
                          <a:schemeClr val="tx1"/>
                        </a:solidFill>
                        <a:effectLst/>
                        <a:latin typeface="Times New Roman" charset="0"/>
                        <a:ea typeface="ＭＳ Ｐゴシック" charset="0"/>
                      </a:endParaRP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boolean</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Are there more commands in the input?</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08738">
                <a:tc>
                  <a:txBody>
                    <a:bodyPr/>
                    <a:lstStyle/>
                    <a:p>
                      <a:pPr marL="0" marR="0" lvl="0" indent="0" algn="l" defTabSz="914400" rtl="1"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Consolas" charset="0"/>
                          <a:ea typeface="Arial Unicode MS" charset="0"/>
                          <a:cs typeface="Consolas" charset="0"/>
                        </a:rPr>
                        <a:t>advance</a:t>
                      </a: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Times New Roman" charset="0"/>
                          <a:ea typeface="ＭＳ Ｐゴシック" charset="0"/>
                          <a:cs typeface="Times New Roman" charset="0"/>
                        </a:rPr>
                        <a:t>--</a:t>
                      </a:r>
                      <a:endParaRPr kumimoji="0" lang="en-US" sz="900" b="0" i="0" u="none" strike="noStrike" cap="none" normalizeH="0" baseline="0">
                        <a:ln>
                          <a:noFill/>
                        </a:ln>
                        <a:solidFill>
                          <a:schemeClr val="tx1"/>
                        </a:solidFill>
                        <a:effectLst/>
                        <a:latin typeface="Times New Roman" charset="0"/>
                        <a:ea typeface="ＭＳ Ｐゴシック" charset="0"/>
                      </a:endParaRP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Times New Roman" charset="0"/>
                          <a:ea typeface="ＭＳ Ｐゴシック" charset="0"/>
                          <a:cs typeface="Times New Roman" charset="0"/>
                        </a:rPr>
                        <a:t>--</a:t>
                      </a:r>
                      <a:endParaRPr kumimoji="0" lang="en-US" sz="900" b="0" i="0" u="none" strike="noStrike" cap="none" normalizeH="0" baseline="0">
                        <a:ln>
                          <a:noFill/>
                        </a:ln>
                        <a:solidFill>
                          <a:schemeClr val="tx1"/>
                        </a:solidFill>
                        <a:effectLst/>
                        <a:latin typeface="Times New Roman" charset="0"/>
                        <a:ea typeface="ＭＳ Ｐゴシック" charset="0"/>
                      </a:endParaRP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Reads the next command from the input and makes it the current command. Should be called only if </a:t>
                      </a:r>
                      <a:r>
                        <a:rPr kumimoji="0" lang="en-US" sz="900" b="0" i="0" u="none" strike="noStrike" cap="none" normalizeH="0" baseline="0">
                          <a:ln>
                            <a:noFill/>
                          </a:ln>
                          <a:solidFill>
                            <a:schemeClr val="tx1"/>
                          </a:solidFill>
                          <a:effectLst/>
                          <a:latin typeface="Consolas" charset="0"/>
                          <a:ea typeface="ＭＳ Ｐゴシック" charset="0"/>
                          <a:cs typeface="Consolas" charset="0"/>
                        </a:rPr>
                        <a:t>hasMoreCommands</a:t>
                      </a: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 is true.</a:t>
                      </a:r>
                      <a:b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b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Initially there is no current command.</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98998">
                <a:tc>
                  <a:txBody>
                    <a:bodyPr/>
                    <a:lstStyle/>
                    <a:p>
                      <a:pPr marL="0" marR="0" lvl="0" indent="0" algn="l" defTabSz="914400" rtl="1"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Consolas" charset="0"/>
                          <a:ea typeface="Arial Unicode MS" charset="0"/>
                          <a:cs typeface="Consolas" charset="0"/>
                        </a:rPr>
                        <a:t>commandType</a:t>
                      </a: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Times New Roman" charset="0"/>
                          <a:ea typeface="ＭＳ Ｐゴシック" charset="0"/>
                          <a:cs typeface="Times New Roman" charset="0"/>
                        </a:rPr>
                        <a:t>--</a:t>
                      </a:r>
                      <a:endParaRPr kumimoji="0" lang="en-US" sz="900" b="0" i="0" u="none" strike="noStrike" cap="none" normalizeH="0" baseline="0">
                        <a:ln>
                          <a:noFill/>
                        </a:ln>
                        <a:solidFill>
                          <a:schemeClr val="tx1"/>
                        </a:solidFill>
                        <a:effectLst/>
                        <a:latin typeface="Times New Roman" charset="0"/>
                        <a:ea typeface="ＭＳ Ｐゴシック" charset="0"/>
                      </a:endParaRP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2400300" algn="r"/>
                        </a:tabLst>
                      </a:pPr>
                      <a:r>
                        <a:rPr kumimoji="0" lang="en-US" sz="900" b="0" i="0" u="none" strike="noStrike" cap="none" normalizeH="0" baseline="0">
                          <a:ln>
                            <a:noFill/>
                          </a:ln>
                          <a:solidFill>
                            <a:schemeClr val="tx1"/>
                          </a:solidFill>
                          <a:effectLst/>
                          <a:latin typeface="Consolas" charset="0"/>
                          <a:ea typeface="ＭＳ Ｐゴシック" charset="0"/>
                          <a:cs typeface="Consolas" charset="0"/>
                        </a:rPr>
                        <a:t>C_ARITHMETIC</a:t>
                      </a:r>
                      <a:r>
                        <a:rPr kumimoji="0" lang="en-US" sz="900" b="0" i="0" u="none" strike="noStrike" cap="none" normalizeH="0" baseline="0">
                          <a:ln>
                            <a:noFill/>
                          </a:ln>
                          <a:solidFill>
                            <a:schemeClr val="tx1"/>
                          </a:solidFill>
                          <a:effectLst/>
                          <a:latin typeface="Courier New" charset="0"/>
                          <a:ea typeface="ＭＳ Ｐゴシック" charset="0"/>
                          <a:cs typeface="Times New Roman" charset="0"/>
                        </a:rPr>
                        <a:t>, </a:t>
                      </a:r>
                      <a:r>
                        <a:rPr kumimoji="0" lang="en-US" sz="900" b="0" i="0" u="none" strike="noStrike" cap="none" normalizeH="0" baseline="0">
                          <a:ln>
                            <a:noFill/>
                          </a:ln>
                          <a:solidFill>
                            <a:schemeClr val="tx1"/>
                          </a:solidFill>
                          <a:effectLst/>
                          <a:latin typeface="Consolas" charset="0"/>
                          <a:ea typeface="ＭＳ Ｐゴシック" charset="0"/>
                          <a:cs typeface="Consolas" charset="0"/>
                        </a:rPr>
                        <a:t>C_PUSH</a:t>
                      </a:r>
                      <a:r>
                        <a:rPr kumimoji="0" lang="en-US" sz="900" b="0" i="0" u="none" strike="noStrike" cap="none" normalizeH="0" baseline="0">
                          <a:ln>
                            <a:noFill/>
                          </a:ln>
                          <a:solidFill>
                            <a:schemeClr val="tx1"/>
                          </a:solidFill>
                          <a:effectLst/>
                          <a:latin typeface="Courier New" charset="0"/>
                          <a:ea typeface="ＭＳ Ｐゴシック" charset="0"/>
                          <a:cs typeface="Times New Roman" charset="0"/>
                        </a:rPr>
                        <a:t>, </a:t>
                      </a:r>
                      <a:r>
                        <a:rPr kumimoji="0" lang="en-US" sz="900" b="0" i="0" u="none" strike="noStrike" cap="none" normalizeH="0" baseline="0">
                          <a:ln>
                            <a:noFill/>
                          </a:ln>
                          <a:solidFill>
                            <a:schemeClr val="tx1"/>
                          </a:solidFill>
                          <a:effectLst/>
                          <a:latin typeface="Consolas" charset="0"/>
                          <a:ea typeface="ＭＳ Ｐゴシック" charset="0"/>
                          <a:cs typeface="Consolas" charset="0"/>
                        </a:rPr>
                        <a:t>C_POP</a:t>
                      </a:r>
                      <a:r>
                        <a:rPr kumimoji="0" lang="en-US" sz="900" b="0" i="0" u="none" strike="noStrike" cap="none" normalizeH="0" baseline="0">
                          <a:ln>
                            <a:noFill/>
                          </a:ln>
                          <a:solidFill>
                            <a:schemeClr val="tx1"/>
                          </a:solidFill>
                          <a:effectLst/>
                          <a:latin typeface="Courier New" charset="0"/>
                          <a:ea typeface="ＭＳ Ｐゴシック" charset="0"/>
                          <a:cs typeface="Times New Roman" charset="0"/>
                        </a:rPr>
                        <a:t>, </a:t>
                      </a:r>
                      <a:r>
                        <a:rPr kumimoji="0" lang="en-US" sz="900" b="0" i="0" u="none" strike="noStrike" cap="none" normalizeH="0" baseline="0">
                          <a:ln>
                            <a:noFill/>
                          </a:ln>
                          <a:solidFill>
                            <a:schemeClr val="tx1"/>
                          </a:solidFill>
                          <a:effectLst/>
                          <a:latin typeface="Consolas" charset="0"/>
                          <a:ea typeface="ＭＳ Ｐゴシック" charset="0"/>
                          <a:cs typeface="Consolas" charset="0"/>
                        </a:rPr>
                        <a:t>C_LABEL</a:t>
                      </a:r>
                      <a:r>
                        <a:rPr kumimoji="0" lang="en-US" sz="900" b="0" i="0" u="none" strike="noStrike" cap="none" normalizeH="0" baseline="0">
                          <a:ln>
                            <a:noFill/>
                          </a:ln>
                          <a:solidFill>
                            <a:schemeClr val="tx1"/>
                          </a:solidFill>
                          <a:effectLst/>
                          <a:latin typeface="Courier New" charset="0"/>
                          <a:ea typeface="ＭＳ Ｐゴシック" charset="0"/>
                          <a:cs typeface="Times New Roman" charset="0"/>
                        </a:rPr>
                        <a:t>, </a:t>
                      </a:r>
                      <a:r>
                        <a:rPr kumimoji="0" lang="en-US" sz="900" b="0" i="0" u="none" strike="noStrike" cap="none" normalizeH="0" baseline="0">
                          <a:ln>
                            <a:noFill/>
                          </a:ln>
                          <a:solidFill>
                            <a:schemeClr val="tx1"/>
                          </a:solidFill>
                          <a:effectLst/>
                          <a:latin typeface="Consolas" charset="0"/>
                          <a:ea typeface="ＭＳ Ｐゴシック" charset="0"/>
                          <a:cs typeface="Consolas" charset="0"/>
                        </a:rPr>
                        <a:t>C_GOTO</a:t>
                      </a:r>
                      <a:r>
                        <a:rPr kumimoji="0" lang="en-US" sz="900" b="0" i="0" u="none" strike="noStrike" cap="none" normalizeH="0" baseline="0">
                          <a:ln>
                            <a:noFill/>
                          </a:ln>
                          <a:solidFill>
                            <a:schemeClr val="tx1"/>
                          </a:solidFill>
                          <a:effectLst/>
                          <a:latin typeface="Courier New" charset="0"/>
                          <a:ea typeface="ＭＳ Ｐゴシック" charset="0"/>
                          <a:cs typeface="Times New Roman" charset="0"/>
                        </a:rPr>
                        <a:t>, </a:t>
                      </a:r>
                      <a:r>
                        <a:rPr kumimoji="0" lang="en-US" sz="900" b="0" i="0" u="none" strike="noStrike" cap="none" normalizeH="0" baseline="0">
                          <a:ln>
                            <a:noFill/>
                          </a:ln>
                          <a:solidFill>
                            <a:schemeClr val="tx1"/>
                          </a:solidFill>
                          <a:effectLst/>
                          <a:latin typeface="Consolas" charset="0"/>
                          <a:ea typeface="ＭＳ Ｐゴシック" charset="0"/>
                          <a:cs typeface="Consolas" charset="0"/>
                        </a:rPr>
                        <a:t>C_IF</a:t>
                      </a:r>
                      <a:r>
                        <a:rPr kumimoji="0" lang="en-US" sz="900" b="0" i="0" u="none" strike="noStrike" cap="none" normalizeH="0" baseline="0">
                          <a:ln>
                            <a:noFill/>
                          </a:ln>
                          <a:solidFill>
                            <a:schemeClr val="tx1"/>
                          </a:solidFill>
                          <a:effectLst/>
                          <a:latin typeface="Courier New" charset="0"/>
                          <a:ea typeface="ＭＳ Ｐゴシック" charset="0"/>
                          <a:cs typeface="Times New Roman" charset="0"/>
                        </a:rPr>
                        <a:t>, </a:t>
                      </a:r>
                      <a:r>
                        <a:rPr kumimoji="0" lang="en-US" sz="900" b="0" i="0" u="none" strike="noStrike" cap="none" normalizeH="0" baseline="0">
                          <a:ln>
                            <a:noFill/>
                          </a:ln>
                          <a:solidFill>
                            <a:schemeClr val="tx1"/>
                          </a:solidFill>
                          <a:effectLst/>
                          <a:latin typeface="Consolas" charset="0"/>
                          <a:ea typeface="ＭＳ Ｐゴシック" charset="0"/>
                          <a:cs typeface="Consolas" charset="0"/>
                        </a:rPr>
                        <a:t>C_FUNCTION</a:t>
                      </a:r>
                      <a:r>
                        <a:rPr kumimoji="0" lang="en-US" sz="900" b="0" i="0" u="none" strike="noStrike" cap="none" normalizeH="0" baseline="0">
                          <a:ln>
                            <a:noFill/>
                          </a:ln>
                          <a:solidFill>
                            <a:schemeClr val="tx1"/>
                          </a:solidFill>
                          <a:effectLst/>
                          <a:latin typeface="Courier New" charset="0"/>
                          <a:ea typeface="ＭＳ Ｐゴシック" charset="0"/>
                          <a:cs typeface="Times New Roman" charset="0"/>
                        </a:rPr>
                        <a:t>, </a:t>
                      </a:r>
                      <a:r>
                        <a:rPr kumimoji="0" lang="en-US" sz="900" b="0" i="0" u="none" strike="noStrike" cap="none" normalizeH="0" baseline="0">
                          <a:ln>
                            <a:noFill/>
                          </a:ln>
                          <a:solidFill>
                            <a:schemeClr val="tx1"/>
                          </a:solidFill>
                          <a:effectLst/>
                          <a:latin typeface="Consolas" charset="0"/>
                          <a:ea typeface="ＭＳ Ｐゴシック" charset="0"/>
                          <a:cs typeface="Consolas" charset="0"/>
                        </a:rPr>
                        <a:t>C_RETURN</a:t>
                      </a:r>
                      <a:r>
                        <a:rPr kumimoji="0" lang="en-US" sz="900" b="0" i="0" u="none" strike="noStrike" cap="none" normalizeH="0" baseline="0">
                          <a:ln>
                            <a:noFill/>
                          </a:ln>
                          <a:solidFill>
                            <a:schemeClr val="tx1"/>
                          </a:solidFill>
                          <a:effectLst/>
                          <a:latin typeface="Courier New" charset="0"/>
                          <a:ea typeface="ＭＳ Ｐゴシック" charset="0"/>
                          <a:cs typeface="Times New Roman" charset="0"/>
                        </a:rPr>
                        <a:t>, </a:t>
                      </a:r>
                      <a:r>
                        <a:rPr kumimoji="0" lang="en-US" sz="900" b="0" i="0" u="none" strike="noStrike" cap="none" normalizeH="0" baseline="0">
                          <a:ln>
                            <a:noFill/>
                          </a:ln>
                          <a:solidFill>
                            <a:schemeClr val="tx1"/>
                          </a:solidFill>
                          <a:effectLst/>
                          <a:latin typeface="Consolas" charset="0"/>
                          <a:ea typeface="ＭＳ Ｐゴシック" charset="0"/>
                          <a:cs typeface="Consolas" charset="0"/>
                        </a:rPr>
                        <a:t>C_CALL</a:t>
                      </a: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Returns the type of the current VM command. </a:t>
                      </a:r>
                      <a:r>
                        <a:rPr kumimoji="0" lang="en-US" sz="900" b="0" i="0" u="none" strike="noStrike" cap="none" normalizeH="0" baseline="0">
                          <a:ln>
                            <a:noFill/>
                          </a:ln>
                          <a:solidFill>
                            <a:schemeClr val="tx1"/>
                          </a:solidFill>
                          <a:effectLst/>
                          <a:latin typeface="Consolas" charset="0"/>
                          <a:ea typeface="ＭＳ Ｐゴシック" charset="0"/>
                          <a:cs typeface="Consolas" charset="0"/>
                        </a:rPr>
                        <a:t>C_ARITHMETIC</a:t>
                      </a: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 is returned for all the arithmetic commands.</a:t>
                      </a: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08738">
                <a:tc>
                  <a:txBody>
                    <a:bodyPr/>
                    <a:lstStyle/>
                    <a:p>
                      <a:pPr marL="0" marR="0" lvl="0" indent="0" algn="l" defTabSz="914400" rtl="1"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Consolas" charset="0"/>
                          <a:ea typeface="Arial Unicode MS" charset="0"/>
                          <a:cs typeface="Consolas" charset="0"/>
                        </a:rPr>
                        <a:t>arg1</a:t>
                      </a: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Times New Roman" charset="0"/>
                          <a:ea typeface="ＭＳ Ｐゴシック" charset="0"/>
                          <a:cs typeface="Times New Roman" charset="0"/>
                        </a:rPr>
                        <a:t>--</a:t>
                      </a:r>
                      <a:endParaRPr kumimoji="0" lang="en-US" sz="900" b="0" i="0" u="none" strike="noStrike" cap="none" normalizeH="0" baseline="0">
                        <a:ln>
                          <a:noFill/>
                        </a:ln>
                        <a:solidFill>
                          <a:schemeClr val="tx1"/>
                        </a:solidFill>
                        <a:effectLst/>
                        <a:latin typeface="Times New Roman" charset="0"/>
                        <a:ea typeface="ＭＳ Ｐゴシック" charset="0"/>
                      </a:endParaRP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string</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Returns the first arg. of the current command.</a:t>
                      </a:r>
                      <a:b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b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In the case of </a:t>
                      </a:r>
                      <a:r>
                        <a:rPr kumimoji="0" lang="en-US" sz="900" b="0" i="0" u="none" strike="noStrike" cap="none" normalizeH="0" baseline="0">
                          <a:ln>
                            <a:noFill/>
                          </a:ln>
                          <a:solidFill>
                            <a:schemeClr val="tx1"/>
                          </a:solidFill>
                          <a:effectLst/>
                          <a:latin typeface="Consolas" charset="0"/>
                          <a:ea typeface="ＭＳ Ｐゴシック" charset="0"/>
                          <a:cs typeface="Consolas" charset="0"/>
                        </a:rPr>
                        <a:t>C_ARITHMETIC</a:t>
                      </a: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 the command itself (</a:t>
                      </a:r>
                      <a:r>
                        <a:rPr kumimoji="0" lang="en-US" sz="900" b="0" i="0" u="none" strike="noStrike" cap="none" normalizeH="0" baseline="0">
                          <a:ln>
                            <a:noFill/>
                          </a:ln>
                          <a:solidFill>
                            <a:schemeClr val="tx1"/>
                          </a:solidFill>
                          <a:effectLst/>
                          <a:latin typeface="Consolas" charset="0"/>
                          <a:ea typeface="ＭＳ Ｐゴシック" charset="0"/>
                          <a:cs typeface="Consolas" charset="0"/>
                        </a:rPr>
                        <a:t>add</a:t>
                      </a: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 </a:t>
                      </a:r>
                      <a:r>
                        <a:rPr kumimoji="0" lang="en-US" sz="900" b="0" i="0" u="none" strike="noStrike" cap="none" normalizeH="0" baseline="0">
                          <a:ln>
                            <a:noFill/>
                          </a:ln>
                          <a:solidFill>
                            <a:schemeClr val="tx1"/>
                          </a:solidFill>
                          <a:effectLst/>
                          <a:latin typeface="Consolas" charset="0"/>
                          <a:ea typeface="ＭＳ Ｐゴシック" charset="0"/>
                          <a:cs typeface="Consolas" charset="0"/>
                        </a:rPr>
                        <a:t>sub</a:t>
                      </a: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 etc.) is returned. Should not be called if the current command is </a:t>
                      </a:r>
                      <a:r>
                        <a:rPr kumimoji="0" lang="en-US" sz="900" b="0" i="0" u="none" strike="noStrike" cap="none" normalizeH="0" baseline="0">
                          <a:ln>
                            <a:noFill/>
                          </a:ln>
                          <a:solidFill>
                            <a:schemeClr val="tx1"/>
                          </a:solidFill>
                          <a:effectLst/>
                          <a:latin typeface="Consolas" charset="0"/>
                          <a:ea typeface="ＭＳ Ｐゴシック" charset="0"/>
                          <a:cs typeface="Consolas" charset="0"/>
                        </a:rPr>
                        <a:t>C_RETURN</a:t>
                      </a: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708738">
                <a:tc>
                  <a:txBody>
                    <a:bodyPr/>
                    <a:lstStyle/>
                    <a:p>
                      <a:pPr marL="0" marR="0" lvl="0" indent="0" algn="l" defTabSz="914400" rtl="1"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Consolas" charset="0"/>
                          <a:ea typeface="Arial Unicode MS" charset="0"/>
                          <a:cs typeface="Consolas" charset="0"/>
                        </a:rPr>
                        <a:t>arg2</a:t>
                      </a: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Times New Roman" charset="0"/>
                          <a:ea typeface="ＭＳ Ｐゴシック" charset="0"/>
                          <a:cs typeface="Times New Roman" charset="0"/>
                        </a:rPr>
                        <a:t>--</a:t>
                      </a:r>
                      <a:endParaRPr kumimoji="0" lang="en-US" sz="900" b="0" i="0" u="none" strike="noStrike" cap="none" normalizeH="0" baseline="0">
                        <a:ln>
                          <a:noFill/>
                        </a:ln>
                        <a:solidFill>
                          <a:schemeClr val="tx1"/>
                        </a:solidFill>
                        <a:effectLst/>
                        <a:latin typeface="Times New Roman" charset="0"/>
                        <a:ea typeface="ＭＳ Ｐゴシック" charset="0"/>
                      </a:endParaRP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int</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Returns the second argument of the current command. Should be called only if the current command is </a:t>
                      </a:r>
                      <a:r>
                        <a:rPr kumimoji="0" lang="en-US" sz="900" b="0" i="0" u="none" strike="noStrike" cap="none" normalizeH="0" baseline="0">
                          <a:ln>
                            <a:noFill/>
                          </a:ln>
                          <a:solidFill>
                            <a:schemeClr val="tx1"/>
                          </a:solidFill>
                          <a:effectLst/>
                          <a:latin typeface="Consolas" charset="0"/>
                          <a:ea typeface="ＭＳ Ｐゴシック" charset="0"/>
                          <a:cs typeface="Consolas" charset="0"/>
                        </a:rPr>
                        <a:t>C_PUSH</a:t>
                      </a: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 </a:t>
                      </a:r>
                      <a:r>
                        <a:rPr kumimoji="0" lang="en-US" sz="900" b="0" i="0" u="none" strike="noStrike" cap="none" normalizeH="0" baseline="0">
                          <a:ln>
                            <a:noFill/>
                          </a:ln>
                          <a:solidFill>
                            <a:schemeClr val="tx1"/>
                          </a:solidFill>
                          <a:effectLst/>
                          <a:latin typeface="Consolas" charset="0"/>
                          <a:ea typeface="ＭＳ Ｐゴシック" charset="0"/>
                          <a:cs typeface="Consolas" charset="0"/>
                        </a:rPr>
                        <a:t>C_POP</a:t>
                      </a: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 </a:t>
                      </a:r>
                      <a:r>
                        <a:rPr kumimoji="0" lang="en-US" sz="900" b="0" i="0" u="none" strike="noStrike" cap="none" normalizeH="0" baseline="0">
                          <a:ln>
                            <a:noFill/>
                          </a:ln>
                          <a:solidFill>
                            <a:schemeClr val="tx1"/>
                          </a:solidFill>
                          <a:effectLst/>
                          <a:latin typeface="Consolas" charset="0"/>
                          <a:ea typeface="ＭＳ Ｐゴシック" charset="0"/>
                          <a:cs typeface="Consolas" charset="0"/>
                        </a:rPr>
                        <a:t>C_FUNCTION</a:t>
                      </a: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 or </a:t>
                      </a:r>
                      <a:r>
                        <a:rPr kumimoji="0" lang="en-US" sz="900" b="0" i="0" u="none" strike="noStrike" cap="none" normalizeH="0" baseline="0">
                          <a:ln>
                            <a:noFill/>
                          </a:ln>
                          <a:solidFill>
                            <a:schemeClr val="tx1"/>
                          </a:solidFill>
                          <a:effectLst/>
                          <a:latin typeface="Consolas" charset="0"/>
                          <a:ea typeface="ＭＳ Ｐゴシック" charset="0"/>
                          <a:cs typeface="Consolas" charset="0"/>
                        </a:rPr>
                        <a:t>C_CALL</a:t>
                      </a: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a:t>
                      </a:r>
                    </a:p>
                  </a:txBody>
                  <a:tcPr marL="68580" marR="68580" marT="34294" marB="3429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9623771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46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F7A3A9A7-111B-9947-AA94-7236095AD6F5}"/>
              </a:ext>
            </a:extLst>
          </p:cNvPr>
          <p:cNvSpPr>
            <a:spLocks noGrp="1" noChangeArrowheads="1"/>
          </p:cNvSpPr>
          <p:nvPr>
            <p:ph type="title"/>
          </p:nvPr>
        </p:nvSpPr>
        <p:spPr/>
        <p:txBody>
          <a:bodyPr/>
          <a:lstStyle/>
          <a:p>
            <a:pPr>
              <a:defRPr/>
            </a:pPr>
            <a:r>
              <a:rPr lang="en-US">
                <a:cs typeface="+mj-cs"/>
              </a:rPr>
              <a:t>Proposed VM translator implementation: </a:t>
            </a:r>
            <a:r>
              <a:rPr lang="en-US">
                <a:solidFill>
                  <a:schemeClr val="tx1"/>
                </a:solidFill>
                <a:cs typeface="+mj-cs"/>
              </a:rPr>
              <a:t>CodeWriter module</a:t>
            </a:r>
            <a:endParaRPr lang="en-US" sz="1050">
              <a:solidFill>
                <a:schemeClr val="tx1"/>
              </a:solidFill>
              <a:cs typeface="+mj-cs"/>
            </a:endParaRPr>
          </a:p>
        </p:txBody>
      </p:sp>
      <p:graphicFrame>
        <p:nvGraphicFramePr>
          <p:cNvPr id="25647" name="Group 47">
            <a:extLst>
              <a:ext uri="{FF2B5EF4-FFF2-40B4-BE49-F238E27FC236}">
                <a16:creationId xmlns:a16="http://schemas.microsoft.com/office/drawing/2014/main" id="{C7A19448-97DE-4B43-9DF9-972C28F77832}"/>
              </a:ext>
            </a:extLst>
          </p:cNvPr>
          <p:cNvGraphicFramePr>
            <a:graphicFrameLocks noGrp="1"/>
          </p:cNvGraphicFramePr>
          <p:nvPr/>
        </p:nvGraphicFramePr>
        <p:xfrm>
          <a:off x="1439466" y="573881"/>
          <a:ext cx="6318647" cy="3748088"/>
        </p:xfrm>
        <a:graphic>
          <a:graphicData uri="http://schemas.openxmlformats.org/drawingml/2006/table">
            <a:tbl>
              <a:tblPr/>
              <a:tblGrid>
                <a:gridCol w="1345406">
                  <a:extLst>
                    <a:ext uri="{9D8B030D-6E8A-4147-A177-3AD203B41FA5}">
                      <a16:colId xmlns:a16="http://schemas.microsoft.com/office/drawing/2014/main" val="20000"/>
                    </a:ext>
                  </a:extLst>
                </a:gridCol>
                <a:gridCol w="1564481">
                  <a:extLst>
                    <a:ext uri="{9D8B030D-6E8A-4147-A177-3AD203B41FA5}">
                      <a16:colId xmlns:a16="http://schemas.microsoft.com/office/drawing/2014/main" val="20001"/>
                    </a:ext>
                  </a:extLst>
                </a:gridCol>
                <a:gridCol w="694134">
                  <a:extLst>
                    <a:ext uri="{9D8B030D-6E8A-4147-A177-3AD203B41FA5}">
                      <a16:colId xmlns:a16="http://schemas.microsoft.com/office/drawing/2014/main" val="20002"/>
                    </a:ext>
                  </a:extLst>
                </a:gridCol>
                <a:gridCol w="2714625">
                  <a:extLst>
                    <a:ext uri="{9D8B030D-6E8A-4147-A177-3AD203B41FA5}">
                      <a16:colId xmlns:a16="http://schemas.microsoft.com/office/drawing/2014/main" val="20003"/>
                    </a:ext>
                  </a:extLst>
                </a:gridCol>
              </a:tblGrid>
              <a:tr h="292895">
                <a:tc gridSpan="4">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Times New Roman" charset="0"/>
                          <a:ea typeface="ＭＳ Ｐゴシック" charset="0"/>
                          <a:cs typeface="Times New Roman" charset="0"/>
                        </a:rPr>
                        <a:t>CodeWriter: Translates VM commands into Hack assembly code.</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08373">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Times New Roman" charset="0"/>
                          <a:ea typeface="ＭＳ Ｐゴシック" charset="0"/>
                          <a:cs typeface="Times New Roman" charset="0"/>
                        </a:rPr>
                        <a:t>Routine</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Times New Roman" charset="0"/>
                          <a:ea typeface="ＭＳ Ｐゴシック" charset="0"/>
                          <a:cs typeface="Times New Roman" charset="0"/>
                        </a:rPr>
                        <a:t>Arguments</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Times New Roman" charset="0"/>
                          <a:ea typeface="ＭＳ Ｐゴシック" charset="0"/>
                          <a:cs typeface="Times New Roman" charset="0"/>
                        </a:rPr>
                        <a:t>Returns</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Times New Roman" charset="0"/>
                          <a:ea typeface="ＭＳ Ｐゴシック" charset="0"/>
                          <a:cs typeface="Times New Roman" charset="0"/>
                        </a:rPr>
                        <a:t>Function</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88" marB="3428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48637">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Constructor</a:t>
                      </a:r>
                      <a:b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br>
                      <a:b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b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88" marB="342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Output file / stream</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88" marB="342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88" marB="342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Opens the output file/stream and gets ready to write into it.</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88" marB="342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1013">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Consolas" charset="0"/>
                          <a:ea typeface="Arial Unicode MS" charset="0"/>
                          <a:cs typeface="Consolas" charset="0"/>
                        </a:rPr>
                        <a:t>setFileName</a:t>
                      </a:r>
                    </a:p>
                  </a:txBody>
                  <a:tcPr marL="68580" marR="68580" marT="34288" marB="342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fileName   (string)</a:t>
                      </a:r>
                    </a:p>
                  </a:txBody>
                  <a:tcPr marL="68580" marR="68580" marT="34288" marB="342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88" marB="342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Informs the code writer that the translation of a new VM file is started.</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88" marB="342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79823">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Consolas" charset="0"/>
                          <a:ea typeface="Arial Unicode MS" charset="0"/>
                          <a:cs typeface="Consolas" charset="0"/>
                        </a:rPr>
                        <a:t>writeArithmetic</a:t>
                      </a:r>
                    </a:p>
                  </a:txBody>
                  <a:tcPr marL="68580" marR="68580" marT="34288" marB="342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command   (string)</a:t>
                      </a:r>
                    </a:p>
                  </a:txBody>
                  <a:tcPr marL="68580" marR="68580" marT="34288" marB="342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88" marB="342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Writes the assembly code that is the translation of the given arithmetic command.</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88" marB="342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051558">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Consolas" charset="0"/>
                          <a:ea typeface="Arial Unicode MS" charset="0"/>
                          <a:cs typeface="Consolas" charset="0"/>
                        </a:rPr>
                        <a:t>WritePushPop</a:t>
                      </a:r>
                    </a:p>
                  </a:txBody>
                  <a:tcPr marL="68580" marR="68580" marT="34288" marB="342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command  (</a:t>
                      </a:r>
                      <a:r>
                        <a:rPr kumimoji="0" lang="en-US" sz="900" b="0" i="0" u="none" strike="noStrike" cap="none" normalizeH="0" baseline="0">
                          <a:ln>
                            <a:noFill/>
                          </a:ln>
                          <a:solidFill>
                            <a:schemeClr val="tx1"/>
                          </a:solidFill>
                          <a:effectLst/>
                          <a:latin typeface="Consolas" charset="0"/>
                          <a:ea typeface="Arial Unicode MS" charset="0"/>
                          <a:cs typeface="Consolas" charset="0"/>
                        </a:rPr>
                        <a:t>C_PUSH</a:t>
                      </a: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 or</a:t>
                      </a:r>
                      <a:b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b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                   </a:t>
                      </a:r>
                      <a:r>
                        <a:rPr kumimoji="0" lang="en-US" sz="900" b="0" i="0" u="none" strike="noStrike" cap="none" normalizeH="0" baseline="0">
                          <a:ln>
                            <a:noFill/>
                          </a:ln>
                          <a:solidFill>
                            <a:schemeClr val="tx1"/>
                          </a:solidFill>
                          <a:effectLst/>
                          <a:latin typeface="Consolas" charset="0"/>
                          <a:ea typeface="ＭＳ Ｐゴシック" charset="0"/>
                          <a:cs typeface="Consolas" charset="0"/>
                        </a:rPr>
                        <a:t>C_POP</a:t>
                      </a: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Times New Roman" charset="0"/>
                        <a:ea typeface="ＭＳ Ｐゴシック" charset="0"/>
                        <a:cs typeface="Times New Roman"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segment      (string),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i="0" u="none" strike="noStrike" cap="none" normalizeH="0" baseline="0">
                        <a:ln>
                          <a:noFill/>
                        </a:ln>
                        <a:solidFill>
                          <a:schemeClr val="tx1"/>
                        </a:solidFill>
                        <a:effectLst/>
                        <a:latin typeface="Times New Roman" charset="0"/>
                        <a:ea typeface="ＭＳ Ｐゴシック" charset="0"/>
                        <a:cs typeface="Times New Roman"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index           </a:t>
                      </a:r>
                      <a:r>
                        <a:rPr kumimoji="0" lang="en-US" sz="1200" b="0" i="0" u="none" strike="noStrike" cap="none" normalizeH="0" baseline="0">
                          <a:ln>
                            <a:noFill/>
                          </a:ln>
                          <a:solidFill>
                            <a:schemeClr val="tx1"/>
                          </a:solidFill>
                          <a:effectLst/>
                          <a:latin typeface="Times New Roman" charset="0"/>
                          <a:ea typeface="ＭＳ Ｐゴシック" charset="0"/>
                          <a:cs typeface="Times New Roman" charset="0"/>
                        </a:rPr>
                        <a:t>(</a:t>
                      </a: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int</a:t>
                      </a:r>
                      <a:r>
                        <a:rPr kumimoji="0" lang="en-US" sz="1200" b="0" i="0" u="none" strike="noStrike" cap="none" normalizeH="0" baseline="0">
                          <a:ln>
                            <a:noFill/>
                          </a:ln>
                          <a:solidFill>
                            <a:schemeClr val="tx1"/>
                          </a:solidFill>
                          <a:effectLst/>
                          <a:latin typeface="Times New Roman" charset="0"/>
                          <a:ea typeface="ＭＳ Ｐゴシック" charset="0"/>
                          <a:cs typeface="Times New Roman" charset="0"/>
                        </a:rPr>
                        <a:t>) </a:t>
                      </a:r>
                    </a:p>
                  </a:txBody>
                  <a:tcPr marL="68580" marR="68580" marT="34288" marB="342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88" marB="342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Writes the assembly code that is the translation of the given </a:t>
                      </a:r>
                      <a:r>
                        <a:rPr kumimoji="0" lang="en-US" sz="900" b="0" i="0" u="none" strike="noStrike" cap="none" normalizeH="0" baseline="0">
                          <a:ln>
                            <a:noFill/>
                          </a:ln>
                          <a:solidFill>
                            <a:schemeClr val="tx1"/>
                          </a:solidFill>
                          <a:effectLst/>
                          <a:latin typeface="Consolas" charset="0"/>
                          <a:ea typeface="Arial Unicode MS" charset="0"/>
                          <a:cs typeface="Consolas" charset="0"/>
                        </a:rPr>
                        <a:t>command</a:t>
                      </a: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 where </a:t>
                      </a:r>
                      <a:r>
                        <a:rPr kumimoji="0" lang="en-US" sz="900" b="0" i="0" u="none" strike="noStrike" cap="none" normalizeH="0" baseline="0">
                          <a:ln>
                            <a:noFill/>
                          </a:ln>
                          <a:solidFill>
                            <a:schemeClr val="tx1"/>
                          </a:solidFill>
                          <a:effectLst/>
                          <a:latin typeface="Consolas" charset="0"/>
                          <a:ea typeface="ＭＳ Ｐゴシック" charset="0"/>
                          <a:cs typeface="Consolas" charset="0"/>
                        </a:rPr>
                        <a:t>command</a:t>
                      </a: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 is either </a:t>
                      </a:r>
                      <a:r>
                        <a:rPr kumimoji="0" lang="en-US" sz="900" b="0" i="0" u="none" strike="noStrike" cap="none" normalizeH="0" baseline="0">
                          <a:ln>
                            <a:noFill/>
                          </a:ln>
                          <a:solidFill>
                            <a:schemeClr val="tx1"/>
                          </a:solidFill>
                          <a:effectLst/>
                          <a:latin typeface="Consolas" charset="0"/>
                          <a:ea typeface="ＭＳ Ｐゴシック" charset="0"/>
                          <a:cs typeface="Consolas" charset="0"/>
                        </a:rPr>
                        <a:t>C_PUSH</a:t>
                      </a:r>
                      <a:r>
                        <a:rPr kumimoji="0" lang="en-US" sz="1100" b="0" i="0" u="none" strike="noStrike" cap="none" normalizeH="0" baseline="0">
                          <a:ln>
                            <a:noFill/>
                          </a:ln>
                          <a:solidFill>
                            <a:schemeClr val="tx1"/>
                          </a:solidFill>
                          <a:effectLst/>
                          <a:latin typeface="Courier New" charset="0"/>
                          <a:ea typeface="ＭＳ Ｐゴシック" charset="0"/>
                          <a:cs typeface="Times New Roman" charset="0"/>
                        </a:rPr>
                        <a:t> </a:t>
                      </a: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or</a:t>
                      </a:r>
                      <a:r>
                        <a:rPr kumimoji="0" lang="en-US" sz="1100" b="0" i="0" u="none" strike="noStrike" cap="none" normalizeH="0" baseline="0">
                          <a:ln>
                            <a:noFill/>
                          </a:ln>
                          <a:solidFill>
                            <a:schemeClr val="tx1"/>
                          </a:solidFill>
                          <a:effectLst/>
                          <a:latin typeface="Courier New" charset="0"/>
                          <a:ea typeface="ＭＳ Ｐゴシック" charset="0"/>
                          <a:cs typeface="Times New Roman" charset="0"/>
                        </a:rPr>
                        <a:t> </a:t>
                      </a:r>
                      <a:r>
                        <a:rPr kumimoji="0" lang="en-US" sz="900" b="0" i="0" u="none" strike="noStrike" cap="none" normalizeH="0" baseline="0">
                          <a:ln>
                            <a:noFill/>
                          </a:ln>
                          <a:solidFill>
                            <a:schemeClr val="tx1"/>
                          </a:solidFill>
                          <a:effectLst/>
                          <a:latin typeface="Consolas" charset="0"/>
                          <a:ea typeface="ＭＳ Ｐゴシック" charset="0"/>
                          <a:cs typeface="Consolas" charset="0"/>
                        </a:rPr>
                        <a:t>C_POP</a:t>
                      </a:r>
                      <a:r>
                        <a:rPr kumimoji="0" lang="en-US" sz="1100" b="0" i="0" u="none" strike="noStrike" cap="none" normalizeH="0" baseline="0">
                          <a:ln>
                            <a:noFill/>
                          </a:ln>
                          <a:solidFill>
                            <a:schemeClr val="tx1"/>
                          </a:solidFill>
                          <a:effectLst/>
                          <a:latin typeface="Courier New" charset="0"/>
                          <a:ea typeface="ＭＳ Ｐゴシック" charset="0"/>
                          <a:cs typeface="Times New Roman" charset="0"/>
                        </a:rPr>
                        <a:t>.</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88" marB="342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289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Consolas" charset="0"/>
                          <a:ea typeface="Arial Unicode MS" charset="0"/>
                          <a:cs typeface="Consolas" charset="0"/>
                        </a:rPr>
                        <a:t>Close</a:t>
                      </a:r>
                    </a:p>
                  </a:txBody>
                  <a:tcPr marL="68580" marR="68580" marT="34288" marB="342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Times New Roman" charset="0"/>
                          <a:ea typeface="ＭＳ Ｐゴシック" charset="0"/>
                          <a:cs typeface="Times New Roman" charset="0"/>
                        </a:rPr>
                        <a:t>--</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88" marB="342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88" marB="342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Closes the output file.</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88" marB="342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2895">
                <a:tc gridSpan="4">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Times New Roman" charset="0"/>
                          <a:ea typeface="ＭＳ Ｐゴシック" charset="0"/>
                          <a:cs typeface="Times New Roman" charset="0"/>
                        </a:rPr>
                        <a:t>Comment: More routines will be added to this module in the next lecture / chapter 8.</a:t>
                      </a:r>
                      <a:endParaRPr kumimoji="0" lang="en-US" sz="1100" b="0" i="0" u="none" strike="noStrike" cap="none" normalizeH="0" baseline="0">
                        <a:ln>
                          <a:noFill/>
                        </a:ln>
                        <a:solidFill>
                          <a:schemeClr val="tx1"/>
                        </a:solidFill>
                        <a:effectLst/>
                        <a:latin typeface="Times New Roman" charset="0"/>
                        <a:ea typeface="ＭＳ Ｐゴシック" charset="0"/>
                      </a:endParaRPr>
                    </a:p>
                  </a:txBody>
                  <a:tcPr marL="68580" marR="68580" marT="34288" marB="3428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8508744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B98E79B5-AF1B-0544-927C-B66FAD71C026}"/>
              </a:ext>
            </a:extLst>
          </p:cNvPr>
          <p:cNvSpPr>
            <a:spLocks noChangeArrowheads="1"/>
          </p:cNvSpPr>
          <p:nvPr/>
        </p:nvSpPr>
        <p:spPr bwMode="auto">
          <a:xfrm>
            <a:off x="5706667" y="0"/>
            <a:ext cx="2159794" cy="1977629"/>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fontAlgn="base" hangingPunct="0">
              <a:spcBef>
                <a:spcPct val="0"/>
              </a:spcBef>
              <a:spcAft>
                <a:spcPct val="0"/>
              </a:spcAft>
              <a:defRPr/>
            </a:pPr>
            <a:endParaRPr lang="en-US" sz="1800">
              <a:latin typeface="Arial" charset="0"/>
              <a:ea typeface="ＭＳ Ｐゴシック" charset="0"/>
            </a:endParaRPr>
          </a:p>
        </p:txBody>
      </p:sp>
      <p:sp>
        <p:nvSpPr>
          <p:cNvPr id="26627" name="Rectangle 3">
            <a:extLst>
              <a:ext uri="{FF2B5EF4-FFF2-40B4-BE49-F238E27FC236}">
                <a16:creationId xmlns:a16="http://schemas.microsoft.com/office/drawing/2014/main" id="{53393DBE-7072-3A4B-BF9E-8DCBAB59D44A}"/>
              </a:ext>
            </a:extLst>
          </p:cNvPr>
          <p:cNvSpPr>
            <a:spLocks noGrp="1" noChangeArrowheads="1"/>
          </p:cNvSpPr>
          <p:nvPr>
            <p:ph type="title"/>
          </p:nvPr>
        </p:nvSpPr>
        <p:spPr/>
        <p:txBody>
          <a:bodyPr/>
          <a:lstStyle/>
          <a:p>
            <a:pPr>
              <a:defRPr/>
            </a:pPr>
            <a:r>
              <a:rPr lang="en-US">
                <a:cs typeface="+mj-cs"/>
              </a:rPr>
              <a:t>Perspective</a:t>
            </a:r>
          </a:p>
        </p:txBody>
      </p:sp>
      <p:sp>
        <p:nvSpPr>
          <p:cNvPr id="504836" name="Rectangle 4">
            <a:extLst>
              <a:ext uri="{FF2B5EF4-FFF2-40B4-BE49-F238E27FC236}">
                <a16:creationId xmlns:a16="http://schemas.microsoft.com/office/drawing/2014/main" id="{B18CBA48-8B04-E841-B718-B6DEB15F476A}"/>
              </a:ext>
            </a:extLst>
          </p:cNvPr>
          <p:cNvSpPr>
            <a:spLocks noGrp="1" noChangeArrowheads="1"/>
          </p:cNvSpPr>
          <p:nvPr>
            <p:ph type="body" idx="1"/>
          </p:nvPr>
        </p:nvSpPr>
        <p:spPr>
          <a:xfrm>
            <a:off x="1257300" y="857250"/>
            <a:ext cx="6506766" cy="3829050"/>
          </a:xfrm>
        </p:spPr>
        <p:txBody>
          <a:bodyPr/>
          <a:lstStyle/>
          <a:p>
            <a:pPr>
              <a:spcBef>
                <a:spcPct val="65000"/>
              </a:spcBef>
            </a:pPr>
            <a:r>
              <a:rPr lang="en-US" altLang="en-CN">
                <a:latin typeface="Comic Sans MS" panose="030F0902030302020204" pitchFamily="66" charset="0"/>
                <a:ea typeface="ＭＳ Ｐゴシック" panose="020B0600070205080204" pitchFamily="34" charset="-128"/>
              </a:rPr>
              <a:t>In this lecture we began the process of </a:t>
            </a:r>
            <a:br>
              <a:rPr lang="en-US" altLang="en-CN">
                <a:latin typeface="Comic Sans MS" panose="030F0902030302020204" pitchFamily="66" charset="0"/>
                <a:ea typeface="ＭＳ Ｐゴシック" panose="020B0600070205080204" pitchFamily="34" charset="-128"/>
              </a:rPr>
            </a:br>
            <a:r>
              <a:rPr lang="en-US" altLang="en-CN">
                <a:latin typeface="Comic Sans MS" panose="030F0902030302020204" pitchFamily="66" charset="0"/>
                <a:ea typeface="ＭＳ Ｐゴシック" panose="020B0600070205080204" pitchFamily="34" charset="-128"/>
              </a:rPr>
              <a:t>building a compiler</a:t>
            </a:r>
          </a:p>
          <a:p>
            <a:pPr>
              <a:lnSpc>
                <a:spcPct val="125000"/>
              </a:lnSpc>
              <a:spcBef>
                <a:spcPct val="65000"/>
              </a:spcBef>
            </a:pPr>
            <a:r>
              <a:rPr lang="en-US" altLang="en-CN">
                <a:latin typeface="Comic Sans MS" panose="030F0902030302020204" pitchFamily="66" charset="0"/>
                <a:ea typeface="ＭＳ Ｐゴシック" panose="020B0600070205080204" pitchFamily="34" charset="-128"/>
              </a:rPr>
              <a:t>Modern compiler architecture:</a:t>
            </a:r>
          </a:p>
          <a:p>
            <a:pPr lvl="1">
              <a:spcBef>
                <a:spcPct val="65000"/>
              </a:spcBef>
            </a:pPr>
            <a:r>
              <a:rPr lang="en-US" altLang="en-CN">
                <a:latin typeface="Comic Sans MS" panose="030F0902030302020204" pitchFamily="66" charset="0"/>
                <a:ea typeface="ＭＳ Ｐゴシック" panose="020B0600070205080204" pitchFamily="34" charset="-128"/>
              </a:rPr>
              <a:t>Front-end (translates from a high-level language to a VM language)</a:t>
            </a:r>
          </a:p>
          <a:p>
            <a:pPr lvl="1">
              <a:spcBef>
                <a:spcPct val="65000"/>
              </a:spcBef>
            </a:pPr>
            <a:r>
              <a:rPr lang="en-US" altLang="en-CN">
                <a:latin typeface="Comic Sans MS" panose="030F0902030302020204" pitchFamily="66" charset="0"/>
                <a:ea typeface="ＭＳ Ｐゴシック" panose="020B0600070205080204" pitchFamily="34" charset="-128"/>
              </a:rPr>
              <a:t>Back-end (translates from the VM language to the machine</a:t>
            </a:r>
            <a:br>
              <a:rPr lang="en-US" altLang="en-CN">
                <a:latin typeface="Comic Sans MS" panose="030F0902030302020204" pitchFamily="66" charset="0"/>
                <a:ea typeface="ＭＳ Ｐゴシック" panose="020B0600070205080204" pitchFamily="34" charset="-128"/>
              </a:rPr>
            </a:br>
            <a:r>
              <a:rPr lang="en-US" altLang="en-CN">
                <a:latin typeface="Comic Sans MS" panose="030F0902030302020204" pitchFamily="66" charset="0"/>
                <a:ea typeface="ＭＳ Ｐゴシック" panose="020B0600070205080204" pitchFamily="34" charset="-128"/>
              </a:rPr>
              <a:t>                language of some target hardware platform)</a:t>
            </a:r>
          </a:p>
          <a:p>
            <a:pPr>
              <a:spcBef>
                <a:spcPct val="65000"/>
              </a:spcBef>
            </a:pPr>
            <a:r>
              <a:rPr lang="en-US" altLang="en-CN">
                <a:latin typeface="Comic Sans MS" panose="030F0902030302020204" pitchFamily="66" charset="0"/>
                <a:ea typeface="ＭＳ Ｐゴシック" panose="020B0600070205080204" pitchFamily="34" charset="-128"/>
              </a:rPr>
              <a:t>Brief history of virtual machines:</a:t>
            </a:r>
          </a:p>
          <a:p>
            <a:pPr lvl="1">
              <a:spcBef>
                <a:spcPct val="65000"/>
              </a:spcBef>
            </a:pPr>
            <a:r>
              <a:rPr lang="en-US" altLang="en-CN">
                <a:latin typeface="Comic Sans MS" panose="030F0902030302020204" pitchFamily="66" charset="0"/>
                <a:ea typeface="ＭＳ Ｐゴシック" panose="020B0600070205080204" pitchFamily="34" charset="-128"/>
              </a:rPr>
              <a:t>1970</a:t>
            </a:r>
            <a:r>
              <a:rPr lang="en-US" altLang="en-US">
                <a:latin typeface="Comic Sans MS" panose="030F0902030302020204" pitchFamily="66" charset="0"/>
                <a:ea typeface="ＭＳ Ｐゴシック" panose="020B0600070205080204" pitchFamily="34" charset="-128"/>
              </a:rPr>
              <a:t>’</a:t>
            </a:r>
            <a:r>
              <a:rPr lang="en-US" altLang="en-CN">
                <a:latin typeface="Comic Sans MS" panose="030F0902030302020204" pitchFamily="66" charset="0"/>
                <a:ea typeface="ＭＳ Ｐゴシック" panose="020B0600070205080204" pitchFamily="34" charset="-128"/>
              </a:rPr>
              <a:t>s: p-Code</a:t>
            </a:r>
          </a:p>
          <a:p>
            <a:pPr lvl="1">
              <a:spcBef>
                <a:spcPct val="65000"/>
              </a:spcBef>
            </a:pPr>
            <a:r>
              <a:rPr lang="en-US" altLang="en-CN">
                <a:latin typeface="Comic Sans MS" panose="030F0902030302020204" pitchFamily="66" charset="0"/>
                <a:ea typeface="ＭＳ Ｐゴシック" panose="020B0600070205080204" pitchFamily="34" charset="-128"/>
              </a:rPr>
              <a:t>1990</a:t>
            </a:r>
            <a:r>
              <a:rPr lang="en-US" altLang="en-US">
                <a:latin typeface="Comic Sans MS" panose="030F0902030302020204" pitchFamily="66" charset="0"/>
                <a:ea typeface="ＭＳ Ｐゴシック" panose="020B0600070205080204" pitchFamily="34" charset="-128"/>
              </a:rPr>
              <a:t>’</a:t>
            </a:r>
            <a:r>
              <a:rPr lang="en-US" altLang="en-CN">
                <a:latin typeface="Comic Sans MS" panose="030F0902030302020204" pitchFamily="66" charset="0"/>
                <a:ea typeface="ＭＳ Ｐゴシック" panose="020B0600070205080204" pitchFamily="34" charset="-128"/>
              </a:rPr>
              <a:t>s: Java</a:t>
            </a:r>
            <a:r>
              <a:rPr lang="en-US" altLang="en-US">
                <a:latin typeface="Comic Sans MS" panose="030F0902030302020204" pitchFamily="66" charset="0"/>
                <a:ea typeface="ＭＳ Ｐゴシック" panose="020B0600070205080204" pitchFamily="34" charset="-128"/>
              </a:rPr>
              <a:t>’</a:t>
            </a:r>
            <a:r>
              <a:rPr lang="en-US" altLang="en-CN">
                <a:latin typeface="Comic Sans MS" panose="030F0902030302020204" pitchFamily="66" charset="0"/>
                <a:ea typeface="ＭＳ Ｐゴシック" panose="020B0600070205080204" pitchFamily="34" charset="-128"/>
              </a:rPr>
              <a:t>s JVM</a:t>
            </a:r>
          </a:p>
          <a:p>
            <a:pPr lvl="1">
              <a:spcBef>
                <a:spcPct val="65000"/>
              </a:spcBef>
            </a:pPr>
            <a:r>
              <a:rPr lang="en-US" altLang="en-CN">
                <a:latin typeface="Comic Sans MS" panose="030F0902030302020204" pitchFamily="66" charset="0"/>
                <a:ea typeface="ＭＳ Ｐゴシック" panose="020B0600070205080204" pitchFamily="34" charset="-128"/>
              </a:rPr>
              <a:t>2000</a:t>
            </a:r>
            <a:r>
              <a:rPr lang="en-US" altLang="en-US">
                <a:latin typeface="Comic Sans MS" panose="030F0902030302020204" pitchFamily="66" charset="0"/>
                <a:ea typeface="ＭＳ Ｐゴシック" panose="020B0600070205080204" pitchFamily="34" charset="-128"/>
              </a:rPr>
              <a:t>’</a:t>
            </a:r>
            <a:r>
              <a:rPr lang="en-US" altLang="en-CN">
                <a:latin typeface="Comic Sans MS" panose="030F0902030302020204" pitchFamily="66" charset="0"/>
                <a:ea typeface="ＭＳ Ｐゴシック" panose="020B0600070205080204" pitchFamily="34" charset="-128"/>
              </a:rPr>
              <a:t>s: Microsoft .NET</a:t>
            </a:r>
          </a:p>
          <a:p>
            <a:pPr>
              <a:spcBef>
                <a:spcPct val="65000"/>
              </a:spcBef>
            </a:pPr>
            <a:r>
              <a:rPr lang="en-US" altLang="en-CN">
                <a:latin typeface="Comic Sans MS" panose="030F0902030302020204" pitchFamily="66" charset="0"/>
                <a:ea typeface="ＭＳ Ｐゴシック" panose="020B0600070205080204" pitchFamily="34" charset="-128"/>
              </a:rPr>
              <a:t>A full blown VM implementation typically also includes a common software library</a:t>
            </a:r>
            <a:br>
              <a:rPr lang="en-US" altLang="en-CN">
                <a:latin typeface="Comic Sans MS" panose="030F0902030302020204" pitchFamily="66" charset="0"/>
                <a:ea typeface="ＭＳ Ｐゴシック" panose="020B0600070205080204" pitchFamily="34" charset="-128"/>
              </a:rPr>
            </a:br>
            <a:r>
              <a:rPr lang="en-US" altLang="en-CN">
                <a:latin typeface="Comic Sans MS" panose="030F0902030302020204" pitchFamily="66" charset="0"/>
                <a:ea typeface="ＭＳ Ｐゴシック" panose="020B0600070205080204" pitchFamily="34" charset="-128"/>
              </a:rPr>
              <a:t>(can be viewed as a mini, portable OS).</a:t>
            </a:r>
          </a:p>
          <a:p>
            <a:pPr>
              <a:spcBef>
                <a:spcPct val="65000"/>
              </a:spcBef>
            </a:pPr>
            <a:r>
              <a:rPr lang="en-US" altLang="en-CN">
                <a:latin typeface="Comic Sans MS" panose="030F0902030302020204" pitchFamily="66" charset="0"/>
                <a:ea typeface="ＭＳ Ｐゴシック" panose="020B0600070205080204" pitchFamily="34" charset="-128"/>
              </a:rPr>
              <a:t>We will build such a mini OS later in the course.</a:t>
            </a:r>
          </a:p>
        </p:txBody>
      </p:sp>
      <p:graphicFrame>
        <p:nvGraphicFramePr>
          <p:cNvPr id="92164" name="Object 5">
            <a:extLst>
              <a:ext uri="{FF2B5EF4-FFF2-40B4-BE49-F238E27FC236}">
                <a16:creationId xmlns:a16="http://schemas.microsoft.com/office/drawing/2014/main" id="{664D10F3-09E0-3D44-9ADB-59EAD7329251}"/>
              </a:ext>
            </a:extLst>
          </p:cNvPr>
          <p:cNvGraphicFramePr>
            <a:graphicFrameLocks noChangeAspect="1"/>
          </p:cNvGraphicFramePr>
          <p:nvPr/>
        </p:nvGraphicFramePr>
        <p:xfrm>
          <a:off x="5842397" y="-13097"/>
          <a:ext cx="2132409" cy="1613297"/>
        </p:xfrm>
        <a:graphic>
          <a:graphicData uri="http://schemas.openxmlformats.org/presentationml/2006/ole">
            <mc:AlternateContent xmlns:mc="http://schemas.openxmlformats.org/markup-compatibility/2006">
              <mc:Choice xmlns:v="urn:schemas-microsoft-com:vml" Requires="v">
                <p:oleObj spid="_x0000_s15362" name="VISIO" r:id="rId4" imgW="9029700" imgH="6540500" progId="Visio.Drawing.6">
                  <p:embed/>
                </p:oleObj>
              </mc:Choice>
              <mc:Fallback>
                <p:oleObj name="VISIO" r:id="rId4" imgW="9029700" imgH="6540500" progId="Visio.Drawing.6">
                  <p:embed/>
                  <p:pic>
                    <p:nvPicPr>
                      <p:cNvPr id="92164" name="Object 5">
                        <a:extLst>
                          <a:ext uri="{FF2B5EF4-FFF2-40B4-BE49-F238E27FC236}">
                            <a16:creationId xmlns:a16="http://schemas.microsoft.com/office/drawing/2014/main" id="{664D10F3-09E0-3D44-9ADB-59EAD73292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31" t="2548" r="14229" b="7584"/>
                      <a:stretch>
                        <a:fillRect/>
                      </a:stretch>
                    </p:blipFill>
                    <p:spPr bwMode="auto">
                      <a:xfrm>
                        <a:off x="5842397" y="-13097"/>
                        <a:ext cx="2132409" cy="1613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33318002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0483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0483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50483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504836">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0483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50483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504836">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504836">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504836">
                                            <p:txEl>
                                              <p:pRg st="8" end="8"/>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50483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4836" grpId="0" build="p"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8167"/>
            <a:ext cx="7886700" cy="829806"/>
          </a:xfrm>
        </p:spPr>
        <p:txBody>
          <a:bodyPr>
            <a:normAutofit/>
          </a:bodyPr>
          <a:lstStyle/>
          <a:p>
            <a:pPr algn="ctr"/>
            <a:r>
              <a:rPr lang="en-US" altLang="zh-CN" sz="2400" dirty="0">
                <a:solidFill>
                  <a:srgbClr val="E2C044"/>
                </a:solidFill>
                <a:latin typeface="Hei" charset="-122"/>
                <a:ea typeface="Hei" charset="-122"/>
                <a:cs typeface="Hei" charset="-122"/>
              </a:rPr>
              <a:t>Will </a:t>
            </a:r>
            <a:r>
              <a:rPr lang="zh-CN" altLang="en-US" sz="2400" dirty="0">
                <a:solidFill>
                  <a:srgbClr val="E2C044"/>
                </a:solidFill>
                <a:latin typeface="Hei" charset="-122"/>
                <a:ea typeface="Hei" charset="-122"/>
                <a:cs typeface="Hei" charset="-122"/>
              </a:rPr>
              <a:t>“</a:t>
            </a:r>
            <a:r>
              <a:rPr lang="en-US" altLang="zh-CN" sz="2400" dirty="0">
                <a:solidFill>
                  <a:srgbClr val="E2C044"/>
                </a:solidFill>
                <a:latin typeface="Hei" charset="-122"/>
                <a:ea typeface="Hei" charset="-122"/>
                <a:cs typeface="Hei" charset="-122"/>
              </a:rPr>
              <a:t>The Master Algorithm</a:t>
            </a:r>
            <a:r>
              <a:rPr lang="zh-CN" altLang="en-US" sz="2400" dirty="0">
                <a:solidFill>
                  <a:srgbClr val="E2C044"/>
                </a:solidFill>
                <a:latin typeface="Hei" charset="-122"/>
                <a:ea typeface="Hei" charset="-122"/>
                <a:cs typeface="Hei" charset="-122"/>
              </a:rPr>
              <a:t>”</a:t>
            </a:r>
            <a:r>
              <a:rPr lang="en-US" altLang="zh-CN" sz="2400" dirty="0">
                <a:solidFill>
                  <a:srgbClr val="E2C044"/>
                </a:solidFill>
                <a:latin typeface="Hei" charset="-122"/>
                <a:ea typeface="Hei" charset="-122"/>
                <a:cs typeface="Hei" charset="-122"/>
              </a:rPr>
              <a:t> Reframe Our World?</a:t>
            </a:r>
            <a:endParaRPr lang="en-US" sz="2400" dirty="0">
              <a:solidFill>
                <a:srgbClr val="E2C044"/>
              </a:solidFill>
              <a:latin typeface="Hei" charset="-122"/>
              <a:ea typeface="Hei" charset="-122"/>
              <a:cs typeface="Hei" charset="-122"/>
            </a:endParaRPr>
          </a:p>
        </p:txBody>
      </p:sp>
      <p:sp>
        <p:nvSpPr>
          <p:cNvPr id="4" name="Slide Number Placeholder 3"/>
          <p:cNvSpPr>
            <a:spLocks noGrp="1"/>
          </p:cNvSpPr>
          <p:nvPr>
            <p:ph type="sldNum" sz="quarter" idx="4294967295"/>
          </p:nvPr>
        </p:nvSpPr>
        <p:spPr>
          <a:xfrm>
            <a:off x="6457950" y="4767264"/>
            <a:ext cx="2057400" cy="274637"/>
          </a:xfrm>
          <a:prstGeom prst="rect">
            <a:avLst/>
          </a:prstGeom>
        </p:spPr>
        <p:txBody>
          <a:bodyPr/>
          <a:lstStyle/>
          <a:p>
            <a:pPr algn="ctr" defTabSz="685783" eaLnBrk="0" fontAlgn="base" hangingPunct="0">
              <a:spcBef>
                <a:spcPct val="0"/>
              </a:spcBef>
              <a:spcAft>
                <a:spcPct val="0"/>
              </a:spcAft>
            </a:pPr>
            <a:fld id="{34F1E86F-CBF7-4DF7-824A-AB405C555AAE}" type="slidenum">
              <a:rPr lang="zh-CN" altLang="en-US" sz="1300">
                <a:solidFill>
                  <a:srgbClr val="000000"/>
                </a:solidFill>
              </a:rPr>
              <a:pPr algn="ctr" defTabSz="685783" eaLnBrk="0" fontAlgn="base" hangingPunct="0">
                <a:spcBef>
                  <a:spcPct val="0"/>
                </a:spcBef>
                <a:spcAft>
                  <a:spcPct val="0"/>
                </a:spcAft>
              </a:pPr>
              <a:t>53</a:t>
            </a:fld>
            <a:endParaRPr lang="zh-CN" altLang="en-US" sz="1300">
              <a:solidFill>
                <a:srgbClr val="000000"/>
              </a:solidFill>
            </a:endParaRPr>
          </a:p>
        </p:txBody>
      </p:sp>
      <p:pic>
        <p:nvPicPr>
          <p:cNvPr id="6" name="Picture 5"/>
          <p:cNvPicPr>
            <a:picLocks noChangeAspect="1"/>
          </p:cNvPicPr>
          <p:nvPr/>
        </p:nvPicPr>
        <p:blipFill>
          <a:blip r:embed="rId3"/>
          <a:stretch>
            <a:fillRect/>
          </a:stretch>
        </p:blipFill>
        <p:spPr>
          <a:xfrm>
            <a:off x="1273778" y="1262285"/>
            <a:ext cx="2313333" cy="3542505"/>
          </a:xfrm>
          <a:prstGeom prst="rect">
            <a:avLst/>
          </a:prstGeom>
        </p:spPr>
      </p:pic>
      <p:sp>
        <p:nvSpPr>
          <p:cNvPr id="7" name="TextBox 6"/>
          <p:cNvSpPr txBox="1"/>
          <p:nvPr/>
        </p:nvSpPr>
        <p:spPr>
          <a:xfrm>
            <a:off x="3697358" y="1806800"/>
            <a:ext cx="5067598" cy="2246769"/>
          </a:xfrm>
          <a:prstGeom prst="rect">
            <a:avLst/>
          </a:prstGeom>
          <a:noFill/>
        </p:spPr>
        <p:txBody>
          <a:bodyPr wrap="square" rtlCol="0">
            <a:spAutoFit/>
          </a:bodyPr>
          <a:lstStyle/>
          <a:p>
            <a:pPr algn="ctr" defTabSz="685783" eaLnBrk="0" fontAlgn="base" hangingPunct="0">
              <a:spcBef>
                <a:spcPct val="0"/>
              </a:spcBef>
              <a:spcAft>
                <a:spcPct val="0"/>
              </a:spcAft>
            </a:pPr>
            <a:r>
              <a:rPr lang="en-US" altLang="zh-CN" sz="2000" b="1" i="1" dirty="0">
                <a:solidFill>
                  <a:srgbClr val="FFFFFF"/>
                </a:solidFill>
              </a:rPr>
              <a:t>The main idea of this book:</a:t>
            </a:r>
          </a:p>
          <a:p>
            <a:pPr algn="ctr" defTabSz="685783" eaLnBrk="0" fontAlgn="base" hangingPunct="0">
              <a:spcBef>
                <a:spcPct val="0"/>
              </a:spcBef>
              <a:spcAft>
                <a:spcPct val="0"/>
              </a:spcAft>
            </a:pPr>
            <a:r>
              <a:rPr lang="en-US" altLang="zh-CN" sz="2000" i="1" dirty="0">
                <a:solidFill>
                  <a:srgbClr val="FFFFFF"/>
                </a:solidFill>
              </a:rPr>
              <a:t>Processing data through a single universal learning algorithm</a:t>
            </a:r>
            <a:r>
              <a:rPr lang="en-US" sz="2000" i="1" dirty="0">
                <a:solidFill>
                  <a:srgbClr val="FFFFFF"/>
                </a:solidFill>
              </a:rPr>
              <a:t>—</a:t>
            </a:r>
            <a:r>
              <a:rPr lang="zh-CN" altLang="en-US" sz="2000" i="1" dirty="0">
                <a:solidFill>
                  <a:srgbClr val="FFFFFF"/>
                </a:solidFill>
              </a:rPr>
              <a:t> </a:t>
            </a:r>
            <a:r>
              <a:rPr lang="en-US" altLang="zh-CN" sz="2000" i="1" dirty="0">
                <a:solidFill>
                  <a:srgbClr val="FFFFFF"/>
                </a:solidFill>
              </a:rPr>
              <a:t>can get all the knowledge from the past, the present, and the future</a:t>
            </a:r>
          </a:p>
          <a:p>
            <a:pPr algn="ctr" defTabSz="685783" eaLnBrk="0" fontAlgn="base" hangingPunct="0">
              <a:spcBef>
                <a:spcPct val="0"/>
              </a:spcBef>
              <a:spcAft>
                <a:spcPct val="0"/>
              </a:spcAft>
            </a:pPr>
            <a:endParaRPr lang="en-US" sz="2000" i="1" dirty="0">
              <a:solidFill>
                <a:srgbClr val="FFFFFF"/>
              </a:solidFill>
            </a:endParaRPr>
          </a:p>
          <a:p>
            <a:pPr algn="ctr" defTabSz="685783" eaLnBrk="0" fontAlgn="base" hangingPunct="0">
              <a:spcBef>
                <a:spcPct val="0"/>
              </a:spcBef>
              <a:spcAft>
                <a:spcPct val="0"/>
              </a:spcAft>
            </a:pPr>
            <a:r>
              <a:rPr lang="en-US" sz="2000" i="1" dirty="0">
                <a:solidFill>
                  <a:srgbClr val="FFFFFF"/>
                </a:solidFill>
              </a:rPr>
              <a:t>		Pedro </a:t>
            </a:r>
            <a:r>
              <a:rPr lang="en-US" sz="2000" i="1" dirty="0" err="1">
                <a:solidFill>
                  <a:srgbClr val="FFFFFF"/>
                </a:solidFill>
              </a:rPr>
              <a:t>Domingos</a:t>
            </a:r>
            <a:r>
              <a:rPr lang="en-US" sz="2000" i="1" dirty="0">
                <a:solidFill>
                  <a:srgbClr val="FFFFFF"/>
                </a:solidFill>
              </a:rPr>
              <a:t>, TMA, P. 25</a:t>
            </a:r>
            <a:endParaRPr lang="en-US" sz="2000" dirty="0">
              <a:solidFill>
                <a:srgbClr val="FFFFFF"/>
              </a:solidFill>
            </a:endParaRPr>
          </a:p>
        </p:txBody>
      </p:sp>
      <p:sp>
        <p:nvSpPr>
          <p:cNvPr id="3" name="TextBox 2"/>
          <p:cNvSpPr txBox="1"/>
          <p:nvPr/>
        </p:nvSpPr>
        <p:spPr>
          <a:xfrm>
            <a:off x="4905031" y="1262285"/>
            <a:ext cx="2060179" cy="276999"/>
          </a:xfrm>
          <a:prstGeom prst="rect">
            <a:avLst/>
          </a:prstGeom>
          <a:noFill/>
        </p:spPr>
        <p:txBody>
          <a:bodyPr wrap="none" rtlCol="0">
            <a:spAutoFit/>
          </a:bodyPr>
          <a:lstStyle/>
          <a:p>
            <a:pPr algn="ctr" defTabSz="685783" eaLnBrk="0" fontAlgn="base" hangingPunct="0">
              <a:spcBef>
                <a:spcPct val="0"/>
              </a:spcBef>
              <a:spcAft>
                <a:spcPct val="0"/>
              </a:spcAft>
            </a:pPr>
            <a:r>
              <a:rPr lang="en-US" altLang="zh-CN" sz="1200" dirty="0">
                <a:solidFill>
                  <a:srgbClr val="FFFFFF"/>
                </a:solidFill>
              </a:rPr>
              <a:t>Bill Gates’ recommendation</a:t>
            </a:r>
            <a:endParaRPr lang="en-US" sz="1200" dirty="0">
              <a:solidFill>
                <a:srgbClr val="FFFFFF"/>
              </a:solidFill>
            </a:endParaRPr>
          </a:p>
        </p:txBody>
      </p:sp>
      <p:pic>
        <p:nvPicPr>
          <p:cNvPr id="5" name="Picture 4"/>
          <p:cNvPicPr>
            <a:picLocks noChangeAspect="1"/>
          </p:cNvPicPr>
          <p:nvPr/>
        </p:nvPicPr>
        <p:blipFill>
          <a:blip r:embed="rId4"/>
          <a:stretch>
            <a:fillRect/>
          </a:stretch>
        </p:blipFill>
        <p:spPr>
          <a:xfrm>
            <a:off x="215545" y="3262913"/>
            <a:ext cx="1058233" cy="1504350"/>
          </a:xfrm>
          <a:prstGeom prst="rect">
            <a:avLst/>
          </a:prstGeom>
        </p:spPr>
      </p:pic>
      <p:sp>
        <p:nvSpPr>
          <p:cNvPr id="8" name="TextBox 7"/>
          <p:cNvSpPr txBox="1"/>
          <p:nvPr/>
        </p:nvSpPr>
        <p:spPr>
          <a:xfrm>
            <a:off x="384340" y="3084072"/>
            <a:ext cx="559769" cy="242374"/>
          </a:xfrm>
          <a:prstGeom prst="rect">
            <a:avLst/>
          </a:prstGeom>
          <a:noFill/>
        </p:spPr>
        <p:txBody>
          <a:bodyPr wrap="none" rtlCol="0">
            <a:spAutoFit/>
          </a:bodyPr>
          <a:lstStyle/>
          <a:p>
            <a:pPr defTabSz="685783" eaLnBrk="0" fontAlgn="base" hangingPunct="0">
              <a:spcBef>
                <a:spcPct val="0"/>
              </a:spcBef>
              <a:spcAft>
                <a:spcPct val="0"/>
              </a:spcAft>
            </a:pPr>
            <a:r>
              <a:rPr lang="zh-CN" altLang="en-US" sz="975"/>
              <a:t>中译本</a:t>
            </a:r>
            <a:endParaRPr lang="en-US" sz="975" dirty="0"/>
          </a:p>
        </p:txBody>
      </p:sp>
    </p:spTree>
    <p:extLst>
      <p:ext uri="{BB962C8B-B14F-4D97-AF65-F5344CB8AC3E}">
        <p14:creationId xmlns:p14="http://schemas.microsoft.com/office/powerpoint/2010/main" val="2926206570"/>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095" y="128604"/>
            <a:ext cx="7886700" cy="574295"/>
          </a:xfrm>
        </p:spPr>
        <p:txBody>
          <a:bodyPr>
            <a:normAutofit/>
          </a:bodyPr>
          <a:lstStyle/>
          <a:p>
            <a:pPr algn="ctr"/>
            <a:r>
              <a:rPr lang="en-US" altLang="zh-CN" sz="2400" dirty="0">
                <a:solidFill>
                  <a:srgbClr val="E2C044"/>
                </a:solidFill>
                <a:latin typeface="Hei" charset="-122"/>
                <a:ea typeface="Hei" charset="-122"/>
                <a:cs typeface="Hei" charset="-122"/>
              </a:rPr>
              <a:t>Five Factions of Algorithm</a:t>
            </a:r>
            <a:endParaRPr lang="en-US" sz="2400" dirty="0">
              <a:solidFill>
                <a:srgbClr val="E2C044"/>
              </a:solidFill>
              <a:latin typeface="Hei" charset="-122"/>
              <a:ea typeface="Hei" charset="-122"/>
              <a:cs typeface="Hei" charset="-122"/>
            </a:endParaRPr>
          </a:p>
        </p:txBody>
      </p:sp>
      <p:pic>
        <p:nvPicPr>
          <p:cNvPr id="6" name="Picture 5"/>
          <p:cNvPicPr>
            <a:picLocks noChangeAspect="1"/>
          </p:cNvPicPr>
          <p:nvPr/>
        </p:nvPicPr>
        <p:blipFill>
          <a:blip r:embed="rId2"/>
          <a:stretch>
            <a:fillRect/>
          </a:stretch>
        </p:blipFill>
        <p:spPr>
          <a:xfrm>
            <a:off x="5716244" y="663142"/>
            <a:ext cx="2941986" cy="4505189"/>
          </a:xfrm>
          <a:prstGeom prst="rect">
            <a:avLst/>
          </a:prstGeom>
        </p:spPr>
      </p:pic>
      <p:pic>
        <p:nvPicPr>
          <p:cNvPr id="3" name="Picture 2"/>
          <p:cNvPicPr>
            <a:picLocks noChangeAspect="1"/>
          </p:cNvPicPr>
          <p:nvPr/>
        </p:nvPicPr>
        <p:blipFill>
          <a:blip r:embed="rId3"/>
          <a:stretch>
            <a:fillRect/>
          </a:stretch>
        </p:blipFill>
        <p:spPr>
          <a:xfrm>
            <a:off x="497913" y="675556"/>
            <a:ext cx="4677890" cy="4480359"/>
          </a:xfrm>
          <a:prstGeom prst="rect">
            <a:avLst/>
          </a:prstGeom>
        </p:spPr>
      </p:pic>
    </p:spTree>
    <p:extLst>
      <p:ext uri="{BB962C8B-B14F-4D97-AF65-F5344CB8AC3E}">
        <p14:creationId xmlns:p14="http://schemas.microsoft.com/office/powerpoint/2010/main" val="3824107860"/>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3600" y="227792"/>
            <a:ext cx="7886700" cy="488652"/>
          </a:xfrm>
        </p:spPr>
        <p:txBody>
          <a:bodyPr>
            <a:normAutofit fontScale="90000"/>
          </a:bodyPr>
          <a:lstStyle/>
          <a:p>
            <a:pPr algn="ctr"/>
            <a:r>
              <a:rPr lang="en-US" altLang="zh-CN" sz="2400" dirty="0">
                <a:solidFill>
                  <a:srgbClr val="E2C044"/>
                </a:solidFill>
                <a:latin typeface="Hei" charset="-122"/>
                <a:ea typeface="Hei" charset="-122"/>
                <a:cs typeface="Hei" charset="-122"/>
              </a:rPr>
              <a:t>Knowledge System based on Computational Thinking</a:t>
            </a:r>
            <a:endParaRPr lang="en-US" sz="2400" dirty="0">
              <a:solidFill>
                <a:srgbClr val="E2C044"/>
              </a:solidFill>
              <a:latin typeface="Hei" charset="-122"/>
              <a:ea typeface="Hei" charset="-122"/>
              <a:cs typeface="Hei" charset="-122"/>
            </a:endParaRPr>
          </a:p>
        </p:txBody>
      </p:sp>
      <p:graphicFrame>
        <p:nvGraphicFramePr>
          <p:cNvPr id="21" name="Table 20"/>
          <p:cNvGraphicFramePr>
            <a:graphicFrameLocks noGrp="1"/>
          </p:cNvGraphicFramePr>
          <p:nvPr/>
        </p:nvGraphicFramePr>
        <p:xfrm>
          <a:off x="381002" y="1249401"/>
          <a:ext cx="1342996" cy="3395373"/>
        </p:xfrm>
        <a:graphic>
          <a:graphicData uri="http://schemas.openxmlformats.org/drawingml/2006/table">
            <a:tbl>
              <a:tblPr firstRow="1" bandRow="1">
                <a:tableStyleId>{5C22544A-7EE6-4342-B048-85BDC9FD1C3A}</a:tableStyleId>
              </a:tblPr>
              <a:tblGrid>
                <a:gridCol w="1342996">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1"/>
                          </a:solidFill>
                          <a:latin typeface="LiHei Pro Medium" charset="-120"/>
                          <a:ea typeface="LiHei Pro Medium" charset="-120"/>
                          <a:cs typeface="LiHei Pro Medium" charset="-120"/>
                        </a:rPr>
                        <a:t>Gene Evolution</a:t>
                      </a:r>
                      <a:endParaRPr lang="en-US" sz="1200" dirty="0">
                        <a:solidFill>
                          <a:schemeClr val="tx1"/>
                        </a:solidFill>
                        <a:latin typeface="LiHei Pro Medium" charset="-120"/>
                        <a:ea typeface="LiHei Pro Medium" charset="-120"/>
                        <a:cs typeface="LiHei Pro Medium" charset="-120"/>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Neutral Network</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1"/>
                  </a:ext>
                </a:extLst>
              </a:tr>
              <a:tr h="7086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Symbolic Logic</a:t>
                      </a:r>
                      <a:endParaRPr lang="en-US" sz="12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latin typeface="Hei" charset="-122"/>
                          <a:ea typeface="Hei" charset="-122"/>
                          <a:cs typeface="Hei" charset="-122"/>
                        </a:rPr>
                        <a:t>Causal</a:t>
                      </a:r>
                      <a:r>
                        <a:rPr lang="en-US" sz="1100" baseline="0" dirty="0">
                          <a:latin typeface="Hei" charset="-122"/>
                          <a:ea typeface="Hei" charset="-122"/>
                          <a:cs typeface="Hei" charset="-122"/>
                        </a:rPr>
                        <a:t> Probability</a:t>
                      </a:r>
                      <a:endParaRPr lang="en-US" sz="11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3"/>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dirty="0">
                          <a:latin typeface="Hei" charset="-122"/>
                          <a:ea typeface="Hei" charset="-122"/>
                          <a:cs typeface="Hei" charset="-122"/>
                        </a:rPr>
                        <a:t>Cognitive</a:t>
                      </a:r>
                      <a:r>
                        <a:rPr lang="en-US" altLang="zh-CN" sz="900" baseline="0" dirty="0">
                          <a:latin typeface="Hei" charset="-122"/>
                          <a:ea typeface="Hei" charset="-122"/>
                          <a:cs typeface="Hei" charset="-122"/>
                        </a:rPr>
                        <a:t> S</a:t>
                      </a:r>
                      <a:r>
                        <a:rPr lang="en-US" altLang="zh-CN" sz="900" dirty="0">
                          <a:latin typeface="Hei" charset="-122"/>
                          <a:ea typeface="Hei" charset="-122"/>
                          <a:cs typeface="Hei" charset="-122"/>
                        </a:rPr>
                        <a:t>emantics</a:t>
                      </a:r>
                      <a:endParaRPr lang="en-US" sz="900" dirty="0"/>
                    </a:p>
                  </a:txBody>
                  <a:tcPr marL="68580" marR="68580" marT="34290" marB="34290"/>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1923363" y="1578178"/>
          <a:ext cx="1536997" cy="2735125"/>
        </p:xfrm>
        <a:graphic>
          <a:graphicData uri="http://schemas.openxmlformats.org/drawingml/2006/table">
            <a:tbl>
              <a:tblPr firstRow="1" bandRow="1">
                <a:tableStyleId>{5C22544A-7EE6-4342-B048-85BDC9FD1C3A}</a:tableStyleId>
              </a:tblPr>
              <a:tblGrid>
                <a:gridCol w="1536997">
                  <a:extLst>
                    <a:ext uri="{9D8B030D-6E8A-4147-A177-3AD203B41FA5}">
                      <a16:colId xmlns:a16="http://schemas.microsoft.com/office/drawing/2014/main" val="20000"/>
                    </a:ext>
                  </a:extLst>
                </a:gridCol>
              </a:tblGrid>
              <a:tr h="7200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Hei" charset="-122"/>
                          <a:ea typeface="Hei" charset="-122"/>
                          <a:cs typeface="Hei" charset="-122"/>
                        </a:rPr>
                        <a:t>IoT</a:t>
                      </a:r>
                      <a:r>
                        <a:rPr lang="zh-CN" altLang="en-US" sz="1400" dirty="0">
                          <a:latin typeface="Hei" charset="-122"/>
                          <a:ea typeface="Hei" charset="-122"/>
                          <a:cs typeface="Hei" charset="-122"/>
                        </a:rPr>
                        <a:t> </a:t>
                      </a:r>
                      <a:r>
                        <a:rPr lang="en-US" altLang="zh-CN" sz="1400" dirty="0">
                          <a:latin typeface="Hei" charset="-122"/>
                          <a:ea typeface="Hei" charset="-122"/>
                          <a:cs typeface="Hei" charset="-122"/>
                        </a:rPr>
                        <a:t>and Quantum Computing</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TPU</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tx1"/>
                          </a:solidFill>
                          <a:latin typeface="Hei" charset="-122"/>
                          <a:ea typeface="Hei" charset="-122"/>
                          <a:cs typeface="Hei" charset="-122"/>
                        </a:rPr>
                        <a:t>GPU</a:t>
                      </a:r>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CPU</a:t>
                      </a:r>
                    </a:p>
                    <a:p>
                      <a:pPr algn="ctr"/>
                      <a:endParaRPr lang="en-US" sz="1400" dirty="0"/>
                    </a:p>
                  </a:txBody>
                  <a:tcPr marL="68580" marR="68580" marT="34290" marB="34290"/>
                </a:tc>
                <a:extLst>
                  <a:ext uri="{0D108BD9-81ED-4DB2-BD59-A6C34878D82A}">
                    <a16:rowId xmlns:a16="http://schemas.microsoft.com/office/drawing/2014/main" val="10003"/>
                  </a:ext>
                </a:extLst>
              </a:tr>
            </a:tbl>
          </a:graphicData>
        </a:graphic>
      </p:graphicFrame>
      <p:graphicFrame>
        <p:nvGraphicFramePr>
          <p:cNvPr id="23" name="Table 22"/>
          <p:cNvGraphicFramePr>
            <a:graphicFrameLocks noGrp="1"/>
          </p:cNvGraphicFramePr>
          <p:nvPr/>
        </p:nvGraphicFramePr>
        <p:xfrm>
          <a:off x="3670610" y="1921078"/>
          <a:ext cx="1347711" cy="2015035"/>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Big</a:t>
                      </a:r>
                      <a:r>
                        <a:rPr lang="en-US" altLang="zh-CN" sz="1400" baseline="0" dirty="0">
                          <a:latin typeface="Hei" charset="-122"/>
                          <a:ea typeface="Hei" charset="-122"/>
                          <a:cs typeface="Hei" charset="-122"/>
                        </a:rPr>
                        <a:t> Data</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Computed Data</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Artificial</a:t>
                      </a:r>
                      <a:r>
                        <a:rPr lang="en-US" altLang="zh-CN" sz="1400" baseline="0" dirty="0">
                          <a:latin typeface="Hei" charset="-122"/>
                          <a:ea typeface="Hei" charset="-122"/>
                          <a:cs typeface="Hei" charset="-122"/>
                        </a:rPr>
                        <a:t> Data</a:t>
                      </a:r>
                      <a:endParaRPr lang="en-US" sz="1400" dirty="0"/>
                    </a:p>
                  </a:txBody>
                  <a:tcPr marL="68580" marR="68580" marT="34290" marB="34290"/>
                </a:tc>
                <a:extLst>
                  <a:ext uri="{0D108BD9-81ED-4DB2-BD59-A6C34878D82A}">
                    <a16:rowId xmlns:a16="http://schemas.microsoft.com/office/drawing/2014/main" val="10002"/>
                  </a:ext>
                </a:extLst>
              </a:tr>
            </a:tbl>
          </a:graphicData>
        </a:graphic>
      </p:graphicFrame>
      <p:graphicFrame>
        <p:nvGraphicFramePr>
          <p:cNvPr id="24" name="Table 23"/>
          <p:cNvGraphicFramePr>
            <a:graphicFrameLocks noGrp="1"/>
          </p:cNvGraphicFramePr>
          <p:nvPr/>
        </p:nvGraphicFramePr>
        <p:xfrm>
          <a:off x="5239456" y="2256917"/>
          <a:ext cx="1347711" cy="1343357"/>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Hei" charset="-122"/>
                          <a:ea typeface="Hei" charset="-122"/>
                          <a:cs typeface="Hei" charset="-122"/>
                        </a:rPr>
                        <a:t>Distributed</a:t>
                      </a:r>
                      <a:r>
                        <a:rPr lang="en-US" sz="1400" baseline="0" dirty="0">
                          <a:latin typeface="Hei" charset="-122"/>
                          <a:ea typeface="Hei" charset="-122"/>
                          <a:cs typeface="Hei" charset="-122"/>
                        </a:rPr>
                        <a:t> </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Centralized</a:t>
                      </a:r>
                      <a:endParaRPr lang="en-US" sz="1400" dirty="0"/>
                    </a:p>
                  </a:txBody>
                  <a:tcPr marL="68580" marR="68580" marT="34290" marB="34290"/>
                </a:tc>
                <a:extLst>
                  <a:ext uri="{0D108BD9-81ED-4DB2-BD59-A6C34878D82A}">
                    <a16:rowId xmlns:a16="http://schemas.microsoft.com/office/drawing/2014/main" val="10001"/>
                  </a:ext>
                </a:extLst>
              </a:tr>
            </a:tbl>
          </a:graphicData>
        </a:graphic>
      </p:graphicFrame>
      <p:graphicFrame>
        <p:nvGraphicFramePr>
          <p:cNvPr id="25" name="Table 24"/>
          <p:cNvGraphicFramePr>
            <a:graphicFrameLocks noGrp="1"/>
          </p:cNvGraphicFramePr>
          <p:nvPr/>
        </p:nvGraphicFramePr>
        <p:xfrm>
          <a:off x="6812795" y="2592757"/>
          <a:ext cx="1347711" cy="671678"/>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Hei" charset="-122"/>
                          <a:ea typeface="Hei" charset="-122"/>
                          <a:cs typeface="Hei" charset="-122"/>
                        </a:rPr>
                        <a:t>General</a:t>
                      </a:r>
                      <a:r>
                        <a:rPr lang="en-US" sz="1200" baseline="0" dirty="0">
                          <a:latin typeface="Hei" charset="-122"/>
                          <a:ea typeface="Hei" charset="-122"/>
                          <a:cs typeface="Hei" charset="-122"/>
                        </a:rPr>
                        <a:t> Protocol</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bl>
          </a:graphicData>
        </a:graphic>
      </p:graphicFrame>
      <p:sp>
        <p:nvSpPr>
          <p:cNvPr id="26" name="TextBox 25"/>
          <p:cNvSpPr txBox="1"/>
          <p:nvPr/>
        </p:nvSpPr>
        <p:spPr>
          <a:xfrm>
            <a:off x="713944" y="763645"/>
            <a:ext cx="1266693" cy="400110"/>
          </a:xfrm>
          <a:prstGeom prst="rect">
            <a:avLst/>
          </a:prstGeom>
          <a:noFill/>
        </p:spPr>
        <p:txBody>
          <a:bodyPr wrap="none" rtlCol="0">
            <a:spAutoFit/>
          </a:bodyPr>
          <a:lstStyle/>
          <a:p>
            <a:r>
              <a:rPr lang="en-US" altLang="zh-CN" sz="2000" b="1" dirty="0">
                <a:solidFill>
                  <a:schemeClr val="bg1"/>
                </a:solidFill>
              </a:rPr>
              <a:t>Software</a:t>
            </a:r>
            <a:endParaRPr lang="en-US" sz="2000" b="1" dirty="0">
              <a:solidFill>
                <a:schemeClr val="bg1"/>
              </a:solidFill>
            </a:endParaRPr>
          </a:p>
        </p:txBody>
      </p:sp>
      <p:sp>
        <p:nvSpPr>
          <p:cNvPr id="27" name="TextBox 26"/>
          <p:cNvSpPr txBox="1"/>
          <p:nvPr/>
        </p:nvSpPr>
        <p:spPr>
          <a:xfrm>
            <a:off x="2050889" y="1042868"/>
            <a:ext cx="1353256" cy="400110"/>
          </a:xfrm>
          <a:prstGeom prst="rect">
            <a:avLst/>
          </a:prstGeom>
          <a:noFill/>
        </p:spPr>
        <p:txBody>
          <a:bodyPr wrap="none" rtlCol="0">
            <a:spAutoFit/>
          </a:bodyPr>
          <a:lstStyle/>
          <a:p>
            <a:r>
              <a:rPr lang="en-US" altLang="zh-CN" sz="2000" b="1" dirty="0">
                <a:solidFill>
                  <a:schemeClr val="bg1"/>
                </a:solidFill>
              </a:rPr>
              <a:t>Hardware</a:t>
            </a:r>
            <a:endParaRPr lang="en-US" sz="2000" b="1" dirty="0">
              <a:solidFill>
                <a:schemeClr val="bg1"/>
              </a:solidFill>
            </a:endParaRPr>
          </a:p>
        </p:txBody>
      </p:sp>
      <p:sp>
        <p:nvSpPr>
          <p:cNvPr id="28" name="TextBox 27"/>
          <p:cNvSpPr txBox="1"/>
          <p:nvPr/>
        </p:nvSpPr>
        <p:spPr>
          <a:xfrm>
            <a:off x="3790141" y="1446864"/>
            <a:ext cx="1154483" cy="400110"/>
          </a:xfrm>
          <a:prstGeom prst="rect">
            <a:avLst/>
          </a:prstGeom>
          <a:noFill/>
        </p:spPr>
        <p:txBody>
          <a:bodyPr wrap="none" rtlCol="0">
            <a:spAutoFit/>
          </a:bodyPr>
          <a:lstStyle/>
          <a:p>
            <a:r>
              <a:rPr lang="en-US" sz="2000" b="1" dirty="0">
                <a:solidFill>
                  <a:schemeClr val="bg1"/>
                </a:solidFill>
              </a:rPr>
              <a:t>Content</a:t>
            </a:r>
          </a:p>
        </p:txBody>
      </p:sp>
      <p:sp>
        <p:nvSpPr>
          <p:cNvPr id="29" name="TextBox 28"/>
          <p:cNvSpPr txBox="1"/>
          <p:nvPr/>
        </p:nvSpPr>
        <p:spPr>
          <a:xfrm>
            <a:off x="6898803" y="2100592"/>
            <a:ext cx="1297150" cy="400110"/>
          </a:xfrm>
          <a:prstGeom prst="rect">
            <a:avLst/>
          </a:prstGeom>
          <a:noFill/>
        </p:spPr>
        <p:txBody>
          <a:bodyPr wrap="none" rtlCol="0">
            <a:spAutoFit/>
          </a:bodyPr>
          <a:lstStyle/>
          <a:p>
            <a:r>
              <a:rPr lang="en-US" altLang="zh-CN" sz="2000" b="1">
                <a:solidFill>
                  <a:schemeClr val="bg1"/>
                </a:solidFill>
              </a:rPr>
              <a:t>Standard</a:t>
            </a:r>
            <a:endParaRPr lang="en-US" sz="2000" b="1" dirty="0">
              <a:solidFill>
                <a:schemeClr val="bg1"/>
              </a:solidFill>
            </a:endParaRPr>
          </a:p>
        </p:txBody>
      </p:sp>
      <p:sp>
        <p:nvSpPr>
          <p:cNvPr id="30" name="TextBox 29"/>
          <p:cNvSpPr txBox="1"/>
          <p:nvPr/>
        </p:nvSpPr>
        <p:spPr>
          <a:xfrm>
            <a:off x="5355294" y="1863602"/>
            <a:ext cx="1253869" cy="400110"/>
          </a:xfrm>
          <a:prstGeom prst="rect">
            <a:avLst/>
          </a:prstGeom>
          <a:noFill/>
        </p:spPr>
        <p:txBody>
          <a:bodyPr wrap="none" rtlCol="0">
            <a:spAutoFit/>
          </a:bodyPr>
          <a:lstStyle/>
          <a:p>
            <a:r>
              <a:rPr lang="en-US" altLang="zh-CN" sz="2000" b="1" dirty="0">
                <a:solidFill>
                  <a:schemeClr val="bg1"/>
                </a:solidFill>
              </a:rPr>
              <a:t>Thinking</a:t>
            </a:r>
            <a:endParaRPr lang="en-US" sz="2000" b="1" dirty="0">
              <a:solidFill>
                <a:schemeClr val="bg1"/>
              </a:solidFill>
            </a:endParaRPr>
          </a:p>
        </p:txBody>
      </p:sp>
      <p:pic>
        <p:nvPicPr>
          <p:cNvPr id="34" name="Picture 3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522023" y="2534519"/>
            <a:ext cx="782576" cy="335839"/>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522023" y="3182570"/>
            <a:ext cx="797570" cy="310787"/>
          </a:xfrm>
          <a:prstGeom prst="rect">
            <a:avLst/>
          </a:prstGeom>
        </p:spPr>
      </p:pic>
      <p:pic>
        <p:nvPicPr>
          <p:cNvPr id="36" name="Picture 3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735947" y="2267133"/>
            <a:ext cx="570681" cy="237784"/>
          </a:xfrm>
          <a:prstGeom prst="rect">
            <a:avLst/>
          </a:prstGeom>
        </p:spPr>
      </p:pic>
      <p:pic>
        <p:nvPicPr>
          <p:cNvPr id="37" name="Picture 3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801562" y="3606881"/>
            <a:ext cx="478829" cy="585477"/>
          </a:xfrm>
          <a:prstGeom prst="rect">
            <a:avLst/>
          </a:prstGeom>
        </p:spPr>
      </p:pic>
      <p:pic>
        <p:nvPicPr>
          <p:cNvPr id="38" name="Picture 3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091978" y="2870356"/>
            <a:ext cx="504972" cy="339668"/>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387130" y="3606881"/>
            <a:ext cx="582875" cy="585477"/>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452265" y="3885226"/>
            <a:ext cx="494459" cy="327848"/>
          </a:xfrm>
          <a:prstGeom prst="rect">
            <a:avLst/>
          </a:prstGeom>
        </p:spPr>
      </p:pic>
      <p:pic>
        <p:nvPicPr>
          <p:cNvPr id="41" name="Picture 4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463139" y="3190223"/>
            <a:ext cx="472712" cy="348219"/>
          </a:xfrm>
          <a:prstGeom prst="rect">
            <a:avLst/>
          </a:prstGeom>
        </p:spPr>
      </p:pic>
      <p:pic>
        <p:nvPicPr>
          <p:cNvPr id="42" name="Picture 4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298053" y="2566696"/>
            <a:ext cx="884452" cy="297102"/>
          </a:xfrm>
          <a:prstGeom prst="rect">
            <a:avLst/>
          </a:prstGeom>
        </p:spPr>
      </p:pic>
      <p:pic>
        <p:nvPicPr>
          <p:cNvPr id="44" name="Picture 43"/>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62891" y="1492918"/>
            <a:ext cx="331518" cy="406422"/>
          </a:xfrm>
          <a:prstGeom prst="rect">
            <a:avLst/>
          </a:prstGeom>
        </p:spPr>
      </p:pic>
      <p:sp>
        <p:nvSpPr>
          <p:cNvPr id="45" name="TextBox 44"/>
          <p:cNvSpPr txBox="1"/>
          <p:nvPr/>
        </p:nvSpPr>
        <p:spPr>
          <a:xfrm>
            <a:off x="876301" y="1531627"/>
            <a:ext cx="622286" cy="242374"/>
          </a:xfrm>
          <a:prstGeom prst="rect">
            <a:avLst/>
          </a:prstGeom>
          <a:noFill/>
        </p:spPr>
        <p:txBody>
          <a:bodyPr wrap="none" rtlCol="0">
            <a:spAutoFit/>
          </a:bodyPr>
          <a:lstStyle/>
          <a:p>
            <a:r>
              <a:rPr lang="en-US" altLang="zh-CN" sz="975"/>
              <a:t>T. </a:t>
            </a:r>
            <a:r>
              <a:rPr lang="en-US" altLang="zh-CN" sz="975" dirty="0"/>
              <a:t>Kuhn</a:t>
            </a:r>
            <a:endParaRPr lang="en-US" sz="975" dirty="0"/>
          </a:p>
        </p:txBody>
      </p:sp>
      <p:sp>
        <p:nvSpPr>
          <p:cNvPr id="46" name="TextBox 45"/>
          <p:cNvSpPr txBox="1"/>
          <p:nvPr/>
        </p:nvSpPr>
        <p:spPr>
          <a:xfrm>
            <a:off x="6806767" y="3571064"/>
            <a:ext cx="1742984" cy="461665"/>
          </a:xfrm>
          <a:prstGeom prst="rect">
            <a:avLst/>
          </a:prstGeom>
          <a:noFill/>
        </p:spPr>
        <p:txBody>
          <a:bodyPr wrap="square" rtlCol="0">
            <a:spAutoFit/>
          </a:bodyPr>
          <a:lstStyle/>
          <a:p>
            <a:r>
              <a:rPr lang="en-US" altLang="zh-CN" sz="1200" dirty="0">
                <a:solidFill>
                  <a:srgbClr val="E2C044"/>
                </a:solidFill>
              </a:rPr>
              <a:t>Computable collective learning system </a:t>
            </a:r>
            <a:endParaRPr lang="en-US" sz="1200" dirty="0">
              <a:solidFill>
                <a:srgbClr val="E2C044"/>
              </a:solidFill>
            </a:endParaRPr>
          </a:p>
        </p:txBody>
      </p:sp>
      <p:sp>
        <p:nvSpPr>
          <p:cNvPr id="47" name="TextBox 46"/>
          <p:cNvSpPr txBox="1"/>
          <p:nvPr/>
        </p:nvSpPr>
        <p:spPr>
          <a:xfrm>
            <a:off x="1818382" y="4389951"/>
            <a:ext cx="1814228" cy="461665"/>
          </a:xfrm>
          <a:prstGeom prst="rect">
            <a:avLst/>
          </a:prstGeom>
          <a:noFill/>
        </p:spPr>
        <p:txBody>
          <a:bodyPr wrap="square" rtlCol="0">
            <a:spAutoFit/>
          </a:bodyPr>
          <a:lstStyle/>
          <a:p>
            <a:r>
              <a:rPr lang="en-US" altLang="zh-CN" sz="1200" dirty="0">
                <a:solidFill>
                  <a:srgbClr val="E2C044"/>
                </a:solidFill>
              </a:rPr>
              <a:t>Computational ability, energy, equipment</a:t>
            </a:r>
            <a:endParaRPr lang="en-US" sz="1200" dirty="0">
              <a:solidFill>
                <a:srgbClr val="E2C044"/>
              </a:solidFill>
            </a:endParaRPr>
          </a:p>
        </p:txBody>
      </p:sp>
      <p:sp>
        <p:nvSpPr>
          <p:cNvPr id="48" name="TextBox 47"/>
          <p:cNvSpPr txBox="1"/>
          <p:nvPr/>
        </p:nvSpPr>
        <p:spPr>
          <a:xfrm>
            <a:off x="3619635" y="4279012"/>
            <a:ext cx="1704313" cy="276999"/>
          </a:xfrm>
          <a:prstGeom prst="rect">
            <a:avLst/>
          </a:prstGeom>
          <a:noFill/>
        </p:spPr>
        <p:txBody>
          <a:bodyPr wrap="none" rtlCol="0">
            <a:spAutoFit/>
          </a:bodyPr>
          <a:lstStyle/>
          <a:p>
            <a:r>
              <a:rPr lang="en-US" altLang="zh-CN" sz="1200" dirty="0">
                <a:solidFill>
                  <a:srgbClr val="E2C044"/>
                </a:solidFill>
              </a:rPr>
              <a:t>Memory space, theme</a:t>
            </a:r>
            <a:endParaRPr lang="en-US" sz="1200" dirty="0">
              <a:solidFill>
                <a:srgbClr val="E2C044"/>
              </a:solidFill>
            </a:endParaRPr>
          </a:p>
        </p:txBody>
      </p:sp>
      <p:pic>
        <p:nvPicPr>
          <p:cNvPr id="49" name="Picture 48"/>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480150" y="2169143"/>
            <a:ext cx="332717" cy="384429"/>
          </a:xfrm>
          <a:prstGeom prst="rect">
            <a:avLst/>
          </a:prstGeom>
        </p:spPr>
      </p:pic>
      <p:sp>
        <p:nvSpPr>
          <p:cNvPr id="51" name="TextBox 50"/>
          <p:cNvSpPr txBox="1"/>
          <p:nvPr/>
        </p:nvSpPr>
        <p:spPr>
          <a:xfrm>
            <a:off x="785382" y="2346220"/>
            <a:ext cx="856325" cy="242374"/>
          </a:xfrm>
          <a:prstGeom prst="rect">
            <a:avLst/>
          </a:prstGeom>
          <a:noFill/>
        </p:spPr>
        <p:txBody>
          <a:bodyPr wrap="none" rtlCol="0">
            <a:spAutoFit/>
          </a:bodyPr>
          <a:lstStyle/>
          <a:p>
            <a:r>
              <a:rPr lang="en-US" altLang="zh-CN" sz="975" dirty="0"/>
              <a:t>D. Hassabis</a:t>
            </a:r>
            <a:endParaRPr lang="en-US" sz="975" dirty="0"/>
          </a:p>
        </p:txBody>
      </p:sp>
      <p:sp>
        <p:nvSpPr>
          <p:cNvPr id="52" name="TextBox 51"/>
          <p:cNvSpPr txBox="1"/>
          <p:nvPr/>
        </p:nvSpPr>
        <p:spPr>
          <a:xfrm>
            <a:off x="876299" y="4245192"/>
            <a:ext cx="692818" cy="242374"/>
          </a:xfrm>
          <a:prstGeom prst="rect">
            <a:avLst/>
          </a:prstGeom>
          <a:noFill/>
        </p:spPr>
        <p:txBody>
          <a:bodyPr wrap="none" rtlCol="0">
            <a:spAutoFit/>
          </a:bodyPr>
          <a:lstStyle/>
          <a:p>
            <a:r>
              <a:rPr lang="en-US" altLang="zh-CN" sz="975" dirty="0"/>
              <a:t>G. </a:t>
            </a:r>
            <a:r>
              <a:rPr lang="en-US" altLang="zh-CN" sz="975" dirty="0" err="1"/>
              <a:t>Lakoff</a:t>
            </a:r>
            <a:endParaRPr lang="en-US" sz="975" dirty="0"/>
          </a:p>
        </p:txBody>
      </p:sp>
      <p:pic>
        <p:nvPicPr>
          <p:cNvPr id="53" name="Picture 52"/>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24637" y="4241037"/>
            <a:ext cx="441954" cy="307600"/>
          </a:xfrm>
          <a:prstGeom prst="rect">
            <a:avLst/>
          </a:prstGeom>
        </p:spPr>
      </p:pic>
      <p:sp>
        <p:nvSpPr>
          <p:cNvPr id="55" name="TextBox 54"/>
          <p:cNvSpPr txBox="1"/>
          <p:nvPr/>
        </p:nvSpPr>
        <p:spPr>
          <a:xfrm>
            <a:off x="795750" y="2938522"/>
            <a:ext cx="803425" cy="242374"/>
          </a:xfrm>
          <a:prstGeom prst="rect">
            <a:avLst/>
          </a:prstGeom>
          <a:noFill/>
        </p:spPr>
        <p:txBody>
          <a:bodyPr wrap="none" rtlCol="0">
            <a:spAutoFit/>
          </a:bodyPr>
          <a:lstStyle/>
          <a:p>
            <a:r>
              <a:rPr lang="en-US" altLang="zh-CN" sz="975" dirty="0"/>
              <a:t>S. Wolfram</a:t>
            </a:r>
            <a:endParaRPr lang="en-US" sz="975" dirty="0"/>
          </a:p>
        </p:txBody>
      </p:sp>
      <p:pic>
        <p:nvPicPr>
          <p:cNvPr id="56" name="Picture 55"/>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476550" y="3557702"/>
            <a:ext cx="320024" cy="302345"/>
          </a:xfrm>
          <a:prstGeom prst="rect">
            <a:avLst/>
          </a:prstGeom>
        </p:spPr>
      </p:pic>
      <p:sp>
        <p:nvSpPr>
          <p:cNvPr id="57" name="TextBox 56"/>
          <p:cNvSpPr txBox="1"/>
          <p:nvPr/>
        </p:nvSpPr>
        <p:spPr>
          <a:xfrm>
            <a:off x="863891" y="3608227"/>
            <a:ext cx="607859" cy="242374"/>
          </a:xfrm>
          <a:prstGeom prst="rect">
            <a:avLst/>
          </a:prstGeom>
          <a:noFill/>
        </p:spPr>
        <p:txBody>
          <a:bodyPr wrap="none" rtlCol="0">
            <a:spAutoFit/>
          </a:bodyPr>
          <a:lstStyle/>
          <a:p>
            <a:r>
              <a:rPr lang="en-US" altLang="zh-CN" sz="975" dirty="0"/>
              <a:t>J. Pearl</a:t>
            </a:r>
            <a:endParaRPr lang="en-US" sz="975" dirty="0"/>
          </a:p>
        </p:txBody>
      </p:sp>
      <p:sp>
        <p:nvSpPr>
          <p:cNvPr id="50" name="TextBox 49"/>
          <p:cNvSpPr txBox="1"/>
          <p:nvPr/>
        </p:nvSpPr>
        <p:spPr>
          <a:xfrm>
            <a:off x="5149273" y="3578848"/>
            <a:ext cx="1592103" cy="276999"/>
          </a:xfrm>
          <a:prstGeom prst="rect">
            <a:avLst/>
          </a:prstGeom>
          <a:noFill/>
        </p:spPr>
        <p:txBody>
          <a:bodyPr wrap="none" rtlCol="0">
            <a:spAutoFit/>
          </a:bodyPr>
          <a:lstStyle/>
          <a:p>
            <a:r>
              <a:rPr lang="en-US" altLang="zh-CN" sz="1200" dirty="0">
                <a:solidFill>
                  <a:srgbClr val="E2C044"/>
                </a:solidFill>
              </a:rPr>
              <a:t>Forms of Knowledge</a:t>
            </a:r>
            <a:endParaRPr lang="en-US" sz="1200" dirty="0">
              <a:solidFill>
                <a:srgbClr val="E2C044"/>
              </a:solidFill>
            </a:endParaRPr>
          </a:p>
        </p:txBody>
      </p:sp>
      <p:pic>
        <p:nvPicPr>
          <p:cNvPr id="58" name="图片 1"/>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6898804" y="2927866"/>
            <a:ext cx="1063772" cy="5554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bevel/>
                <a:headEnd/>
                <a:tailEnd/>
              </a14:hiddenLine>
            </a:ext>
          </a:extLst>
        </p:spPr>
      </p:pic>
      <p:sp>
        <p:nvSpPr>
          <p:cNvPr id="59" name="TextBox 58"/>
          <p:cNvSpPr txBox="1"/>
          <p:nvPr/>
        </p:nvSpPr>
        <p:spPr>
          <a:xfrm>
            <a:off x="173658" y="4600453"/>
            <a:ext cx="1687781" cy="461665"/>
          </a:xfrm>
          <a:prstGeom prst="rect">
            <a:avLst/>
          </a:prstGeom>
          <a:noFill/>
        </p:spPr>
        <p:txBody>
          <a:bodyPr wrap="square" rtlCol="0">
            <a:spAutoFit/>
          </a:bodyPr>
          <a:lstStyle/>
          <a:p>
            <a:r>
              <a:rPr lang="en-US" altLang="zh-CN" sz="1200" dirty="0">
                <a:solidFill>
                  <a:srgbClr val="E2C044"/>
                </a:solidFill>
              </a:rPr>
              <a:t>Coding strategy, structure, algorithm</a:t>
            </a:r>
            <a:endParaRPr lang="en-US" sz="1200" dirty="0">
              <a:solidFill>
                <a:srgbClr val="E2C044"/>
              </a:solidFill>
            </a:endParaRPr>
          </a:p>
        </p:txBody>
      </p:sp>
      <p:pic>
        <p:nvPicPr>
          <p:cNvPr id="60" name="Picture 59"/>
          <p:cNvPicPr>
            <a:picLocks noChangeAspect="1"/>
          </p:cNvPicPr>
          <p:nvPr/>
        </p:nvPicPr>
        <p:blipFill>
          <a:blip r:embed="rId16" cstate="print">
            <a:extLst>
              <a:ext uri="{28A0092B-C50C-407E-A947-70E740481C1C}">
                <a14:useLocalDpi xmlns:a14="http://schemas.microsoft.com/office/drawing/2010/main"/>
              </a:ext>
            </a:extLst>
          </a:blip>
          <a:srcRect/>
          <a:stretch>
            <a:fillRect/>
          </a:stretch>
        </p:blipFill>
        <p:spPr bwMode="auto">
          <a:xfrm>
            <a:off x="5739739" y="908697"/>
            <a:ext cx="433028" cy="539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60"/>
          <p:cNvPicPr>
            <a:picLocks noChangeAspect="1"/>
          </p:cNvPicPr>
          <p:nvPr/>
        </p:nvPicPr>
        <p:blipFill>
          <a:blip r:embed="rId17" cstate="print">
            <a:extLst>
              <a:ext uri="{28A0092B-C50C-407E-A947-70E740481C1C}">
                <a14:useLocalDpi xmlns:a14="http://schemas.microsoft.com/office/drawing/2010/main"/>
              </a:ext>
            </a:extLst>
          </a:blip>
          <a:srcRect/>
          <a:stretch>
            <a:fillRect/>
          </a:stretch>
        </p:blipFill>
        <p:spPr bwMode="auto">
          <a:xfrm>
            <a:off x="5665309" y="3888629"/>
            <a:ext cx="581889" cy="8694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2" name="Picture 61"/>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570787" y="4510073"/>
            <a:ext cx="770932" cy="441274"/>
          </a:xfrm>
          <a:prstGeom prst="rect">
            <a:avLst/>
          </a:prstGeom>
        </p:spPr>
      </p:pic>
      <p:pic>
        <p:nvPicPr>
          <p:cNvPr id="3" name="Picture 2"/>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5405251" y="1477360"/>
            <a:ext cx="1102004" cy="416648"/>
          </a:xfrm>
          <a:prstGeom prst="rect">
            <a:avLst/>
          </a:prstGeom>
        </p:spPr>
      </p:pic>
      <p:pic>
        <p:nvPicPr>
          <p:cNvPr id="5" name="Picture 4"/>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4527764" y="2204785"/>
            <a:ext cx="329415" cy="3294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a:ext>
            </a:extLst>
          </a:blip>
          <a:srcRect/>
          <a:stretch/>
        </p:blipFill>
        <p:spPr>
          <a:xfrm>
            <a:off x="480260" y="2821112"/>
            <a:ext cx="296783" cy="388913"/>
          </a:xfrm>
          <a:prstGeom prst="rect">
            <a:avLst/>
          </a:prstGeom>
        </p:spPr>
      </p:pic>
      <p:pic>
        <p:nvPicPr>
          <p:cNvPr id="8" name="Picture 7"/>
          <p:cNvPicPr>
            <a:picLocks noChangeAspect="1"/>
          </p:cNvPicPr>
          <p:nvPr/>
        </p:nvPicPr>
        <p:blipFill>
          <a:blip r:embed="rId22"/>
          <a:stretch>
            <a:fillRect/>
          </a:stretch>
        </p:blipFill>
        <p:spPr>
          <a:xfrm>
            <a:off x="8386133" y="2482397"/>
            <a:ext cx="593958" cy="890937"/>
          </a:xfrm>
          <a:prstGeom prst="rect">
            <a:avLst/>
          </a:prstGeom>
        </p:spPr>
      </p:pic>
      <p:sp>
        <p:nvSpPr>
          <p:cNvPr id="6" name="矩形 5"/>
          <p:cNvSpPr/>
          <p:nvPr/>
        </p:nvSpPr>
        <p:spPr bwMode="auto">
          <a:xfrm>
            <a:off x="7088886" y="3408388"/>
            <a:ext cx="1012410" cy="206965"/>
          </a:xfrm>
          <a:prstGeom prst="rect">
            <a:avLst/>
          </a:prstGeom>
          <a:solidFill>
            <a:srgbClr val="1E1E1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zh-CN" altLang="en-US" sz="1300">
              <a:latin typeface="Calibri" charset="0"/>
              <a:ea typeface="宋体" charset="-122"/>
            </a:endParaRPr>
          </a:p>
        </p:txBody>
      </p:sp>
      <p:sp>
        <p:nvSpPr>
          <p:cNvPr id="9" name="文本框 8"/>
          <p:cNvSpPr txBox="1"/>
          <p:nvPr/>
        </p:nvSpPr>
        <p:spPr>
          <a:xfrm>
            <a:off x="6700103" y="3280702"/>
            <a:ext cx="1992853" cy="276999"/>
          </a:xfrm>
          <a:prstGeom prst="rect">
            <a:avLst/>
          </a:prstGeom>
          <a:noFill/>
        </p:spPr>
        <p:txBody>
          <a:bodyPr wrap="none" rtlCol="0">
            <a:spAutoFit/>
          </a:bodyPr>
          <a:lstStyle/>
          <a:p>
            <a:r>
              <a:rPr kumimoji="1" lang="en-US" altLang="zh-CN" sz="1200">
                <a:solidFill>
                  <a:schemeClr val="bg1"/>
                </a:solidFill>
              </a:rPr>
              <a:t>Extreme Learning Process</a:t>
            </a:r>
            <a:endParaRPr kumimoji="1" lang="zh-CN" altLang="en-US" sz="1200" dirty="0">
              <a:solidFill>
                <a:schemeClr val="bg1"/>
              </a:solidFill>
            </a:endParaRPr>
          </a:p>
        </p:txBody>
      </p:sp>
    </p:spTree>
    <p:extLst>
      <p:ext uri="{BB962C8B-B14F-4D97-AF65-F5344CB8AC3E}">
        <p14:creationId xmlns:p14="http://schemas.microsoft.com/office/powerpoint/2010/main" val="2112116299"/>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3753" y="13665"/>
            <a:ext cx="7886700" cy="756532"/>
          </a:xfrm>
        </p:spPr>
        <p:txBody>
          <a:bodyPr>
            <a:normAutofit/>
          </a:bodyPr>
          <a:lstStyle/>
          <a:p>
            <a:pPr algn="ctr"/>
            <a:r>
              <a:rPr lang="en-US" altLang="zh-CN" sz="2400" dirty="0">
                <a:solidFill>
                  <a:srgbClr val="DBB76C"/>
                </a:solidFill>
                <a:latin typeface="Hei" charset="-122"/>
                <a:ea typeface="Hei" charset="-122"/>
                <a:cs typeface="Hei" charset="-122"/>
              </a:rPr>
              <a:t>Computation of Reliability</a:t>
            </a:r>
            <a:endParaRPr lang="en-US" sz="2400" dirty="0">
              <a:solidFill>
                <a:srgbClr val="DBB76C"/>
              </a:solidFill>
              <a:latin typeface="Hei" charset="-122"/>
              <a:ea typeface="Hei" charset="-122"/>
              <a:cs typeface="Hei" charset="-122"/>
            </a:endParaRPr>
          </a:p>
        </p:txBody>
      </p:sp>
      <p:sp>
        <p:nvSpPr>
          <p:cNvPr id="4" name="Rectangle 3"/>
          <p:cNvSpPr/>
          <p:nvPr/>
        </p:nvSpPr>
        <p:spPr>
          <a:xfrm>
            <a:off x="1280141" y="1386963"/>
            <a:ext cx="2236326" cy="1143000"/>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783" eaLnBrk="0" fontAlgn="base" hangingPunct="0">
              <a:spcBef>
                <a:spcPct val="0"/>
              </a:spcBef>
              <a:spcAft>
                <a:spcPct val="0"/>
              </a:spcAft>
            </a:pPr>
            <a:r>
              <a:rPr lang="en-US" altLang="zh-CN" sz="2700" dirty="0">
                <a:solidFill>
                  <a:srgbClr val="FFFFFF"/>
                </a:solidFill>
                <a:latin typeface="Hei" charset="-122"/>
                <a:ea typeface="Hei" charset="-122"/>
                <a:cs typeface="Hei" charset="-122"/>
              </a:rPr>
              <a:t>     Time</a:t>
            </a:r>
            <a:endParaRPr lang="en-US" sz="2700" dirty="0">
              <a:solidFill>
                <a:srgbClr val="FFFFFF"/>
              </a:solidFill>
              <a:latin typeface="Hei" charset="-122"/>
              <a:ea typeface="Hei" charset="-122"/>
              <a:cs typeface="Hei" charset="-122"/>
            </a:endParaRPr>
          </a:p>
        </p:txBody>
      </p:sp>
      <p:sp>
        <p:nvSpPr>
          <p:cNvPr id="7" name="Rectangle 6"/>
          <p:cNvSpPr/>
          <p:nvPr/>
        </p:nvSpPr>
        <p:spPr>
          <a:xfrm>
            <a:off x="3788393" y="2985438"/>
            <a:ext cx="2236326" cy="1143000"/>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783" eaLnBrk="0" fontAlgn="base" hangingPunct="0">
              <a:spcBef>
                <a:spcPct val="0"/>
              </a:spcBef>
              <a:spcAft>
                <a:spcPct val="0"/>
              </a:spcAft>
            </a:pPr>
            <a:r>
              <a:rPr lang="en-US" altLang="zh-CN" sz="2700" dirty="0">
                <a:solidFill>
                  <a:srgbClr val="FFFFFF"/>
                </a:solidFill>
                <a:latin typeface="Hei" charset="-122"/>
                <a:ea typeface="Hei" charset="-122"/>
                <a:cs typeface="Hei" charset="-122"/>
              </a:rPr>
              <a:t>Reliability</a:t>
            </a:r>
            <a:endParaRPr lang="en-US" sz="2700" dirty="0">
              <a:solidFill>
                <a:srgbClr val="FFFFFF"/>
              </a:solidFill>
              <a:latin typeface="Hei" charset="-122"/>
              <a:ea typeface="Hei" charset="-122"/>
              <a:cs typeface="Hei" charset="-122"/>
            </a:endParaRPr>
          </a:p>
        </p:txBody>
      </p:sp>
      <p:sp>
        <p:nvSpPr>
          <p:cNvPr id="8" name="Rectangle 7"/>
          <p:cNvSpPr/>
          <p:nvPr/>
        </p:nvSpPr>
        <p:spPr>
          <a:xfrm>
            <a:off x="6117740" y="1386963"/>
            <a:ext cx="2236326" cy="1143000"/>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783" eaLnBrk="0" fontAlgn="base" hangingPunct="0">
              <a:spcBef>
                <a:spcPct val="0"/>
              </a:spcBef>
              <a:spcAft>
                <a:spcPct val="0"/>
              </a:spcAft>
            </a:pPr>
            <a:r>
              <a:rPr lang="en-US" altLang="zh-CN" sz="2700" dirty="0">
                <a:solidFill>
                  <a:srgbClr val="FFFFFF"/>
                </a:solidFill>
                <a:latin typeface="Hei" charset="-122"/>
                <a:ea typeface="Hei" charset="-122"/>
                <a:cs typeface="Hei" charset="-122"/>
              </a:rPr>
              <a:t>Space</a:t>
            </a:r>
            <a:endParaRPr lang="en-US" sz="2700" dirty="0">
              <a:solidFill>
                <a:srgbClr val="FFFFFF"/>
              </a:solidFill>
              <a:latin typeface="Hei" charset="-122"/>
              <a:ea typeface="Hei" charset="-122"/>
              <a:cs typeface="Hei" charset="-122"/>
            </a:endParaRPr>
          </a:p>
        </p:txBody>
      </p:sp>
      <p:cxnSp>
        <p:nvCxnSpPr>
          <p:cNvPr id="12" name="Straight Arrow Connector 11"/>
          <p:cNvCxnSpPr>
            <a:stCxn id="4" idx="2"/>
            <a:endCxn id="7" idx="1"/>
          </p:cNvCxnSpPr>
          <p:nvPr/>
        </p:nvCxnSpPr>
        <p:spPr>
          <a:xfrm>
            <a:off x="2398304" y="2529964"/>
            <a:ext cx="1390089" cy="1026975"/>
          </a:xfrm>
          <a:prstGeom prst="straightConnector1">
            <a:avLst/>
          </a:prstGeom>
          <a:ln w="635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8" idx="2"/>
            <a:endCxn id="7" idx="3"/>
          </p:cNvCxnSpPr>
          <p:nvPr/>
        </p:nvCxnSpPr>
        <p:spPr>
          <a:xfrm flipH="1">
            <a:off x="6024719" y="2529964"/>
            <a:ext cx="1211184" cy="1026975"/>
          </a:xfrm>
          <a:prstGeom prst="straightConnector1">
            <a:avLst/>
          </a:prstGeom>
          <a:ln w="635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1"/>
            <a:endCxn id="4" idx="3"/>
          </p:cNvCxnSpPr>
          <p:nvPr/>
        </p:nvCxnSpPr>
        <p:spPr>
          <a:xfrm flipH="1">
            <a:off x="3516467" y="1958463"/>
            <a:ext cx="2601273" cy="0"/>
          </a:xfrm>
          <a:prstGeom prst="straightConnector1">
            <a:avLst/>
          </a:prstGeom>
          <a:ln w="635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2"/>
          <a:stretch>
            <a:fillRect/>
          </a:stretch>
        </p:blipFill>
        <p:spPr>
          <a:xfrm>
            <a:off x="4355246" y="1140321"/>
            <a:ext cx="1102623" cy="1682597"/>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34961" y="274224"/>
            <a:ext cx="801884" cy="1212545"/>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63497" y="2375452"/>
            <a:ext cx="771872" cy="1181486"/>
          </a:xfrm>
          <a:prstGeom prst="rect">
            <a:avLst/>
          </a:prstGeom>
        </p:spPr>
      </p:pic>
      <p:pic>
        <p:nvPicPr>
          <p:cNvPr id="3" name="Picture 2"/>
          <p:cNvPicPr>
            <a:picLocks noChangeAspect="1"/>
          </p:cNvPicPr>
          <p:nvPr/>
        </p:nvPicPr>
        <p:blipFill>
          <a:blip r:embed="rId5"/>
          <a:stretch>
            <a:fillRect/>
          </a:stretch>
        </p:blipFill>
        <p:spPr>
          <a:xfrm>
            <a:off x="1973376" y="578164"/>
            <a:ext cx="849859" cy="908605"/>
          </a:xfrm>
          <a:prstGeom prst="rect">
            <a:avLst/>
          </a:prstGeom>
        </p:spPr>
      </p:pic>
      <p:pic>
        <p:nvPicPr>
          <p:cNvPr id="5" name="Picture 4"/>
          <p:cNvPicPr>
            <a:picLocks noChangeAspect="1"/>
          </p:cNvPicPr>
          <p:nvPr/>
        </p:nvPicPr>
        <p:blipFill>
          <a:blip r:embed="rId6"/>
          <a:stretch>
            <a:fillRect/>
          </a:stretch>
        </p:blipFill>
        <p:spPr>
          <a:xfrm>
            <a:off x="1998839" y="2375453"/>
            <a:ext cx="770853" cy="770853"/>
          </a:xfrm>
          <a:prstGeom prst="rect">
            <a:avLst/>
          </a:prstGeom>
        </p:spPr>
      </p:pic>
      <p:pic>
        <p:nvPicPr>
          <p:cNvPr id="6" name="Picture 5"/>
          <p:cNvPicPr>
            <a:picLocks noChangeAspect="1"/>
          </p:cNvPicPr>
          <p:nvPr/>
        </p:nvPicPr>
        <p:blipFill>
          <a:blip r:embed="rId7"/>
          <a:stretch>
            <a:fillRect/>
          </a:stretch>
        </p:blipFill>
        <p:spPr>
          <a:xfrm>
            <a:off x="485274" y="4371405"/>
            <a:ext cx="1442246" cy="425010"/>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93890" y="3946395"/>
            <a:ext cx="425010" cy="425010"/>
          </a:xfrm>
          <a:prstGeom prst="rect">
            <a:avLst/>
          </a:prstGeom>
        </p:spPr>
      </p:pic>
      <p:pic>
        <p:nvPicPr>
          <p:cNvPr id="11" name="Picture 10"/>
          <p:cNvPicPr>
            <a:picLocks noChangeAspect="1"/>
          </p:cNvPicPr>
          <p:nvPr/>
        </p:nvPicPr>
        <p:blipFill>
          <a:blip r:embed="rId9"/>
          <a:stretch>
            <a:fillRect/>
          </a:stretch>
        </p:blipFill>
        <p:spPr>
          <a:xfrm>
            <a:off x="3516468" y="4218543"/>
            <a:ext cx="2922952" cy="730738"/>
          </a:xfrm>
          <a:prstGeom prst="rect">
            <a:avLst/>
          </a:prstGeom>
        </p:spPr>
      </p:pic>
      <p:pic>
        <p:nvPicPr>
          <p:cNvPr id="20" name="Picture 19"/>
          <p:cNvPicPr>
            <a:picLocks noChangeAspect="1"/>
          </p:cNvPicPr>
          <p:nvPr/>
        </p:nvPicPr>
        <p:blipFill>
          <a:blip r:embed="rId10"/>
          <a:stretch>
            <a:fillRect/>
          </a:stretch>
        </p:blipFill>
        <p:spPr>
          <a:xfrm>
            <a:off x="8216860" y="1516585"/>
            <a:ext cx="927141" cy="844290"/>
          </a:xfrm>
          <a:prstGeom prst="rect">
            <a:avLst/>
          </a:prstGeom>
        </p:spPr>
      </p:pic>
      <p:pic>
        <p:nvPicPr>
          <p:cNvPr id="21" name="Picture 20"/>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556988" y="1713850"/>
            <a:ext cx="524707" cy="524707"/>
          </a:xfrm>
          <a:prstGeom prst="rect">
            <a:avLst/>
          </a:prstGeom>
        </p:spPr>
      </p:pic>
      <p:pic>
        <p:nvPicPr>
          <p:cNvPr id="22" name="Picture 21"/>
          <p:cNvPicPr>
            <a:picLocks noChangeAspect="1"/>
          </p:cNvPicPr>
          <p:nvPr/>
        </p:nvPicPr>
        <p:blipFill rotWithShape="1">
          <a:blip r:embed="rId12" cstate="print">
            <a:extLst>
              <a:ext uri="{28A0092B-C50C-407E-A947-70E740481C1C}">
                <a14:useLocalDpi xmlns:a14="http://schemas.microsoft.com/office/drawing/2010/main"/>
              </a:ext>
            </a:extLst>
          </a:blip>
          <a:srcRect b="-605"/>
          <a:stretch/>
        </p:blipFill>
        <p:spPr>
          <a:xfrm>
            <a:off x="2722389" y="1697601"/>
            <a:ext cx="454456" cy="521722"/>
          </a:xfrm>
          <a:prstGeom prst="rect">
            <a:avLst/>
          </a:prstGeom>
        </p:spPr>
      </p:pic>
      <p:pic>
        <p:nvPicPr>
          <p:cNvPr id="23" name="Picture 22"/>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5377588" y="3343201"/>
            <a:ext cx="495332" cy="495332"/>
          </a:xfrm>
          <a:prstGeom prst="rect">
            <a:avLst/>
          </a:prstGeom>
        </p:spPr>
      </p:pic>
    </p:spTree>
    <p:extLst>
      <p:ext uri="{BB962C8B-B14F-4D97-AF65-F5344CB8AC3E}">
        <p14:creationId xmlns:p14="http://schemas.microsoft.com/office/powerpoint/2010/main" val="3017765773"/>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7368540" y="4407656"/>
            <a:ext cx="1515112" cy="455099"/>
            <a:chOff x="5983536" y="3711931"/>
            <a:chExt cx="5806632" cy="994674"/>
          </a:xfrm>
        </p:grpSpPr>
        <p:grpSp>
          <p:nvGrpSpPr>
            <p:cNvPr id="5" name="组合 4"/>
            <p:cNvGrpSpPr/>
            <p:nvPr/>
          </p:nvGrpSpPr>
          <p:grpSpPr>
            <a:xfrm>
              <a:off x="5983536" y="3711931"/>
              <a:ext cx="5806632" cy="935680"/>
              <a:chOff x="5983536" y="3711931"/>
              <a:chExt cx="5806632" cy="935680"/>
            </a:xfrm>
          </p:grpSpPr>
          <p:sp>
            <p:nvSpPr>
              <p:cNvPr id="7" name="矩形 6"/>
              <p:cNvSpPr/>
              <p:nvPr/>
            </p:nvSpPr>
            <p:spPr>
              <a:xfrm>
                <a:off x="5983536" y="3711931"/>
                <a:ext cx="5806632" cy="60016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sp>
            <p:nvSpPr>
              <p:cNvPr id="8" name="矩形 7"/>
              <p:cNvSpPr/>
              <p:nvPr/>
            </p:nvSpPr>
            <p:spPr>
              <a:xfrm>
                <a:off x="8082116" y="4264352"/>
                <a:ext cx="3708052" cy="38325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grpSp>
        <p:cxnSp>
          <p:nvCxnSpPr>
            <p:cNvPr id="6" name="直接连接符 5"/>
            <p:cNvCxnSpPr/>
            <p:nvPr/>
          </p:nvCxnSpPr>
          <p:spPr>
            <a:xfrm>
              <a:off x="10312256" y="4706605"/>
              <a:ext cx="1415845" cy="0"/>
            </a:xfrm>
            <a:prstGeom prst="line">
              <a:avLst/>
            </a:prstGeom>
            <a:ln w="19050">
              <a:solidFill>
                <a:srgbClr val="FFC001"/>
              </a:solidFill>
            </a:ln>
          </p:spPr>
          <p:style>
            <a:lnRef idx="1">
              <a:schemeClr val="accent1"/>
            </a:lnRef>
            <a:fillRef idx="0">
              <a:schemeClr val="accent1"/>
            </a:fillRef>
            <a:effectRef idx="0">
              <a:schemeClr val="accent1"/>
            </a:effectRef>
            <a:fontRef idx="minor">
              <a:schemeClr val="tx1"/>
            </a:fontRef>
          </p:style>
        </p:cxnSp>
      </p:grpSp>
      <p:sp>
        <p:nvSpPr>
          <p:cNvPr id="12" name="KSO_Shape"/>
          <p:cNvSpPr/>
          <p:nvPr/>
        </p:nvSpPr>
        <p:spPr>
          <a:xfrm>
            <a:off x="440055" y="349182"/>
            <a:ext cx="321945" cy="346144"/>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050">
              <a:solidFill>
                <a:srgbClr val="FFFFFF"/>
              </a:solidFill>
            </a:endParaRPr>
          </a:p>
        </p:txBody>
      </p:sp>
      <p:sp>
        <p:nvSpPr>
          <p:cNvPr id="13" name="文本框 12"/>
          <p:cNvSpPr txBox="1"/>
          <p:nvPr/>
        </p:nvSpPr>
        <p:spPr>
          <a:xfrm>
            <a:off x="762000" y="302962"/>
            <a:ext cx="8382000" cy="461665"/>
          </a:xfrm>
          <a:prstGeom prst="rect">
            <a:avLst/>
          </a:prstGeom>
          <a:noFill/>
        </p:spPr>
        <p:txBody>
          <a:bodyPr wrap="square" rtlCol="0">
            <a:spAutoFit/>
          </a:bodyPr>
          <a:lstStyle/>
          <a:p>
            <a:pPr lvl="1"/>
            <a:r>
              <a:rPr lang="zh-CN" altLang="en-US" sz="2400" b="1" dirty="0">
                <a:latin typeface="Arial" panose="020B0604020202020204" pitchFamily="34" charset="0"/>
              </a:rPr>
              <a:t>隐喻的分类：本体／空间／系统</a:t>
            </a:r>
            <a:endParaRPr lang="zh-CN" altLang="en-US" sz="1050" dirty="0">
              <a:solidFill>
                <a:srgbClr val="3A3A3A"/>
              </a:solidFill>
              <a:latin typeface="黑体" panose="02010609060101010101" pitchFamily="49" charset="-122"/>
              <a:ea typeface="黑体" panose="02010609060101010101" pitchFamily="49" charset="-122"/>
            </a:endParaRPr>
          </a:p>
        </p:txBody>
      </p:sp>
      <p:sp>
        <p:nvSpPr>
          <p:cNvPr id="19" name="Content Placeholder 2"/>
          <p:cNvSpPr txBox="1">
            <a:spLocks/>
          </p:cNvSpPr>
          <p:nvPr/>
        </p:nvSpPr>
        <p:spPr>
          <a:xfrm>
            <a:off x="457200" y="1200151"/>
            <a:ext cx="8229600" cy="3324679"/>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000" dirty="0"/>
              <a:t>本体隐喻：脑中的概念与实体世界的联系</a:t>
            </a:r>
            <a:endParaRPr lang="en-US" altLang="zh-CN" sz="3000" dirty="0"/>
          </a:p>
          <a:p>
            <a:pPr lvl="1"/>
            <a:r>
              <a:rPr lang="zh-CN" altLang="en-US" sz="2700" dirty="0"/>
              <a:t>已熟悉的词汇</a:t>
            </a:r>
            <a:r>
              <a:rPr lang="en-US" altLang="zh-CN" sz="2700" dirty="0"/>
              <a:t> </a:t>
            </a:r>
            <a:r>
              <a:rPr lang="zh-CN" altLang="en-US" sz="2700" dirty="0"/>
              <a:t>（如桌椅、门窗、飞禽走兽。。。）</a:t>
            </a:r>
            <a:endParaRPr lang="en-US" altLang="zh-CN" sz="2700" dirty="0"/>
          </a:p>
          <a:p>
            <a:pPr lvl="1"/>
            <a:endParaRPr lang="en-US" altLang="zh-CN" sz="2700" dirty="0"/>
          </a:p>
          <a:p>
            <a:r>
              <a:rPr lang="zh-CN" altLang="en-US" sz="3000" dirty="0"/>
              <a:t>空间隐喻：各物品或概念单元的时空定位关系</a:t>
            </a:r>
            <a:endParaRPr lang="en-US" altLang="zh-CN" sz="3000" dirty="0"/>
          </a:p>
          <a:p>
            <a:pPr lvl="1"/>
            <a:r>
              <a:rPr lang="zh-CN" altLang="en-US" sz="2700" dirty="0"/>
              <a:t>物件中的上下左右、事件发生的前后（偏序关系）</a:t>
            </a:r>
            <a:endParaRPr lang="en-US" altLang="zh-CN" sz="2700" dirty="0"/>
          </a:p>
          <a:p>
            <a:pPr lvl="1"/>
            <a:r>
              <a:rPr lang="zh-CN" altLang="en-US" sz="2700" dirty="0"/>
              <a:t>社会地位、亲属联系的高低大小关系</a:t>
            </a:r>
            <a:endParaRPr lang="en-US" altLang="zh-CN" sz="2700" dirty="0"/>
          </a:p>
          <a:p>
            <a:pPr marL="342900" lvl="1" indent="0">
              <a:buNone/>
            </a:pPr>
            <a:endParaRPr lang="en-US" altLang="zh-CN" sz="2700" dirty="0"/>
          </a:p>
          <a:p>
            <a:r>
              <a:rPr lang="zh-CN" altLang="en-US" sz="3000" dirty="0"/>
              <a:t>系统隐喻：整套物品（事件）的结构类似性</a:t>
            </a:r>
            <a:endParaRPr lang="en-US" altLang="zh-CN" sz="3000" dirty="0"/>
          </a:p>
          <a:p>
            <a:pPr lvl="1"/>
            <a:r>
              <a:rPr lang="zh-CN" altLang="en-US" sz="2700" dirty="0"/>
              <a:t>机器人对应与木流牛马</a:t>
            </a:r>
            <a:endParaRPr lang="en-US" altLang="zh-CN" sz="2700" dirty="0"/>
          </a:p>
          <a:p>
            <a:pPr lvl="1"/>
            <a:r>
              <a:rPr lang="zh-CN" altLang="en-US" sz="2700" dirty="0"/>
              <a:t>计算机的作业系统对应与国家的宪章</a:t>
            </a:r>
            <a:endParaRPr lang="en-US" altLang="zh-CN" sz="2700" dirty="0"/>
          </a:p>
        </p:txBody>
      </p:sp>
    </p:spTree>
    <p:extLst>
      <p:ext uri="{BB962C8B-B14F-4D97-AF65-F5344CB8AC3E}">
        <p14:creationId xmlns:p14="http://schemas.microsoft.com/office/powerpoint/2010/main" val="29202179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7368540" y="4407656"/>
            <a:ext cx="1515112" cy="455099"/>
            <a:chOff x="5983536" y="3711931"/>
            <a:chExt cx="5806632" cy="994674"/>
          </a:xfrm>
        </p:grpSpPr>
        <p:grpSp>
          <p:nvGrpSpPr>
            <p:cNvPr id="5" name="组合 4"/>
            <p:cNvGrpSpPr/>
            <p:nvPr/>
          </p:nvGrpSpPr>
          <p:grpSpPr>
            <a:xfrm>
              <a:off x="5983536" y="3711931"/>
              <a:ext cx="5806632" cy="935680"/>
              <a:chOff x="5983536" y="3711931"/>
              <a:chExt cx="5806632" cy="935680"/>
            </a:xfrm>
          </p:grpSpPr>
          <p:sp>
            <p:nvSpPr>
              <p:cNvPr id="7" name="矩形 6"/>
              <p:cNvSpPr/>
              <p:nvPr/>
            </p:nvSpPr>
            <p:spPr>
              <a:xfrm>
                <a:off x="5983536" y="3711931"/>
                <a:ext cx="5806632" cy="60016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sp>
            <p:nvSpPr>
              <p:cNvPr id="8" name="矩形 7"/>
              <p:cNvSpPr/>
              <p:nvPr/>
            </p:nvSpPr>
            <p:spPr>
              <a:xfrm>
                <a:off x="8082116" y="4264352"/>
                <a:ext cx="3708052" cy="38325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grpSp>
        <p:cxnSp>
          <p:nvCxnSpPr>
            <p:cNvPr id="6" name="直接连接符 5"/>
            <p:cNvCxnSpPr/>
            <p:nvPr/>
          </p:nvCxnSpPr>
          <p:spPr>
            <a:xfrm>
              <a:off x="10312256" y="4706605"/>
              <a:ext cx="1415845" cy="0"/>
            </a:xfrm>
            <a:prstGeom prst="line">
              <a:avLst/>
            </a:prstGeom>
            <a:ln w="19050">
              <a:solidFill>
                <a:srgbClr val="FFC001"/>
              </a:solidFill>
            </a:ln>
          </p:spPr>
          <p:style>
            <a:lnRef idx="1">
              <a:schemeClr val="accent1"/>
            </a:lnRef>
            <a:fillRef idx="0">
              <a:schemeClr val="accent1"/>
            </a:fillRef>
            <a:effectRef idx="0">
              <a:schemeClr val="accent1"/>
            </a:effectRef>
            <a:fontRef idx="minor">
              <a:schemeClr val="tx1"/>
            </a:fontRef>
          </p:style>
        </p:cxnSp>
      </p:grpSp>
      <p:sp>
        <p:nvSpPr>
          <p:cNvPr id="12" name="KSO_Shape"/>
          <p:cNvSpPr/>
          <p:nvPr/>
        </p:nvSpPr>
        <p:spPr>
          <a:xfrm>
            <a:off x="440055" y="349182"/>
            <a:ext cx="321945" cy="346144"/>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050">
              <a:solidFill>
                <a:srgbClr val="FFFFFF"/>
              </a:solidFill>
            </a:endParaRPr>
          </a:p>
        </p:txBody>
      </p:sp>
      <p:sp>
        <p:nvSpPr>
          <p:cNvPr id="13" name="文本框 12"/>
          <p:cNvSpPr txBox="1"/>
          <p:nvPr/>
        </p:nvSpPr>
        <p:spPr>
          <a:xfrm>
            <a:off x="762000" y="302962"/>
            <a:ext cx="8382000" cy="461665"/>
          </a:xfrm>
          <a:prstGeom prst="rect">
            <a:avLst/>
          </a:prstGeom>
          <a:noFill/>
        </p:spPr>
        <p:txBody>
          <a:bodyPr wrap="square" rtlCol="0">
            <a:spAutoFit/>
          </a:bodyPr>
          <a:lstStyle/>
          <a:p>
            <a:pPr lvl="1"/>
            <a:r>
              <a:rPr lang="zh-CN" altLang="en-US" sz="2400" b="1" dirty="0">
                <a:latin typeface="Arial" panose="020B0604020202020204" pitchFamily="34" charset="0"/>
              </a:rPr>
              <a:t>不论群体或是个人的“认知”都可用隐喻来解释</a:t>
            </a:r>
            <a:endParaRPr lang="zh-CN" altLang="en-US" sz="1050" dirty="0">
              <a:solidFill>
                <a:srgbClr val="3A3A3A"/>
              </a:solidFill>
              <a:latin typeface="黑体" panose="02010609060101010101" pitchFamily="49" charset="-122"/>
              <a:ea typeface="黑体" panose="02010609060101010101" pitchFamily="49" charset="-122"/>
            </a:endParaRPr>
          </a:p>
        </p:txBody>
      </p:sp>
      <p:graphicFrame>
        <p:nvGraphicFramePr>
          <p:cNvPr id="2" name="Table 1"/>
          <p:cNvGraphicFramePr>
            <a:graphicFrameLocks noGrp="1"/>
          </p:cNvGraphicFramePr>
          <p:nvPr/>
        </p:nvGraphicFramePr>
        <p:xfrm>
          <a:off x="1213421" y="1366768"/>
          <a:ext cx="6768493" cy="2861935"/>
        </p:xfrm>
        <a:graphic>
          <a:graphicData uri="http://schemas.openxmlformats.org/drawingml/2006/table">
            <a:tbl>
              <a:tblPr firstRow="1" bandRow="1">
                <a:tableStyleId>{5C22544A-7EE6-4342-B048-85BDC9FD1C3A}</a:tableStyleId>
              </a:tblPr>
              <a:tblGrid>
                <a:gridCol w="2256164">
                  <a:extLst>
                    <a:ext uri="{9D8B030D-6E8A-4147-A177-3AD203B41FA5}">
                      <a16:colId xmlns:a16="http://schemas.microsoft.com/office/drawing/2014/main" val="20000"/>
                    </a:ext>
                  </a:extLst>
                </a:gridCol>
                <a:gridCol w="2256164">
                  <a:extLst>
                    <a:ext uri="{9D8B030D-6E8A-4147-A177-3AD203B41FA5}">
                      <a16:colId xmlns:a16="http://schemas.microsoft.com/office/drawing/2014/main" val="20001"/>
                    </a:ext>
                  </a:extLst>
                </a:gridCol>
                <a:gridCol w="2256164">
                  <a:extLst>
                    <a:ext uri="{9D8B030D-6E8A-4147-A177-3AD203B41FA5}">
                      <a16:colId xmlns:a16="http://schemas.microsoft.com/office/drawing/2014/main" val="20002"/>
                    </a:ext>
                  </a:extLst>
                </a:gridCol>
              </a:tblGrid>
              <a:tr h="637782">
                <a:tc>
                  <a:txBody>
                    <a:bodyPr/>
                    <a:lstStyle/>
                    <a:p>
                      <a:pPr algn="ctr"/>
                      <a:r>
                        <a:rPr lang="zh-CN" altLang="en-US" sz="3600" dirty="0"/>
                        <a:t>认知科学</a:t>
                      </a:r>
                      <a:endParaRPr lang="en-US" sz="3600" dirty="0"/>
                    </a:p>
                  </a:txBody>
                  <a:tcPr marL="68580" marR="68580" marT="34290" marB="34290"/>
                </a:tc>
                <a:tc>
                  <a:txBody>
                    <a:bodyPr/>
                    <a:lstStyle/>
                    <a:p>
                      <a:pPr algn="ctr"/>
                      <a:r>
                        <a:rPr lang="zh-CN" altLang="en-US" sz="2400" dirty="0"/>
                        <a:t>数学（范畴论）</a:t>
                      </a:r>
                      <a:endParaRPr lang="en-US" sz="2400" dirty="0"/>
                    </a:p>
                  </a:txBody>
                  <a:tcPr marL="68580" marR="68580" marT="34290" marB="34290"/>
                </a:tc>
                <a:tc>
                  <a:txBody>
                    <a:bodyPr/>
                    <a:lstStyle/>
                    <a:p>
                      <a:pPr algn="ctr"/>
                      <a:r>
                        <a:rPr lang="zh-CN" altLang="en-US" sz="3600" dirty="0"/>
                        <a:t>社会学</a:t>
                      </a:r>
                      <a:endParaRPr lang="en-US" sz="3600" dirty="0"/>
                    </a:p>
                  </a:txBody>
                  <a:tcPr marL="68580" marR="68580" marT="34290" marB="34290"/>
                </a:tc>
                <a:extLst>
                  <a:ext uri="{0D108BD9-81ED-4DB2-BD59-A6C34878D82A}">
                    <a16:rowId xmlns:a16="http://schemas.microsoft.com/office/drawing/2014/main" val="10000"/>
                  </a:ext>
                </a:extLst>
              </a:tr>
              <a:tr h="646813">
                <a:tc>
                  <a:txBody>
                    <a:bodyPr/>
                    <a:lstStyle/>
                    <a:p>
                      <a:pPr algn="ctr"/>
                      <a:r>
                        <a:rPr lang="zh-CN" altLang="en-US" sz="1100" dirty="0"/>
                        <a:t>本体隐喻</a:t>
                      </a:r>
                      <a:endParaRPr lang="en-US" sz="1100" dirty="0"/>
                    </a:p>
                  </a:txBody>
                  <a:tcPr marL="68580" marR="68580" marT="34290" marB="34290"/>
                </a:tc>
                <a:tc>
                  <a:txBody>
                    <a:bodyPr/>
                    <a:lstStyle/>
                    <a:p>
                      <a:pPr algn="ctr"/>
                      <a:r>
                        <a:rPr lang="zh-CN" altLang="en-US" sz="1100" dirty="0"/>
                        <a:t>集合中的元素、特定的数值（</a:t>
                      </a:r>
                      <a:r>
                        <a:rPr lang="zh-CN" altLang="zh-CN" sz="1100" dirty="0"/>
                        <a:t>0</a:t>
                      </a:r>
                      <a:r>
                        <a:rPr lang="zh-CN" altLang="en-US" sz="1100" dirty="0"/>
                        <a:t>、</a:t>
                      </a:r>
                      <a:r>
                        <a:rPr lang="en-US" altLang="zh-CN" sz="1100" dirty="0"/>
                        <a:t>1</a:t>
                      </a:r>
                      <a:r>
                        <a:rPr lang="zh-CN" altLang="en-US" sz="1100" dirty="0"/>
                        <a:t>、</a:t>
                      </a:r>
                      <a:r>
                        <a:rPr lang="en-US" altLang="zh-CN" sz="1100" dirty="0"/>
                        <a:t>3</a:t>
                      </a:r>
                      <a:r>
                        <a:rPr lang="zh-CN" altLang="en-US" sz="1100" dirty="0"/>
                        <a:t>、</a:t>
                      </a:r>
                      <a:r>
                        <a:rPr lang="en-US" altLang="zh-CN" sz="1100" dirty="0"/>
                        <a:t>e</a:t>
                      </a:r>
                      <a:r>
                        <a:rPr lang="zh-CN" altLang="en-US" sz="1100" dirty="0"/>
                        <a:t>、</a:t>
                      </a:r>
                      <a:r>
                        <a:rPr lang="en-US" altLang="zh-CN" sz="1100" dirty="0"/>
                        <a:t>pi</a:t>
                      </a:r>
                      <a:r>
                        <a:rPr lang="zh-CN" altLang="en-US" sz="1100" dirty="0"/>
                        <a:t>、</a:t>
                      </a:r>
                      <a:r>
                        <a:rPr lang="en-US" altLang="zh-CN" sz="1100" dirty="0"/>
                        <a:t>), </a:t>
                      </a:r>
                      <a:r>
                        <a:rPr lang="zh-CN" altLang="en-US" sz="1100" dirty="0"/>
                        <a:t>代数符号</a:t>
                      </a:r>
                      <a:r>
                        <a:rPr lang="en-US" altLang="zh-CN" sz="1100" dirty="0"/>
                        <a:t> </a:t>
                      </a:r>
                      <a:r>
                        <a:rPr lang="zh-CN" altLang="en-US" sz="1100" dirty="0"/>
                        <a:t>（</a:t>
                      </a:r>
                      <a:r>
                        <a:rPr lang="en-US" altLang="zh-CN" sz="1100" dirty="0"/>
                        <a:t>x</a:t>
                      </a:r>
                      <a:r>
                        <a:rPr lang="zh-CN" altLang="en-US" sz="1100" dirty="0"/>
                        <a:t>、</a:t>
                      </a:r>
                      <a:r>
                        <a:rPr lang="en-US" altLang="zh-CN" sz="1100" dirty="0"/>
                        <a:t>y</a:t>
                      </a:r>
                      <a:r>
                        <a:rPr lang="zh-CN" altLang="en-US" sz="1100" dirty="0"/>
                        <a:t>、</a:t>
                      </a:r>
                      <a:r>
                        <a:rPr lang="en-US" altLang="zh-CN" sz="1100" dirty="0"/>
                        <a:t>z</a:t>
                      </a:r>
                      <a:r>
                        <a:rPr lang="zh-CN" altLang="en-US" sz="1100" dirty="0"/>
                        <a:t>）、</a:t>
                      </a:r>
                      <a:endParaRPr lang="en-US" sz="1100" dirty="0"/>
                    </a:p>
                  </a:txBody>
                  <a:tcPr marL="68580" marR="68580" marT="34290" marB="34290"/>
                </a:tc>
                <a:tc>
                  <a:txBody>
                    <a:bodyPr/>
                    <a:lstStyle/>
                    <a:p>
                      <a:pPr algn="ctr"/>
                      <a:r>
                        <a:rPr lang="zh-CN" altLang="en-US" sz="1100" dirty="0"/>
                        <a:t>已知概念（数字、机构、指标、货币、。。。）</a:t>
                      </a:r>
                      <a:endParaRPr lang="en-US" sz="1100" dirty="0"/>
                    </a:p>
                  </a:txBody>
                  <a:tcPr marL="68580" marR="68580" marT="34290" marB="34290"/>
                </a:tc>
                <a:extLst>
                  <a:ext uri="{0D108BD9-81ED-4DB2-BD59-A6C34878D82A}">
                    <a16:rowId xmlns:a16="http://schemas.microsoft.com/office/drawing/2014/main" val="10001"/>
                  </a:ext>
                </a:extLst>
              </a:tr>
              <a:tr h="6468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100" dirty="0"/>
                        <a:t>空间隐喻</a:t>
                      </a:r>
                      <a:endParaRPr lang="en-US" sz="1100" dirty="0"/>
                    </a:p>
                    <a:p>
                      <a:pPr algn="ctr"/>
                      <a:endParaRPr lang="en-US" sz="1100" dirty="0"/>
                    </a:p>
                  </a:txBody>
                  <a:tcPr marL="68580" marR="68580" marT="34290" marB="34290"/>
                </a:tc>
                <a:tc>
                  <a:txBody>
                    <a:bodyPr/>
                    <a:lstStyle/>
                    <a:p>
                      <a:pPr algn="ctr"/>
                      <a:r>
                        <a:rPr lang="zh-CN" altLang="en-US" sz="1100" dirty="0">
                          <a:latin typeface="黑体"/>
                          <a:ea typeface="黑体"/>
                          <a:cs typeface="黑体"/>
                        </a:rPr>
                        <a:t>数值之间的对应关系，（</a:t>
                      </a:r>
                      <a:r>
                        <a:rPr lang="zh-TW" altLang="en-US" sz="1100" dirty="0">
                          <a:latin typeface="黑体"/>
                          <a:ea typeface="黑体"/>
                          <a:cs typeface="黑体"/>
                        </a:rPr>
                        <a:t>函數</a:t>
                      </a:r>
                      <a:r>
                        <a:rPr lang="en-US" altLang="zh-TW" sz="1100" dirty="0">
                          <a:latin typeface="黑体"/>
                          <a:ea typeface="黑体"/>
                          <a:cs typeface="黑体"/>
                        </a:rPr>
                        <a:t> Function)</a:t>
                      </a:r>
                      <a:endParaRPr lang="en-US" sz="1100" dirty="0">
                        <a:latin typeface="黑体"/>
                        <a:ea typeface="黑体"/>
                        <a:cs typeface="黑体"/>
                      </a:endParaRPr>
                    </a:p>
                  </a:txBody>
                  <a:tcPr marL="68580" marR="68580" marT="34290" marB="34290"/>
                </a:tc>
                <a:tc>
                  <a:txBody>
                    <a:bodyPr/>
                    <a:lstStyle/>
                    <a:p>
                      <a:pPr algn="ctr"/>
                      <a:r>
                        <a:rPr lang="zh-CN" altLang="en-US" sz="1100" dirty="0"/>
                        <a:t>历史关系、合作关系</a:t>
                      </a:r>
                      <a:r>
                        <a:rPr lang="en-US" altLang="zh-CN" sz="1100" dirty="0"/>
                        <a:t> </a:t>
                      </a:r>
                      <a:r>
                        <a:rPr lang="zh-CN" altLang="en-US" sz="1100" dirty="0"/>
                        <a:t>（产业链上下游关系），竞争关系</a:t>
                      </a:r>
                      <a:endParaRPr lang="en-US" sz="1100" dirty="0"/>
                    </a:p>
                  </a:txBody>
                  <a:tcPr marL="68580" marR="68580" marT="34290" marB="34290"/>
                </a:tc>
                <a:extLst>
                  <a:ext uri="{0D108BD9-81ED-4DB2-BD59-A6C34878D82A}">
                    <a16:rowId xmlns:a16="http://schemas.microsoft.com/office/drawing/2014/main" val="10002"/>
                  </a:ext>
                </a:extLst>
              </a:tr>
              <a:tr h="6468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100" dirty="0"/>
                        <a:t>系统隐喻</a:t>
                      </a:r>
                      <a:endParaRPr lang="en-US" sz="1100" dirty="0"/>
                    </a:p>
                    <a:p>
                      <a:pPr algn="ctr"/>
                      <a:endParaRPr lang="en-US" sz="1100" dirty="0"/>
                    </a:p>
                  </a:txBody>
                  <a:tcPr marL="68580" marR="68580" marT="34290" marB="3429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100" baseline="0" dirty="0">
                          <a:latin typeface="黑体"/>
                          <a:ea typeface="黑体"/>
                          <a:cs typeface="黑体"/>
                        </a:rPr>
                        <a:t>不同範疇（</a:t>
                      </a:r>
                      <a:r>
                        <a:rPr lang="en-US" altLang="zh-TW" sz="1100" baseline="0" dirty="0">
                          <a:latin typeface="黑体"/>
                          <a:ea typeface="黑体"/>
                          <a:cs typeface="黑体"/>
                        </a:rPr>
                        <a:t>Category</a:t>
                      </a:r>
                      <a:r>
                        <a:rPr lang="zh-TW" altLang="en-US" sz="1100" baseline="0" dirty="0">
                          <a:latin typeface="黑体"/>
                          <a:ea typeface="黑体"/>
                          <a:cs typeface="黑体"/>
                        </a:rPr>
                        <a:t>）之間的結構對應</a:t>
                      </a:r>
                      <a:r>
                        <a:rPr lang="zh-CN" altLang="en-US" sz="1100" baseline="0" dirty="0">
                          <a:latin typeface="黑体"/>
                          <a:ea typeface="黑体"/>
                          <a:cs typeface="黑体"/>
                        </a:rPr>
                        <a:t>关系（</a:t>
                      </a:r>
                      <a:r>
                        <a:rPr lang="zh-TW" altLang="en-US" sz="1100" dirty="0">
                          <a:latin typeface="黑体"/>
                          <a:ea typeface="黑体"/>
                          <a:cs typeface="黑体"/>
                        </a:rPr>
                        <a:t>函子</a:t>
                      </a:r>
                      <a:r>
                        <a:rPr lang="zh-CN" altLang="zh-TW" sz="1100" dirty="0">
                          <a:latin typeface="黑体"/>
                          <a:ea typeface="黑体"/>
                          <a:cs typeface="黑体"/>
                        </a:rPr>
                        <a:t>，</a:t>
                      </a:r>
                      <a:r>
                        <a:rPr lang="en-US" altLang="zh-TW" sz="1100" dirty="0" err="1">
                          <a:latin typeface="黑体"/>
                          <a:ea typeface="黑体"/>
                          <a:cs typeface="黑体"/>
                        </a:rPr>
                        <a:t>Functor</a:t>
                      </a:r>
                      <a:r>
                        <a:rPr lang="zh-TW" altLang="en-US" sz="1100" dirty="0">
                          <a:latin typeface="黑体"/>
                          <a:ea typeface="黑体"/>
                          <a:cs typeface="黑体"/>
                        </a:rPr>
                        <a:t>）</a:t>
                      </a:r>
                      <a:endParaRPr lang="en-US" sz="1100" dirty="0">
                        <a:latin typeface="黑体"/>
                        <a:ea typeface="黑体"/>
                        <a:cs typeface="黑体"/>
                      </a:endParaRPr>
                    </a:p>
                    <a:p>
                      <a:pPr algn="ctr"/>
                      <a:endParaRPr lang="en-US" sz="1100" dirty="0"/>
                    </a:p>
                  </a:txBody>
                  <a:tcPr marL="68580" marR="68580" marT="34290" marB="34290"/>
                </a:tc>
                <a:tc>
                  <a:txBody>
                    <a:bodyPr/>
                    <a:lstStyle/>
                    <a:p>
                      <a:pPr algn="ctr"/>
                      <a:r>
                        <a:rPr lang="zh-CN" altLang="en-US" sz="1100" dirty="0"/>
                        <a:t>知识地图、战略地图、产业或知识体系的演进过程（过程本身当作一种新旧之间的联系）</a:t>
                      </a:r>
                      <a:endParaRPr lang="en-US" sz="1100" dirty="0"/>
                    </a:p>
                  </a:txBody>
                  <a:tcPr marL="68580" marR="68580" marT="34290" marB="3429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7030679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105" y="222041"/>
            <a:ext cx="7593137" cy="571641"/>
          </a:xfrm>
        </p:spPr>
        <p:txBody>
          <a:bodyPr>
            <a:normAutofit fontScale="90000"/>
          </a:bodyPr>
          <a:lstStyle/>
          <a:p>
            <a:r>
              <a:rPr lang="zh-CN" altLang="en-US" dirty="0"/>
              <a:t>本体比喻</a:t>
            </a:r>
            <a:r>
              <a:rPr lang="en-US" altLang="zh-CN" dirty="0"/>
              <a:t> (Ontological Metaphor)</a:t>
            </a:r>
            <a:endParaRPr lang="en-US" dirty="0"/>
          </a:p>
        </p:txBody>
      </p:sp>
      <p:sp>
        <p:nvSpPr>
          <p:cNvPr id="6" name="TextBox 5"/>
          <p:cNvSpPr txBox="1"/>
          <p:nvPr/>
        </p:nvSpPr>
        <p:spPr>
          <a:xfrm>
            <a:off x="3173720" y="4525138"/>
            <a:ext cx="2427268" cy="253916"/>
          </a:xfrm>
          <a:prstGeom prst="rect">
            <a:avLst/>
          </a:prstGeom>
          <a:noFill/>
        </p:spPr>
        <p:txBody>
          <a:bodyPr wrap="none" rtlCol="0">
            <a:spAutoFit/>
          </a:bodyPr>
          <a:lstStyle/>
          <a:p>
            <a:r>
              <a:rPr lang="en-US" sz="1050" dirty="0" err="1"/>
              <a:t>Moran_Cerf</a:t>
            </a:r>
            <a:r>
              <a:rPr lang="en-US" sz="1050" dirty="0"/>
              <a:t> on Brain Hack TED 2016</a:t>
            </a:r>
          </a:p>
        </p:txBody>
      </p:sp>
      <p:grpSp>
        <p:nvGrpSpPr>
          <p:cNvPr id="7" name="组合 63"/>
          <p:cNvGrpSpPr/>
          <p:nvPr/>
        </p:nvGrpSpPr>
        <p:grpSpPr>
          <a:xfrm>
            <a:off x="6233333" y="4407656"/>
            <a:ext cx="2650319" cy="455099"/>
            <a:chOff x="5983536" y="3711931"/>
            <a:chExt cx="5806632" cy="994674"/>
          </a:xfrm>
        </p:grpSpPr>
        <p:grpSp>
          <p:nvGrpSpPr>
            <p:cNvPr id="8" name="组合 64"/>
            <p:cNvGrpSpPr/>
            <p:nvPr/>
          </p:nvGrpSpPr>
          <p:grpSpPr>
            <a:xfrm>
              <a:off x="5983536" y="3711931"/>
              <a:ext cx="5806632" cy="935680"/>
              <a:chOff x="5983536" y="3711931"/>
              <a:chExt cx="5806632" cy="935680"/>
            </a:xfrm>
          </p:grpSpPr>
          <p:sp>
            <p:nvSpPr>
              <p:cNvPr id="10" name="矩形 66"/>
              <p:cNvSpPr/>
              <p:nvPr/>
            </p:nvSpPr>
            <p:spPr>
              <a:xfrm>
                <a:off x="5983536" y="3711931"/>
                <a:ext cx="5806632" cy="60016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sp>
            <p:nvSpPr>
              <p:cNvPr id="11" name="矩形 67"/>
              <p:cNvSpPr/>
              <p:nvPr/>
            </p:nvSpPr>
            <p:spPr>
              <a:xfrm>
                <a:off x="8082116" y="4264352"/>
                <a:ext cx="3708052" cy="38325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grpSp>
        <p:cxnSp>
          <p:nvCxnSpPr>
            <p:cNvPr id="9" name="直接连接符 65"/>
            <p:cNvCxnSpPr/>
            <p:nvPr/>
          </p:nvCxnSpPr>
          <p:spPr>
            <a:xfrm>
              <a:off x="10312256" y="4706605"/>
              <a:ext cx="1415845" cy="0"/>
            </a:xfrm>
            <a:prstGeom prst="line">
              <a:avLst/>
            </a:prstGeom>
            <a:ln w="19050">
              <a:solidFill>
                <a:srgbClr val="FFC001"/>
              </a:solidFill>
            </a:ln>
          </p:spPr>
          <p:style>
            <a:lnRef idx="1">
              <a:schemeClr val="accent1"/>
            </a:lnRef>
            <a:fillRef idx="0">
              <a:schemeClr val="accent1"/>
            </a:fillRef>
            <a:effectRef idx="0">
              <a:schemeClr val="accent1"/>
            </a:effectRef>
            <a:fontRef idx="minor">
              <a:schemeClr val="tx1"/>
            </a:fontRef>
          </p:style>
        </p:cxnSp>
      </p:grpSp>
      <p:sp>
        <p:nvSpPr>
          <p:cNvPr id="12" name="KSO_Shape"/>
          <p:cNvSpPr/>
          <p:nvPr/>
        </p:nvSpPr>
        <p:spPr>
          <a:xfrm>
            <a:off x="440055" y="349182"/>
            <a:ext cx="321945" cy="346144"/>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050">
              <a:solidFill>
                <a:srgbClr val="FFFFFF"/>
              </a:solidFill>
            </a:endParaRPr>
          </a:p>
        </p:txBody>
      </p:sp>
      <p:pic>
        <p:nvPicPr>
          <p:cNvPr id="4" name="Picture 3"/>
          <p:cNvPicPr>
            <a:picLocks noChangeAspect="1"/>
          </p:cNvPicPr>
          <p:nvPr/>
        </p:nvPicPr>
        <p:blipFill>
          <a:blip r:embed="rId2"/>
          <a:stretch>
            <a:fillRect/>
          </a:stretch>
        </p:blipFill>
        <p:spPr>
          <a:xfrm>
            <a:off x="1524000" y="852488"/>
            <a:ext cx="6096000" cy="3438525"/>
          </a:xfrm>
          <a:prstGeom prst="rect">
            <a:avLst/>
          </a:prstGeom>
        </p:spPr>
      </p:pic>
    </p:spTree>
    <p:extLst>
      <p:ext uri="{BB962C8B-B14F-4D97-AF65-F5344CB8AC3E}">
        <p14:creationId xmlns:p14="http://schemas.microsoft.com/office/powerpoint/2010/main" val="50901299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Counting and Abstract Counting</a:t>
            </a:r>
            <a:endParaRPr dirty="0"/>
          </a:p>
        </p:txBody>
      </p:sp>
    </p:spTree>
    <p:extLst>
      <p:ext uri="{BB962C8B-B14F-4D97-AF65-F5344CB8AC3E}">
        <p14:creationId xmlns:p14="http://schemas.microsoft.com/office/powerpoint/2010/main" val="10669761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8736"/>
            <a:ext cx="8229600" cy="698514"/>
          </a:xfrm>
        </p:spPr>
        <p:txBody>
          <a:bodyPr>
            <a:normAutofit/>
          </a:bodyPr>
          <a:lstStyle/>
          <a:p>
            <a:r>
              <a:rPr lang="zh-CN" altLang="en-US" dirty="0"/>
              <a:t>空间比喻</a:t>
            </a:r>
            <a:r>
              <a:rPr lang="en-US" altLang="zh-CN" dirty="0"/>
              <a:t> (Orientation Metaphor)</a:t>
            </a:r>
            <a:endParaRPr lang="en-US" dirty="0"/>
          </a:p>
        </p:txBody>
      </p:sp>
      <p:sp>
        <p:nvSpPr>
          <p:cNvPr id="6" name="TextBox 5"/>
          <p:cNvSpPr txBox="1"/>
          <p:nvPr/>
        </p:nvSpPr>
        <p:spPr>
          <a:xfrm>
            <a:off x="421921" y="4736786"/>
            <a:ext cx="5155579" cy="253916"/>
          </a:xfrm>
          <a:prstGeom prst="rect">
            <a:avLst/>
          </a:prstGeom>
          <a:noFill/>
        </p:spPr>
        <p:txBody>
          <a:bodyPr wrap="none" rtlCol="0">
            <a:spAutoFit/>
          </a:bodyPr>
          <a:lstStyle/>
          <a:p>
            <a:r>
              <a:rPr lang="en-US" sz="1050" dirty="0"/>
              <a:t>http://</a:t>
            </a:r>
            <a:r>
              <a:rPr lang="en-US" sz="1050" dirty="0" err="1"/>
              <a:t>www.scielo.br</a:t>
            </a:r>
            <a:r>
              <a:rPr lang="en-US" sz="1050" dirty="0"/>
              <a:t>/</a:t>
            </a:r>
            <a:r>
              <a:rPr lang="en-US" sz="1050" dirty="0" err="1"/>
              <a:t>scielo.php?script</a:t>
            </a:r>
            <a:r>
              <a:rPr lang="en-US" sz="1050" dirty="0"/>
              <a:t>=</a:t>
            </a:r>
            <a:r>
              <a:rPr lang="en-US" sz="1050" dirty="0" err="1"/>
              <a:t>sci_arttext&amp;pid</a:t>
            </a:r>
            <a:r>
              <a:rPr lang="en-US" sz="1050" dirty="0"/>
              <a:t>=S1984-63982015000200311</a:t>
            </a:r>
          </a:p>
        </p:txBody>
      </p:sp>
      <p:grpSp>
        <p:nvGrpSpPr>
          <p:cNvPr id="5" name="组合 63"/>
          <p:cNvGrpSpPr/>
          <p:nvPr/>
        </p:nvGrpSpPr>
        <p:grpSpPr>
          <a:xfrm>
            <a:off x="6233333" y="4407656"/>
            <a:ext cx="2650319" cy="455099"/>
            <a:chOff x="5983536" y="3711931"/>
            <a:chExt cx="5806632" cy="994674"/>
          </a:xfrm>
        </p:grpSpPr>
        <p:grpSp>
          <p:nvGrpSpPr>
            <p:cNvPr id="7" name="组合 64"/>
            <p:cNvGrpSpPr/>
            <p:nvPr/>
          </p:nvGrpSpPr>
          <p:grpSpPr>
            <a:xfrm>
              <a:off x="5983536" y="3711931"/>
              <a:ext cx="5806632" cy="935680"/>
              <a:chOff x="5983536" y="3711931"/>
              <a:chExt cx="5806632" cy="935680"/>
            </a:xfrm>
          </p:grpSpPr>
          <p:sp>
            <p:nvSpPr>
              <p:cNvPr id="9" name="矩形 66"/>
              <p:cNvSpPr/>
              <p:nvPr/>
            </p:nvSpPr>
            <p:spPr>
              <a:xfrm>
                <a:off x="5983536" y="3711931"/>
                <a:ext cx="5806632" cy="60016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sp>
            <p:nvSpPr>
              <p:cNvPr id="10" name="矩形 67"/>
              <p:cNvSpPr/>
              <p:nvPr/>
            </p:nvSpPr>
            <p:spPr>
              <a:xfrm>
                <a:off x="8082116" y="4264352"/>
                <a:ext cx="3708052" cy="38325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grpSp>
        <p:cxnSp>
          <p:nvCxnSpPr>
            <p:cNvPr id="8" name="直接连接符 65"/>
            <p:cNvCxnSpPr/>
            <p:nvPr/>
          </p:nvCxnSpPr>
          <p:spPr>
            <a:xfrm>
              <a:off x="10312256" y="4706605"/>
              <a:ext cx="1415845" cy="0"/>
            </a:xfrm>
            <a:prstGeom prst="line">
              <a:avLst/>
            </a:prstGeom>
            <a:ln w="19050">
              <a:solidFill>
                <a:srgbClr val="FFC001"/>
              </a:solidFill>
            </a:ln>
          </p:spPr>
          <p:style>
            <a:lnRef idx="1">
              <a:schemeClr val="accent1"/>
            </a:lnRef>
            <a:fillRef idx="0">
              <a:schemeClr val="accent1"/>
            </a:fillRef>
            <a:effectRef idx="0">
              <a:schemeClr val="accent1"/>
            </a:effectRef>
            <a:fontRef idx="minor">
              <a:schemeClr val="tx1"/>
            </a:fontRef>
          </p:style>
        </p:cxnSp>
      </p:grpSp>
      <p:sp>
        <p:nvSpPr>
          <p:cNvPr id="11" name="KSO_Shape"/>
          <p:cNvSpPr/>
          <p:nvPr/>
        </p:nvSpPr>
        <p:spPr>
          <a:xfrm>
            <a:off x="440055" y="349182"/>
            <a:ext cx="321945" cy="346144"/>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050">
              <a:solidFill>
                <a:srgbClr val="FFFFFF"/>
              </a:solidFill>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0869" y="1128279"/>
            <a:ext cx="7591703" cy="3273312"/>
          </a:xfrm>
          <a:prstGeom prst="rect">
            <a:avLst/>
          </a:prstGeom>
        </p:spPr>
      </p:pic>
      <p:sp>
        <p:nvSpPr>
          <p:cNvPr id="12" name="TextBox 11"/>
          <p:cNvSpPr txBox="1"/>
          <p:nvPr/>
        </p:nvSpPr>
        <p:spPr>
          <a:xfrm>
            <a:off x="1005466" y="811320"/>
            <a:ext cx="5958682" cy="253916"/>
          </a:xfrm>
          <a:prstGeom prst="rect">
            <a:avLst/>
          </a:prstGeom>
          <a:noFill/>
        </p:spPr>
        <p:txBody>
          <a:bodyPr wrap="none" rtlCol="0">
            <a:spAutoFit/>
          </a:bodyPr>
          <a:lstStyle/>
          <a:p>
            <a:r>
              <a:rPr lang="en-US" sz="1050" b="1" dirty="0"/>
              <a:t>Audio-visual metaphors of the financial crisis: meaning making and the flow of experience</a:t>
            </a:r>
            <a:endParaRPr lang="en-US" sz="1050" dirty="0"/>
          </a:p>
        </p:txBody>
      </p:sp>
    </p:spTree>
    <p:extLst>
      <p:ext uri="{BB962C8B-B14F-4D97-AF65-F5344CB8AC3E}">
        <p14:creationId xmlns:p14="http://schemas.microsoft.com/office/powerpoint/2010/main" val="1739042533"/>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1" y="194011"/>
            <a:ext cx="6264974" cy="638357"/>
          </a:xfrm>
        </p:spPr>
        <p:txBody>
          <a:bodyPr/>
          <a:lstStyle/>
          <a:p>
            <a:r>
              <a:rPr lang="zh-CN" altLang="en-US" dirty="0"/>
              <a:t>系统比喻</a:t>
            </a:r>
            <a:r>
              <a:rPr lang="en-US" altLang="zh-CN" dirty="0"/>
              <a:t> </a:t>
            </a:r>
            <a:r>
              <a:rPr lang="zh-CN" altLang="en-US" dirty="0"/>
              <a:t>（</a:t>
            </a:r>
            <a:r>
              <a:rPr lang="en-US" altLang="zh-CN" dirty="0"/>
              <a:t>System Metaphor)</a:t>
            </a:r>
            <a:endParaRPr lang="en-US" dirty="0"/>
          </a:p>
        </p:txBody>
      </p:sp>
      <p:sp>
        <p:nvSpPr>
          <p:cNvPr id="6" name="TextBox 5"/>
          <p:cNvSpPr txBox="1"/>
          <p:nvPr/>
        </p:nvSpPr>
        <p:spPr>
          <a:xfrm>
            <a:off x="3050243" y="4510100"/>
            <a:ext cx="2231701" cy="253916"/>
          </a:xfrm>
          <a:prstGeom prst="rect">
            <a:avLst/>
          </a:prstGeom>
          <a:noFill/>
        </p:spPr>
        <p:txBody>
          <a:bodyPr wrap="none" rtlCol="0">
            <a:spAutoFit/>
          </a:bodyPr>
          <a:lstStyle/>
          <a:p>
            <a:r>
              <a:rPr lang="en-US" sz="1050" dirty="0"/>
              <a:t>http://</a:t>
            </a:r>
            <a:r>
              <a:rPr lang="en-US" sz="1050" dirty="0" err="1"/>
              <a:t>www.eoht.info</a:t>
            </a:r>
            <a:r>
              <a:rPr lang="en-US" sz="1050" dirty="0"/>
              <a:t>/page/Analogy</a:t>
            </a:r>
          </a:p>
        </p:txBody>
      </p:sp>
      <p:grpSp>
        <p:nvGrpSpPr>
          <p:cNvPr id="5" name="组合 63"/>
          <p:cNvGrpSpPr/>
          <p:nvPr/>
        </p:nvGrpSpPr>
        <p:grpSpPr>
          <a:xfrm>
            <a:off x="6233333" y="4407656"/>
            <a:ext cx="2650319" cy="455099"/>
            <a:chOff x="5983536" y="3711931"/>
            <a:chExt cx="5806632" cy="994674"/>
          </a:xfrm>
        </p:grpSpPr>
        <p:grpSp>
          <p:nvGrpSpPr>
            <p:cNvPr id="7" name="组合 64"/>
            <p:cNvGrpSpPr/>
            <p:nvPr/>
          </p:nvGrpSpPr>
          <p:grpSpPr>
            <a:xfrm>
              <a:off x="5983536" y="3711931"/>
              <a:ext cx="5806632" cy="935680"/>
              <a:chOff x="5983536" y="3711931"/>
              <a:chExt cx="5806632" cy="935680"/>
            </a:xfrm>
          </p:grpSpPr>
          <p:sp>
            <p:nvSpPr>
              <p:cNvPr id="9" name="矩形 66"/>
              <p:cNvSpPr/>
              <p:nvPr/>
            </p:nvSpPr>
            <p:spPr>
              <a:xfrm>
                <a:off x="5983536" y="3711931"/>
                <a:ext cx="5806632" cy="60016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sp>
            <p:nvSpPr>
              <p:cNvPr id="10" name="矩形 67"/>
              <p:cNvSpPr/>
              <p:nvPr/>
            </p:nvSpPr>
            <p:spPr>
              <a:xfrm>
                <a:off x="8082116" y="4264352"/>
                <a:ext cx="3708052" cy="38325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grpSp>
        <p:cxnSp>
          <p:nvCxnSpPr>
            <p:cNvPr id="8" name="直接连接符 65"/>
            <p:cNvCxnSpPr/>
            <p:nvPr/>
          </p:nvCxnSpPr>
          <p:spPr>
            <a:xfrm>
              <a:off x="10312256" y="4706605"/>
              <a:ext cx="1415845" cy="0"/>
            </a:xfrm>
            <a:prstGeom prst="line">
              <a:avLst/>
            </a:prstGeom>
            <a:ln w="19050">
              <a:solidFill>
                <a:srgbClr val="FFC001"/>
              </a:solidFill>
            </a:ln>
          </p:spPr>
          <p:style>
            <a:lnRef idx="1">
              <a:schemeClr val="accent1"/>
            </a:lnRef>
            <a:fillRef idx="0">
              <a:schemeClr val="accent1"/>
            </a:fillRef>
            <a:effectRef idx="0">
              <a:schemeClr val="accent1"/>
            </a:effectRef>
            <a:fontRef idx="minor">
              <a:schemeClr val="tx1"/>
            </a:fontRef>
          </p:style>
        </p:cxnSp>
      </p:grpSp>
      <p:sp>
        <p:nvSpPr>
          <p:cNvPr id="11" name="KSO_Shape"/>
          <p:cNvSpPr/>
          <p:nvPr/>
        </p:nvSpPr>
        <p:spPr>
          <a:xfrm>
            <a:off x="440055" y="349182"/>
            <a:ext cx="321945" cy="346144"/>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050">
              <a:solidFill>
                <a:srgbClr val="FFFFFF"/>
              </a:solidFill>
            </a:endParaRPr>
          </a:p>
        </p:txBody>
      </p:sp>
      <p:pic>
        <p:nvPicPr>
          <p:cNvPr id="4" name="Picture 3"/>
          <p:cNvPicPr>
            <a:picLocks noChangeAspect="1"/>
          </p:cNvPicPr>
          <p:nvPr/>
        </p:nvPicPr>
        <p:blipFill>
          <a:blip r:embed="rId2"/>
          <a:stretch>
            <a:fillRect/>
          </a:stretch>
        </p:blipFill>
        <p:spPr>
          <a:xfrm>
            <a:off x="1428681" y="1100703"/>
            <a:ext cx="5292060" cy="3243045"/>
          </a:xfrm>
          <a:prstGeom prst="rect">
            <a:avLst/>
          </a:prstGeom>
        </p:spPr>
      </p:pic>
    </p:spTree>
    <p:extLst>
      <p:ext uri="{BB962C8B-B14F-4D97-AF65-F5344CB8AC3E}">
        <p14:creationId xmlns:p14="http://schemas.microsoft.com/office/powerpoint/2010/main" val="88592570"/>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7368540" y="4407656"/>
            <a:ext cx="1515112" cy="455099"/>
            <a:chOff x="5983536" y="3711931"/>
            <a:chExt cx="5806632" cy="994674"/>
          </a:xfrm>
        </p:grpSpPr>
        <p:grpSp>
          <p:nvGrpSpPr>
            <p:cNvPr id="5" name="组合 4"/>
            <p:cNvGrpSpPr/>
            <p:nvPr/>
          </p:nvGrpSpPr>
          <p:grpSpPr>
            <a:xfrm>
              <a:off x="5983536" y="3711931"/>
              <a:ext cx="5806632" cy="935680"/>
              <a:chOff x="5983536" y="3711931"/>
              <a:chExt cx="5806632" cy="935680"/>
            </a:xfrm>
          </p:grpSpPr>
          <p:sp>
            <p:nvSpPr>
              <p:cNvPr id="7" name="矩形 6"/>
              <p:cNvSpPr/>
              <p:nvPr/>
            </p:nvSpPr>
            <p:spPr>
              <a:xfrm>
                <a:off x="5983536" y="3711931"/>
                <a:ext cx="5806632" cy="60016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sp>
            <p:nvSpPr>
              <p:cNvPr id="8" name="矩形 7"/>
              <p:cNvSpPr/>
              <p:nvPr/>
            </p:nvSpPr>
            <p:spPr>
              <a:xfrm>
                <a:off x="8082116" y="4264352"/>
                <a:ext cx="3708052" cy="38325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grpSp>
        <p:cxnSp>
          <p:nvCxnSpPr>
            <p:cNvPr id="6" name="直接连接符 5"/>
            <p:cNvCxnSpPr/>
            <p:nvPr/>
          </p:nvCxnSpPr>
          <p:spPr>
            <a:xfrm>
              <a:off x="10312256" y="4706605"/>
              <a:ext cx="1415845" cy="0"/>
            </a:xfrm>
            <a:prstGeom prst="line">
              <a:avLst/>
            </a:prstGeom>
            <a:ln w="19050">
              <a:solidFill>
                <a:srgbClr val="FFC001"/>
              </a:solidFill>
            </a:ln>
          </p:spPr>
          <p:style>
            <a:lnRef idx="1">
              <a:schemeClr val="accent1"/>
            </a:lnRef>
            <a:fillRef idx="0">
              <a:schemeClr val="accent1"/>
            </a:fillRef>
            <a:effectRef idx="0">
              <a:schemeClr val="accent1"/>
            </a:effectRef>
            <a:fontRef idx="minor">
              <a:schemeClr val="tx1"/>
            </a:fontRef>
          </p:style>
        </p:cxnSp>
      </p:grpSp>
      <p:sp>
        <p:nvSpPr>
          <p:cNvPr id="12" name="KSO_Shape"/>
          <p:cNvSpPr/>
          <p:nvPr/>
        </p:nvSpPr>
        <p:spPr>
          <a:xfrm>
            <a:off x="440055" y="349182"/>
            <a:ext cx="321945" cy="346144"/>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050">
              <a:solidFill>
                <a:srgbClr val="FFFFFF"/>
              </a:solidFill>
            </a:endParaRPr>
          </a:p>
        </p:txBody>
      </p:sp>
      <p:sp>
        <p:nvSpPr>
          <p:cNvPr id="13" name="文本框 12"/>
          <p:cNvSpPr txBox="1"/>
          <p:nvPr/>
        </p:nvSpPr>
        <p:spPr>
          <a:xfrm>
            <a:off x="762000" y="302962"/>
            <a:ext cx="8382000" cy="461665"/>
          </a:xfrm>
          <a:prstGeom prst="rect">
            <a:avLst/>
          </a:prstGeom>
          <a:noFill/>
        </p:spPr>
        <p:txBody>
          <a:bodyPr wrap="square" rtlCol="0">
            <a:spAutoFit/>
          </a:bodyPr>
          <a:lstStyle/>
          <a:p>
            <a:pPr lvl="1"/>
            <a:r>
              <a:rPr lang="zh-CN" altLang="en-US" sz="2400" b="1" dirty="0">
                <a:latin typeface="Arial" panose="020B0604020202020204" pitchFamily="34" charset="0"/>
              </a:rPr>
              <a:t>认知的分类：个体认知能力／群体认知能力</a:t>
            </a:r>
            <a:endParaRPr lang="zh-CN" altLang="en-US" sz="1050" dirty="0">
              <a:solidFill>
                <a:srgbClr val="3A3A3A"/>
              </a:solidFill>
              <a:latin typeface="黑体" panose="02010609060101010101" pitchFamily="49" charset="-122"/>
              <a:ea typeface="黑体" panose="02010609060101010101" pitchFamily="49" charset="-122"/>
            </a:endParaRPr>
          </a:p>
        </p:txBody>
      </p:sp>
      <p:sp>
        <p:nvSpPr>
          <p:cNvPr id="19" name="Content Placeholder 2"/>
          <p:cNvSpPr txBox="1">
            <a:spLocks/>
          </p:cNvSpPr>
          <p:nvPr/>
        </p:nvSpPr>
        <p:spPr>
          <a:xfrm>
            <a:off x="457200" y="1200151"/>
            <a:ext cx="8229600" cy="332467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000" dirty="0"/>
              <a:t>个体认知：脑中概念的三类隐喻机制</a:t>
            </a:r>
            <a:endParaRPr lang="en-US" altLang="zh-CN" sz="3000" dirty="0"/>
          </a:p>
          <a:p>
            <a:pPr lvl="1"/>
            <a:r>
              <a:rPr lang="zh-CN" altLang="en-US" sz="2700" dirty="0"/>
              <a:t>语汇、语法、语境</a:t>
            </a:r>
            <a:endParaRPr lang="en-US" altLang="zh-CN" sz="2700" dirty="0"/>
          </a:p>
          <a:p>
            <a:pPr lvl="1"/>
            <a:endParaRPr lang="en-US" altLang="zh-CN" sz="2700" dirty="0"/>
          </a:p>
          <a:p>
            <a:r>
              <a:rPr lang="zh-CN" altLang="en-US" sz="3000" dirty="0"/>
              <a:t>群体认知：群众共同产生的概念隐喻机制</a:t>
            </a:r>
            <a:endParaRPr lang="en-US" altLang="zh-CN" sz="3000" dirty="0"/>
          </a:p>
          <a:p>
            <a:pPr lvl="1"/>
            <a:r>
              <a:rPr lang="zh-CN" altLang="en-US" sz="2700" dirty="0"/>
              <a:t>热门词典</a:t>
            </a:r>
            <a:endParaRPr lang="en-US" altLang="zh-CN" sz="2700" dirty="0"/>
          </a:p>
          <a:p>
            <a:pPr lvl="1"/>
            <a:r>
              <a:rPr lang="zh-CN" altLang="en-US" sz="2700" dirty="0"/>
              <a:t>约定成俗的行为规范</a:t>
            </a:r>
            <a:endParaRPr lang="en-US" altLang="zh-CN" sz="2700" dirty="0"/>
          </a:p>
          <a:p>
            <a:pPr lvl="1"/>
            <a:r>
              <a:rPr lang="zh-CN" altLang="en-US" sz="2700" dirty="0"/>
              <a:t>可确保成效的法规执行机制或交易渠道</a:t>
            </a:r>
            <a:endParaRPr lang="en-US" altLang="zh-CN" sz="2700" dirty="0"/>
          </a:p>
        </p:txBody>
      </p:sp>
    </p:spTree>
    <p:extLst>
      <p:ext uri="{BB962C8B-B14F-4D97-AF65-F5344CB8AC3E}">
        <p14:creationId xmlns:p14="http://schemas.microsoft.com/office/powerpoint/2010/main" val="6315375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11649"/>
            <a:ext cx="8229600" cy="607749"/>
          </a:xfrm>
        </p:spPr>
        <p:txBody>
          <a:bodyPr>
            <a:normAutofit/>
          </a:bodyPr>
          <a:lstStyle/>
          <a:p>
            <a:r>
              <a:rPr lang="zh-CN" altLang="en-US" sz="2700" dirty="0"/>
              <a:t>产业与科学革命的知识体系奠基人：</a:t>
            </a:r>
            <a:r>
              <a:rPr lang="en-US" altLang="zh-CN" sz="2700" dirty="0"/>
              <a:t>Thomas Kuhn</a:t>
            </a:r>
            <a:endParaRPr lang="en-US" sz="2700" dirty="0"/>
          </a:p>
        </p:txBody>
      </p:sp>
      <p:sp>
        <p:nvSpPr>
          <p:cNvPr id="4" name="Title 1"/>
          <p:cNvSpPr txBox="1">
            <a:spLocks/>
          </p:cNvSpPr>
          <p:nvPr/>
        </p:nvSpPr>
        <p:spPr>
          <a:xfrm>
            <a:off x="562992" y="1861931"/>
            <a:ext cx="8229600" cy="2628668"/>
          </a:xfrm>
          <a:prstGeom prst="rect">
            <a:avLst/>
          </a:prstGeom>
        </p:spPr>
        <p:txBody>
          <a:bodyPr vert="horz" lIns="68580" tIns="34290" rIns="68580" bIns="34290" rtlCol="0" anchor="ctr">
            <a:normAutofit fontScale="97500"/>
          </a:bodyPr>
          <a:lstStyle>
            <a:lvl1pPr algn="ctr" defTabSz="457200" rtl="0" eaLnBrk="1" latinLnBrk="0" hangingPunct="1">
              <a:spcBef>
                <a:spcPct val="0"/>
              </a:spcBef>
              <a:buNone/>
              <a:defRPr sz="4400" kern="1200">
                <a:solidFill>
                  <a:schemeClr val="tx1"/>
                </a:solidFill>
                <a:latin typeface="黑体"/>
                <a:ea typeface="黑体"/>
                <a:cs typeface="黑体"/>
              </a:defRPr>
            </a:lvl1pPr>
          </a:lstStyle>
          <a:p>
            <a:endParaRPr lang="en-US" sz="2700" dirty="0">
              <a:solidFill>
                <a:srgbClr val="FF0000"/>
              </a:solidFill>
            </a:endParaRPr>
          </a:p>
        </p:txBody>
      </p:sp>
      <p:pic>
        <p:nvPicPr>
          <p:cNvPr id="3" name="Picture 2"/>
          <p:cNvPicPr>
            <a:picLocks noChangeAspect="1"/>
          </p:cNvPicPr>
          <p:nvPr/>
        </p:nvPicPr>
        <p:blipFill>
          <a:blip r:embed="rId2"/>
          <a:stretch>
            <a:fillRect/>
          </a:stretch>
        </p:blipFill>
        <p:spPr>
          <a:xfrm>
            <a:off x="5433040" y="1379007"/>
            <a:ext cx="2408766" cy="3182318"/>
          </a:xfrm>
          <a:prstGeom prst="rect">
            <a:avLst/>
          </a:prstGeom>
        </p:spPr>
      </p:pic>
      <p:sp>
        <p:nvSpPr>
          <p:cNvPr id="5" name="TextBox 4"/>
          <p:cNvSpPr txBox="1"/>
          <p:nvPr/>
        </p:nvSpPr>
        <p:spPr>
          <a:xfrm>
            <a:off x="1761978" y="4577677"/>
            <a:ext cx="3978974" cy="253916"/>
          </a:xfrm>
          <a:prstGeom prst="rect">
            <a:avLst/>
          </a:prstGeom>
          <a:noFill/>
        </p:spPr>
        <p:txBody>
          <a:bodyPr wrap="none" rtlCol="0">
            <a:spAutoFit/>
          </a:bodyPr>
          <a:lstStyle/>
          <a:p>
            <a:r>
              <a:rPr lang="en-US" sz="1050" b="1" dirty="0"/>
              <a:t>Thomas Samuel Kuhn</a:t>
            </a:r>
            <a:r>
              <a:rPr lang="en-US" sz="1050" dirty="0"/>
              <a:t> (</a:t>
            </a:r>
            <a:r>
              <a:rPr lang="en-US" sz="1050" dirty="0">
                <a:hlinkClick r:id="rId3"/>
              </a:rPr>
              <a:t>/ˈkuːn/; July 18, 1922 – June 17, 1996)</a:t>
            </a:r>
            <a:endParaRPr lang="en-US" sz="1050" dirty="0"/>
          </a:p>
        </p:txBody>
      </p:sp>
      <p:sp>
        <p:nvSpPr>
          <p:cNvPr id="6" name="TextBox 5"/>
          <p:cNvSpPr txBox="1"/>
          <p:nvPr/>
        </p:nvSpPr>
        <p:spPr>
          <a:xfrm>
            <a:off x="2514520" y="4854676"/>
            <a:ext cx="2743059" cy="253916"/>
          </a:xfrm>
          <a:prstGeom prst="rect">
            <a:avLst/>
          </a:prstGeom>
          <a:noFill/>
        </p:spPr>
        <p:txBody>
          <a:bodyPr wrap="none" rtlCol="0">
            <a:spAutoFit/>
          </a:bodyPr>
          <a:lstStyle/>
          <a:p>
            <a:r>
              <a:rPr lang="en-US" sz="1050" dirty="0"/>
              <a:t>https://</a:t>
            </a:r>
            <a:r>
              <a:rPr lang="en-US" sz="1050" dirty="0" err="1"/>
              <a:t>en.wikipedia.org</a:t>
            </a:r>
            <a:r>
              <a:rPr lang="en-US" sz="1050" dirty="0"/>
              <a:t>/wiki/</a:t>
            </a:r>
            <a:r>
              <a:rPr lang="en-US" sz="1050" dirty="0" err="1"/>
              <a:t>Thomas_Kuhn</a:t>
            </a:r>
            <a:endParaRPr lang="en-US" sz="1050" dirty="0"/>
          </a:p>
        </p:txBody>
      </p:sp>
      <p:grpSp>
        <p:nvGrpSpPr>
          <p:cNvPr id="7" name="组合 63"/>
          <p:cNvGrpSpPr/>
          <p:nvPr/>
        </p:nvGrpSpPr>
        <p:grpSpPr>
          <a:xfrm>
            <a:off x="6233333" y="4407656"/>
            <a:ext cx="2650319" cy="455099"/>
            <a:chOff x="5983536" y="3711931"/>
            <a:chExt cx="5806632" cy="994674"/>
          </a:xfrm>
        </p:grpSpPr>
        <p:grpSp>
          <p:nvGrpSpPr>
            <p:cNvPr id="8" name="组合 64"/>
            <p:cNvGrpSpPr/>
            <p:nvPr/>
          </p:nvGrpSpPr>
          <p:grpSpPr>
            <a:xfrm>
              <a:off x="5983536" y="3711931"/>
              <a:ext cx="5806632" cy="935680"/>
              <a:chOff x="5983536" y="3711931"/>
              <a:chExt cx="5806632" cy="935680"/>
            </a:xfrm>
          </p:grpSpPr>
          <p:sp>
            <p:nvSpPr>
              <p:cNvPr id="10" name="矩形 66"/>
              <p:cNvSpPr/>
              <p:nvPr/>
            </p:nvSpPr>
            <p:spPr>
              <a:xfrm>
                <a:off x="5983536" y="3711931"/>
                <a:ext cx="5806632" cy="60016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sp>
            <p:nvSpPr>
              <p:cNvPr id="11" name="矩形 67"/>
              <p:cNvSpPr/>
              <p:nvPr/>
            </p:nvSpPr>
            <p:spPr>
              <a:xfrm>
                <a:off x="8082116" y="4264352"/>
                <a:ext cx="3708052" cy="38325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grpSp>
        <p:cxnSp>
          <p:nvCxnSpPr>
            <p:cNvPr id="9" name="直接连接符 65"/>
            <p:cNvCxnSpPr/>
            <p:nvPr/>
          </p:nvCxnSpPr>
          <p:spPr>
            <a:xfrm>
              <a:off x="10312256" y="4706605"/>
              <a:ext cx="1415845" cy="0"/>
            </a:xfrm>
            <a:prstGeom prst="line">
              <a:avLst/>
            </a:prstGeom>
            <a:ln w="19050">
              <a:solidFill>
                <a:srgbClr val="FFC001"/>
              </a:solidFill>
            </a:ln>
          </p:spPr>
          <p:style>
            <a:lnRef idx="1">
              <a:schemeClr val="accent1"/>
            </a:lnRef>
            <a:fillRef idx="0">
              <a:schemeClr val="accent1"/>
            </a:fillRef>
            <a:effectRef idx="0">
              <a:schemeClr val="accent1"/>
            </a:effectRef>
            <a:fontRef idx="minor">
              <a:schemeClr val="tx1"/>
            </a:fontRef>
          </p:style>
        </p:cxnSp>
      </p:grpSp>
      <p:sp>
        <p:nvSpPr>
          <p:cNvPr id="12" name="KSO_Shape"/>
          <p:cNvSpPr/>
          <p:nvPr/>
        </p:nvSpPr>
        <p:spPr>
          <a:xfrm>
            <a:off x="440055" y="349182"/>
            <a:ext cx="321945" cy="346144"/>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050">
              <a:solidFill>
                <a:srgbClr val="FFFFFF"/>
              </a:solidFill>
            </a:endParaRPr>
          </a:p>
        </p:txBody>
      </p:sp>
      <p:pic>
        <p:nvPicPr>
          <p:cNvPr id="13" name="Picture 12"/>
          <p:cNvPicPr>
            <a:picLocks noChangeAspect="1"/>
          </p:cNvPicPr>
          <p:nvPr/>
        </p:nvPicPr>
        <p:blipFill>
          <a:blip r:embed="rId4"/>
          <a:stretch>
            <a:fillRect/>
          </a:stretch>
        </p:blipFill>
        <p:spPr>
          <a:xfrm>
            <a:off x="1957596" y="1375716"/>
            <a:ext cx="2096448" cy="3162745"/>
          </a:xfrm>
          <a:prstGeom prst="rect">
            <a:avLst/>
          </a:prstGeom>
        </p:spPr>
      </p:pic>
    </p:spTree>
    <p:extLst>
      <p:ext uri="{BB962C8B-B14F-4D97-AF65-F5344CB8AC3E}">
        <p14:creationId xmlns:p14="http://schemas.microsoft.com/office/powerpoint/2010/main" val="13939954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63"/>
          <p:cNvGrpSpPr/>
          <p:nvPr/>
        </p:nvGrpSpPr>
        <p:grpSpPr>
          <a:xfrm>
            <a:off x="6233333" y="4407656"/>
            <a:ext cx="2650319" cy="455099"/>
            <a:chOff x="5983536" y="3711931"/>
            <a:chExt cx="5806632" cy="994674"/>
          </a:xfrm>
        </p:grpSpPr>
        <p:grpSp>
          <p:nvGrpSpPr>
            <p:cNvPr id="6" name="组合 64"/>
            <p:cNvGrpSpPr/>
            <p:nvPr/>
          </p:nvGrpSpPr>
          <p:grpSpPr>
            <a:xfrm>
              <a:off x="5983536" y="3711931"/>
              <a:ext cx="5806632" cy="935680"/>
              <a:chOff x="5983536" y="3711931"/>
              <a:chExt cx="5806632" cy="935680"/>
            </a:xfrm>
          </p:grpSpPr>
          <p:sp>
            <p:nvSpPr>
              <p:cNvPr id="8" name="矩形 66"/>
              <p:cNvSpPr/>
              <p:nvPr/>
            </p:nvSpPr>
            <p:spPr>
              <a:xfrm>
                <a:off x="5983536" y="3711931"/>
                <a:ext cx="5806632" cy="60016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sp>
            <p:nvSpPr>
              <p:cNvPr id="9" name="矩形 67"/>
              <p:cNvSpPr/>
              <p:nvPr/>
            </p:nvSpPr>
            <p:spPr>
              <a:xfrm>
                <a:off x="8082116" y="4264352"/>
                <a:ext cx="3708052" cy="38325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grpSp>
        <p:cxnSp>
          <p:nvCxnSpPr>
            <p:cNvPr id="7" name="直接连接符 65"/>
            <p:cNvCxnSpPr/>
            <p:nvPr/>
          </p:nvCxnSpPr>
          <p:spPr>
            <a:xfrm>
              <a:off x="10312256" y="4706605"/>
              <a:ext cx="1415845" cy="0"/>
            </a:xfrm>
            <a:prstGeom prst="line">
              <a:avLst/>
            </a:prstGeom>
            <a:ln w="19050">
              <a:solidFill>
                <a:srgbClr val="FFC00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822688" y="194012"/>
            <a:ext cx="7886700" cy="738895"/>
          </a:xfrm>
        </p:spPr>
        <p:txBody>
          <a:bodyPr/>
          <a:lstStyle/>
          <a:p>
            <a:r>
              <a:rPr lang="zh-CN" altLang="en-US" dirty="0"/>
              <a:t>分析产业变革的</a:t>
            </a:r>
            <a:r>
              <a:rPr lang="en-US" altLang="zh-CN" dirty="0"/>
              <a:t>Kuhn Cycle</a:t>
            </a:r>
            <a:endParaRPr lang="en-US" dirty="0"/>
          </a:p>
        </p:txBody>
      </p:sp>
      <p:sp>
        <p:nvSpPr>
          <p:cNvPr id="3" name="Content Placeholder 2"/>
          <p:cNvSpPr>
            <a:spLocks noGrp="1"/>
          </p:cNvSpPr>
          <p:nvPr>
            <p:ph idx="1"/>
          </p:nvPr>
        </p:nvSpPr>
        <p:spPr>
          <a:xfrm>
            <a:off x="457200" y="4345860"/>
            <a:ext cx="8229601" cy="797640"/>
          </a:xfrm>
        </p:spPr>
        <p:txBody>
          <a:bodyPr>
            <a:normAutofit/>
          </a:bodyPr>
          <a:lstStyle/>
          <a:p>
            <a:r>
              <a:rPr lang="zh-CN" altLang="en-US" sz="1350" dirty="0"/>
              <a:t>产业变革来自新科学知识或新工程科技所带来的“危机”，特别是认知过程中的各种困扰。</a:t>
            </a:r>
            <a:endParaRPr lang="en-US" sz="1350" dirty="0"/>
          </a:p>
          <a:p>
            <a:r>
              <a:rPr lang="en-US" sz="1350" dirty="0"/>
              <a:t>http://</a:t>
            </a:r>
            <a:r>
              <a:rPr lang="en-US" sz="1350" dirty="0" err="1"/>
              <a:t>www.thwink.org</a:t>
            </a:r>
            <a:r>
              <a:rPr lang="en-US" sz="1350" dirty="0"/>
              <a:t>/sustain/glossary/</a:t>
            </a:r>
            <a:r>
              <a:rPr lang="en-US" sz="1350" dirty="0" err="1"/>
              <a:t>KuhnCycle.htm</a:t>
            </a:r>
            <a:endParaRPr lang="en-US" sz="1350" dirty="0"/>
          </a:p>
        </p:txBody>
      </p:sp>
      <p:pic>
        <p:nvPicPr>
          <p:cNvPr id="4" name="Picture 3"/>
          <p:cNvPicPr>
            <a:picLocks noChangeAspect="1"/>
          </p:cNvPicPr>
          <p:nvPr/>
        </p:nvPicPr>
        <p:blipFill>
          <a:blip r:embed="rId2"/>
          <a:stretch>
            <a:fillRect/>
          </a:stretch>
        </p:blipFill>
        <p:spPr>
          <a:xfrm>
            <a:off x="2456872" y="1013273"/>
            <a:ext cx="4324928" cy="3188010"/>
          </a:xfrm>
          <a:prstGeom prst="rect">
            <a:avLst/>
          </a:prstGeom>
        </p:spPr>
      </p:pic>
      <p:sp>
        <p:nvSpPr>
          <p:cNvPr id="10" name="KSO_Shape"/>
          <p:cNvSpPr/>
          <p:nvPr/>
        </p:nvSpPr>
        <p:spPr>
          <a:xfrm>
            <a:off x="440055" y="349182"/>
            <a:ext cx="321945" cy="346144"/>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050">
              <a:solidFill>
                <a:srgbClr val="FFFFFF"/>
              </a:solidFill>
            </a:endParaRPr>
          </a:p>
        </p:txBody>
      </p:sp>
    </p:spTree>
    <p:extLst>
      <p:ext uri="{BB962C8B-B14F-4D97-AF65-F5344CB8AC3E}">
        <p14:creationId xmlns:p14="http://schemas.microsoft.com/office/powerpoint/2010/main" val="36722006"/>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7076" y="194011"/>
            <a:ext cx="8229600" cy="691268"/>
          </a:xfrm>
        </p:spPr>
        <p:txBody>
          <a:bodyPr>
            <a:normAutofit/>
          </a:bodyPr>
          <a:lstStyle/>
          <a:p>
            <a:r>
              <a:rPr lang="zh-CN" altLang="en-US" dirty="0"/>
              <a:t>关键词：</a:t>
            </a:r>
            <a:r>
              <a:rPr lang="en-US" altLang="zh-CN" dirty="0"/>
              <a:t>Incommensurability </a:t>
            </a:r>
            <a:r>
              <a:rPr lang="zh-CN" altLang="en-US" dirty="0"/>
              <a:t>（不可通约）</a:t>
            </a:r>
            <a:endParaRPr lang="en-US" dirty="0"/>
          </a:p>
        </p:txBody>
      </p:sp>
      <p:sp>
        <p:nvSpPr>
          <p:cNvPr id="6" name="TextBox 5"/>
          <p:cNvSpPr txBox="1"/>
          <p:nvPr/>
        </p:nvSpPr>
        <p:spPr>
          <a:xfrm>
            <a:off x="5033259" y="1793944"/>
            <a:ext cx="3273653" cy="253916"/>
          </a:xfrm>
          <a:prstGeom prst="rect">
            <a:avLst/>
          </a:prstGeom>
          <a:noFill/>
        </p:spPr>
        <p:txBody>
          <a:bodyPr wrap="none" rtlCol="0">
            <a:spAutoFit/>
          </a:bodyPr>
          <a:lstStyle/>
          <a:p>
            <a:r>
              <a:rPr lang="en-US" sz="1050" dirty="0"/>
              <a:t>http://</a:t>
            </a:r>
            <a:r>
              <a:rPr lang="en-US" sz="1050" dirty="0" err="1"/>
              <a:t>plato.stanford.edu</a:t>
            </a:r>
            <a:r>
              <a:rPr lang="en-US" sz="1050" dirty="0"/>
              <a:t>/entries/incommensurability/</a:t>
            </a:r>
          </a:p>
        </p:txBody>
      </p:sp>
      <p:sp>
        <p:nvSpPr>
          <p:cNvPr id="5" name="Content Placeholder 2"/>
          <p:cNvSpPr>
            <a:spLocks noGrp="1"/>
          </p:cNvSpPr>
          <p:nvPr>
            <p:ph idx="1"/>
          </p:nvPr>
        </p:nvSpPr>
        <p:spPr>
          <a:xfrm>
            <a:off x="457200" y="1200152"/>
            <a:ext cx="8229600" cy="1516005"/>
          </a:xfrm>
        </p:spPr>
        <p:txBody>
          <a:bodyPr>
            <a:normAutofit fontScale="70000" lnSpcReduction="20000"/>
          </a:bodyPr>
          <a:lstStyle/>
          <a:p>
            <a:r>
              <a:rPr lang="zh-CN" altLang="en-US" sz="3000" dirty="0"/>
              <a:t>产业创新导致行为“范式”的转移</a:t>
            </a:r>
            <a:endParaRPr lang="en-US" altLang="zh-CN" sz="3000" dirty="0"/>
          </a:p>
          <a:p>
            <a:pPr lvl="1"/>
            <a:r>
              <a:rPr lang="en-US" altLang="zh-CN" sz="2700" dirty="0"/>
              <a:t>Paradigm shift (</a:t>
            </a:r>
            <a:r>
              <a:rPr lang="zh-CN" altLang="en-US" sz="2700" dirty="0"/>
              <a:t>范式转移）</a:t>
            </a:r>
            <a:endParaRPr lang="en-US" altLang="zh-CN" sz="2700" dirty="0"/>
          </a:p>
          <a:p>
            <a:pPr lvl="1"/>
            <a:r>
              <a:rPr lang="zh-CN" altLang="en-US" sz="2700" dirty="0"/>
              <a:t>传统产业的范式，不再适用于新的社会环境</a:t>
            </a:r>
            <a:endParaRPr lang="en-US" sz="2100" dirty="0"/>
          </a:p>
        </p:txBody>
      </p:sp>
      <p:grpSp>
        <p:nvGrpSpPr>
          <p:cNvPr id="7" name="组合 63"/>
          <p:cNvGrpSpPr/>
          <p:nvPr/>
        </p:nvGrpSpPr>
        <p:grpSpPr>
          <a:xfrm>
            <a:off x="6233333" y="4407656"/>
            <a:ext cx="2650319" cy="455099"/>
            <a:chOff x="5983536" y="3711931"/>
            <a:chExt cx="5806632" cy="994674"/>
          </a:xfrm>
        </p:grpSpPr>
        <p:grpSp>
          <p:nvGrpSpPr>
            <p:cNvPr id="8" name="组合 64"/>
            <p:cNvGrpSpPr/>
            <p:nvPr/>
          </p:nvGrpSpPr>
          <p:grpSpPr>
            <a:xfrm>
              <a:off x="5983536" y="3711931"/>
              <a:ext cx="5806632" cy="935680"/>
              <a:chOff x="5983536" y="3711931"/>
              <a:chExt cx="5806632" cy="935680"/>
            </a:xfrm>
          </p:grpSpPr>
          <p:sp>
            <p:nvSpPr>
              <p:cNvPr id="10" name="矩形 66"/>
              <p:cNvSpPr/>
              <p:nvPr/>
            </p:nvSpPr>
            <p:spPr>
              <a:xfrm>
                <a:off x="5983536" y="3711931"/>
                <a:ext cx="5806632" cy="60016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sp>
            <p:nvSpPr>
              <p:cNvPr id="11" name="矩形 67"/>
              <p:cNvSpPr/>
              <p:nvPr/>
            </p:nvSpPr>
            <p:spPr>
              <a:xfrm>
                <a:off x="8082116" y="4264352"/>
                <a:ext cx="3708052" cy="38325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grpSp>
        <p:cxnSp>
          <p:nvCxnSpPr>
            <p:cNvPr id="9" name="直接连接符 65"/>
            <p:cNvCxnSpPr/>
            <p:nvPr/>
          </p:nvCxnSpPr>
          <p:spPr>
            <a:xfrm>
              <a:off x="10312256" y="4706605"/>
              <a:ext cx="1415845" cy="0"/>
            </a:xfrm>
            <a:prstGeom prst="line">
              <a:avLst/>
            </a:prstGeom>
            <a:ln w="19050">
              <a:solidFill>
                <a:srgbClr val="FFC001"/>
              </a:solidFill>
            </a:ln>
          </p:spPr>
          <p:style>
            <a:lnRef idx="1">
              <a:schemeClr val="accent1"/>
            </a:lnRef>
            <a:fillRef idx="0">
              <a:schemeClr val="accent1"/>
            </a:fillRef>
            <a:effectRef idx="0">
              <a:schemeClr val="accent1"/>
            </a:effectRef>
            <a:fontRef idx="minor">
              <a:schemeClr val="tx1"/>
            </a:fontRef>
          </p:style>
        </p:cxnSp>
      </p:grpSp>
      <p:sp>
        <p:nvSpPr>
          <p:cNvPr id="12" name="KSO_Shape"/>
          <p:cNvSpPr/>
          <p:nvPr/>
        </p:nvSpPr>
        <p:spPr>
          <a:xfrm>
            <a:off x="440055" y="349182"/>
            <a:ext cx="321945" cy="346144"/>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050">
              <a:solidFill>
                <a:srgbClr val="FFFFFF"/>
              </a:solidFill>
            </a:endParaRPr>
          </a:p>
        </p:txBody>
      </p:sp>
      <p:pic>
        <p:nvPicPr>
          <p:cNvPr id="3" name="Picture 2"/>
          <p:cNvPicPr>
            <a:picLocks noChangeAspect="1"/>
          </p:cNvPicPr>
          <p:nvPr/>
        </p:nvPicPr>
        <p:blipFill>
          <a:blip r:embed="rId2"/>
          <a:stretch>
            <a:fillRect/>
          </a:stretch>
        </p:blipFill>
        <p:spPr>
          <a:xfrm>
            <a:off x="2204968" y="2594442"/>
            <a:ext cx="3340595" cy="2004357"/>
          </a:xfrm>
          <a:prstGeom prst="rect">
            <a:avLst/>
          </a:prstGeom>
        </p:spPr>
      </p:pic>
      <p:sp>
        <p:nvSpPr>
          <p:cNvPr id="13" name="TextBox 12"/>
          <p:cNvSpPr txBox="1"/>
          <p:nvPr/>
        </p:nvSpPr>
        <p:spPr>
          <a:xfrm>
            <a:off x="190793" y="4760675"/>
            <a:ext cx="5581977" cy="253916"/>
          </a:xfrm>
          <a:prstGeom prst="rect">
            <a:avLst/>
          </a:prstGeom>
          <a:noFill/>
        </p:spPr>
        <p:txBody>
          <a:bodyPr wrap="none" rtlCol="0">
            <a:spAutoFit/>
          </a:bodyPr>
          <a:lstStyle/>
          <a:p>
            <a:r>
              <a:rPr lang="en-US" sz="1050" dirty="0"/>
              <a:t>http://</a:t>
            </a:r>
            <a:r>
              <a:rPr lang="en-US" sz="1050" dirty="0" err="1"/>
              <a:t>foodtank.com</a:t>
            </a:r>
            <a:r>
              <a:rPr lang="en-US" sz="1050" dirty="0"/>
              <a:t>/news/2015/01/five-ways-cell-phones-are-changing-agriculture-in-</a:t>
            </a:r>
            <a:r>
              <a:rPr lang="en-US" sz="1050" dirty="0" err="1"/>
              <a:t>africa</a:t>
            </a:r>
            <a:endParaRPr lang="en-US" sz="1050" dirty="0"/>
          </a:p>
        </p:txBody>
      </p:sp>
    </p:spTree>
    <p:extLst>
      <p:ext uri="{BB962C8B-B14F-4D97-AF65-F5344CB8AC3E}">
        <p14:creationId xmlns:p14="http://schemas.microsoft.com/office/powerpoint/2010/main" val="2057142617"/>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408" y="194011"/>
            <a:ext cx="7886700" cy="650708"/>
          </a:xfrm>
        </p:spPr>
        <p:txBody>
          <a:bodyPr>
            <a:normAutofit/>
          </a:bodyPr>
          <a:lstStyle/>
          <a:p>
            <a:r>
              <a:rPr lang="zh-CN" altLang="en-US" dirty="0"/>
              <a:t>理解效果跟比喻的恰当性</a:t>
            </a:r>
            <a:endParaRPr lang="en-US" dirty="0"/>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81415" y="1297978"/>
            <a:ext cx="8641475" cy="3213543"/>
          </a:xfrm>
          <a:prstGeom prst="rect">
            <a:avLst/>
          </a:prstGeom>
        </p:spPr>
      </p:pic>
      <p:sp>
        <p:nvSpPr>
          <p:cNvPr id="9" name="TextBox 8"/>
          <p:cNvSpPr txBox="1"/>
          <p:nvPr/>
        </p:nvSpPr>
        <p:spPr>
          <a:xfrm>
            <a:off x="683794" y="4699937"/>
            <a:ext cx="4673074" cy="253916"/>
          </a:xfrm>
          <a:prstGeom prst="rect">
            <a:avLst/>
          </a:prstGeom>
          <a:noFill/>
        </p:spPr>
        <p:txBody>
          <a:bodyPr wrap="none" rtlCol="0">
            <a:spAutoFit/>
          </a:bodyPr>
          <a:lstStyle/>
          <a:p>
            <a:r>
              <a:rPr lang="en-US" sz="1050" dirty="0"/>
              <a:t>http://structural-</a:t>
            </a:r>
            <a:r>
              <a:rPr lang="en-US" sz="1050" dirty="0" err="1"/>
              <a:t>communication.com</a:t>
            </a:r>
            <a:r>
              <a:rPr lang="en-US" sz="1050" dirty="0"/>
              <a:t>/Articles/Anatomy-metaphor-</a:t>
            </a:r>
            <a:r>
              <a:rPr lang="en-US" sz="1050" dirty="0" err="1"/>
              <a:t>stclair.html</a:t>
            </a:r>
            <a:endParaRPr lang="en-US" sz="1050" dirty="0"/>
          </a:p>
        </p:txBody>
      </p:sp>
      <p:grpSp>
        <p:nvGrpSpPr>
          <p:cNvPr id="5" name="组合 63"/>
          <p:cNvGrpSpPr/>
          <p:nvPr/>
        </p:nvGrpSpPr>
        <p:grpSpPr>
          <a:xfrm>
            <a:off x="6233333" y="4407656"/>
            <a:ext cx="2650319" cy="455099"/>
            <a:chOff x="5983536" y="3711931"/>
            <a:chExt cx="5806632" cy="994674"/>
          </a:xfrm>
        </p:grpSpPr>
        <p:grpSp>
          <p:nvGrpSpPr>
            <p:cNvPr id="6" name="组合 64"/>
            <p:cNvGrpSpPr/>
            <p:nvPr/>
          </p:nvGrpSpPr>
          <p:grpSpPr>
            <a:xfrm>
              <a:off x="5983536" y="3711931"/>
              <a:ext cx="5806632" cy="935680"/>
              <a:chOff x="5983536" y="3711931"/>
              <a:chExt cx="5806632" cy="935680"/>
            </a:xfrm>
          </p:grpSpPr>
          <p:sp>
            <p:nvSpPr>
              <p:cNvPr id="10" name="矩形 66"/>
              <p:cNvSpPr/>
              <p:nvPr/>
            </p:nvSpPr>
            <p:spPr>
              <a:xfrm>
                <a:off x="5983536" y="3711931"/>
                <a:ext cx="5806632" cy="60016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sp>
            <p:nvSpPr>
              <p:cNvPr id="11" name="矩形 67"/>
              <p:cNvSpPr/>
              <p:nvPr/>
            </p:nvSpPr>
            <p:spPr>
              <a:xfrm>
                <a:off x="8082116" y="4264352"/>
                <a:ext cx="3708052" cy="38325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050"/>
              </a:p>
            </p:txBody>
          </p:sp>
        </p:grpSp>
        <p:cxnSp>
          <p:nvCxnSpPr>
            <p:cNvPr id="7" name="直接连接符 65"/>
            <p:cNvCxnSpPr/>
            <p:nvPr/>
          </p:nvCxnSpPr>
          <p:spPr>
            <a:xfrm>
              <a:off x="10312256" y="4706605"/>
              <a:ext cx="1415845" cy="0"/>
            </a:xfrm>
            <a:prstGeom prst="line">
              <a:avLst/>
            </a:prstGeom>
            <a:ln w="19050">
              <a:solidFill>
                <a:srgbClr val="FFC001"/>
              </a:solidFill>
            </a:ln>
          </p:spPr>
          <p:style>
            <a:lnRef idx="1">
              <a:schemeClr val="accent1"/>
            </a:lnRef>
            <a:fillRef idx="0">
              <a:schemeClr val="accent1"/>
            </a:fillRef>
            <a:effectRef idx="0">
              <a:schemeClr val="accent1"/>
            </a:effectRef>
            <a:fontRef idx="minor">
              <a:schemeClr val="tx1"/>
            </a:fontRef>
          </p:style>
        </p:cxnSp>
      </p:grpSp>
      <p:sp>
        <p:nvSpPr>
          <p:cNvPr id="12" name="KSO_Shape"/>
          <p:cNvSpPr/>
          <p:nvPr/>
        </p:nvSpPr>
        <p:spPr>
          <a:xfrm>
            <a:off x="440055" y="349182"/>
            <a:ext cx="321945" cy="346144"/>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050">
              <a:solidFill>
                <a:srgbClr val="FFFFFF"/>
              </a:solidFill>
            </a:endParaRPr>
          </a:p>
        </p:txBody>
      </p:sp>
    </p:spTree>
    <p:extLst>
      <p:ext uri="{BB962C8B-B14F-4D97-AF65-F5344CB8AC3E}">
        <p14:creationId xmlns:p14="http://schemas.microsoft.com/office/powerpoint/2010/main" val="132891639"/>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48326" y="353909"/>
            <a:ext cx="899121" cy="1079790"/>
          </a:xfrm>
          <a:prstGeom prst="rect">
            <a:avLst/>
          </a:prstGeom>
        </p:spPr>
      </p:pic>
      <p:sp>
        <p:nvSpPr>
          <p:cNvPr id="7" name="标题 1"/>
          <p:cNvSpPr txBox="1">
            <a:spLocks/>
          </p:cNvSpPr>
          <p:nvPr/>
        </p:nvSpPr>
        <p:spPr>
          <a:xfrm>
            <a:off x="1097885" y="1356976"/>
            <a:ext cx="7337685" cy="1874366"/>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fontAlgn="base">
              <a:spcAft>
                <a:spcPct val="0"/>
              </a:spcAft>
              <a:buFont typeface="Arial" charset="0"/>
              <a:buNone/>
            </a:pPr>
            <a:r>
              <a:rPr kumimoji="1" lang="en-US" altLang="zh-CN" sz="3200" b="1" dirty="0">
                <a:solidFill>
                  <a:srgbClr val="FFFFFF"/>
                </a:solidFill>
                <a:latin typeface="Lantinghei SC Demibold" charset="-122"/>
                <a:ea typeface="Lantinghei SC Demibold" charset="-122"/>
                <a:cs typeface="Lantinghei SC Demibold" charset="-122"/>
              </a:rPr>
              <a:t>Category Theory (</a:t>
            </a:r>
            <a:r>
              <a:rPr kumimoji="1" lang="zh-CN" altLang="en-US" sz="3200" b="1" dirty="0">
                <a:solidFill>
                  <a:srgbClr val="FFFFFF"/>
                </a:solidFill>
                <a:latin typeface="Lantinghei SC Demibold" charset="-122"/>
                <a:ea typeface="Lantinghei SC Demibold" charset="-122"/>
                <a:cs typeface="Lantinghei SC Demibold" charset="-122"/>
              </a:rPr>
              <a:t>范畴论</a:t>
            </a:r>
            <a:r>
              <a:rPr kumimoji="1" lang="en-US" altLang="zh-CN" sz="3200" b="1" dirty="0">
                <a:solidFill>
                  <a:srgbClr val="FFFFFF"/>
                </a:solidFill>
                <a:latin typeface="Lantinghei SC Demibold" charset="-122"/>
                <a:ea typeface="Lantinghei SC Demibold" charset="-122"/>
                <a:cs typeface="Lantinghei SC Demibold" charset="-122"/>
              </a:rPr>
              <a:t>)</a:t>
            </a:r>
            <a:r>
              <a:rPr kumimoji="1" lang="zh-CN" altLang="en-US" sz="3200" b="1" dirty="0">
                <a:solidFill>
                  <a:srgbClr val="FFFFFF"/>
                </a:solidFill>
                <a:latin typeface="Lantinghei SC Demibold" charset="-122"/>
                <a:ea typeface="Lantinghei SC Demibold" charset="-122"/>
                <a:cs typeface="Lantinghei SC Demibold" charset="-122"/>
              </a:rPr>
              <a:t> </a:t>
            </a:r>
            <a:r>
              <a:rPr kumimoji="1" lang="en-US" altLang="zh-CN" sz="3200" b="1" dirty="0">
                <a:solidFill>
                  <a:srgbClr val="FFFFFF"/>
                </a:solidFill>
                <a:latin typeface="Lantinghei SC Demibold" charset="-122"/>
                <a:ea typeface="Lantinghei SC Demibold" charset="-122"/>
                <a:cs typeface="Lantinghei SC Demibold" charset="-122"/>
              </a:rPr>
              <a:t>makes Cognitive Processes Computable/Comparable</a:t>
            </a:r>
            <a:endParaRPr kumimoji="1" lang="zh-CN" altLang="en-US" sz="3200" b="1" dirty="0">
              <a:solidFill>
                <a:srgbClr val="FFFFFF"/>
              </a:solidFill>
              <a:latin typeface="Lantinghei SC Demibold" charset="-122"/>
              <a:ea typeface="Lantinghei SC Demibold" charset="-122"/>
              <a:cs typeface="Lantinghei SC Demibold" charset="-122"/>
            </a:endParaRPr>
          </a:p>
        </p:txBody>
      </p:sp>
      <p:grpSp>
        <p:nvGrpSpPr>
          <p:cNvPr id="11" name="组 10"/>
          <p:cNvGrpSpPr/>
          <p:nvPr/>
        </p:nvGrpSpPr>
        <p:grpSpPr>
          <a:xfrm>
            <a:off x="3490633" y="4504652"/>
            <a:ext cx="2334185" cy="409677"/>
            <a:chOff x="4651188" y="5827497"/>
            <a:chExt cx="3112246" cy="546236"/>
          </a:xfrm>
        </p:grpSpPr>
        <p:pic>
          <p:nvPicPr>
            <p:cNvPr id="9" name="图片 8"/>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10" name="图片 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12" name="标题 1"/>
          <p:cNvSpPr txBox="1">
            <a:spLocks/>
          </p:cNvSpPr>
          <p:nvPr/>
        </p:nvSpPr>
        <p:spPr>
          <a:xfrm>
            <a:off x="648326" y="3457675"/>
            <a:ext cx="7337685" cy="631286"/>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fontAlgn="base">
              <a:spcAft>
                <a:spcPct val="0"/>
              </a:spcAft>
              <a:buFont typeface="Arial" charset="0"/>
              <a:buNone/>
            </a:pPr>
            <a:r>
              <a:rPr kumimoji="1" lang="en-US" altLang="zh-CN" sz="2400" b="1" dirty="0">
                <a:solidFill>
                  <a:srgbClr val="DBB76C"/>
                </a:solidFill>
                <a:latin typeface="Lantinghei SC Demibold" charset="-122"/>
                <a:ea typeface="Lantinghei SC Demibold" charset="-122"/>
                <a:cs typeface="Lantinghei SC Demibold" charset="-122"/>
              </a:rPr>
              <a:t>Ben Koo</a:t>
            </a:r>
            <a:endParaRPr kumimoji="1" lang="zh-CN" altLang="en-US" sz="2400" b="1" dirty="0">
              <a:solidFill>
                <a:srgbClr val="DBB76C"/>
              </a:solidFill>
              <a:latin typeface="Lantinghei SC Demibold" charset="-122"/>
              <a:ea typeface="Lantinghei SC Demibold" charset="-122"/>
              <a:cs typeface="Lantinghei SC Demibold" charset="-122"/>
            </a:endParaRPr>
          </a:p>
        </p:txBody>
      </p:sp>
    </p:spTree>
    <p:extLst>
      <p:ext uri="{BB962C8B-B14F-4D97-AF65-F5344CB8AC3E}">
        <p14:creationId xmlns:p14="http://schemas.microsoft.com/office/powerpoint/2010/main" val="35554844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泪滴形 12"/>
          <p:cNvSpPr>
            <a:spLocks/>
          </p:cNvSpPr>
          <p:nvPr/>
        </p:nvSpPr>
        <p:spPr bwMode="auto">
          <a:xfrm>
            <a:off x="4574301" y="1675812"/>
            <a:ext cx="234950" cy="233363"/>
          </a:xfrm>
          <a:custGeom>
            <a:avLst/>
            <a:gdLst>
              <a:gd name="T0" fmla="*/ 0 w 234950"/>
              <a:gd name="T1" fmla="*/ 116682 h 233363"/>
              <a:gd name="T2" fmla="*/ 117475 w 234950"/>
              <a:gd name="T3" fmla="*/ 0 h 233363"/>
              <a:gd name="T4" fmla="*/ 234950 w 234950"/>
              <a:gd name="T5" fmla="*/ 0 h 233363"/>
              <a:gd name="T6" fmla="*/ 234950 w 234950"/>
              <a:gd name="T7" fmla="*/ 116682 h 233363"/>
              <a:gd name="T8" fmla="*/ 117475 w 234950"/>
              <a:gd name="T9" fmla="*/ 233364 h 233363"/>
              <a:gd name="T10" fmla="*/ 0 w 234950"/>
              <a:gd name="T11" fmla="*/ 116682 h 233363"/>
            </a:gdLst>
            <a:ahLst/>
            <a:cxnLst>
              <a:cxn ang="0">
                <a:pos x="T0" y="T1"/>
              </a:cxn>
              <a:cxn ang="0">
                <a:pos x="T2" y="T3"/>
              </a:cxn>
              <a:cxn ang="0">
                <a:pos x="T4" y="T5"/>
              </a:cxn>
              <a:cxn ang="0">
                <a:pos x="T6" y="T7"/>
              </a:cxn>
              <a:cxn ang="0">
                <a:pos x="T8" y="T9"/>
              </a:cxn>
              <a:cxn ang="0">
                <a:pos x="T10" y="T11"/>
              </a:cxn>
            </a:cxnLst>
            <a:rect l="0" t="0" r="r" b="b"/>
            <a:pathLst>
              <a:path w="234950" h="233363">
                <a:moveTo>
                  <a:pt x="0" y="116682"/>
                </a:moveTo>
                <a:cubicBezTo>
                  <a:pt x="0" y="52240"/>
                  <a:pt x="52595" y="0"/>
                  <a:pt x="117475" y="0"/>
                </a:cubicBezTo>
                <a:lnTo>
                  <a:pt x="234950" y="0"/>
                </a:lnTo>
                <a:lnTo>
                  <a:pt x="234950" y="116682"/>
                </a:lnTo>
                <a:cubicBezTo>
                  <a:pt x="234950" y="181124"/>
                  <a:pt x="182355" y="233364"/>
                  <a:pt x="117475" y="233364"/>
                </a:cubicBezTo>
                <a:cubicBezTo>
                  <a:pt x="52595" y="233364"/>
                  <a:pt x="0" y="181124"/>
                  <a:pt x="0" y="116682"/>
                </a:cubicBezTo>
                <a:close/>
              </a:path>
            </a:pathLst>
          </a:custGeom>
          <a:solidFill>
            <a:srgbClr val="DBB76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685783" eaLnBrk="0" fontAlgn="base" hangingPunct="0">
              <a:spcBef>
                <a:spcPct val="0"/>
              </a:spcBef>
              <a:spcAft>
                <a:spcPct val="0"/>
              </a:spcAft>
            </a:pPr>
            <a:endParaRPr lang="zh-CN" altLang="en-US" sz="1300"/>
          </a:p>
        </p:txBody>
      </p:sp>
      <p:sp>
        <p:nvSpPr>
          <p:cNvPr id="8195" name="文本框 5"/>
          <p:cNvSpPr txBox="1">
            <a:spLocks noChangeArrowheads="1"/>
          </p:cNvSpPr>
          <p:nvPr/>
        </p:nvSpPr>
        <p:spPr bwMode="auto">
          <a:xfrm>
            <a:off x="1461480" y="2310140"/>
            <a:ext cx="17443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800" b="1">
                <a:solidFill>
                  <a:srgbClr val="DBB76C"/>
                </a:solidFill>
                <a:latin typeface="Arial" charset="0"/>
                <a:ea typeface="Arial" charset="0"/>
                <a:cs typeface="Arial" charset="0"/>
              </a:rPr>
              <a:t>Contents</a:t>
            </a:r>
            <a:endParaRPr lang="zh-CN" altLang="en-US" sz="2800" b="1" dirty="0">
              <a:solidFill>
                <a:srgbClr val="DBB76C"/>
              </a:solidFill>
              <a:latin typeface="Arial" charset="0"/>
              <a:ea typeface="Arial" charset="0"/>
              <a:cs typeface="Arial" charset="0"/>
            </a:endParaRPr>
          </a:p>
        </p:txBody>
      </p:sp>
      <p:cxnSp>
        <p:nvCxnSpPr>
          <p:cNvPr id="8196" name="直接连接符 7"/>
          <p:cNvCxnSpPr>
            <a:cxnSpLocks noChangeShapeType="1"/>
          </p:cNvCxnSpPr>
          <p:nvPr/>
        </p:nvCxnSpPr>
        <p:spPr bwMode="auto">
          <a:xfrm>
            <a:off x="3311525" y="2262188"/>
            <a:ext cx="0" cy="619125"/>
          </a:xfrm>
          <a:prstGeom prst="line">
            <a:avLst/>
          </a:prstGeom>
          <a:noFill/>
          <a:ln w="6350" cmpd="sng">
            <a:solidFill>
              <a:srgbClr val="DBB76C"/>
            </a:solidFill>
            <a:round/>
            <a:headEnd/>
            <a:tailEnd/>
          </a:ln>
          <a:extLst>
            <a:ext uri="{909E8E84-426E-40DD-AFC4-6F175D3DCCD1}">
              <a14:hiddenFill xmlns:a14="http://schemas.microsoft.com/office/drawing/2010/main">
                <a:noFill/>
              </a14:hiddenFill>
            </a:ext>
          </a:extLst>
        </p:spPr>
      </p:cxnSp>
      <p:sp>
        <p:nvSpPr>
          <p:cNvPr id="8197" name="文本框 8"/>
          <p:cNvSpPr txBox="1">
            <a:spLocks noChangeArrowheads="1"/>
          </p:cNvSpPr>
          <p:nvPr/>
        </p:nvSpPr>
        <p:spPr bwMode="auto">
          <a:xfrm>
            <a:off x="4845763" y="1607827"/>
            <a:ext cx="30444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1800" b="1" dirty="0">
                <a:solidFill>
                  <a:srgbClr val="DBB76C"/>
                </a:solidFill>
                <a:latin typeface="Arial" charset="0"/>
                <a:ea typeface="Arial" charset="0"/>
                <a:cs typeface="Arial" charset="0"/>
              </a:rPr>
              <a:t>What is Category Theory?</a:t>
            </a:r>
            <a:endParaRPr lang="zh-CN" altLang="en-US" sz="1800" b="1" dirty="0">
              <a:solidFill>
                <a:srgbClr val="DBB76C"/>
              </a:solidFill>
              <a:latin typeface="Arial" charset="0"/>
              <a:ea typeface="Arial" charset="0"/>
              <a:cs typeface="Arial" charset="0"/>
            </a:endParaRPr>
          </a:p>
        </p:txBody>
      </p:sp>
      <p:sp>
        <p:nvSpPr>
          <p:cNvPr id="8201" name="泪滴形 13"/>
          <p:cNvSpPr>
            <a:spLocks/>
          </p:cNvSpPr>
          <p:nvPr/>
        </p:nvSpPr>
        <p:spPr bwMode="auto">
          <a:xfrm>
            <a:off x="4574301" y="2480675"/>
            <a:ext cx="234950" cy="233362"/>
          </a:xfrm>
          <a:custGeom>
            <a:avLst/>
            <a:gdLst>
              <a:gd name="T0" fmla="*/ 0 w 234950"/>
              <a:gd name="T1" fmla="*/ 116681 h 233362"/>
              <a:gd name="T2" fmla="*/ 117475 w 234950"/>
              <a:gd name="T3" fmla="*/ 0 h 233362"/>
              <a:gd name="T4" fmla="*/ 234950 w 234950"/>
              <a:gd name="T5" fmla="*/ 0 h 233362"/>
              <a:gd name="T6" fmla="*/ 234950 w 234950"/>
              <a:gd name="T7" fmla="*/ 116681 h 233362"/>
              <a:gd name="T8" fmla="*/ 117475 w 234950"/>
              <a:gd name="T9" fmla="*/ 233362 h 233362"/>
              <a:gd name="T10" fmla="*/ 0 w 234950"/>
              <a:gd name="T11" fmla="*/ 116681 h 233362"/>
            </a:gdLst>
            <a:ahLst/>
            <a:cxnLst>
              <a:cxn ang="0">
                <a:pos x="T0" y="T1"/>
              </a:cxn>
              <a:cxn ang="0">
                <a:pos x="T2" y="T3"/>
              </a:cxn>
              <a:cxn ang="0">
                <a:pos x="T4" y="T5"/>
              </a:cxn>
              <a:cxn ang="0">
                <a:pos x="T6" y="T7"/>
              </a:cxn>
              <a:cxn ang="0">
                <a:pos x="T8" y="T9"/>
              </a:cxn>
              <a:cxn ang="0">
                <a:pos x="T10" y="T11"/>
              </a:cxn>
            </a:cxnLst>
            <a:rect l="0" t="0" r="r" b="b"/>
            <a:pathLst>
              <a:path w="234950" h="233362">
                <a:moveTo>
                  <a:pt x="0" y="116681"/>
                </a:moveTo>
                <a:cubicBezTo>
                  <a:pt x="0" y="52240"/>
                  <a:pt x="52595" y="0"/>
                  <a:pt x="117475" y="0"/>
                </a:cubicBezTo>
                <a:lnTo>
                  <a:pt x="234950" y="0"/>
                </a:lnTo>
                <a:lnTo>
                  <a:pt x="234950" y="116681"/>
                </a:lnTo>
                <a:cubicBezTo>
                  <a:pt x="234950" y="181122"/>
                  <a:pt x="182355" y="233362"/>
                  <a:pt x="117475" y="233362"/>
                </a:cubicBezTo>
                <a:cubicBezTo>
                  <a:pt x="52595" y="233362"/>
                  <a:pt x="0" y="181122"/>
                  <a:pt x="0" y="116681"/>
                </a:cubicBezTo>
                <a:close/>
              </a:path>
            </a:pathLst>
          </a:custGeom>
          <a:solidFill>
            <a:srgbClr val="DBB76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685783" eaLnBrk="0" fontAlgn="base" hangingPunct="0">
              <a:spcBef>
                <a:spcPct val="0"/>
              </a:spcBef>
              <a:spcAft>
                <a:spcPct val="0"/>
              </a:spcAft>
            </a:pPr>
            <a:endParaRPr lang="zh-CN" altLang="en-US" sz="1300"/>
          </a:p>
        </p:txBody>
      </p:sp>
      <p:sp>
        <p:nvSpPr>
          <p:cNvPr id="8202" name="泪滴形 14"/>
          <p:cNvSpPr>
            <a:spLocks/>
          </p:cNvSpPr>
          <p:nvPr/>
        </p:nvSpPr>
        <p:spPr bwMode="auto">
          <a:xfrm>
            <a:off x="4574301" y="3285537"/>
            <a:ext cx="234950" cy="234950"/>
          </a:xfrm>
          <a:custGeom>
            <a:avLst/>
            <a:gdLst>
              <a:gd name="T0" fmla="*/ 0 w 234950"/>
              <a:gd name="T1" fmla="*/ 117475 h 234950"/>
              <a:gd name="T2" fmla="*/ 117475 w 234950"/>
              <a:gd name="T3" fmla="*/ 0 h 234950"/>
              <a:gd name="T4" fmla="*/ 234950 w 234950"/>
              <a:gd name="T5" fmla="*/ 0 h 234950"/>
              <a:gd name="T6" fmla="*/ 234950 w 234950"/>
              <a:gd name="T7" fmla="*/ 117475 h 234950"/>
              <a:gd name="T8" fmla="*/ 117475 w 234950"/>
              <a:gd name="T9" fmla="*/ 234950 h 234950"/>
              <a:gd name="T10" fmla="*/ 0 w 234950"/>
              <a:gd name="T11" fmla="*/ 117475 h 234950"/>
            </a:gdLst>
            <a:ahLst/>
            <a:cxnLst>
              <a:cxn ang="0">
                <a:pos x="T0" y="T1"/>
              </a:cxn>
              <a:cxn ang="0">
                <a:pos x="T2" y="T3"/>
              </a:cxn>
              <a:cxn ang="0">
                <a:pos x="T4" y="T5"/>
              </a:cxn>
              <a:cxn ang="0">
                <a:pos x="T6" y="T7"/>
              </a:cxn>
              <a:cxn ang="0">
                <a:pos x="T8" y="T9"/>
              </a:cxn>
              <a:cxn ang="0">
                <a:pos x="T10" y="T11"/>
              </a:cxn>
            </a:cxnLst>
            <a:rect l="0" t="0" r="r" b="b"/>
            <a:pathLst>
              <a:path w="234950" h="234950">
                <a:moveTo>
                  <a:pt x="0" y="117475"/>
                </a:moveTo>
                <a:cubicBezTo>
                  <a:pt x="0" y="52595"/>
                  <a:pt x="52595" y="0"/>
                  <a:pt x="117475" y="0"/>
                </a:cubicBezTo>
                <a:lnTo>
                  <a:pt x="234950" y="0"/>
                </a:lnTo>
                <a:lnTo>
                  <a:pt x="234950" y="117475"/>
                </a:lnTo>
                <a:cubicBezTo>
                  <a:pt x="234950" y="182355"/>
                  <a:pt x="182355" y="234950"/>
                  <a:pt x="117475" y="234950"/>
                </a:cubicBezTo>
                <a:cubicBezTo>
                  <a:pt x="52595" y="234950"/>
                  <a:pt x="0" y="182355"/>
                  <a:pt x="0" y="117475"/>
                </a:cubicBezTo>
                <a:close/>
              </a:path>
            </a:pathLst>
          </a:custGeom>
          <a:solidFill>
            <a:srgbClr val="DBB76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685783" eaLnBrk="0" fontAlgn="base" hangingPunct="0">
              <a:spcBef>
                <a:spcPct val="0"/>
              </a:spcBef>
              <a:spcAft>
                <a:spcPct val="0"/>
              </a:spcAft>
            </a:pPr>
            <a:endParaRPr lang="zh-CN" altLang="en-US" sz="1300"/>
          </a:p>
        </p:txBody>
      </p:sp>
      <p:sp>
        <p:nvSpPr>
          <p:cNvPr id="12" name="文本框 8"/>
          <p:cNvSpPr txBox="1">
            <a:spLocks noChangeArrowheads="1"/>
          </p:cNvSpPr>
          <p:nvPr/>
        </p:nvSpPr>
        <p:spPr bwMode="auto">
          <a:xfrm>
            <a:off x="4845762" y="2407134"/>
            <a:ext cx="35189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1800" b="1" dirty="0">
                <a:solidFill>
                  <a:srgbClr val="DBB76C"/>
                </a:solidFill>
                <a:latin typeface="Arial" charset="0"/>
                <a:ea typeface="Arial" charset="0"/>
                <a:cs typeface="Arial" charset="0"/>
              </a:rPr>
              <a:t>System Modeling in a Nutshell</a:t>
            </a:r>
            <a:endParaRPr lang="zh-CN" altLang="en-US" sz="1800" b="1" dirty="0">
              <a:solidFill>
                <a:srgbClr val="DBB76C"/>
              </a:solidFill>
              <a:latin typeface="Arial" charset="0"/>
              <a:ea typeface="Arial" charset="0"/>
              <a:cs typeface="Arial" charset="0"/>
            </a:endParaRPr>
          </a:p>
        </p:txBody>
      </p:sp>
      <p:sp>
        <p:nvSpPr>
          <p:cNvPr id="13" name="文本框 8"/>
          <p:cNvSpPr txBox="1">
            <a:spLocks noChangeArrowheads="1"/>
          </p:cNvSpPr>
          <p:nvPr/>
        </p:nvSpPr>
        <p:spPr bwMode="auto">
          <a:xfrm>
            <a:off x="4845763" y="3218346"/>
            <a:ext cx="39036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1800" b="1" dirty="0">
                <a:solidFill>
                  <a:srgbClr val="DBB76C"/>
                </a:solidFill>
                <a:latin typeface="Arial" charset="0"/>
                <a:ea typeface="Arial" charset="0"/>
                <a:cs typeface="Arial" charset="0"/>
              </a:rPr>
              <a:t>How Does Category Theory Help?</a:t>
            </a:r>
            <a:endParaRPr lang="zh-CN" altLang="en-US" sz="1800" b="1" dirty="0">
              <a:solidFill>
                <a:srgbClr val="DBB76C"/>
              </a:solidFill>
              <a:latin typeface="Arial" charset="0"/>
              <a:ea typeface="Arial" charset="0"/>
              <a:cs typeface="Arial" charset="0"/>
            </a:endParaRPr>
          </a:p>
        </p:txBody>
      </p:sp>
    </p:spTree>
    <p:extLst>
      <p:ext uri="{BB962C8B-B14F-4D97-AF65-F5344CB8AC3E}">
        <p14:creationId xmlns:p14="http://schemas.microsoft.com/office/powerpoint/2010/main" val="37497563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2" name="矩形 27"/>
          <p:cNvSpPr>
            <a:spLocks noChangeArrowheads="1"/>
          </p:cNvSpPr>
          <p:nvPr/>
        </p:nvSpPr>
        <p:spPr bwMode="auto">
          <a:xfrm>
            <a:off x="0" y="1595438"/>
            <a:ext cx="9144000" cy="1952625"/>
          </a:xfrm>
          <a:prstGeom prst="rect">
            <a:avLst/>
          </a:prstGeom>
          <a:solidFill>
            <a:srgbClr val="DBB76C"/>
          </a:solidFill>
          <a:ln>
            <a:noFill/>
          </a:ln>
        </p:spPr>
        <p:txBody>
          <a:bodyPr anchor="ctr"/>
          <a:lstStyle/>
          <a:p>
            <a:pPr algn="ctr" defTabSz="685783" fontAlgn="base">
              <a:spcBef>
                <a:spcPct val="0"/>
              </a:spcBef>
              <a:spcAft>
                <a:spcPct val="0"/>
              </a:spcAft>
            </a:pPr>
            <a:endParaRPr lang="zh-CN" altLang="en-US" sz="1300">
              <a:solidFill>
                <a:srgbClr val="FFFFFF"/>
              </a:solidFill>
            </a:endParaRPr>
          </a:p>
        </p:txBody>
      </p:sp>
      <p:sp>
        <p:nvSpPr>
          <p:cNvPr id="9223" name="矩形 28"/>
          <p:cNvSpPr>
            <a:spLocks noChangeArrowheads="1"/>
          </p:cNvSpPr>
          <p:nvPr/>
        </p:nvSpPr>
        <p:spPr bwMode="auto">
          <a:xfrm>
            <a:off x="0" y="3548064"/>
            <a:ext cx="9144000" cy="63500"/>
          </a:xfrm>
          <a:prstGeom prst="rect">
            <a:avLst/>
          </a:prstGeom>
          <a:solidFill>
            <a:srgbClr val="D6AC5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sp>
        <p:nvSpPr>
          <p:cNvPr id="9225" name="文本框 29"/>
          <p:cNvSpPr txBox="1">
            <a:spLocks noChangeArrowheads="1"/>
          </p:cNvSpPr>
          <p:nvPr/>
        </p:nvSpPr>
        <p:spPr bwMode="auto">
          <a:xfrm>
            <a:off x="1542965" y="2290477"/>
            <a:ext cx="605807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83" fontAlgn="base">
              <a:spcBef>
                <a:spcPct val="0"/>
              </a:spcBef>
              <a:spcAft>
                <a:spcPct val="0"/>
              </a:spcAft>
            </a:pPr>
            <a:r>
              <a:rPr lang="en-US" altLang="zh-CN" sz="3200" b="1">
                <a:solidFill>
                  <a:srgbClr val="1E1E1E"/>
                </a:solidFill>
                <a:latin typeface="Arial" charset="0"/>
                <a:ea typeface="Arial" charset="0"/>
                <a:cs typeface="Arial" charset="0"/>
              </a:rPr>
              <a:t>01. </a:t>
            </a:r>
            <a:r>
              <a:rPr lang="en-US" altLang="zh-CN" sz="3200" b="1" dirty="0">
                <a:solidFill>
                  <a:srgbClr val="1E1E1E"/>
                </a:solidFill>
                <a:latin typeface="Arial" charset="0"/>
                <a:ea typeface="Arial" charset="0"/>
                <a:cs typeface="Arial" charset="0"/>
              </a:rPr>
              <a:t>What is Category Theory? </a:t>
            </a:r>
            <a:endParaRPr lang="zh-CN" altLang="en-US" sz="3200" b="1" dirty="0">
              <a:solidFill>
                <a:srgbClr val="1E1E1E"/>
              </a:solidFill>
              <a:latin typeface="Arial" charset="0"/>
              <a:ea typeface="Arial" charset="0"/>
              <a:cs typeface="Arial" charset="0"/>
            </a:endParaRPr>
          </a:p>
        </p:txBody>
      </p:sp>
      <p:cxnSp>
        <p:nvCxnSpPr>
          <p:cNvPr id="9227" name="直接连接符 2"/>
          <p:cNvCxnSpPr>
            <a:cxnSpLocks noChangeShapeType="1"/>
          </p:cNvCxnSpPr>
          <p:nvPr/>
        </p:nvCxnSpPr>
        <p:spPr bwMode="auto">
          <a:xfrm>
            <a:off x="2947987" y="3027363"/>
            <a:ext cx="3209925" cy="0"/>
          </a:xfrm>
          <a:prstGeom prst="line">
            <a:avLst/>
          </a:prstGeom>
          <a:noFill/>
          <a:ln w="12700" cmpd="sng">
            <a:solidFill>
              <a:srgbClr val="1E1E1E"/>
            </a:solidFill>
            <a:round/>
            <a:headEnd/>
            <a:tailEnd/>
          </a:ln>
          <a:extLst>
            <a:ext uri="{909E8E84-426E-40DD-AFC4-6F175D3DCCD1}">
              <a14:hiddenFill xmlns:a14="http://schemas.microsoft.com/office/drawing/2010/main">
                <a:noFill/>
              </a14:hiddenFill>
            </a:ext>
          </a:extLst>
        </p:spPr>
      </p:cxnSp>
      <p:cxnSp>
        <p:nvCxnSpPr>
          <p:cNvPr id="9228" name="直接连接符 20"/>
          <p:cNvCxnSpPr>
            <a:cxnSpLocks noChangeShapeType="1"/>
          </p:cNvCxnSpPr>
          <p:nvPr/>
        </p:nvCxnSpPr>
        <p:spPr bwMode="auto">
          <a:xfrm>
            <a:off x="2967037" y="2138363"/>
            <a:ext cx="3209925" cy="0"/>
          </a:xfrm>
          <a:prstGeom prst="line">
            <a:avLst/>
          </a:prstGeom>
          <a:noFill/>
          <a:ln w="12700" cmpd="sng">
            <a:solidFill>
              <a:srgbClr val="1E1E1E"/>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468552757"/>
      </p:ext>
    </p:extLst>
  </p:cSld>
  <p:clrMapOvr>
    <a:masterClrMapping/>
  </p:clrMapOvr>
  <p:transition spd="slow">
    <p:split orient="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What is Thinking?</a:t>
            </a:r>
            <a:endParaRPr dirty="0"/>
          </a:p>
        </p:txBody>
      </p:sp>
    </p:spTree>
    <p:extLst>
      <p:ext uri="{BB962C8B-B14F-4D97-AF65-F5344CB8AC3E}">
        <p14:creationId xmlns:p14="http://schemas.microsoft.com/office/powerpoint/2010/main" val="28296696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a:spLocks noChangeArrowheads="1"/>
          </p:cNvSpPr>
          <p:nvPr/>
        </p:nvSpPr>
        <p:spPr bwMode="auto">
          <a:xfrm>
            <a:off x="1" y="1"/>
            <a:ext cx="428625" cy="557213"/>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sp>
        <p:nvSpPr>
          <p:cNvPr id="4" name="3 CuadroTexto"/>
          <p:cNvSpPr txBox="1"/>
          <p:nvPr/>
        </p:nvSpPr>
        <p:spPr>
          <a:xfrm>
            <a:off x="1679664" y="676960"/>
            <a:ext cx="6082104" cy="769441"/>
          </a:xfrm>
          <a:prstGeom prst="rect">
            <a:avLst/>
          </a:prstGeom>
          <a:noFill/>
        </p:spPr>
        <p:txBody>
          <a:bodyPr wrap="square" rtlCol="0">
            <a:spAutoFit/>
          </a:bodyPr>
          <a:lstStyle/>
          <a:p>
            <a:pPr algn="ctr" defTabSz="685783" eaLnBrk="0" fontAlgn="base" hangingPunct="0">
              <a:spcBef>
                <a:spcPct val="0"/>
              </a:spcBef>
              <a:spcAft>
                <a:spcPct val="0"/>
              </a:spcAft>
            </a:pPr>
            <a:r>
              <a:rPr lang="es-ES" sz="4400" dirty="0" err="1">
                <a:solidFill>
                  <a:srgbClr val="FFFFFF"/>
                </a:solidFill>
                <a:latin typeface="Arial" charset="0"/>
                <a:ea typeface="Arial" charset="0"/>
                <a:cs typeface="Arial" charset="0"/>
              </a:rPr>
              <a:t>Category</a:t>
            </a:r>
            <a:r>
              <a:rPr lang="es-ES" sz="4400" dirty="0">
                <a:solidFill>
                  <a:srgbClr val="FFFFFF"/>
                </a:solidFill>
                <a:latin typeface="Arial" charset="0"/>
                <a:ea typeface="Arial" charset="0"/>
                <a:cs typeface="Arial" charset="0"/>
              </a:rPr>
              <a:t> </a:t>
            </a:r>
            <a:r>
              <a:rPr lang="es-ES" sz="4400" dirty="0" err="1">
                <a:solidFill>
                  <a:srgbClr val="FFFFFF"/>
                </a:solidFill>
                <a:latin typeface="Arial" charset="0"/>
                <a:ea typeface="Arial" charset="0"/>
                <a:cs typeface="Arial" charset="0"/>
              </a:rPr>
              <a:t>Theory</a:t>
            </a:r>
            <a:r>
              <a:rPr lang="es-ES" sz="4400" dirty="0">
                <a:solidFill>
                  <a:srgbClr val="FFFFFF"/>
                </a:solidFill>
                <a:latin typeface="Arial" charset="0"/>
                <a:ea typeface="Arial" charset="0"/>
                <a:cs typeface="Arial" charset="0"/>
              </a:rPr>
              <a:t> </a:t>
            </a:r>
          </a:p>
        </p:txBody>
      </p:sp>
      <p:sp>
        <p:nvSpPr>
          <p:cNvPr id="12" name="11 Rectángulo"/>
          <p:cNvSpPr/>
          <p:nvPr/>
        </p:nvSpPr>
        <p:spPr>
          <a:xfrm>
            <a:off x="5525490" y="4132131"/>
            <a:ext cx="3100616" cy="261610"/>
          </a:xfrm>
          <a:prstGeom prst="rect">
            <a:avLst/>
          </a:prstGeom>
        </p:spPr>
        <p:txBody>
          <a:bodyPr wrap="square">
            <a:spAutoFit/>
          </a:bodyPr>
          <a:lstStyle/>
          <a:p>
            <a:pPr algn="ctr" defTabSz="685783" eaLnBrk="0" fontAlgn="base" hangingPunct="0">
              <a:spcBef>
                <a:spcPct val="0"/>
              </a:spcBef>
              <a:spcAft>
                <a:spcPct val="0"/>
              </a:spcAft>
            </a:pPr>
            <a:r>
              <a:rPr lang="en-US" sz="1100" dirty="0">
                <a:solidFill>
                  <a:srgbClr val="FFFFFF"/>
                </a:solidFill>
                <a:latin typeface="Arial" charset="0"/>
                <a:ea typeface="Arial" charset="0"/>
                <a:cs typeface="Arial" charset="0"/>
              </a:rPr>
              <a:t>Solve the Mysteries of Life</a:t>
            </a:r>
          </a:p>
        </p:txBody>
      </p:sp>
      <p:sp>
        <p:nvSpPr>
          <p:cNvPr id="16" name="15 Rectángulo"/>
          <p:cNvSpPr/>
          <p:nvPr/>
        </p:nvSpPr>
        <p:spPr>
          <a:xfrm>
            <a:off x="1672039" y="4138358"/>
            <a:ext cx="1212191" cy="261610"/>
          </a:xfrm>
          <a:prstGeom prst="rect">
            <a:avLst/>
          </a:prstGeom>
        </p:spPr>
        <p:txBody>
          <a:bodyPr wrap="none">
            <a:spAutoFit/>
          </a:bodyPr>
          <a:lstStyle/>
          <a:p>
            <a:pPr algn="ctr" defTabSz="685783" eaLnBrk="0" fontAlgn="base" hangingPunct="0">
              <a:spcBef>
                <a:spcPct val="0"/>
              </a:spcBef>
              <a:spcAft>
                <a:spcPct val="0"/>
              </a:spcAft>
            </a:pPr>
            <a:r>
              <a:rPr lang="en-US" sz="1100" dirty="0">
                <a:solidFill>
                  <a:srgbClr val="FFFFFF"/>
                </a:solidFill>
                <a:latin typeface="Arial" charset="0"/>
                <a:ea typeface="Arial" charset="0"/>
                <a:cs typeface="Arial" charset="0"/>
              </a:rPr>
              <a:t>Start-Up viability</a:t>
            </a:r>
          </a:p>
        </p:txBody>
      </p:sp>
      <p:sp>
        <p:nvSpPr>
          <p:cNvPr id="17" name="16 Rectángulo"/>
          <p:cNvSpPr/>
          <p:nvPr/>
        </p:nvSpPr>
        <p:spPr>
          <a:xfrm>
            <a:off x="4046108" y="4138358"/>
            <a:ext cx="1170513" cy="430887"/>
          </a:xfrm>
          <a:prstGeom prst="rect">
            <a:avLst/>
          </a:prstGeom>
        </p:spPr>
        <p:txBody>
          <a:bodyPr wrap="none">
            <a:spAutoFit/>
          </a:bodyPr>
          <a:lstStyle/>
          <a:p>
            <a:pPr algn="ctr" defTabSz="685783" eaLnBrk="0" fontAlgn="base" hangingPunct="0">
              <a:spcBef>
                <a:spcPct val="0"/>
              </a:spcBef>
              <a:spcAft>
                <a:spcPct val="0"/>
              </a:spcAft>
            </a:pPr>
            <a:r>
              <a:rPr lang="en-US" sz="1100" dirty="0">
                <a:solidFill>
                  <a:srgbClr val="FFFFFF"/>
                </a:solidFill>
                <a:latin typeface="Arial" charset="0"/>
                <a:ea typeface="Arial" charset="0"/>
                <a:cs typeface="Arial" charset="0"/>
              </a:rPr>
              <a:t>Predict formerly</a:t>
            </a:r>
            <a:br>
              <a:rPr lang="en-US" sz="1100" dirty="0">
                <a:solidFill>
                  <a:srgbClr val="FFFFFF"/>
                </a:solidFill>
                <a:latin typeface="Arial" charset="0"/>
                <a:ea typeface="Arial" charset="0"/>
                <a:cs typeface="Arial" charset="0"/>
              </a:rPr>
            </a:br>
            <a:r>
              <a:rPr lang="en-US" sz="1100" dirty="0">
                <a:solidFill>
                  <a:srgbClr val="FFFFFF"/>
                </a:solidFill>
                <a:latin typeface="Arial" charset="0"/>
                <a:ea typeface="Arial" charset="0"/>
                <a:cs typeface="Arial" charset="0"/>
              </a:rPr>
              <a:t>unpredictable</a:t>
            </a:r>
          </a:p>
        </p:txBody>
      </p:sp>
      <p:grpSp>
        <p:nvGrpSpPr>
          <p:cNvPr id="21" name="组 10"/>
          <p:cNvGrpSpPr/>
          <p:nvPr/>
        </p:nvGrpSpPr>
        <p:grpSpPr>
          <a:xfrm>
            <a:off x="7003147" y="4625937"/>
            <a:ext cx="2007865" cy="352404"/>
            <a:chOff x="4651188" y="5827497"/>
            <a:chExt cx="3112246" cy="546236"/>
          </a:xfrm>
        </p:grpSpPr>
        <p:pic>
          <p:nvPicPr>
            <p:cNvPr id="22" name="图片 8"/>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23" name="图片 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18135" y="3325332"/>
            <a:ext cx="720000" cy="720000"/>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705164" y="3374869"/>
            <a:ext cx="720000" cy="720000"/>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350083" y="3325332"/>
            <a:ext cx="720000" cy="720000"/>
          </a:xfrm>
          <a:prstGeom prst="rect">
            <a:avLst/>
          </a:prstGeom>
        </p:spPr>
      </p:pic>
      <p:sp>
        <p:nvSpPr>
          <p:cNvPr id="6" name="5 CuadroTexto"/>
          <p:cNvSpPr txBox="1"/>
          <p:nvPr/>
        </p:nvSpPr>
        <p:spPr>
          <a:xfrm>
            <a:off x="1770324" y="2057401"/>
            <a:ext cx="6010205" cy="707886"/>
          </a:xfrm>
          <a:prstGeom prst="rect">
            <a:avLst/>
          </a:prstGeom>
          <a:noFill/>
        </p:spPr>
        <p:txBody>
          <a:bodyPr wrap="square" rtlCol="0">
            <a:spAutoFit/>
          </a:bodyPr>
          <a:lstStyle/>
          <a:p>
            <a:pPr algn="ctr" defTabSz="685783" eaLnBrk="0" fontAlgn="base" hangingPunct="0">
              <a:spcBef>
                <a:spcPct val="0"/>
              </a:spcBef>
              <a:spcAft>
                <a:spcPct val="0"/>
              </a:spcAft>
            </a:pPr>
            <a:r>
              <a:rPr lang="es-ES" sz="2000" dirty="0" err="1">
                <a:solidFill>
                  <a:srgbClr val="44546A">
                    <a:lumMod val="20000"/>
                    <a:lumOff val="80000"/>
                  </a:srgbClr>
                </a:solidFill>
                <a:latin typeface="Arial" charset="0"/>
                <a:ea typeface="Arial" charset="0"/>
                <a:cs typeface="Arial" charset="0"/>
              </a:rPr>
              <a:t>Is</a:t>
            </a:r>
            <a:r>
              <a:rPr lang="es-ES" sz="2000" dirty="0">
                <a:solidFill>
                  <a:srgbClr val="44546A">
                    <a:lumMod val="20000"/>
                    <a:lumOff val="80000"/>
                  </a:srgbClr>
                </a:solidFill>
                <a:latin typeface="Arial" charset="0"/>
                <a:ea typeface="Arial" charset="0"/>
                <a:cs typeface="Arial" charset="0"/>
              </a:rPr>
              <a:t> </a:t>
            </a:r>
            <a:r>
              <a:rPr lang="es-ES" sz="2000" dirty="0" err="1">
                <a:solidFill>
                  <a:srgbClr val="44546A">
                    <a:lumMod val="20000"/>
                    <a:lumOff val="80000"/>
                  </a:srgbClr>
                </a:solidFill>
                <a:latin typeface="Arial" charset="0"/>
                <a:ea typeface="Arial" charset="0"/>
                <a:cs typeface="Arial" charset="0"/>
              </a:rPr>
              <a:t>the</a:t>
            </a:r>
            <a:r>
              <a:rPr lang="es-ES" sz="2000" dirty="0">
                <a:solidFill>
                  <a:srgbClr val="44546A">
                    <a:lumMod val="20000"/>
                    <a:lumOff val="80000"/>
                  </a:srgbClr>
                </a:solidFill>
                <a:latin typeface="Arial" charset="0"/>
                <a:ea typeface="Arial" charset="0"/>
                <a:cs typeface="Arial" charset="0"/>
              </a:rPr>
              <a:t> </a:t>
            </a:r>
            <a:r>
              <a:rPr lang="es-ES" sz="2000" dirty="0" err="1">
                <a:solidFill>
                  <a:srgbClr val="44546A">
                    <a:lumMod val="20000"/>
                    <a:lumOff val="80000"/>
                  </a:srgbClr>
                </a:solidFill>
                <a:latin typeface="Arial" charset="0"/>
                <a:ea typeface="Arial" charset="0"/>
                <a:cs typeface="Arial" charset="0"/>
              </a:rPr>
              <a:t>tool</a:t>
            </a:r>
            <a:r>
              <a:rPr lang="es-ES" sz="2000" dirty="0">
                <a:solidFill>
                  <a:srgbClr val="44546A">
                    <a:lumMod val="20000"/>
                    <a:lumOff val="80000"/>
                  </a:srgbClr>
                </a:solidFill>
                <a:latin typeface="Arial" charset="0"/>
                <a:ea typeface="Arial" charset="0"/>
                <a:cs typeface="Arial" charset="0"/>
              </a:rPr>
              <a:t> to </a:t>
            </a:r>
            <a:r>
              <a:rPr lang="es-ES" sz="2000" dirty="0" err="1">
                <a:solidFill>
                  <a:srgbClr val="44546A">
                    <a:lumMod val="20000"/>
                    <a:lumOff val="80000"/>
                  </a:srgbClr>
                </a:solidFill>
                <a:latin typeface="Arial" charset="0"/>
                <a:ea typeface="Arial" charset="0"/>
                <a:cs typeface="Arial" charset="0"/>
              </a:rPr>
              <a:t>represent</a:t>
            </a:r>
            <a:r>
              <a:rPr lang="es-ES" sz="2000" dirty="0">
                <a:solidFill>
                  <a:srgbClr val="44546A">
                    <a:lumMod val="20000"/>
                    <a:lumOff val="80000"/>
                  </a:srgbClr>
                </a:solidFill>
                <a:latin typeface="Arial" charset="0"/>
                <a:ea typeface="Arial" charset="0"/>
                <a:cs typeface="Arial" charset="0"/>
              </a:rPr>
              <a:t> and compute </a:t>
            </a:r>
            <a:r>
              <a:rPr lang="es-ES" sz="2000" dirty="0" err="1">
                <a:solidFill>
                  <a:srgbClr val="44546A">
                    <a:lumMod val="20000"/>
                    <a:lumOff val="80000"/>
                  </a:srgbClr>
                </a:solidFill>
                <a:latin typeface="Arial" charset="0"/>
                <a:ea typeface="Arial" charset="0"/>
                <a:cs typeface="Arial" charset="0"/>
              </a:rPr>
              <a:t>complex</a:t>
            </a:r>
            <a:r>
              <a:rPr lang="es-ES" sz="2000" dirty="0">
                <a:solidFill>
                  <a:srgbClr val="44546A">
                    <a:lumMod val="20000"/>
                    <a:lumOff val="80000"/>
                  </a:srgbClr>
                </a:solidFill>
                <a:latin typeface="Arial" charset="0"/>
                <a:ea typeface="Arial" charset="0"/>
                <a:cs typeface="Arial" charset="0"/>
              </a:rPr>
              <a:t> </a:t>
            </a:r>
            <a:r>
              <a:rPr lang="en-US" altLang="zh-CN" sz="2000" dirty="0">
                <a:solidFill>
                  <a:srgbClr val="44546A">
                    <a:lumMod val="20000"/>
                    <a:lumOff val="80000"/>
                  </a:srgbClr>
                </a:solidFill>
                <a:latin typeface="Arial" charset="0"/>
                <a:ea typeface="Arial" charset="0"/>
                <a:cs typeface="Arial" charset="0"/>
              </a:rPr>
              <a:t>n</a:t>
            </a:r>
            <a:r>
              <a:rPr lang="es-ES" sz="2000" dirty="0" err="1">
                <a:solidFill>
                  <a:srgbClr val="44546A">
                    <a:lumMod val="20000"/>
                    <a:lumOff val="80000"/>
                  </a:srgbClr>
                </a:solidFill>
                <a:latin typeface="Arial" charset="0"/>
                <a:ea typeface="Arial" charset="0"/>
                <a:cs typeface="Arial" charset="0"/>
              </a:rPr>
              <a:t>etworks</a:t>
            </a:r>
            <a:endParaRPr lang="es-ES" sz="2000" dirty="0">
              <a:solidFill>
                <a:srgbClr val="44546A">
                  <a:lumMod val="20000"/>
                  <a:lumOff val="80000"/>
                </a:srgbClr>
              </a:solidFill>
              <a:latin typeface="Arial" charset="0"/>
              <a:ea typeface="Arial" charset="0"/>
              <a:cs typeface="Arial" charset="0"/>
            </a:endParaRPr>
          </a:p>
        </p:txBody>
      </p:sp>
      <p:sp>
        <p:nvSpPr>
          <p:cNvPr id="27" name="26 Rectángulo"/>
          <p:cNvSpPr/>
          <p:nvPr/>
        </p:nvSpPr>
        <p:spPr>
          <a:xfrm>
            <a:off x="367349" y="3325140"/>
            <a:ext cx="1056700" cy="430887"/>
          </a:xfrm>
          <a:prstGeom prst="rect">
            <a:avLst/>
          </a:prstGeom>
        </p:spPr>
        <p:txBody>
          <a:bodyPr wrap="none">
            <a:spAutoFit/>
          </a:bodyPr>
          <a:lstStyle/>
          <a:p>
            <a:pPr algn="ctr" defTabSz="685783" eaLnBrk="0" fontAlgn="base" hangingPunct="0">
              <a:spcBef>
                <a:spcPct val="0"/>
              </a:spcBef>
              <a:spcAft>
                <a:spcPct val="0"/>
              </a:spcAft>
            </a:pPr>
            <a:r>
              <a:rPr lang="en-US" sz="1100" dirty="0">
                <a:solidFill>
                  <a:srgbClr val="FFFFFF"/>
                </a:solidFill>
                <a:latin typeface="Arial" charset="0"/>
                <a:ea typeface="Arial" charset="0"/>
                <a:cs typeface="Arial" charset="0"/>
              </a:rPr>
              <a:t>Cognitive and</a:t>
            </a:r>
            <a:br>
              <a:rPr lang="en-US" sz="1100" dirty="0">
                <a:solidFill>
                  <a:srgbClr val="FFFFFF"/>
                </a:solidFill>
                <a:latin typeface="Arial" charset="0"/>
                <a:ea typeface="Arial" charset="0"/>
                <a:cs typeface="Arial" charset="0"/>
              </a:rPr>
            </a:br>
            <a:r>
              <a:rPr lang="en-US" sz="1100" dirty="0">
                <a:solidFill>
                  <a:srgbClr val="FFFFFF"/>
                </a:solidFill>
                <a:latin typeface="Arial" charset="0"/>
                <a:ea typeface="Arial" charset="0"/>
                <a:cs typeface="Arial" charset="0"/>
              </a:rPr>
              <a:t>Brain Science</a:t>
            </a:r>
          </a:p>
        </p:txBody>
      </p:sp>
      <p:sp>
        <p:nvSpPr>
          <p:cNvPr id="28" name="27 Rectángulo"/>
          <p:cNvSpPr/>
          <p:nvPr/>
        </p:nvSpPr>
        <p:spPr>
          <a:xfrm>
            <a:off x="7566309" y="3237216"/>
            <a:ext cx="1374094" cy="261610"/>
          </a:xfrm>
          <a:prstGeom prst="rect">
            <a:avLst/>
          </a:prstGeom>
        </p:spPr>
        <p:txBody>
          <a:bodyPr wrap="none">
            <a:spAutoFit/>
          </a:bodyPr>
          <a:lstStyle/>
          <a:p>
            <a:pPr algn="ctr" defTabSz="685783" eaLnBrk="0" fontAlgn="base" hangingPunct="0">
              <a:spcBef>
                <a:spcPct val="0"/>
              </a:spcBef>
              <a:spcAft>
                <a:spcPct val="0"/>
              </a:spcAft>
            </a:pPr>
            <a:r>
              <a:rPr lang="en-US" sz="1100" dirty="0">
                <a:solidFill>
                  <a:srgbClr val="FFFFFF"/>
                </a:solidFill>
                <a:latin typeface="Arial" charset="0"/>
                <a:ea typeface="Arial" charset="0"/>
                <a:cs typeface="Arial" charset="0"/>
              </a:rPr>
              <a:t>A.I. decision Matrix</a:t>
            </a:r>
          </a:p>
        </p:txBody>
      </p:sp>
      <p:sp>
        <p:nvSpPr>
          <p:cNvPr id="29" name="28 Rectángulo"/>
          <p:cNvSpPr/>
          <p:nvPr/>
        </p:nvSpPr>
        <p:spPr>
          <a:xfrm>
            <a:off x="377737" y="1795791"/>
            <a:ext cx="1151277" cy="430887"/>
          </a:xfrm>
          <a:prstGeom prst="rect">
            <a:avLst/>
          </a:prstGeom>
        </p:spPr>
        <p:txBody>
          <a:bodyPr wrap="none">
            <a:spAutoFit/>
          </a:bodyPr>
          <a:lstStyle/>
          <a:p>
            <a:pPr algn="ctr" defTabSz="685783" eaLnBrk="0" fontAlgn="base" hangingPunct="0">
              <a:spcBef>
                <a:spcPct val="0"/>
              </a:spcBef>
              <a:spcAft>
                <a:spcPct val="0"/>
              </a:spcAft>
            </a:pPr>
            <a:r>
              <a:rPr lang="en-US" sz="1100" dirty="0">
                <a:solidFill>
                  <a:srgbClr val="FFFFFF"/>
                </a:solidFill>
                <a:latin typeface="Arial" charset="0"/>
                <a:ea typeface="Arial" charset="0"/>
                <a:cs typeface="Arial" charset="0"/>
              </a:rPr>
              <a:t>Viable airspace</a:t>
            </a:r>
          </a:p>
          <a:p>
            <a:pPr algn="ctr" defTabSz="685783" eaLnBrk="0" fontAlgn="base" hangingPunct="0">
              <a:spcBef>
                <a:spcPct val="0"/>
              </a:spcBef>
              <a:spcAft>
                <a:spcPct val="0"/>
              </a:spcAft>
            </a:pPr>
            <a:r>
              <a:rPr lang="en-US" sz="1100" dirty="0">
                <a:solidFill>
                  <a:srgbClr val="FFFFFF"/>
                </a:solidFill>
                <a:latin typeface="Arial" charset="0"/>
                <a:ea typeface="Arial" charset="0"/>
                <a:cs typeface="Arial" charset="0"/>
              </a:rPr>
              <a:t>trajectories</a:t>
            </a:r>
          </a:p>
        </p:txBody>
      </p:sp>
      <p:sp>
        <p:nvSpPr>
          <p:cNvPr id="30" name="29 Rectángulo"/>
          <p:cNvSpPr/>
          <p:nvPr/>
        </p:nvSpPr>
        <p:spPr>
          <a:xfrm>
            <a:off x="7934085" y="1709256"/>
            <a:ext cx="869149" cy="261610"/>
          </a:xfrm>
          <a:prstGeom prst="rect">
            <a:avLst/>
          </a:prstGeom>
        </p:spPr>
        <p:txBody>
          <a:bodyPr wrap="none">
            <a:spAutoFit/>
          </a:bodyPr>
          <a:lstStyle/>
          <a:p>
            <a:pPr algn="ctr" defTabSz="685783" eaLnBrk="0" fontAlgn="base" hangingPunct="0">
              <a:spcBef>
                <a:spcPct val="0"/>
              </a:spcBef>
              <a:spcAft>
                <a:spcPct val="0"/>
              </a:spcAft>
            </a:pPr>
            <a:r>
              <a:rPr lang="en-US" sz="1100" dirty="0">
                <a:solidFill>
                  <a:srgbClr val="FFFFFF"/>
                </a:solidFill>
                <a:latin typeface="Arial" charset="0"/>
                <a:ea typeface="Arial" charset="0"/>
                <a:cs typeface="Arial" charset="0"/>
              </a:rPr>
              <a:t>Blockchain</a:t>
            </a:r>
          </a:p>
        </p:txBody>
      </p:sp>
      <p:grpSp>
        <p:nvGrpSpPr>
          <p:cNvPr id="13" name="Group 11"/>
          <p:cNvGrpSpPr>
            <a:grpSpLocks/>
          </p:cNvGrpSpPr>
          <p:nvPr/>
        </p:nvGrpSpPr>
        <p:grpSpPr bwMode="auto">
          <a:xfrm>
            <a:off x="423946" y="2464174"/>
            <a:ext cx="947353" cy="835087"/>
            <a:chOff x="1824" y="633"/>
            <a:chExt cx="2834" cy="2849"/>
          </a:xfrm>
          <a:solidFill>
            <a:srgbClr val="DBB76C"/>
          </a:solidFill>
        </p:grpSpPr>
        <p:sp>
          <p:nvSpPr>
            <p:cNvPr id="14" name="Puzzle3"/>
            <p:cNvSpPr>
              <a:spLocks noEditPoints="1" noChangeArrowheads="1"/>
            </p:cNvSpPr>
            <p:nvPr/>
          </p:nvSpPr>
          <p:spPr bwMode="auto">
            <a:xfrm>
              <a:off x="3204" y="633"/>
              <a:ext cx="1114" cy="1514"/>
            </a:xfrm>
            <a:custGeom>
              <a:avLst/>
              <a:gdLst>
                <a:gd name="T0" fmla="*/ 10391 w 21600"/>
                <a:gd name="T1" fmla="*/ 15806 h 21600"/>
                <a:gd name="T2" fmla="*/ 20551 w 21600"/>
                <a:gd name="T3" fmla="*/ 21088 h 21600"/>
                <a:gd name="T4" fmla="*/ 13180 w 21600"/>
                <a:gd name="T5" fmla="*/ 13801 h 21600"/>
                <a:gd name="T6" fmla="*/ 20551 w 21600"/>
                <a:gd name="T7" fmla="*/ 7025 h 21600"/>
                <a:gd name="T8" fmla="*/ 10500 w 21600"/>
                <a:gd name="T9" fmla="*/ 52 h 21600"/>
                <a:gd name="T10" fmla="*/ 692 w 21600"/>
                <a:gd name="T11" fmla="*/ 6802 h 21600"/>
                <a:gd name="T12" fmla="*/ 8064 w 21600"/>
                <a:gd name="T13" fmla="*/ 13526 h 21600"/>
                <a:gd name="T14" fmla="*/ 692 w 21600"/>
                <a:gd name="T15" fmla="*/ 21088 h 21600"/>
                <a:gd name="T16" fmla="*/ 2273 w 21600"/>
                <a:gd name="T17" fmla="*/ 7719 h 21600"/>
                <a:gd name="T18" fmla="*/ 19149 w 21600"/>
                <a:gd name="T19" fmla="*/ 202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grp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pPr defTabSz="685783" eaLnBrk="0" fontAlgn="base" hangingPunct="0">
                <a:spcBef>
                  <a:spcPct val="0"/>
                </a:spcBef>
                <a:spcAft>
                  <a:spcPct val="0"/>
                </a:spcAft>
              </a:pPr>
              <a:endParaRPr lang="es-ES" sz="1100">
                <a:latin typeface="Arial" charset="0"/>
                <a:ea typeface="Arial" charset="0"/>
                <a:cs typeface="Arial" charset="0"/>
              </a:endParaRPr>
            </a:p>
          </p:txBody>
        </p:sp>
        <p:sp>
          <p:nvSpPr>
            <p:cNvPr id="15" name="Puzzle2"/>
            <p:cNvSpPr>
              <a:spLocks noEditPoints="1" noChangeArrowheads="1"/>
            </p:cNvSpPr>
            <p:nvPr/>
          </p:nvSpPr>
          <p:spPr bwMode="auto">
            <a:xfrm>
              <a:off x="2880" y="1736"/>
              <a:ext cx="1778" cy="1379"/>
            </a:xfrm>
            <a:custGeom>
              <a:avLst/>
              <a:gdLst>
                <a:gd name="T0" fmla="*/ 11 w 21600"/>
                <a:gd name="T1" fmla="*/ 13386 h 21600"/>
                <a:gd name="T2" fmla="*/ 4202 w 21600"/>
                <a:gd name="T3" fmla="*/ 21161 h 21600"/>
                <a:gd name="T4" fmla="*/ 10400 w 21600"/>
                <a:gd name="T5" fmla="*/ 13909 h 21600"/>
                <a:gd name="T6" fmla="*/ 16821 w 21600"/>
                <a:gd name="T7" fmla="*/ 21190 h 21600"/>
                <a:gd name="T8" fmla="*/ 21600 w 21600"/>
                <a:gd name="T9" fmla="*/ 15083 h 21600"/>
                <a:gd name="T10" fmla="*/ 16889 w 21600"/>
                <a:gd name="T11" fmla="*/ 5739 h 21600"/>
                <a:gd name="T12" fmla="*/ 10800 w 21600"/>
                <a:gd name="T13" fmla="*/ 28 h 21600"/>
                <a:gd name="T14" fmla="*/ 4202 w 21600"/>
                <a:gd name="T15" fmla="*/ 5894 h 21600"/>
                <a:gd name="T16" fmla="*/ 5388 w 21600"/>
                <a:gd name="T17" fmla="*/ 6742 h 21600"/>
                <a:gd name="T18" fmla="*/ 16177 w 21600"/>
                <a:gd name="T19" fmla="*/ 20441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grp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pPr defTabSz="685783" eaLnBrk="0" fontAlgn="base" hangingPunct="0">
                <a:spcBef>
                  <a:spcPct val="0"/>
                </a:spcBef>
                <a:spcAft>
                  <a:spcPct val="0"/>
                </a:spcAft>
              </a:pPr>
              <a:endParaRPr lang="es-ES" sz="1100">
                <a:latin typeface="Arial" charset="0"/>
                <a:ea typeface="Arial" charset="0"/>
                <a:cs typeface="Arial" charset="0"/>
              </a:endParaRPr>
            </a:p>
          </p:txBody>
        </p:sp>
        <p:sp>
          <p:nvSpPr>
            <p:cNvPr id="18" name="Puzzle4"/>
            <p:cNvSpPr>
              <a:spLocks noEditPoints="1" noChangeArrowheads="1"/>
            </p:cNvSpPr>
            <p:nvPr/>
          </p:nvSpPr>
          <p:spPr bwMode="auto">
            <a:xfrm>
              <a:off x="2192" y="1719"/>
              <a:ext cx="1072" cy="1763"/>
            </a:xfrm>
            <a:custGeom>
              <a:avLst/>
              <a:gdLst>
                <a:gd name="T0" fmla="*/ 8307 w 21600"/>
                <a:gd name="T1" fmla="*/ 11593 h 21600"/>
                <a:gd name="T2" fmla="*/ 453 w 21600"/>
                <a:gd name="T3" fmla="*/ 16938 h 21600"/>
                <a:gd name="T4" fmla="*/ 11500 w 21600"/>
                <a:gd name="T5" fmla="*/ 21600 h 21600"/>
                <a:gd name="T6" fmla="*/ 20920 w 21600"/>
                <a:gd name="T7" fmla="*/ 16751 h 21600"/>
                <a:gd name="T8" fmla="*/ 13972 w 21600"/>
                <a:gd name="T9" fmla="*/ 10888 h 21600"/>
                <a:gd name="T10" fmla="*/ 21033 w 21600"/>
                <a:gd name="T11" fmla="*/ 4716 h 21600"/>
                <a:gd name="T12" fmla="*/ 11102 w 21600"/>
                <a:gd name="T13" fmla="*/ 11 h 21600"/>
                <a:gd name="T14" fmla="*/ 453 w 21600"/>
                <a:gd name="T15" fmla="*/ 4716 h 21600"/>
                <a:gd name="T16" fmla="*/ 2076 w 21600"/>
                <a:gd name="T17" fmla="*/ 5664 h 21600"/>
                <a:gd name="T18" fmla="*/ 20203 w 21600"/>
                <a:gd name="T19" fmla="*/ 1598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grp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pPr defTabSz="685783" eaLnBrk="0" fontAlgn="base" hangingPunct="0">
                <a:spcBef>
                  <a:spcPct val="0"/>
                </a:spcBef>
                <a:spcAft>
                  <a:spcPct val="0"/>
                </a:spcAft>
              </a:pPr>
              <a:endParaRPr lang="es-ES" sz="1100">
                <a:latin typeface="Arial" charset="0"/>
                <a:ea typeface="Arial" charset="0"/>
                <a:cs typeface="Arial" charset="0"/>
              </a:endParaRPr>
            </a:p>
          </p:txBody>
        </p:sp>
        <p:sp>
          <p:nvSpPr>
            <p:cNvPr id="19" name="Puzzle1"/>
            <p:cNvSpPr>
              <a:spLocks noEditPoints="1" noChangeArrowheads="1"/>
            </p:cNvSpPr>
            <p:nvPr/>
          </p:nvSpPr>
          <p:spPr bwMode="auto">
            <a:xfrm>
              <a:off x="1824" y="1091"/>
              <a:ext cx="1800" cy="1051"/>
            </a:xfrm>
            <a:custGeom>
              <a:avLst/>
              <a:gdLst>
                <a:gd name="T0" fmla="*/ 16740 w 21600"/>
                <a:gd name="T1" fmla="*/ 21078 h 21600"/>
                <a:gd name="T2" fmla="*/ 16976 w 21600"/>
                <a:gd name="T3" fmla="*/ 521 h 21600"/>
                <a:gd name="T4" fmla="*/ 4725 w 21600"/>
                <a:gd name="T5" fmla="*/ 856 h 21600"/>
                <a:gd name="T6" fmla="*/ 5040 w 21600"/>
                <a:gd name="T7" fmla="*/ 21004 h 21600"/>
                <a:gd name="T8" fmla="*/ 10811 w 21600"/>
                <a:gd name="T9" fmla="*/ 12885 h 21600"/>
                <a:gd name="T10" fmla="*/ 10845 w 21600"/>
                <a:gd name="T11" fmla="*/ 8714 h 21600"/>
                <a:gd name="T12" fmla="*/ 21600 w 21600"/>
                <a:gd name="T13" fmla="*/ 10000 h 21600"/>
                <a:gd name="T14" fmla="*/ 56 w 21600"/>
                <a:gd name="T15" fmla="*/ 10000 h 21600"/>
                <a:gd name="T16" fmla="*/ 6086 w 21600"/>
                <a:gd name="T17" fmla="*/ 2569 h 21600"/>
                <a:gd name="T18" fmla="*/ 16132 w 21600"/>
                <a:gd name="T19" fmla="*/ 1955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grpFill/>
            <a:ln w="3175">
              <a:solidFill>
                <a:srgbClr val="000000"/>
              </a:solidFill>
              <a:miter lim="800000"/>
              <a:headEnd/>
              <a:tailEnd/>
            </a:ln>
          </p:spPr>
          <p:txBody>
            <a:bodyPr vert="horz" wrap="square" lIns="91440" tIns="45720" rIns="91440" bIns="45720" numCol="1" anchor="t" anchorCtr="0" compatLnSpc="1">
              <a:prstTxWarp prst="textNoShape">
                <a:avLst/>
              </a:prstTxWarp>
            </a:bodyPr>
            <a:lstStyle/>
            <a:p>
              <a:pPr defTabSz="685783" eaLnBrk="0" fontAlgn="base" hangingPunct="0">
                <a:spcBef>
                  <a:spcPct val="0"/>
                </a:spcBef>
                <a:spcAft>
                  <a:spcPct val="0"/>
                </a:spcAft>
              </a:pPr>
              <a:endParaRPr lang="es-ES" sz="1100">
                <a:latin typeface="Arial" charset="0"/>
                <a:ea typeface="Arial" charset="0"/>
                <a:cs typeface="Arial" charset="0"/>
              </a:endParaRPr>
            </a:p>
          </p:txBody>
        </p:sp>
      </p:grpSp>
      <p:pic>
        <p:nvPicPr>
          <p:cNvPr id="1041" name="Picture 17" descr="C:\Program Files\Microsoft Office\MEDIA\CAGCAT10\j0215086.wmf"/>
          <p:cNvPicPr>
            <a:picLocks noChangeAspect="1" noChangeArrowheads="1"/>
          </p:cNvPicPr>
          <p:nvPr/>
        </p:nvPicPr>
        <p:blipFill>
          <a:blip r:embed="rId8">
            <a:duotone>
              <a:prstClr val="black"/>
              <a:srgbClr val="DBB76C">
                <a:tint val="45000"/>
                <a:satMod val="400000"/>
              </a:srgbClr>
            </a:duotone>
            <a:extLst>
              <a:ext uri="{28A0092B-C50C-407E-A947-70E740481C1C}">
                <a14:useLocalDpi xmlns:a14="http://schemas.microsoft.com/office/drawing/2010/main"/>
              </a:ext>
            </a:extLst>
          </a:blip>
          <a:srcRect/>
          <a:stretch>
            <a:fillRect/>
          </a:stretch>
        </p:blipFill>
        <p:spPr bwMode="auto">
          <a:xfrm>
            <a:off x="632648" y="802795"/>
            <a:ext cx="621946" cy="973946"/>
          </a:xfrm>
          <a:prstGeom prst="rect">
            <a:avLst/>
          </a:prstGeom>
          <a:solidFill>
            <a:srgbClr val="DBB76C"/>
          </a:solidFill>
          <a:ln>
            <a:solidFill>
              <a:srgbClr val="DBB76C"/>
            </a:solidFill>
          </a:ln>
        </p:spPr>
      </p:pic>
      <p:pic>
        <p:nvPicPr>
          <p:cNvPr id="1042" name="Picture 18" descr="C:\Program Files\Microsoft Office\MEDIA\CAGCAT10\j0199805.wmf"/>
          <p:cNvPicPr>
            <a:picLocks noChangeAspect="1" noChangeArrowheads="1"/>
          </p:cNvPicPr>
          <p:nvPr/>
        </p:nvPicPr>
        <p:blipFill>
          <a:blip r:embed="rId9">
            <a:duotone>
              <a:prstClr val="black"/>
              <a:srgbClr val="DBB76C">
                <a:tint val="45000"/>
                <a:satMod val="400000"/>
              </a:srgbClr>
            </a:duotone>
            <a:lum bright="40000" contrast="20000"/>
            <a:extLst>
              <a:ext uri="{28A0092B-C50C-407E-A947-70E740481C1C}">
                <a14:useLocalDpi xmlns:a14="http://schemas.microsoft.com/office/drawing/2010/main"/>
              </a:ext>
            </a:extLst>
          </a:blip>
          <a:srcRect/>
          <a:stretch>
            <a:fillRect/>
          </a:stretch>
        </p:blipFill>
        <p:spPr bwMode="auto">
          <a:xfrm>
            <a:off x="7935266" y="2390723"/>
            <a:ext cx="794619" cy="800964"/>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C:\Program Files\Microsoft Office\MEDIA\CAGCAT10\j0293570.wmf"/>
          <p:cNvPicPr>
            <a:picLocks noChangeAspect="1" noChangeArrowheads="1"/>
          </p:cNvPicPr>
          <p:nvPr/>
        </p:nvPicPr>
        <p:blipFill>
          <a:blip r:embed="rId10">
            <a:duotone>
              <a:prstClr val="black"/>
              <a:srgbClr val="DBB76C">
                <a:tint val="45000"/>
                <a:satMod val="400000"/>
              </a:srgbClr>
            </a:duotone>
            <a:extLst>
              <a:ext uri="{28A0092B-C50C-407E-A947-70E740481C1C}">
                <a14:useLocalDpi xmlns:a14="http://schemas.microsoft.com/office/drawing/2010/main"/>
              </a:ext>
            </a:extLst>
          </a:blip>
          <a:srcRect/>
          <a:stretch>
            <a:fillRect/>
          </a:stretch>
        </p:blipFill>
        <p:spPr bwMode="auto">
          <a:xfrm>
            <a:off x="7916224" y="802794"/>
            <a:ext cx="904875" cy="906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81104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4799595" y="3018866"/>
            <a:ext cx="4052052" cy="1528468"/>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en-US" sz="1300">
              <a:solidFill>
                <a:srgbClr val="FFFFFF"/>
              </a:solidFill>
            </a:endParaRPr>
          </a:p>
        </p:txBody>
      </p:sp>
      <p:sp>
        <p:nvSpPr>
          <p:cNvPr id="9" name="Rectangle 8"/>
          <p:cNvSpPr/>
          <p:nvPr/>
        </p:nvSpPr>
        <p:spPr bwMode="auto">
          <a:xfrm>
            <a:off x="501106" y="648585"/>
            <a:ext cx="8352000" cy="2232000"/>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en-US" sz="1300">
              <a:solidFill>
                <a:srgbClr val="FFFFFF"/>
              </a:solidFill>
            </a:endParaRPr>
          </a:p>
        </p:txBody>
      </p:sp>
      <p:sp>
        <p:nvSpPr>
          <p:cNvPr id="10" name="Rectangle 9"/>
          <p:cNvSpPr/>
          <p:nvPr/>
        </p:nvSpPr>
        <p:spPr bwMode="auto">
          <a:xfrm>
            <a:off x="562787" y="701749"/>
            <a:ext cx="8219705" cy="209461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sz="1300" dirty="0"/>
          </a:p>
        </p:txBody>
      </p:sp>
      <p:sp>
        <p:nvSpPr>
          <p:cNvPr id="16" name="直角三角形 28"/>
          <p:cNvSpPr/>
          <p:nvPr/>
        </p:nvSpPr>
        <p:spPr>
          <a:xfrm rot="5400000" flipV="1">
            <a:off x="8437716" y="639931"/>
            <a:ext cx="367927" cy="459936"/>
          </a:xfrm>
          <a:prstGeom prst="rtTriangle">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sp>
        <p:nvSpPr>
          <p:cNvPr id="3" name="矩形 2"/>
          <p:cNvSpPr>
            <a:spLocks noChangeArrowheads="1"/>
          </p:cNvSpPr>
          <p:nvPr/>
        </p:nvSpPr>
        <p:spPr bwMode="auto">
          <a:xfrm>
            <a:off x="1" y="1"/>
            <a:ext cx="428625" cy="557213"/>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sp>
        <p:nvSpPr>
          <p:cNvPr id="11" name="矩形 1"/>
          <p:cNvSpPr>
            <a:spLocks noChangeArrowheads="1"/>
          </p:cNvSpPr>
          <p:nvPr/>
        </p:nvSpPr>
        <p:spPr bwMode="auto">
          <a:xfrm>
            <a:off x="428626" y="79375"/>
            <a:ext cx="8980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rgbClr val="DBB76C"/>
                </a:solidFill>
                <a:latin typeface="Arial" charset="0"/>
                <a:ea typeface="Arial" charset="0"/>
                <a:cs typeface="Arial" charset="0"/>
              </a:rPr>
              <a:t>Trend</a:t>
            </a:r>
            <a:endParaRPr lang="zh-CN" altLang="en-US" sz="2000" b="1" dirty="0">
              <a:solidFill>
                <a:srgbClr val="DBB76C"/>
              </a:solidFill>
              <a:latin typeface="Arial" charset="0"/>
              <a:ea typeface="Arial" charset="0"/>
              <a:cs typeface="Arial" charset="0"/>
            </a:endParaRPr>
          </a:p>
        </p:txBody>
      </p:sp>
      <p:sp>
        <p:nvSpPr>
          <p:cNvPr id="2" name="TextBox 1"/>
          <p:cNvSpPr txBox="1"/>
          <p:nvPr/>
        </p:nvSpPr>
        <p:spPr>
          <a:xfrm>
            <a:off x="596803" y="765547"/>
            <a:ext cx="832279" cy="276999"/>
          </a:xfrm>
          <a:prstGeom prst="rect">
            <a:avLst/>
          </a:prstGeom>
          <a:noFill/>
        </p:spPr>
        <p:txBody>
          <a:bodyPr wrap="none" rtlCol="0">
            <a:spAutoFit/>
          </a:bodyPr>
          <a:lstStyle/>
          <a:p>
            <a:pPr defTabSz="685783" eaLnBrk="0" fontAlgn="base" hangingPunct="0">
              <a:spcBef>
                <a:spcPct val="0"/>
              </a:spcBef>
              <a:spcAft>
                <a:spcPct val="0"/>
              </a:spcAft>
            </a:pPr>
            <a:r>
              <a:rPr lang="en-US" sz="1200" dirty="0">
                <a:latin typeface="Arial" charset="0"/>
                <a:ea typeface="Arial" charset="0"/>
                <a:cs typeface="Arial" charset="0"/>
              </a:rPr>
              <a:t>Based on</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6585" y="1004521"/>
            <a:ext cx="4936516" cy="1791839"/>
          </a:xfrm>
          <a:prstGeom prst="rect">
            <a:avLst/>
          </a:prstGeom>
        </p:spPr>
      </p:pic>
      <p:sp>
        <p:nvSpPr>
          <p:cNvPr id="8" name="Rectangle 7"/>
          <p:cNvSpPr/>
          <p:nvPr/>
        </p:nvSpPr>
        <p:spPr>
          <a:xfrm>
            <a:off x="5592724" y="1185282"/>
            <a:ext cx="3147236" cy="1061829"/>
          </a:xfrm>
          <a:prstGeom prst="rect">
            <a:avLst/>
          </a:prstGeom>
        </p:spPr>
        <p:txBody>
          <a:bodyPr wrap="square">
            <a:spAutoFit/>
          </a:bodyPr>
          <a:lstStyle/>
          <a:p>
            <a:pPr defTabSz="685783" eaLnBrk="0" fontAlgn="base" hangingPunct="0">
              <a:spcBef>
                <a:spcPct val="0"/>
              </a:spcBef>
              <a:spcAft>
                <a:spcPct val="0"/>
              </a:spcAft>
            </a:pPr>
            <a:r>
              <a:rPr lang="en-US" sz="900" b="1" dirty="0">
                <a:latin typeface="Arial" charset="0"/>
                <a:ea typeface="Arial" charset="0"/>
                <a:cs typeface="Arial" charset="0"/>
              </a:rPr>
              <a:t>Legend:</a:t>
            </a:r>
          </a:p>
          <a:p>
            <a:pPr defTabSz="685783" eaLnBrk="0" fontAlgn="base" hangingPunct="0">
              <a:spcBef>
                <a:spcPct val="0"/>
              </a:spcBef>
              <a:spcAft>
                <a:spcPct val="0"/>
              </a:spcAft>
            </a:pPr>
            <a:r>
              <a:rPr lang="en-US" sz="900" dirty="0">
                <a:latin typeface="Arial" charset="0"/>
                <a:ea typeface="Arial" charset="0"/>
                <a:cs typeface="Arial" charset="0"/>
              </a:rPr>
              <a:t>Numbers represent search interest relative to the highest point on the chart for the given region and time. </a:t>
            </a:r>
          </a:p>
          <a:p>
            <a:pPr marL="95248" indent="-95248" defTabSz="685783" eaLnBrk="0" fontAlgn="base" hangingPunct="0">
              <a:spcBef>
                <a:spcPct val="0"/>
              </a:spcBef>
              <a:spcAft>
                <a:spcPct val="0"/>
              </a:spcAft>
              <a:buFont typeface="Arial" charset="0"/>
              <a:buChar char="•"/>
            </a:pPr>
            <a:r>
              <a:rPr lang="en-US" sz="900" dirty="0">
                <a:latin typeface="Arial" charset="0"/>
                <a:ea typeface="Arial" charset="0"/>
                <a:cs typeface="Arial" charset="0"/>
              </a:rPr>
              <a:t>A value of 100 is the peak popularity for the term.</a:t>
            </a:r>
          </a:p>
          <a:p>
            <a:pPr marL="95248" indent="-95248" defTabSz="685783" eaLnBrk="0" fontAlgn="base" hangingPunct="0">
              <a:spcBef>
                <a:spcPct val="0"/>
              </a:spcBef>
              <a:spcAft>
                <a:spcPct val="0"/>
              </a:spcAft>
              <a:buFont typeface="Arial" charset="0"/>
              <a:buChar char="•"/>
            </a:pPr>
            <a:r>
              <a:rPr lang="en-US" sz="900" dirty="0">
                <a:latin typeface="Arial" charset="0"/>
                <a:ea typeface="Arial" charset="0"/>
                <a:cs typeface="Arial" charset="0"/>
              </a:rPr>
              <a:t>A value of 50 means that the term is half as popular.</a:t>
            </a:r>
          </a:p>
          <a:p>
            <a:pPr marL="95248" indent="-95248" defTabSz="685783" eaLnBrk="0" fontAlgn="base" hangingPunct="0">
              <a:spcBef>
                <a:spcPct val="0"/>
              </a:spcBef>
              <a:spcAft>
                <a:spcPct val="0"/>
              </a:spcAft>
              <a:buFont typeface="Arial" charset="0"/>
              <a:buChar char="•"/>
            </a:pPr>
            <a:r>
              <a:rPr lang="en-US" sz="900" dirty="0">
                <a:latin typeface="Arial" charset="0"/>
                <a:ea typeface="Arial" charset="0"/>
                <a:cs typeface="Arial" charset="0"/>
              </a:rPr>
              <a:t>Likewise a score of 0 means the term was less than 1% as popular as the peak.</a:t>
            </a:r>
          </a:p>
        </p:txBody>
      </p:sp>
      <p:pic>
        <p:nvPicPr>
          <p:cNvPr id="12" name="Picture 1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76319" y="737103"/>
            <a:ext cx="288000" cy="288000"/>
          </a:xfrm>
          <a:prstGeom prst="rect">
            <a:avLst/>
          </a:prstGeom>
        </p:spPr>
      </p:pic>
      <p:sp>
        <p:nvSpPr>
          <p:cNvPr id="13" name="Rectangle 12"/>
          <p:cNvSpPr/>
          <p:nvPr/>
        </p:nvSpPr>
        <p:spPr>
          <a:xfrm>
            <a:off x="1643822" y="764466"/>
            <a:ext cx="3982180" cy="276999"/>
          </a:xfrm>
          <a:prstGeom prst="rect">
            <a:avLst/>
          </a:prstGeom>
        </p:spPr>
        <p:txBody>
          <a:bodyPr wrap="none">
            <a:spAutoFit/>
          </a:bodyPr>
          <a:lstStyle/>
          <a:p>
            <a:pPr defTabSz="685783" eaLnBrk="0" fontAlgn="base" hangingPunct="0">
              <a:spcBef>
                <a:spcPct val="0"/>
              </a:spcBef>
              <a:spcAft>
                <a:spcPct val="0"/>
              </a:spcAft>
            </a:pPr>
            <a:r>
              <a:rPr lang="en-US" sz="1200" dirty="0">
                <a:latin typeface="Arial" charset="0"/>
                <a:ea typeface="Arial" charset="0"/>
                <a:cs typeface="Arial" charset="0"/>
              </a:rPr>
              <a:t>“category theory” interest over past 5 years (worldwide):</a:t>
            </a:r>
          </a:p>
        </p:txBody>
      </p:sp>
      <p:sp>
        <p:nvSpPr>
          <p:cNvPr id="24" name="Rectangle 23"/>
          <p:cNvSpPr/>
          <p:nvPr/>
        </p:nvSpPr>
        <p:spPr bwMode="auto">
          <a:xfrm>
            <a:off x="519948" y="3035333"/>
            <a:ext cx="4052052" cy="1512000"/>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en-US" sz="1300">
              <a:solidFill>
                <a:srgbClr val="FFFFFF"/>
              </a:solidFill>
            </a:endParaRPr>
          </a:p>
        </p:txBody>
      </p:sp>
      <p:sp>
        <p:nvSpPr>
          <p:cNvPr id="26" name="Rectangle 25"/>
          <p:cNvSpPr/>
          <p:nvPr/>
        </p:nvSpPr>
        <p:spPr bwMode="auto">
          <a:xfrm>
            <a:off x="575944" y="3070156"/>
            <a:ext cx="3942000" cy="1404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sz="1300" dirty="0"/>
          </a:p>
        </p:txBody>
      </p:sp>
      <p:sp>
        <p:nvSpPr>
          <p:cNvPr id="27" name="Rectangle 26"/>
          <p:cNvSpPr/>
          <p:nvPr/>
        </p:nvSpPr>
        <p:spPr bwMode="auto">
          <a:xfrm>
            <a:off x="4865531" y="3060318"/>
            <a:ext cx="3910995" cy="141383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sz="1300" dirty="0"/>
          </a:p>
        </p:txBody>
      </p:sp>
      <p:sp>
        <p:nvSpPr>
          <p:cNvPr id="30" name="直角三角形 28"/>
          <p:cNvSpPr/>
          <p:nvPr/>
        </p:nvSpPr>
        <p:spPr>
          <a:xfrm rot="5400000" flipV="1">
            <a:off x="4288291" y="3031682"/>
            <a:ext cx="256349" cy="289815"/>
          </a:xfrm>
          <a:prstGeom prst="rtTriangle">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pic>
        <p:nvPicPr>
          <p:cNvPr id="14" name="Picture 1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6526" y="3294129"/>
            <a:ext cx="2359540" cy="1148129"/>
          </a:xfrm>
          <a:prstGeom prst="rect">
            <a:avLst/>
          </a:prstGeom>
        </p:spPr>
      </p:pic>
      <p:sp>
        <p:nvSpPr>
          <p:cNvPr id="15" name="Rectangle 14"/>
          <p:cNvSpPr/>
          <p:nvPr/>
        </p:nvSpPr>
        <p:spPr>
          <a:xfrm>
            <a:off x="2934591" y="3271570"/>
            <a:ext cx="1615252" cy="954107"/>
          </a:xfrm>
          <a:prstGeom prst="rect">
            <a:avLst/>
          </a:prstGeom>
        </p:spPr>
        <p:txBody>
          <a:bodyPr wrap="square">
            <a:spAutoFit/>
          </a:bodyPr>
          <a:lstStyle/>
          <a:p>
            <a:pPr defTabSz="685783" eaLnBrk="0" fontAlgn="base" hangingPunct="0">
              <a:spcBef>
                <a:spcPct val="0"/>
              </a:spcBef>
              <a:spcAft>
                <a:spcPct val="0"/>
              </a:spcAft>
            </a:pPr>
            <a:r>
              <a:rPr lang="en-US" sz="700" b="1" dirty="0">
                <a:solidFill>
                  <a:srgbClr val="757575"/>
                </a:solidFill>
                <a:latin typeface="Arial" charset="0"/>
                <a:ea typeface="Arial" charset="0"/>
                <a:cs typeface="Arial" charset="0"/>
              </a:rPr>
              <a:t>Legend</a:t>
            </a:r>
          </a:p>
          <a:p>
            <a:pPr defTabSz="685783" eaLnBrk="0" fontAlgn="base" hangingPunct="0">
              <a:spcBef>
                <a:spcPct val="0"/>
              </a:spcBef>
              <a:spcAft>
                <a:spcPct val="0"/>
              </a:spcAft>
            </a:pPr>
            <a:r>
              <a:rPr lang="en-US" sz="700" dirty="0">
                <a:solidFill>
                  <a:srgbClr val="757575"/>
                </a:solidFill>
                <a:latin typeface="Arial" charset="0"/>
                <a:ea typeface="Arial" charset="0"/>
                <a:cs typeface="Arial" charset="0"/>
              </a:rPr>
              <a:t>The most popular topics. Scoring is on a relative scale where a value of 100 is the most commonly searched topic, a value of 50 is a topic searched half as often, a value of 0 is a topic searched for less than 1% as often as the most popular topic.</a:t>
            </a:r>
            <a:endParaRPr lang="en-US" sz="700" dirty="0">
              <a:latin typeface="Arial" charset="0"/>
              <a:ea typeface="Arial" charset="0"/>
              <a:cs typeface="Arial" charset="0"/>
            </a:endParaRPr>
          </a:p>
        </p:txBody>
      </p:sp>
      <p:sp>
        <p:nvSpPr>
          <p:cNvPr id="31" name="TextBox 30"/>
          <p:cNvSpPr txBox="1"/>
          <p:nvPr/>
        </p:nvSpPr>
        <p:spPr>
          <a:xfrm>
            <a:off x="521896" y="3046356"/>
            <a:ext cx="992579" cy="246221"/>
          </a:xfrm>
          <a:prstGeom prst="rect">
            <a:avLst/>
          </a:prstGeom>
          <a:noFill/>
        </p:spPr>
        <p:txBody>
          <a:bodyPr wrap="none" rtlCol="0">
            <a:spAutoFit/>
          </a:bodyPr>
          <a:lstStyle/>
          <a:p>
            <a:pPr defTabSz="685783" eaLnBrk="0" fontAlgn="base" hangingPunct="0">
              <a:spcBef>
                <a:spcPct val="0"/>
              </a:spcBef>
              <a:spcAft>
                <a:spcPct val="0"/>
              </a:spcAft>
            </a:pPr>
            <a:r>
              <a:rPr lang="en-US" sz="1000">
                <a:latin typeface="Arial" charset="0"/>
                <a:ea typeface="Arial" charset="0"/>
                <a:cs typeface="Arial" charset="0"/>
              </a:rPr>
              <a:t>Related topics</a:t>
            </a:r>
            <a:endParaRPr lang="en-US" sz="1000" dirty="0">
              <a:latin typeface="Arial" charset="0"/>
              <a:ea typeface="Arial" charset="0"/>
              <a:cs typeface="Arial" charset="0"/>
            </a:endParaRPr>
          </a:p>
        </p:txBody>
      </p:sp>
      <p:sp>
        <p:nvSpPr>
          <p:cNvPr id="32" name="直角三角形 28"/>
          <p:cNvSpPr/>
          <p:nvPr/>
        </p:nvSpPr>
        <p:spPr>
          <a:xfrm rot="5400000" flipV="1">
            <a:off x="8541005" y="3014186"/>
            <a:ext cx="256349" cy="289815"/>
          </a:xfrm>
          <a:prstGeom prst="rtTriangle">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sp>
        <p:nvSpPr>
          <p:cNvPr id="33" name="Rectangle 32"/>
          <p:cNvSpPr/>
          <p:nvPr/>
        </p:nvSpPr>
        <p:spPr>
          <a:xfrm>
            <a:off x="7217640" y="3271570"/>
            <a:ext cx="1615252" cy="954107"/>
          </a:xfrm>
          <a:prstGeom prst="rect">
            <a:avLst/>
          </a:prstGeom>
        </p:spPr>
        <p:txBody>
          <a:bodyPr wrap="square">
            <a:spAutoFit/>
          </a:bodyPr>
          <a:lstStyle/>
          <a:p>
            <a:pPr defTabSz="685783" eaLnBrk="0" fontAlgn="base" hangingPunct="0">
              <a:spcBef>
                <a:spcPct val="0"/>
              </a:spcBef>
              <a:spcAft>
                <a:spcPct val="0"/>
              </a:spcAft>
            </a:pPr>
            <a:r>
              <a:rPr lang="en-US" sz="700" b="1" dirty="0">
                <a:solidFill>
                  <a:srgbClr val="757575"/>
                </a:solidFill>
                <a:latin typeface="Arial" charset="0"/>
                <a:ea typeface="Arial" charset="0"/>
                <a:cs typeface="Arial" charset="0"/>
              </a:rPr>
              <a:t>Legend</a:t>
            </a:r>
          </a:p>
          <a:p>
            <a:pPr defTabSz="685783" eaLnBrk="0" fontAlgn="base" hangingPunct="0">
              <a:spcBef>
                <a:spcPct val="0"/>
              </a:spcBef>
              <a:spcAft>
                <a:spcPct val="0"/>
              </a:spcAft>
            </a:pPr>
            <a:r>
              <a:rPr lang="en-US" sz="700" dirty="0">
                <a:solidFill>
                  <a:srgbClr val="757575"/>
                </a:solidFill>
                <a:latin typeface="Arial" charset="0"/>
                <a:ea typeface="Arial" charset="0"/>
                <a:cs typeface="Arial" charset="0"/>
              </a:rPr>
              <a:t>The most popular topics. Scoring is on a relative scale where a value of 100 is the most commonly searched topic, a value of 50 is a topic searched half as often, a value of 0 is a topic searched for less than 1% as often as the most popular topic.</a:t>
            </a:r>
            <a:endParaRPr lang="en-US" sz="700" dirty="0">
              <a:latin typeface="Arial" charset="0"/>
              <a:ea typeface="Arial" charset="0"/>
              <a:cs typeface="Arial" charset="0"/>
            </a:endParaRPr>
          </a:p>
        </p:txBody>
      </p:sp>
      <p:pic>
        <p:nvPicPr>
          <p:cNvPr id="18" name="Picture 1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902991" y="3312780"/>
            <a:ext cx="2358000" cy="1145314"/>
          </a:xfrm>
          <a:prstGeom prst="rect">
            <a:avLst/>
          </a:prstGeom>
        </p:spPr>
      </p:pic>
      <p:sp>
        <p:nvSpPr>
          <p:cNvPr id="34" name="TextBox 33"/>
          <p:cNvSpPr txBox="1"/>
          <p:nvPr/>
        </p:nvSpPr>
        <p:spPr>
          <a:xfrm>
            <a:off x="4819800" y="3047357"/>
            <a:ext cx="1077539" cy="246221"/>
          </a:xfrm>
          <a:prstGeom prst="rect">
            <a:avLst/>
          </a:prstGeom>
          <a:noFill/>
        </p:spPr>
        <p:txBody>
          <a:bodyPr wrap="none" rtlCol="0">
            <a:spAutoFit/>
          </a:bodyPr>
          <a:lstStyle/>
          <a:p>
            <a:pPr defTabSz="685783" eaLnBrk="0" fontAlgn="base" hangingPunct="0">
              <a:spcBef>
                <a:spcPct val="0"/>
              </a:spcBef>
              <a:spcAft>
                <a:spcPct val="0"/>
              </a:spcAft>
            </a:pPr>
            <a:r>
              <a:rPr lang="en-US" sz="1000" dirty="0">
                <a:latin typeface="Arial" charset="0"/>
                <a:ea typeface="Arial" charset="0"/>
                <a:cs typeface="Arial" charset="0"/>
              </a:rPr>
              <a:t>Related queries</a:t>
            </a:r>
          </a:p>
        </p:txBody>
      </p:sp>
    </p:spTree>
    <p:extLst>
      <p:ext uri="{BB962C8B-B14F-4D97-AF65-F5344CB8AC3E}">
        <p14:creationId xmlns:p14="http://schemas.microsoft.com/office/powerpoint/2010/main" val="7120907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a:spLocks noChangeArrowheads="1"/>
          </p:cNvSpPr>
          <p:nvPr/>
        </p:nvSpPr>
        <p:spPr bwMode="auto">
          <a:xfrm>
            <a:off x="1" y="1"/>
            <a:ext cx="428625" cy="557213"/>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sp>
        <p:nvSpPr>
          <p:cNvPr id="11" name="矩形 1"/>
          <p:cNvSpPr>
            <a:spLocks noChangeArrowheads="1"/>
          </p:cNvSpPr>
          <p:nvPr/>
        </p:nvSpPr>
        <p:spPr bwMode="auto">
          <a:xfrm>
            <a:off x="428625" y="79375"/>
            <a:ext cx="864852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rgbClr val="DBB76C"/>
                </a:solidFill>
                <a:latin typeface="Arial" charset="0"/>
                <a:ea typeface="Arial" charset="0"/>
                <a:cs typeface="Arial" charset="0"/>
              </a:rPr>
              <a:t>Founders of Category Theory: Saunders Mac Lane/Samuel </a:t>
            </a:r>
            <a:r>
              <a:rPr lang="en-US" altLang="zh-CN" sz="2000" b="1" dirty="0" err="1">
                <a:solidFill>
                  <a:srgbClr val="DBB76C"/>
                </a:solidFill>
                <a:latin typeface="Arial" charset="0"/>
                <a:ea typeface="Arial" charset="0"/>
                <a:cs typeface="Arial" charset="0"/>
              </a:rPr>
              <a:t>Eilenburg</a:t>
            </a:r>
            <a:r>
              <a:rPr lang="en-US" altLang="zh-CN" sz="2000" b="1" dirty="0">
                <a:solidFill>
                  <a:srgbClr val="DBB76C"/>
                </a:solidFill>
                <a:latin typeface="Arial" charset="0"/>
                <a:ea typeface="Arial" charset="0"/>
                <a:cs typeface="Arial" charset="0"/>
              </a:rPr>
              <a:t> </a:t>
            </a:r>
            <a:endParaRPr lang="zh-CN" altLang="en-US" sz="2000" b="1" dirty="0">
              <a:solidFill>
                <a:srgbClr val="DBB76C"/>
              </a:solidFill>
              <a:latin typeface="Arial" charset="0"/>
              <a:ea typeface="Arial" charset="0"/>
              <a:cs typeface="Arial" charset="0"/>
            </a:endParaRPr>
          </a:p>
        </p:txBody>
      </p:sp>
      <p:pic>
        <p:nvPicPr>
          <p:cNvPr id="1026" name="Picture 2" descr="amuel Eilenberg MFO.jpeg">
            <a:hlinkClick r:id="rId3"/>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73271" y="882648"/>
            <a:ext cx="2590800" cy="379198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861560" y="4674636"/>
            <a:ext cx="2970685" cy="253916"/>
          </a:xfrm>
          <a:prstGeom prst="rect">
            <a:avLst/>
          </a:prstGeom>
          <a:noFill/>
        </p:spPr>
        <p:txBody>
          <a:bodyPr wrap="none" rtlCol="0">
            <a:spAutoFit/>
          </a:bodyPr>
          <a:lstStyle/>
          <a:p>
            <a:r>
              <a:rPr lang="en-US" sz="1050" dirty="0">
                <a:solidFill>
                  <a:schemeClr val="bg1"/>
                </a:solidFill>
              </a:rPr>
              <a:t>https://</a:t>
            </a:r>
            <a:r>
              <a:rPr lang="en-US" sz="1050" dirty="0" err="1">
                <a:solidFill>
                  <a:schemeClr val="bg1"/>
                </a:solidFill>
              </a:rPr>
              <a:t>en.wikipedia.org</a:t>
            </a:r>
            <a:r>
              <a:rPr lang="en-US" sz="1050" dirty="0">
                <a:solidFill>
                  <a:schemeClr val="bg1"/>
                </a:solidFill>
              </a:rPr>
              <a:t>/wiki/</a:t>
            </a:r>
            <a:r>
              <a:rPr lang="en-US" sz="1050" dirty="0" err="1">
                <a:solidFill>
                  <a:schemeClr val="bg1"/>
                </a:solidFill>
              </a:rPr>
              <a:t>Samuel_Eilenberg</a:t>
            </a:r>
            <a:endParaRPr lang="en-US" sz="1050" dirty="0">
              <a:solidFill>
                <a:schemeClr val="bg1"/>
              </a:solidFill>
            </a:endParaRPr>
          </a:p>
        </p:txBody>
      </p:sp>
      <p:pic>
        <p:nvPicPr>
          <p:cNvPr id="1028" name="Picture 4" descr="aunders MacLane.jpg">
            <a:hlinkClick r:id="rId5"/>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234440" y="882648"/>
            <a:ext cx="2682436" cy="379198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915693" y="4674636"/>
            <a:ext cx="3150221" cy="253916"/>
          </a:xfrm>
          <a:prstGeom prst="rect">
            <a:avLst/>
          </a:prstGeom>
          <a:noFill/>
        </p:spPr>
        <p:txBody>
          <a:bodyPr wrap="none" rtlCol="0">
            <a:spAutoFit/>
          </a:bodyPr>
          <a:lstStyle/>
          <a:p>
            <a:r>
              <a:rPr lang="en-US" sz="1050" dirty="0">
                <a:solidFill>
                  <a:schemeClr val="bg1"/>
                </a:solidFill>
              </a:rPr>
              <a:t>https://</a:t>
            </a:r>
            <a:r>
              <a:rPr lang="en-US" sz="1050" dirty="0" err="1">
                <a:solidFill>
                  <a:schemeClr val="bg1"/>
                </a:solidFill>
              </a:rPr>
              <a:t>en.wikipedia.org</a:t>
            </a:r>
            <a:r>
              <a:rPr lang="en-US" sz="1050" dirty="0">
                <a:solidFill>
                  <a:schemeClr val="bg1"/>
                </a:solidFill>
              </a:rPr>
              <a:t>/wiki/</a:t>
            </a:r>
            <a:r>
              <a:rPr lang="en-US" sz="1050" dirty="0" err="1">
                <a:solidFill>
                  <a:schemeClr val="bg1"/>
                </a:solidFill>
              </a:rPr>
              <a:t>Saunders_Mac_Lane</a:t>
            </a:r>
            <a:endParaRPr lang="en-US" sz="1050" dirty="0">
              <a:solidFill>
                <a:schemeClr val="bg1"/>
              </a:solidFill>
            </a:endParaRPr>
          </a:p>
        </p:txBody>
      </p:sp>
    </p:spTree>
    <p:extLst>
      <p:ext uri="{BB962C8B-B14F-4D97-AF65-F5344CB8AC3E}">
        <p14:creationId xmlns:p14="http://schemas.microsoft.com/office/powerpoint/2010/main" val="7747271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a:spLocks noChangeArrowheads="1"/>
          </p:cNvSpPr>
          <p:nvPr/>
        </p:nvSpPr>
        <p:spPr bwMode="auto">
          <a:xfrm>
            <a:off x="1" y="1"/>
            <a:ext cx="428625" cy="557213"/>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sp>
        <p:nvSpPr>
          <p:cNvPr id="11" name="矩形 1"/>
          <p:cNvSpPr>
            <a:spLocks noChangeArrowheads="1"/>
          </p:cNvSpPr>
          <p:nvPr/>
        </p:nvSpPr>
        <p:spPr bwMode="auto">
          <a:xfrm>
            <a:off x="428625" y="79375"/>
            <a:ext cx="81275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rgbClr val="DBB76C"/>
                </a:solidFill>
                <a:latin typeface="Arial" charset="0"/>
                <a:ea typeface="Arial" charset="0"/>
                <a:cs typeface="Arial" charset="0"/>
              </a:rPr>
              <a:t>Mathematical Models: A Sketch for the Philosophy of Math (1981)</a:t>
            </a:r>
            <a:endParaRPr lang="zh-CN" altLang="en-US" sz="2000" b="1" dirty="0">
              <a:solidFill>
                <a:srgbClr val="DBB76C"/>
              </a:solidFill>
              <a:latin typeface="Arial" charset="0"/>
              <a:ea typeface="Arial" charset="0"/>
              <a:cs typeface="Arial" charset="0"/>
            </a:endParaRPr>
          </a:p>
        </p:txBody>
      </p:sp>
      <p:sp>
        <p:nvSpPr>
          <p:cNvPr id="6" name="Rectangle 5"/>
          <p:cNvSpPr/>
          <p:nvPr/>
        </p:nvSpPr>
        <p:spPr>
          <a:xfrm>
            <a:off x="573731" y="563033"/>
            <a:ext cx="8295308" cy="3831818"/>
          </a:xfrm>
          <a:prstGeom prst="rect">
            <a:avLst/>
          </a:prstGeom>
        </p:spPr>
        <p:txBody>
          <a:bodyPr wrap="square">
            <a:spAutoFit/>
          </a:bodyPr>
          <a:lstStyle/>
          <a:p>
            <a:pPr defTabSz="685783" eaLnBrk="0" fontAlgn="base" hangingPunct="0">
              <a:spcBef>
                <a:spcPct val="0"/>
              </a:spcBef>
              <a:spcAft>
                <a:spcPct val="0"/>
              </a:spcAft>
            </a:pPr>
            <a:r>
              <a:rPr lang="en-US" sz="2700" dirty="0">
                <a:solidFill>
                  <a:srgbClr val="FFFFFF"/>
                </a:solidFill>
                <a:latin typeface="Arial" charset="0"/>
                <a:ea typeface="Arial" charset="0"/>
                <a:cs typeface="Arial" charset="0"/>
              </a:rPr>
              <a:t>Mathematics begins with puzzles and problems dealing with </a:t>
            </a:r>
            <a:r>
              <a:rPr lang="en-US" sz="2700" dirty="0" err="1">
                <a:solidFill>
                  <a:srgbClr val="FFFFFF"/>
                </a:solidFill>
                <a:latin typeface="Arial" charset="0"/>
                <a:ea typeface="Arial" charset="0"/>
                <a:cs typeface="Arial" charset="0"/>
              </a:rPr>
              <a:t>combinatoric</a:t>
            </a:r>
            <a:r>
              <a:rPr lang="en-US" sz="2700" dirty="0">
                <a:solidFill>
                  <a:srgbClr val="FFFFFF"/>
                </a:solidFill>
                <a:latin typeface="Arial" charset="0"/>
                <a:ea typeface="Arial" charset="0"/>
                <a:cs typeface="Arial" charset="0"/>
              </a:rPr>
              <a:t> and symbolic aspects of the general human experience. Some of these aspects turn out to be systematic and intrinsic, rather than arbitrary and tied to one context.  </a:t>
            </a:r>
            <a:r>
              <a:rPr lang="mr-IN" sz="2700" dirty="0">
                <a:solidFill>
                  <a:srgbClr val="FFFFFF"/>
                </a:solidFill>
                <a:latin typeface="Arial" charset="0"/>
                <a:ea typeface="Arial" charset="0"/>
                <a:cs typeface="Arial" charset="0"/>
              </a:rPr>
              <a:t>…</a:t>
            </a:r>
            <a:r>
              <a:rPr lang="en-US" sz="2700" dirty="0">
                <a:solidFill>
                  <a:srgbClr val="FFFFFF"/>
                </a:solidFill>
                <a:latin typeface="Arial" charset="0"/>
                <a:ea typeface="Arial" charset="0"/>
                <a:cs typeface="Arial" charset="0"/>
              </a:rPr>
              <a:t> These observations can be described as starting with a variety of human activities, each one of which leads more or less directly to a corresponding portion of mathematics:</a:t>
            </a:r>
            <a:endParaRPr lang="en-US" sz="2700" i="1" dirty="0">
              <a:solidFill>
                <a:srgbClr val="FFFFFF"/>
              </a:solidFill>
              <a:latin typeface="Arial" charset="0"/>
              <a:ea typeface="Arial" charset="0"/>
              <a:cs typeface="Arial" charset="0"/>
            </a:endParaRPr>
          </a:p>
        </p:txBody>
      </p:sp>
      <p:sp>
        <p:nvSpPr>
          <p:cNvPr id="4" name="Rectangle 3"/>
          <p:cNvSpPr/>
          <p:nvPr/>
        </p:nvSpPr>
        <p:spPr>
          <a:xfrm>
            <a:off x="751077" y="4608931"/>
            <a:ext cx="7940617" cy="492443"/>
          </a:xfrm>
          <a:prstGeom prst="rect">
            <a:avLst/>
          </a:prstGeom>
        </p:spPr>
        <p:txBody>
          <a:bodyPr wrap="square">
            <a:spAutoFit/>
          </a:bodyPr>
          <a:lstStyle/>
          <a:p>
            <a:pPr defTabSz="685783" eaLnBrk="0" fontAlgn="base" hangingPunct="0">
              <a:spcBef>
                <a:spcPct val="0"/>
              </a:spcBef>
              <a:spcAft>
                <a:spcPct val="0"/>
              </a:spcAft>
            </a:pPr>
            <a:r>
              <a:rPr lang="mr-IN" sz="1300" dirty="0" err="1">
                <a:solidFill>
                  <a:srgbClr val="00B0F0"/>
                </a:solidFill>
              </a:rPr>
              <a:t>http</a:t>
            </a:r>
            <a:r>
              <a:rPr lang="mr-IN" sz="1300" dirty="0">
                <a:solidFill>
                  <a:srgbClr val="00B0F0"/>
                </a:solidFill>
              </a:rPr>
              <a:t>://</a:t>
            </a:r>
            <a:r>
              <a:rPr lang="mr-IN" sz="1300" dirty="0" err="1">
                <a:solidFill>
                  <a:srgbClr val="00B0F0"/>
                </a:solidFill>
              </a:rPr>
              <a:t>links.jstor.org</a:t>
            </a:r>
            <a:r>
              <a:rPr lang="mr-IN" sz="1300" dirty="0">
                <a:solidFill>
                  <a:srgbClr val="00B0F0"/>
                </a:solidFill>
              </a:rPr>
              <a:t>/</a:t>
            </a:r>
            <a:r>
              <a:rPr lang="mr-IN" sz="1300" dirty="0" err="1">
                <a:solidFill>
                  <a:srgbClr val="00B0F0"/>
                </a:solidFill>
              </a:rPr>
              <a:t>sici?sici</a:t>
            </a:r>
            <a:r>
              <a:rPr lang="mr-IN" sz="1300" dirty="0">
                <a:solidFill>
                  <a:srgbClr val="00B0F0"/>
                </a:solidFill>
              </a:rPr>
              <a:t>=0002-9890%28198108%2F09%2988%3A7%3C462%3AMMASFT%3E2.0.CO%3B2-D</a:t>
            </a:r>
            <a:endParaRPr lang="en-US" sz="1300" dirty="0">
              <a:solidFill>
                <a:srgbClr val="00B0F0"/>
              </a:solidFill>
            </a:endParaRPr>
          </a:p>
        </p:txBody>
      </p:sp>
    </p:spTree>
    <p:extLst>
      <p:ext uri="{BB962C8B-B14F-4D97-AF65-F5344CB8AC3E}">
        <p14:creationId xmlns:p14="http://schemas.microsoft.com/office/powerpoint/2010/main" val="7939468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a:spLocks noChangeArrowheads="1"/>
          </p:cNvSpPr>
          <p:nvPr/>
        </p:nvSpPr>
        <p:spPr bwMode="auto">
          <a:xfrm>
            <a:off x="1" y="1"/>
            <a:ext cx="428625" cy="557213"/>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sp>
        <p:nvSpPr>
          <p:cNvPr id="11" name="矩形 1"/>
          <p:cNvSpPr>
            <a:spLocks noChangeArrowheads="1"/>
          </p:cNvSpPr>
          <p:nvPr/>
        </p:nvSpPr>
        <p:spPr bwMode="auto">
          <a:xfrm>
            <a:off x="428625" y="79375"/>
            <a:ext cx="81275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rgbClr val="DBB76C"/>
                </a:solidFill>
                <a:latin typeface="Arial" charset="0"/>
                <a:ea typeface="Arial" charset="0"/>
                <a:cs typeface="Arial" charset="0"/>
              </a:rPr>
              <a:t>Mathematical Models: A Sketch for the Philosophy </a:t>
            </a:r>
            <a:r>
              <a:rPr lang="en-US" altLang="zh-CN" sz="2000" b="1">
                <a:solidFill>
                  <a:srgbClr val="DBB76C"/>
                </a:solidFill>
                <a:latin typeface="Arial" charset="0"/>
                <a:ea typeface="Arial" charset="0"/>
                <a:cs typeface="Arial" charset="0"/>
              </a:rPr>
              <a:t>of Math (1981)</a:t>
            </a:r>
            <a:endParaRPr lang="zh-CN" altLang="en-US" sz="2000" b="1" dirty="0">
              <a:solidFill>
                <a:srgbClr val="DBB76C"/>
              </a:solidFill>
              <a:latin typeface="Arial" charset="0"/>
              <a:ea typeface="Arial" charset="0"/>
              <a:cs typeface="Arial" charset="0"/>
            </a:endParaRPr>
          </a:p>
        </p:txBody>
      </p:sp>
      <p:sp>
        <p:nvSpPr>
          <p:cNvPr id="4" name="Rectangle 3"/>
          <p:cNvSpPr/>
          <p:nvPr/>
        </p:nvSpPr>
        <p:spPr>
          <a:xfrm>
            <a:off x="751077" y="4608931"/>
            <a:ext cx="7940617" cy="492443"/>
          </a:xfrm>
          <a:prstGeom prst="rect">
            <a:avLst/>
          </a:prstGeom>
        </p:spPr>
        <p:txBody>
          <a:bodyPr wrap="square">
            <a:spAutoFit/>
          </a:bodyPr>
          <a:lstStyle/>
          <a:p>
            <a:pPr defTabSz="685783" eaLnBrk="0" fontAlgn="base" hangingPunct="0">
              <a:spcBef>
                <a:spcPct val="0"/>
              </a:spcBef>
              <a:spcAft>
                <a:spcPct val="0"/>
              </a:spcAft>
            </a:pPr>
            <a:r>
              <a:rPr lang="mr-IN" sz="1300" dirty="0" err="1">
                <a:solidFill>
                  <a:srgbClr val="00B0F0"/>
                </a:solidFill>
              </a:rPr>
              <a:t>http</a:t>
            </a:r>
            <a:r>
              <a:rPr lang="mr-IN" sz="1300" dirty="0">
                <a:solidFill>
                  <a:srgbClr val="00B0F0"/>
                </a:solidFill>
              </a:rPr>
              <a:t>://</a:t>
            </a:r>
            <a:r>
              <a:rPr lang="mr-IN" sz="1300" dirty="0" err="1">
                <a:solidFill>
                  <a:srgbClr val="00B0F0"/>
                </a:solidFill>
              </a:rPr>
              <a:t>links.jstor.org</a:t>
            </a:r>
            <a:r>
              <a:rPr lang="mr-IN" sz="1300" dirty="0">
                <a:solidFill>
                  <a:srgbClr val="00B0F0"/>
                </a:solidFill>
              </a:rPr>
              <a:t>/</a:t>
            </a:r>
            <a:r>
              <a:rPr lang="mr-IN" sz="1300" dirty="0" err="1">
                <a:solidFill>
                  <a:srgbClr val="00B0F0"/>
                </a:solidFill>
              </a:rPr>
              <a:t>sici?sici</a:t>
            </a:r>
            <a:r>
              <a:rPr lang="mr-IN" sz="1300" dirty="0">
                <a:solidFill>
                  <a:srgbClr val="00B0F0"/>
                </a:solidFill>
              </a:rPr>
              <a:t>=0002-9890%28198108%2F09%2988%3A7%3C462%3AMMASFT%3E2.0.CO%3B2-D</a:t>
            </a:r>
            <a:endParaRPr lang="en-US" sz="1300" dirty="0">
              <a:solidFill>
                <a:srgbClr val="00B0F0"/>
              </a:solidFill>
            </a:endParaRPr>
          </a:p>
        </p:txBody>
      </p:sp>
      <p:pic>
        <p:nvPicPr>
          <p:cNvPr id="2" name="Picture 1"/>
          <p:cNvPicPr>
            <a:picLocks noChangeAspect="1"/>
          </p:cNvPicPr>
          <p:nvPr/>
        </p:nvPicPr>
        <p:blipFill>
          <a:blip r:embed="rId3"/>
          <a:stretch>
            <a:fillRect/>
          </a:stretch>
        </p:blipFill>
        <p:spPr>
          <a:xfrm>
            <a:off x="751078" y="721981"/>
            <a:ext cx="7915904" cy="3549788"/>
          </a:xfrm>
          <a:prstGeom prst="rect">
            <a:avLst/>
          </a:prstGeom>
        </p:spPr>
      </p:pic>
      <p:sp>
        <p:nvSpPr>
          <p:cNvPr id="5" name="TextBox 4"/>
          <p:cNvSpPr txBox="1"/>
          <p:nvPr/>
        </p:nvSpPr>
        <p:spPr>
          <a:xfrm>
            <a:off x="3251193" y="4343400"/>
            <a:ext cx="2709396" cy="253916"/>
          </a:xfrm>
          <a:prstGeom prst="rect">
            <a:avLst/>
          </a:prstGeom>
          <a:noFill/>
        </p:spPr>
        <p:txBody>
          <a:bodyPr wrap="none" rtlCol="0">
            <a:spAutoFit/>
          </a:bodyPr>
          <a:lstStyle/>
          <a:p>
            <a:r>
              <a:rPr lang="en-US" sz="1050" dirty="0">
                <a:solidFill>
                  <a:schemeClr val="bg1"/>
                </a:solidFill>
              </a:rPr>
              <a:t>The Lower part </a:t>
            </a:r>
            <a:r>
              <a:rPr lang="en-US" sz="1050">
                <a:solidFill>
                  <a:schemeClr val="bg1"/>
                </a:solidFill>
              </a:rPr>
              <a:t>of the Table </a:t>
            </a:r>
            <a:r>
              <a:rPr lang="en-US" sz="1050" dirty="0">
                <a:solidFill>
                  <a:schemeClr val="bg1"/>
                </a:solidFill>
              </a:rPr>
              <a:t>1 of the paper</a:t>
            </a:r>
          </a:p>
        </p:txBody>
      </p:sp>
    </p:spTree>
    <p:extLst>
      <p:ext uri="{BB962C8B-B14F-4D97-AF65-F5344CB8AC3E}">
        <p14:creationId xmlns:p14="http://schemas.microsoft.com/office/powerpoint/2010/main" val="37905744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a:spLocks noChangeArrowheads="1"/>
          </p:cNvSpPr>
          <p:nvPr/>
        </p:nvSpPr>
        <p:spPr bwMode="auto">
          <a:xfrm>
            <a:off x="1" y="1"/>
            <a:ext cx="428625" cy="557213"/>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sp>
        <p:nvSpPr>
          <p:cNvPr id="11" name="矩形 1"/>
          <p:cNvSpPr>
            <a:spLocks noChangeArrowheads="1"/>
          </p:cNvSpPr>
          <p:nvPr/>
        </p:nvSpPr>
        <p:spPr bwMode="auto">
          <a:xfrm>
            <a:off x="428625" y="79375"/>
            <a:ext cx="81275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rgbClr val="DBB76C"/>
                </a:solidFill>
                <a:latin typeface="Arial" charset="0"/>
                <a:ea typeface="Arial" charset="0"/>
                <a:cs typeface="Arial" charset="0"/>
              </a:rPr>
              <a:t>Mathematical Models: A Sketch for the Philosophy of Math (1981)</a:t>
            </a:r>
            <a:endParaRPr lang="zh-CN" altLang="en-US" sz="2000" b="1" dirty="0">
              <a:solidFill>
                <a:srgbClr val="DBB76C"/>
              </a:solidFill>
              <a:latin typeface="Arial" charset="0"/>
              <a:ea typeface="Arial" charset="0"/>
              <a:cs typeface="Arial" charset="0"/>
            </a:endParaRPr>
          </a:p>
        </p:txBody>
      </p:sp>
      <p:sp>
        <p:nvSpPr>
          <p:cNvPr id="6" name="Rectangle 5"/>
          <p:cNvSpPr/>
          <p:nvPr/>
        </p:nvSpPr>
        <p:spPr>
          <a:xfrm>
            <a:off x="573731" y="563033"/>
            <a:ext cx="8295308" cy="438582"/>
          </a:xfrm>
          <a:prstGeom prst="rect">
            <a:avLst/>
          </a:prstGeom>
        </p:spPr>
        <p:txBody>
          <a:bodyPr wrap="square">
            <a:spAutoFit/>
          </a:bodyPr>
          <a:lstStyle/>
          <a:p>
            <a:pPr defTabSz="685783" eaLnBrk="0" fontAlgn="base" hangingPunct="0">
              <a:spcBef>
                <a:spcPct val="0"/>
              </a:spcBef>
              <a:spcAft>
                <a:spcPct val="0"/>
              </a:spcAft>
            </a:pPr>
            <a:r>
              <a:rPr lang="en-US" sz="750" dirty="0">
                <a:solidFill>
                  <a:srgbClr val="FFFFFF"/>
                </a:solidFill>
                <a:latin typeface="Arial" charset="0"/>
                <a:ea typeface="Arial" charset="0"/>
                <a:cs typeface="Arial" charset="0"/>
              </a:rPr>
              <a:t>Mathematics begins with puzzles and problems dealing with </a:t>
            </a:r>
            <a:r>
              <a:rPr lang="en-US" sz="750" dirty="0" err="1">
                <a:solidFill>
                  <a:srgbClr val="FFFFFF"/>
                </a:solidFill>
                <a:latin typeface="Arial" charset="0"/>
                <a:ea typeface="Arial" charset="0"/>
                <a:cs typeface="Arial" charset="0"/>
              </a:rPr>
              <a:t>combinatoric</a:t>
            </a:r>
            <a:r>
              <a:rPr lang="en-US" sz="750" dirty="0">
                <a:solidFill>
                  <a:srgbClr val="FFFFFF"/>
                </a:solidFill>
                <a:latin typeface="Arial" charset="0"/>
                <a:ea typeface="Arial" charset="0"/>
                <a:cs typeface="Arial" charset="0"/>
              </a:rPr>
              <a:t> and symbolic aspects of the general human experience. Some of these aspects turn out to be systematic and intrinsic, rather than arbitrary and tied to one context.  </a:t>
            </a:r>
            <a:r>
              <a:rPr lang="mr-IN" sz="750" dirty="0">
                <a:solidFill>
                  <a:srgbClr val="FFFFFF"/>
                </a:solidFill>
                <a:latin typeface="Arial" charset="0"/>
                <a:ea typeface="Arial" charset="0"/>
                <a:cs typeface="Arial" charset="0"/>
              </a:rPr>
              <a:t>…</a:t>
            </a:r>
            <a:r>
              <a:rPr lang="en-US" sz="750" dirty="0">
                <a:solidFill>
                  <a:srgbClr val="FFFFFF"/>
                </a:solidFill>
                <a:latin typeface="Arial" charset="0"/>
                <a:ea typeface="Arial" charset="0"/>
                <a:cs typeface="Arial" charset="0"/>
              </a:rPr>
              <a:t> These observations can be described as starting with a variety of human activities, each one of which leads more or less directly to a corresponding portion of mathematics:</a:t>
            </a:r>
            <a:endParaRPr lang="en-US" sz="750" i="1" dirty="0">
              <a:solidFill>
                <a:srgbClr val="FFFFFF"/>
              </a:solidFill>
              <a:latin typeface="Arial" charset="0"/>
              <a:ea typeface="Arial" charset="0"/>
              <a:cs typeface="Arial" charset="0"/>
            </a:endParaRPr>
          </a:p>
        </p:txBody>
      </p:sp>
      <p:sp>
        <p:nvSpPr>
          <p:cNvPr id="4" name="Rectangle 3"/>
          <p:cNvSpPr/>
          <p:nvPr/>
        </p:nvSpPr>
        <p:spPr>
          <a:xfrm>
            <a:off x="751077" y="4608931"/>
            <a:ext cx="7940617" cy="492443"/>
          </a:xfrm>
          <a:prstGeom prst="rect">
            <a:avLst/>
          </a:prstGeom>
        </p:spPr>
        <p:txBody>
          <a:bodyPr wrap="square">
            <a:spAutoFit/>
          </a:bodyPr>
          <a:lstStyle/>
          <a:p>
            <a:pPr defTabSz="685783" eaLnBrk="0" fontAlgn="base" hangingPunct="0">
              <a:spcBef>
                <a:spcPct val="0"/>
              </a:spcBef>
              <a:spcAft>
                <a:spcPct val="0"/>
              </a:spcAft>
            </a:pPr>
            <a:r>
              <a:rPr lang="mr-IN" sz="1300" dirty="0" err="1">
                <a:solidFill>
                  <a:srgbClr val="00B0F0"/>
                </a:solidFill>
              </a:rPr>
              <a:t>http</a:t>
            </a:r>
            <a:r>
              <a:rPr lang="mr-IN" sz="1300" dirty="0">
                <a:solidFill>
                  <a:srgbClr val="00B0F0"/>
                </a:solidFill>
              </a:rPr>
              <a:t>://</a:t>
            </a:r>
            <a:r>
              <a:rPr lang="mr-IN" sz="1300" dirty="0" err="1">
                <a:solidFill>
                  <a:srgbClr val="00B0F0"/>
                </a:solidFill>
              </a:rPr>
              <a:t>links.jstor.org</a:t>
            </a:r>
            <a:r>
              <a:rPr lang="mr-IN" sz="1300" dirty="0">
                <a:solidFill>
                  <a:srgbClr val="00B0F0"/>
                </a:solidFill>
              </a:rPr>
              <a:t>/</a:t>
            </a:r>
            <a:r>
              <a:rPr lang="mr-IN" sz="1300" dirty="0" err="1">
                <a:solidFill>
                  <a:srgbClr val="00B0F0"/>
                </a:solidFill>
              </a:rPr>
              <a:t>sici?sici</a:t>
            </a:r>
            <a:r>
              <a:rPr lang="mr-IN" sz="1300" dirty="0">
                <a:solidFill>
                  <a:srgbClr val="00B0F0"/>
                </a:solidFill>
              </a:rPr>
              <a:t>=0002-9890%28198108%2F09%2988%3A7%3C462%3AMMASFT%3E2.0.CO%3B2-D</a:t>
            </a:r>
            <a:endParaRPr lang="en-US" sz="1300" dirty="0">
              <a:solidFill>
                <a:srgbClr val="00B0F0"/>
              </a:solidFill>
            </a:endParaRPr>
          </a:p>
        </p:txBody>
      </p:sp>
      <p:graphicFrame>
        <p:nvGraphicFramePr>
          <p:cNvPr id="7" name="Table 6"/>
          <p:cNvGraphicFramePr>
            <a:graphicFrameLocks noGrp="1"/>
          </p:cNvGraphicFramePr>
          <p:nvPr/>
        </p:nvGraphicFramePr>
        <p:xfrm>
          <a:off x="573730" y="1103525"/>
          <a:ext cx="7838750" cy="3429000"/>
        </p:xfrm>
        <a:graphic>
          <a:graphicData uri="http://schemas.openxmlformats.org/drawingml/2006/table">
            <a:tbl>
              <a:tblPr firstRow="1" bandRow="1">
                <a:tableStyleId>{5C22544A-7EE6-4342-B048-85BDC9FD1C3A}</a:tableStyleId>
              </a:tblPr>
              <a:tblGrid>
                <a:gridCol w="3919375">
                  <a:extLst>
                    <a:ext uri="{9D8B030D-6E8A-4147-A177-3AD203B41FA5}">
                      <a16:colId xmlns:a16="http://schemas.microsoft.com/office/drawing/2014/main" val="20000"/>
                    </a:ext>
                  </a:extLst>
                </a:gridCol>
                <a:gridCol w="3919375">
                  <a:extLst>
                    <a:ext uri="{9D8B030D-6E8A-4147-A177-3AD203B41FA5}">
                      <a16:colId xmlns:a16="http://schemas.microsoft.com/office/drawing/2014/main" val="20001"/>
                    </a:ext>
                  </a:extLst>
                </a:gridCol>
              </a:tblGrid>
              <a:tr h="332877">
                <a:tc>
                  <a:txBody>
                    <a:bodyPr/>
                    <a:lstStyle/>
                    <a:p>
                      <a:r>
                        <a:rPr lang="en-US" sz="1100" dirty="0"/>
                        <a:t>Counting</a:t>
                      </a:r>
                    </a:p>
                  </a:txBody>
                  <a:tcPr marL="68580" marR="68580" marT="34290" marB="34290"/>
                </a:tc>
                <a:tc>
                  <a:txBody>
                    <a:bodyPr/>
                    <a:lstStyle/>
                    <a:p>
                      <a:r>
                        <a:rPr lang="en-US" sz="1100" dirty="0"/>
                        <a:t>Arithmetic, Number</a:t>
                      </a:r>
                      <a:r>
                        <a:rPr lang="en-US" sz="1100" baseline="0" dirty="0"/>
                        <a:t> Theory</a:t>
                      </a:r>
                      <a:endParaRPr lang="en-US" sz="1100" dirty="0"/>
                    </a:p>
                  </a:txBody>
                  <a:tcPr marL="68580" marR="68580" marT="34290" marB="34290"/>
                </a:tc>
                <a:extLst>
                  <a:ext uri="{0D108BD9-81ED-4DB2-BD59-A6C34878D82A}">
                    <a16:rowId xmlns:a16="http://schemas.microsoft.com/office/drawing/2014/main" val="10000"/>
                  </a:ext>
                </a:extLst>
              </a:tr>
              <a:tr h="332877">
                <a:tc>
                  <a:txBody>
                    <a:bodyPr/>
                    <a:lstStyle/>
                    <a:p>
                      <a:r>
                        <a:rPr lang="en-US" sz="1100" dirty="0"/>
                        <a:t>Measuring</a:t>
                      </a:r>
                    </a:p>
                  </a:txBody>
                  <a:tcPr marL="68580" marR="68580" marT="34290" marB="34290"/>
                </a:tc>
                <a:tc>
                  <a:txBody>
                    <a:bodyPr/>
                    <a:lstStyle/>
                    <a:p>
                      <a:r>
                        <a:rPr lang="en-US" sz="1100" dirty="0"/>
                        <a:t>Real Numbers, Calculus, Analysis</a:t>
                      </a:r>
                    </a:p>
                  </a:txBody>
                  <a:tcPr marL="68580" marR="68580" marT="34290" marB="34290"/>
                </a:tc>
                <a:extLst>
                  <a:ext uri="{0D108BD9-81ED-4DB2-BD59-A6C34878D82A}">
                    <a16:rowId xmlns:a16="http://schemas.microsoft.com/office/drawing/2014/main" val="10001"/>
                  </a:ext>
                </a:extLst>
              </a:tr>
              <a:tr h="332877">
                <a:tc>
                  <a:txBody>
                    <a:bodyPr/>
                    <a:lstStyle/>
                    <a:p>
                      <a:r>
                        <a:rPr lang="en-US" sz="1100" dirty="0"/>
                        <a:t>Shaping</a:t>
                      </a:r>
                    </a:p>
                  </a:txBody>
                  <a:tcPr marL="68580" marR="68580" marT="34290" marB="34290"/>
                </a:tc>
                <a:tc>
                  <a:txBody>
                    <a:bodyPr/>
                    <a:lstStyle/>
                    <a:p>
                      <a:r>
                        <a:rPr lang="en-US" sz="1100" dirty="0"/>
                        <a:t>Geometry,</a:t>
                      </a:r>
                      <a:r>
                        <a:rPr lang="en-US" sz="1100" baseline="0" dirty="0"/>
                        <a:t> Topology</a:t>
                      </a:r>
                      <a:endParaRPr lang="en-US" sz="1100" dirty="0"/>
                    </a:p>
                  </a:txBody>
                  <a:tcPr marL="68580" marR="68580" marT="34290" marB="34290"/>
                </a:tc>
                <a:extLst>
                  <a:ext uri="{0D108BD9-81ED-4DB2-BD59-A6C34878D82A}">
                    <a16:rowId xmlns:a16="http://schemas.microsoft.com/office/drawing/2014/main" val="10002"/>
                  </a:ext>
                </a:extLst>
              </a:tr>
              <a:tr h="332877">
                <a:tc>
                  <a:txBody>
                    <a:bodyPr/>
                    <a:lstStyle/>
                    <a:p>
                      <a:r>
                        <a:rPr lang="en-US" sz="1100" dirty="0"/>
                        <a:t>Forming</a:t>
                      </a:r>
                    </a:p>
                  </a:txBody>
                  <a:tcPr marL="68580" marR="68580" marT="34290" marB="34290"/>
                </a:tc>
                <a:tc>
                  <a:txBody>
                    <a:bodyPr/>
                    <a:lstStyle/>
                    <a:p>
                      <a:r>
                        <a:rPr lang="en-US" sz="1100" dirty="0"/>
                        <a:t>Symmetry, Group</a:t>
                      </a:r>
                      <a:r>
                        <a:rPr lang="en-US" sz="1100" baseline="0" dirty="0"/>
                        <a:t> Theory</a:t>
                      </a:r>
                      <a:endParaRPr lang="en-US" sz="1100" dirty="0"/>
                    </a:p>
                  </a:txBody>
                  <a:tcPr marL="68580" marR="68580" marT="34290" marB="34290"/>
                </a:tc>
                <a:extLst>
                  <a:ext uri="{0D108BD9-81ED-4DB2-BD59-A6C34878D82A}">
                    <a16:rowId xmlns:a16="http://schemas.microsoft.com/office/drawing/2014/main" val="10003"/>
                  </a:ext>
                </a:extLst>
              </a:tr>
              <a:tr h="332877">
                <a:tc>
                  <a:txBody>
                    <a:bodyPr/>
                    <a:lstStyle/>
                    <a:p>
                      <a:r>
                        <a:rPr lang="en-US" sz="1100" dirty="0"/>
                        <a:t>Estimating</a:t>
                      </a:r>
                    </a:p>
                  </a:txBody>
                  <a:tcPr marL="68580" marR="68580" marT="34290" marB="34290"/>
                </a:tc>
                <a:tc>
                  <a:txBody>
                    <a:bodyPr/>
                    <a:lstStyle/>
                    <a:p>
                      <a:r>
                        <a:rPr lang="en-US" sz="1100" dirty="0"/>
                        <a:t>Probability, Measure Theory</a:t>
                      </a:r>
                    </a:p>
                  </a:txBody>
                  <a:tcPr marL="68580" marR="68580" marT="34290" marB="34290"/>
                </a:tc>
                <a:extLst>
                  <a:ext uri="{0D108BD9-81ED-4DB2-BD59-A6C34878D82A}">
                    <a16:rowId xmlns:a16="http://schemas.microsoft.com/office/drawing/2014/main" val="10004"/>
                  </a:ext>
                </a:extLst>
              </a:tr>
              <a:tr h="332877">
                <a:tc>
                  <a:txBody>
                    <a:bodyPr/>
                    <a:lstStyle/>
                    <a:p>
                      <a:r>
                        <a:rPr lang="en-US" sz="1100" dirty="0"/>
                        <a:t>Moving</a:t>
                      </a:r>
                    </a:p>
                  </a:txBody>
                  <a:tcPr marL="68580" marR="68580" marT="34290" marB="34290"/>
                </a:tc>
                <a:tc>
                  <a:txBody>
                    <a:bodyPr/>
                    <a:lstStyle/>
                    <a:p>
                      <a:r>
                        <a:rPr lang="en-US" sz="1100" dirty="0"/>
                        <a:t>Mechanics, Calculus, Dynamics</a:t>
                      </a:r>
                    </a:p>
                  </a:txBody>
                  <a:tcPr marL="68580" marR="68580" marT="34290" marB="34290"/>
                </a:tc>
                <a:extLst>
                  <a:ext uri="{0D108BD9-81ED-4DB2-BD59-A6C34878D82A}">
                    <a16:rowId xmlns:a16="http://schemas.microsoft.com/office/drawing/2014/main" val="10005"/>
                  </a:ext>
                </a:extLst>
              </a:tr>
              <a:tr h="332877">
                <a:tc>
                  <a:txBody>
                    <a:bodyPr/>
                    <a:lstStyle/>
                    <a:p>
                      <a:r>
                        <a:rPr lang="en-US" sz="1100" dirty="0"/>
                        <a:t>Calculating</a:t>
                      </a:r>
                    </a:p>
                  </a:txBody>
                  <a:tcPr marL="68580" marR="68580" marT="34290" marB="34290"/>
                </a:tc>
                <a:tc>
                  <a:txBody>
                    <a:bodyPr/>
                    <a:lstStyle/>
                    <a:p>
                      <a:r>
                        <a:rPr lang="en-US" sz="1100" dirty="0"/>
                        <a:t>Algebra, Numerical Analysis</a:t>
                      </a:r>
                    </a:p>
                  </a:txBody>
                  <a:tcPr marL="68580" marR="68580" marT="34290" marB="34290"/>
                </a:tc>
                <a:extLst>
                  <a:ext uri="{0D108BD9-81ED-4DB2-BD59-A6C34878D82A}">
                    <a16:rowId xmlns:a16="http://schemas.microsoft.com/office/drawing/2014/main" val="10006"/>
                  </a:ext>
                </a:extLst>
              </a:tr>
              <a:tr h="332877">
                <a:tc>
                  <a:txBody>
                    <a:bodyPr/>
                    <a:lstStyle/>
                    <a:p>
                      <a:r>
                        <a:rPr lang="en-US" sz="1100" dirty="0"/>
                        <a:t>Proving</a:t>
                      </a:r>
                    </a:p>
                  </a:txBody>
                  <a:tcPr marL="68580" marR="68580" marT="34290" marB="34290"/>
                </a:tc>
                <a:tc>
                  <a:txBody>
                    <a:bodyPr/>
                    <a:lstStyle/>
                    <a:p>
                      <a:r>
                        <a:rPr lang="en-US" sz="1100" dirty="0"/>
                        <a:t>Logic</a:t>
                      </a:r>
                    </a:p>
                  </a:txBody>
                  <a:tcPr marL="68580" marR="68580" marT="34290" marB="34290"/>
                </a:tc>
                <a:extLst>
                  <a:ext uri="{0D108BD9-81ED-4DB2-BD59-A6C34878D82A}">
                    <a16:rowId xmlns:a16="http://schemas.microsoft.com/office/drawing/2014/main" val="10007"/>
                  </a:ext>
                </a:extLst>
              </a:tr>
              <a:tr h="332877">
                <a:tc>
                  <a:txBody>
                    <a:bodyPr/>
                    <a:lstStyle/>
                    <a:p>
                      <a:r>
                        <a:rPr lang="en-US" sz="1100" dirty="0"/>
                        <a:t>Puzzling</a:t>
                      </a:r>
                    </a:p>
                  </a:txBody>
                  <a:tcPr marL="68580" marR="68580" marT="34290" marB="34290"/>
                </a:tc>
                <a:tc>
                  <a:txBody>
                    <a:bodyPr/>
                    <a:lstStyle/>
                    <a:p>
                      <a:r>
                        <a:rPr lang="en-US" sz="1100" dirty="0"/>
                        <a:t>Combinatorics, </a:t>
                      </a:r>
                      <a:r>
                        <a:rPr lang="en-US" sz="1100" dirty="0" err="1"/>
                        <a:t>Numer</a:t>
                      </a:r>
                      <a:r>
                        <a:rPr lang="en-US" sz="1100" dirty="0"/>
                        <a:t> Theory</a:t>
                      </a:r>
                    </a:p>
                  </a:txBody>
                  <a:tcPr marL="68580" marR="68580" marT="34290" marB="34290"/>
                </a:tc>
                <a:extLst>
                  <a:ext uri="{0D108BD9-81ED-4DB2-BD59-A6C34878D82A}">
                    <a16:rowId xmlns:a16="http://schemas.microsoft.com/office/drawing/2014/main" val="10008"/>
                  </a:ext>
                </a:extLst>
              </a:tr>
              <a:tr h="332877">
                <a:tc>
                  <a:txBody>
                    <a:bodyPr/>
                    <a:lstStyle/>
                    <a:p>
                      <a:r>
                        <a:rPr lang="en-US" sz="1100" dirty="0"/>
                        <a:t>Grouping</a:t>
                      </a:r>
                    </a:p>
                  </a:txBody>
                  <a:tcPr marL="68580" marR="68580" marT="34290" marB="34290"/>
                </a:tc>
                <a:tc>
                  <a:txBody>
                    <a:bodyPr/>
                    <a:lstStyle/>
                    <a:p>
                      <a:r>
                        <a:rPr lang="en-US" sz="1100" dirty="0"/>
                        <a:t>Set Theory, Combinatorics</a:t>
                      </a:r>
                    </a:p>
                  </a:txBody>
                  <a:tcPr marL="68580" marR="68580" marT="34290" marB="3429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6336781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a:spLocks noChangeArrowheads="1"/>
          </p:cNvSpPr>
          <p:nvPr/>
        </p:nvSpPr>
        <p:spPr bwMode="auto">
          <a:xfrm>
            <a:off x="1" y="1"/>
            <a:ext cx="428625" cy="557213"/>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sp>
        <p:nvSpPr>
          <p:cNvPr id="5" name="TextBox 4"/>
          <p:cNvSpPr txBox="1"/>
          <p:nvPr/>
        </p:nvSpPr>
        <p:spPr>
          <a:xfrm>
            <a:off x="715710" y="613680"/>
            <a:ext cx="7513891" cy="307777"/>
          </a:xfrm>
          <a:prstGeom prst="rect">
            <a:avLst/>
          </a:prstGeom>
          <a:noFill/>
        </p:spPr>
        <p:txBody>
          <a:bodyPr wrap="square" rtlCol="0">
            <a:spAutoFit/>
          </a:bodyPr>
          <a:lstStyle/>
          <a:p>
            <a:pPr defTabSz="685783" eaLnBrk="0" fontAlgn="base" hangingPunct="0">
              <a:spcBef>
                <a:spcPct val="0"/>
              </a:spcBef>
              <a:spcAft>
                <a:spcPct val="0"/>
              </a:spcAft>
            </a:pPr>
            <a:r>
              <a:rPr lang="en-US" dirty="0">
                <a:solidFill>
                  <a:srgbClr val="FFFFFF"/>
                </a:solidFill>
                <a:latin typeface="Arial" charset="0"/>
                <a:ea typeface="Arial" charset="0"/>
                <a:cs typeface="Arial" charset="0"/>
              </a:rPr>
              <a:t>John Baez* : “</a:t>
            </a:r>
            <a:r>
              <a:rPr lang="en-US" b="1" i="1" dirty="0">
                <a:solidFill>
                  <a:srgbClr val="FFFFFF"/>
                </a:solidFill>
                <a:latin typeface="Arial" charset="0"/>
                <a:ea typeface="Arial" charset="0"/>
                <a:cs typeface="Arial" charset="0"/>
              </a:rPr>
              <a:t>Category Theory is the Mathematics of networks.”</a:t>
            </a:r>
          </a:p>
        </p:txBody>
      </p:sp>
      <p:sp>
        <p:nvSpPr>
          <p:cNvPr id="17" name="TextBox 16"/>
          <p:cNvSpPr txBox="1"/>
          <p:nvPr/>
        </p:nvSpPr>
        <p:spPr>
          <a:xfrm>
            <a:off x="2190312" y="4697117"/>
            <a:ext cx="4781110" cy="338554"/>
          </a:xfrm>
          <a:prstGeom prst="rect">
            <a:avLst/>
          </a:prstGeom>
          <a:noFill/>
        </p:spPr>
        <p:txBody>
          <a:bodyPr wrap="square" rtlCol="0">
            <a:spAutoFit/>
          </a:bodyPr>
          <a:lstStyle/>
          <a:p>
            <a:pPr algn="ctr" defTabSz="685783" eaLnBrk="0" fontAlgn="base" hangingPunct="0">
              <a:spcBef>
                <a:spcPct val="0"/>
              </a:spcBef>
              <a:spcAft>
                <a:spcPct val="0"/>
              </a:spcAft>
            </a:pPr>
            <a:r>
              <a:rPr lang="en-US" sz="800" dirty="0">
                <a:solidFill>
                  <a:srgbClr val="DBB76C"/>
                </a:solidFill>
                <a:latin typeface="Arial" charset="0"/>
                <a:ea typeface="Arial" charset="0"/>
                <a:cs typeface="Arial" charset="0"/>
              </a:rPr>
              <a:t>Source: *John Baez’s Stuff, </a:t>
            </a:r>
            <a:r>
              <a:rPr lang="en-US" sz="800" dirty="0">
                <a:solidFill>
                  <a:srgbClr val="DBB76C"/>
                </a:solidFill>
                <a:latin typeface="Arial" charset="0"/>
                <a:ea typeface="Arial" charset="0"/>
                <a:cs typeface="Arial" charset="0"/>
                <a:hlinkClick r:id="rId3"/>
              </a:rPr>
              <a:t>http://math.ucr.edu/home/baez/</a:t>
            </a:r>
            <a:endParaRPr lang="en-US" sz="800" dirty="0">
              <a:solidFill>
                <a:srgbClr val="DBB76C"/>
              </a:solidFill>
              <a:latin typeface="Arial" charset="0"/>
              <a:ea typeface="Arial" charset="0"/>
              <a:cs typeface="Arial" charset="0"/>
            </a:endParaRPr>
          </a:p>
          <a:p>
            <a:pPr algn="ctr" defTabSz="685783" eaLnBrk="0" fontAlgn="base" hangingPunct="0">
              <a:spcBef>
                <a:spcPct val="0"/>
              </a:spcBef>
              <a:spcAft>
                <a:spcPct val="0"/>
              </a:spcAft>
            </a:pPr>
            <a:r>
              <a:rPr lang="en-US" sz="800" dirty="0">
                <a:solidFill>
                  <a:srgbClr val="DBB76C"/>
                </a:solidFill>
                <a:latin typeface="Arial" charset="0"/>
                <a:ea typeface="Arial" charset="0"/>
                <a:cs typeface="Arial" charset="0"/>
              </a:rPr>
              <a:t>**Jean-Pierre Marquis, </a:t>
            </a:r>
            <a:r>
              <a:rPr lang="en-US" sz="800" dirty="0">
                <a:solidFill>
                  <a:srgbClr val="DBB76C"/>
                </a:solidFill>
                <a:hlinkClick r:id="rId4"/>
              </a:rPr>
              <a:t>https://plato.stanford.edu/archives/win2015/entries/categorytheory/</a:t>
            </a:r>
            <a:r>
              <a:rPr lang="en-US" sz="800" dirty="0">
                <a:solidFill>
                  <a:srgbClr val="DBB76C"/>
                </a:solidFill>
              </a:rPr>
              <a:t> </a:t>
            </a:r>
            <a:r>
              <a:rPr lang="en-US" sz="800" dirty="0">
                <a:solidFill>
                  <a:srgbClr val="DBB76C"/>
                </a:solidFill>
                <a:latin typeface="Arial" charset="0"/>
                <a:ea typeface="Arial" charset="0"/>
                <a:cs typeface="Arial" charset="0"/>
              </a:rPr>
              <a:t> </a:t>
            </a:r>
          </a:p>
        </p:txBody>
      </p:sp>
      <p:sp>
        <p:nvSpPr>
          <p:cNvPr id="11" name="矩形 1"/>
          <p:cNvSpPr>
            <a:spLocks noChangeArrowheads="1"/>
          </p:cNvSpPr>
          <p:nvPr/>
        </p:nvSpPr>
        <p:spPr bwMode="auto">
          <a:xfrm>
            <a:off x="428625" y="79375"/>
            <a:ext cx="358944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zh-CN" altLang="en-US" sz="2000" b="1" dirty="0">
                <a:solidFill>
                  <a:srgbClr val="DBB76C"/>
                </a:solidFill>
                <a:latin typeface="Arial" charset="0"/>
                <a:ea typeface="Arial" charset="0"/>
                <a:cs typeface="Arial" charset="0"/>
              </a:rPr>
              <a:t>范畴论就是： 复杂网络的数学</a:t>
            </a:r>
          </a:p>
        </p:txBody>
      </p:sp>
      <p:sp>
        <p:nvSpPr>
          <p:cNvPr id="6" name="Rectangle 5"/>
          <p:cNvSpPr/>
          <p:nvPr/>
        </p:nvSpPr>
        <p:spPr>
          <a:xfrm>
            <a:off x="715704" y="3695087"/>
            <a:ext cx="8295308" cy="830997"/>
          </a:xfrm>
          <a:prstGeom prst="rect">
            <a:avLst/>
          </a:prstGeom>
        </p:spPr>
        <p:txBody>
          <a:bodyPr wrap="square">
            <a:spAutoFit/>
          </a:bodyPr>
          <a:lstStyle/>
          <a:p>
            <a:pPr defTabSz="685783" eaLnBrk="0" fontAlgn="base" hangingPunct="0">
              <a:spcBef>
                <a:spcPct val="0"/>
              </a:spcBef>
              <a:spcAft>
                <a:spcPct val="0"/>
              </a:spcAft>
            </a:pPr>
            <a:r>
              <a:rPr lang="en-US" sz="1200" dirty="0">
                <a:solidFill>
                  <a:srgbClr val="FFFFFF"/>
                </a:solidFill>
                <a:latin typeface="Arial" charset="0"/>
                <a:ea typeface="Arial" charset="0"/>
                <a:cs typeface="Arial" charset="0"/>
              </a:rPr>
              <a:t>Based on Marquis, Jean-Pierre on Stanford Encyclopedia of Philosophy**: </a:t>
            </a:r>
            <a:r>
              <a:rPr lang="en-US" sz="1200" i="1" dirty="0">
                <a:solidFill>
                  <a:srgbClr val="FFFFFF"/>
                </a:solidFill>
                <a:latin typeface="Arial" charset="0"/>
                <a:ea typeface="Arial" charset="0"/>
                <a:cs typeface="Arial" charset="0"/>
              </a:rPr>
              <a:t>“Category theory has become an important role in contemporary mathematics and theoretical computer science. It is a powerful language, or conceptual framework, allowing us to see the universal components of a family of structures of a given kind, and how structures of different kinds are interrelated”</a:t>
            </a:r>
          </a:p>
        </p:txBody>
      </p:sp>
      <p:pic>
        <p:nvPicPr>
          <p:cNvPr id="2" name="Picture 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22965" y="1061714"/>
            <a:ext cx="4057707" cy="2536067"/>
          </a:xfrm>
          <a:prstGeom prst="rect">
            <a:avLst/>
          </a:prstGeom>
        </p:spPr>
      </p:pic>
      <p:sp>
        <p:nvSpPr>
          <p:cNvPr id="4" name="Rectangle 3"/>
          <p:cNvSpPr/>
          <p:nvPr/>
        </p:nvSpPr>
        <p:spPr>
          <a:xfrm>
            <a:off x="5480672" y="3117127"/>
            <a:ext cx="2657544" cy="492443"/>
          </a:xfrm>
          <a:prstGeom prst="rect">
            <a:avLst/>
          </a:prstGeom>
        </p:spPr>
        <p:txBody>
          <a:bodyPr wrap="square">
            <a:spAutoFit/>
          </a:bodyPr>
          <a:lstStyle/>
          <a:p>
            <a:pPr defTabSz="685783" eaLnBrk="0" fontAlgn="base" hangingPunct="0">
              <a:spcBef>
                <a:spcPct val="0"/>
              </a:spcBef>
              <a:spcAft>
                <a:spcPct val="0"/>
              </a:spcAft>
            </a:pPr>
            <a:r>
              <a:rPr lang="en-US" sz="1300" dirty="0">
                <a:hlinkClick r:id="rId6"/>
              </a:rPr>
              <a:t>https://www.youtube.com/watch?v=IyJP_7ucwWo</a:t>
            </a:r>
            <a:endParaRPr lang="en-US" sz="1300" dirty="0"/>
          </a:p>
        </p:txBody>
      </p:sp>
    </p:spTree>
    <p:extLst>
      <p:ext uri="{BB962C8B-B14F-4D97-AF65-F5344CB8AC3E}">
        <p14:creationId xmlns:p14="http://schemas.microsoft.com/office/powerpoint/2010/main" val="36427970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09654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a:solidFill>
                  <a:srgbClr val="DBB76C"/>
                </a:solidFill>
                <a:latin typeface="Arial" charset="0"/>
                <a:ea typeface="Arial" charset="0"/>
                <a:cs typeface="Arial" charset="0"/>
              </a:rPr>
              <a:t>Category Theory: Computation without numbers</a:t>
            </a:r>
            <a:endParaRPr lang="zh-CN" altLang="en-US" sz="2000" b="1" dirty="0">
              <a:solidFill>
                <a:srgbClr val="DBB76C"/>
              </a:solidFill>
              <a:latin typeface="Arial" charset="0"/>
              <a:ea typeface="Arial" charset="0"/>
              <a:cs typeface="Arial" charset="0"/>
            </a:endParaRPr>
          </a:p>
        </p:txBody>
      </p:sp>
      <p:sp>
        <p:nvSpPr>
          <p:cNvPr id="10247" name="矩形 2"/>
          <p:cNvSpPr>
            <a:spLocks noChangeArrowheads="1"/>
          </p:cNvSpPr>
          <p:nvPr/>
        </p:nvSpPr>
        <p:spPr bwMode="auto">
          <a:xfrm>
            <a:off x="1" y="1"/>
            <a:ext cx="428625" cy="557213"/>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sp>
        <p:nvSpPr>
          <p:cNvPr id="42" name="41 CuadroTexto"/>
          <p:cNvSpPr txBox="1"/>
          <p:nvPr/>
        </p:nvSpPr>
        <p:spPr>
          <a:xfrm>
            <a:off x="1525414" y="3338448"/>
            <a:ext cx="5832554" cy="553998"/>
          </a:xfrm>
          <a:prstGeom prst="rect">
            <a:avLst/>
          </a:prstGeom>
          <a:noFill/>
        </p:spPr>
        <p:txBody>
          <a:bodyPr wrap="square" rtlCol="0">
            <a:spAutoFit/>
          </a:bodyPr>
          <a:lstStyle/>
          <a:p>
            <a:pPr algn="ctr" defTabSz="685783" eaLnBrk="0" fontAlgn="base" hangingPunct="0">
              <a:spcBef>
                <a:spcPct val="0"/>
              </a:spcBef>
              <a:spcAft>
                <a:spcPct val="0"/>
              </a:spcAft>
            </a:pPr>
            <a:r>
              <a:rPr lang="en-GB" sz="1500" i="1" dirty="0">
                <a:solidFill>
                  <a:srgbClr val="FFFFFF"/>
                </a:solidFill>
                <a:latin typeface="Algerian" pitchFamily="82" charset="0"/>
              </a:rPr>
              <a:t>Example: A Category with 3 objects (A,B,C) and two arrows (f, g)</a:t>
            </a:r>
          </a:p>
        </p:txBody>
      </p:sp>
      <p:cxnSp>
        <p:nvCxnSpPr>
          <p:cNvPr id="29" name="28 Conector recto"/>
          <p:cNvCxnSpPr>
            <a:stCxn id="55" idx="2"/>
            <a:endCxn id="38" idx="0"/>
          </p:cNvCxnSpPr>
          <p:nvPr/>
        </p:nvCxnSpPr>
        <p:spPr bwMode="auto">
          <a:xfrm flipH="1">
            <a:off x="3565426" y="2045521"/>
            <a:ext cx="880713"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4446139" y="2045521"/>
            <a:ext cx="835256"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4284075" y="1645411"/>
            <a:ext cx="324128" cy="400110"/>
          </a:xfrm>
          <a:prstGeom prst="rect">
            <a:avLst/>
          </a:prstGeom>
          <a:noFill/>
        </p:spPr>
        <p:txBody>
          <a:bodyPr wrap="none" rtlCol="0">
            <a:spAutoFit/>
          </a:bodyPr>
          <a:lstStyle/>
          <a:p>
            <a:pPr defTabSz="685783" eaLnBrk="0" fontAlgn="base" hangingPunct="0">
              <a:spcBef>
                <a:spcPct val="0"/>
              </a:spcBef>
              <a:spcAft>
                <a:spcPct val="0"/>
              </a:spcAft>
            </a:pPr>
            <a:r>
              <a:rPr lang="en-GB" sz="2000" dirty="0">
                <a:solidFill>
                  <a:srgbClr val="FFFFFF"/>
                </a:solidFill>
                <a:latin typeface="Capitals" charset="0"/>
                <a:ea typeface="Capitals" charset="0"/>
                <a:cs typeface="Capitals" charset="0"/>
              </a:rPr>
              <a:t>B</a:t>
            </a:r>
            <a:endParaRPr lang="en-GB" sz="1100" dirty="0">
              <a:solidFill>
                <a:srgbClr val="FFFFFF"/>
              </a:solidFill>
              <a:latin typeface="Capitals" charset="0"/>
              <a:ea typeface="Capitals" charset="0"/>
              <a:cs typeface="Capitals" charset="0"/>
            </a:endParaRPr>
          </a:p>
        </p:txBody>
      </p:sp>
      <p:sp>
        <p:nvSpPr>
          <p:cNvPr id="12" name="11 CuadroTexto"/>
          <p:cNvSpPr txBox="1"/>
          <p:nvPr/>
        </p:nvSpPr>
        <p:spPr>
          <a:xfrm>
            <a:off x="3792567" y="2116186"/>
            <a:ext cx="231154" cy="292388"/>
          </a:xfrm>
          <a:prstGeom prst="rect">
            <a:avLst/>
          </a:prstGeom>
          <a:noFill/>
        </p:spPr>
        <p:txBody>
          <a:bodyPr wrap="none" rtlCol="0">
            <a:spAutoFit/>
          </a:bodyPr>
          <a:lstStyle/>
          <a:p>
            <a:pPr defTabSz="685783" eaLnBrk="0" fontAlgn="base" hangingPunct="0">
              <a:spcBef>
                <a:spcPct val="0"/>
              </a:spcBef>
              <a:spcAft>
                <a:spcPct val="0"/>
              </a:spcAft>
            </a:pPr>
            <a:r>
              <a:rPr lang="en-GB" sz="1300" i="1" dirty="0">
                <a:solidFill>
                  <a:srgbClr val="FFFFFF"/>
                </a:solidFill>
              </a:rPr>
              <a:t>f</a:t>
            </a:r>
          </a:p>
        </p:txBody>
      </p:sp>
      <p:sp>
        <p:nvSpPr>
          <p:cNvPr id="58" name="57 CuadroTexto"/>
          <p:cNvSpPr txBox="1"/>
          <p:nvPr/>
        </p:nvSpPr>
        <p:spPr>
          <a:xfrm>
            <a:off x="4986122" y="2143715"/>
            <a:ext cx="277640" cy="292388"/>
          </a:xfrm>
          <a:prstGeom prst="rect">
            <a:avLst/>
          </a:prstGeom>
          <a:noFill/>
        </p:spPr>
        <p:txBody>
          <a:bodyPr wrap="none" rtlCol="0">
            <a:spAutoFit/>
          </a:bodyPr>
          <a:lstStyle/>
          <a:p>
            <a:pPr defTabSz="685783" eaLnBrk="0" fontAlgn="base" hangingPunct="0">
              <a:spcBef>
                <a:spcPct val="0"/>
              </a:spcBef>
              <a:spcAft>
                <a:spcPct val="0"/>
              </a:spcAft>
            </a:pPr>
            <a:r>
              <a:rPr lang="en-GB" sz="1300" i="1" dirty="0">
                <a:solidFill>
                  <a:srgbClr val="FFFFFF"/>
                </a:solidFill>
              </a:rPr>
              <a:t>g</a:t>
            </a:r>
          </a:p>
        </p:txBody>
      </p:sp>
      <p:sp>
        <p:nvSpPr>
          <p:cNvPr id="37" name="矩形 35"/>
          <p:cNvSpPr>
            <a:spLocks noChangeArrowheads="1"/>
          </p:cNvSpPr>
          <p:nvPr/>
        </p:nvSpPr>
        <p:spPr bwMode="auto">
          <a:xfrm>
            <a:off x="705950" y="583558"/>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83" fontAlgn="base">
              <a:spcBef>
                <a:spcPct val="0"/>
              </a:spcBef>
              <a:spcAft>
                <a:spcPct val="0"/>
              </a:spcAft>
            </a:pPr>
            <a:r>
              <a:rPr lang="en-US" altLang="x-none" sz="1800" dirty="0">
                <a:solidFill>
                  <a:srgbClr val="FFFFFF"/>
                </a:solidFill>
                <a:latin typeface="Arial" charset="0"/>
                <a:ea typeface="方正兰亭超细黑简体" charset="0"/>
              </a:rPr>
              <a:t>A Category is a diagram </a:t>
            </a:r>
            <a:r>
              <a:rPr lang="en-US" altLang="x-none" sz="1800" dirty="0">
                <a:solidFill>
                  <a:srgbClr val="FF0000"/>
                </a:solidFill>
                <a:latin typeface="Arial" charset="0"/>
                <a:ea typeface="方正兰亭超细黑简体" charset="0"/>
              </a:rPr>
              <a:t>composed</a:t>
            </a:r>
            <a:r>
              <a:rPr lang="en-US" altLang="x-none" sz="1800" dirty="0">
                <a:solidFill>
                  <a:srgbClr val="FFFFFF"/>
                </a:solidFill>
                <a:latin typeface="Arial" charset="0"/>
                <a:ea typeface="方正兰亭超细黑简体" charset="0"/>
              </a:rPr>
              <a:t> of Objects and Arrows</a:t>
            </a:r>
            <a:endParaRPr lang="en-US" altLang="x-none" sz="1800" dirty="0">
              <a:solidFill>
                <a:srgbClr val="DBB76C"/>
              </a:solidFill>
              <a:latin typeface="Arial" charset="0"/>
              <a:ea typeface="方正兰亭超细黑简体" charset="0"/>
            </a:endParaRPr>
          </a:p>
        </p:txBody>
      </p:sp>
      <p:sp>
        <p:nvSpPr>
          <p:cNvPr id="38" name="54 CuadroTexto"/>
          <p:cNvSpPr txBox="1"/>
          <p:nvPr/>
        </p:nvSpPr>
        <p:spPr>
          <a:xfrm>
            <a:off x="3398553" y="2682136"/>
            <a:ext cx="333746" cy="400110"/>
          </a:xfrm>
          <a:prstGeom prst="rect">
            <a:avLst/>
          </a:prstGeom>
          <a:noFill/>
        </p:spPr>
        <p:txBody>
          <a:bodyPr wrap="none" rtlCol="0">
            <a:spAutoFit/>
          </a:bodyPr>
          <a:lstStyle/>
          <a:p>
            <a:pPr defTabSz="685783" eaLnBrk="0" fontAlgn="base" hangingPunct="0">
              <a:spcBef>
                <a:spcPct val="0"/>
              </a:spcBef>
              <a:spcAft>
                <a:spcPct val="0"/>
              </a:spcAft>
            </a:pPr>
            <a:r>
              <a:rPr lang="en-GB" sz="2000" dirty="0">
                <a:solidFill>
                  <a:srgbClr val="FFFFFF"/>
                </a:solidFill>
                <a:latin typeface="Capitals" charset="0"/>
                <a:ea typeface="Capitals" charset="0"/>
                <a:cs typeface="Capitals" charset="0"/>
              </a:rPr>
              <a:t>A</a:t>
            </a:r>
            <a:endParaRPr lang="en-GB" sz="1100" dirty="0">
              <a:solidFill>
                <a:srgbClr val="FFFFFF"/>
              </a:solidFill>
              <a:latin typeface="Capitals" charset="0"/>
              <a:ea typeface="Capitals" charset="0"/>
              <a:cs typeface="Capitals" charset="0"/>
            </a:endParaRPr>
          </a:p>
        </p:txBody>
      </p:sp>
      <p:sp>
        <p:nvSpPr>
          <p:cNvPr id="39" name="54 CuadroTexto"/>
          <p:cNvSpPr txBox="1"/>
          <p:nvPr/>
        </p:nvSpPr>
        <p:spPr>
          <a:xfrm>
            <a:off x="5120934" y="2680466"/>
            <a:ext cx="320922" cy="400110"/>
          </a:xfrm>
          <a:prstGeom prst="rect">
            <a:avLst/>
          </a:prstGeom>
          <a:noFill/>
        </p:spPr>
        <p:txBody>
          <a:bodyPr wrap="none" rtlCol="0">
            <a:spAutoFit/>
          </a:bodyPr>
          <a:lstStyle/>
          <a:p>
            <a:pPr defTabSz="685783" eaLnBrk="0" fontAlgn="base" hangingPunct="0">
              <a:spcBef>
                <a:spcPct val="0"/>
              </a:spcBef>
              <a:spcAft>
                <a:spcPct val="0"/>
              </a:spcAft>
            </a:pPr>
            <a:r>
              <a:rPr lang="en-GB" sz="2000" dirty="0">
                <a:solidFill>
                  <a:srgbClr val="FFFFFF"/>
                </a:solidFill>
                <a:latin typeface="Capitals" charset="0"/>
                <a:ea typeface="Capitals" charset="0"/>
                <a:cs typeface="Capitals" charset="0"/>
              </a:rPr>
              <a:t>C</a:t>
            </a:r>
            <a:endParaRPr lang="en-GB" sz="1100" dirty="0">
              <a:solidFill>
                <a:srgbClr val="FFFFFF"/>
              </a:solidFill>
              <a:latin typeface="Capitals" charset="0"/>
              <a:ea typeface="Capitals" charset="0"/>
              <a:cs typeface="Capitals" charset="0"/>
            </a:endParaRPr>
          </a:p>
        </p:txBody>
      </p:sp>
      <p:sp>
        <p:nvSpPr>
          <p:cNvPr id="2" name="TextBox 1"/>
          <p:cNvSpPr txBox="1"/>
          <p:nvPr/>
        </p:nvSpPr>
        <p:spPr>
          <a:xfrm>
            <a:off x="898147" y="3981003"/>
            <a:ext cx="7354666" cy="738664"/>
          </a:xfrm>
          <a:prstGeom prst="rect">
            <a:avLst/>
          </a:prstGeom>
          <a:noFill/>
        </p:spPr>
        <p:txBody>
          <a:bodyPr wrap="square" rtlCol="0">
            <a:spAutoFit/>
          </a:bodyPr>
          <a:lstStyle/>
          <a:p>
            <a:r>
              <a:rPr lang="en-US" altLang="zh-CN" sz="1050" dirty="0">
                <a:solidFill>
                  <a:schemeClr val="bg1"/>
                </a:solidFill>
                <a:latin typeface="黑体" panose="02010609060101010101" pitchFamily="49" charset="-122"/>
                <a:ea typeface="黑体" panose="02010609060101010101" pitchFamily="49" charset="-122"/>
              </a:rPr>
              <a:t>“Category Theory is a graph with a </a:t>
            </a:r>
            <a:r>
              <a:rPr lang="en-US" altLang="zh-CN" sz="1050" dirty="0">
                <a:solidFill>
                  <a:srgbClr val="FF0000"/>
                </a:solidFill>
                <a:latin typeface="黑体" panose="02010609060101010101" pitchFamily="49" charset="-122"/>
                <a:ea typeface="黑体" panose="02010609060101010101" pitchFamily="49" charset="-122"/>
              </a:rPr>
              <a:t>rule for composing arrows</a:t>
            </a:r>
            <a:r>
              <a:rPr lang="en-US" altLang="zh-CN" sz="1050" dirty="0">
                <a:solidFill>
                  <a:schemeClr val="bg1"/>
                </a:solidFill>
                <a:latin typeface="黑体" panose="02010609060101010101" pitchFamily="49" charset="-122"/>
                <a:ea typeface="黑体" panose="02010609060101010101" pitchFamily="49" charset="-122"/>
              </a:rPr>
              <a:t>  (</a:t>
            </a:r>
            <a:r>
              <a:rPr lang="en-US" altLang="zh-CN" sz="1050" dirty="0" err="1">
                <a:solidFill>
                  <a:schemeClr val="bg1"/>
                </a:solidFill>
                <a:latin typeface="黑体" panose="02010609060101010101" pitchFamily="49" charset="-122"/>
                <a:ea typeface="黑体" panose="02010609060101010101" pitchFamily="49" charset="-122"/>
              </a:rPr>
              <a:t>f,g</a:t>
            </a:r>
            <a:r>
              <a:rPr lang="en-US" altLang="zh-CN" sz="1050" dirty="0">
                <a:solidFill>
                  <a:schemeClr val="bg1"/>
                </a:solidFill>
                <a:latin typeface="黑体" panose="02010609060101010101" pitchFamily="49" charset="-122"/>
                <a:ea typeface="黑体" panose="02010609060101010101" pitchFamily="49" charset="-122"/>
              </a:rPr>
              <a:t>) head to tail to give another arrow (h)</a:t>
            </a:r>
            <a:r>
              <a:rPr lang="zh-CN" altLang="en-US" sz="1050" dirty="0">
                <a:solidFill>
                  <a:schemeClr val="bg1"/>
                </a:solidFill>
                <a:latin typeface="黑体" panose="02010609060101010101" pitchFamily="49" charset="-122"/>
                <a:ea typeface="黑体" panose="02010609060101010101" pitchFamily="49" charset="-122"/>
              </a:rPr>
              <a:t>。</a:t>
            </a:r>
            <a:r>
              <a:rPr lang="en-US" altLang="zh-CN" sz="1050" dirty="0">
                <a:solidFill>
                  <a:schemeClr val="bg1"/>
                </a:solidFill>
                <a:latin typeface="黑体" panose="02010609060101010101" pitchFamily="49" charset="-122"/>
                <a:ea typeface="黑体" panose="02010609060101010101" pitchFamily="49" charset="-122"/>
              </a:rPr>
              <a:t>”</a:t>
            </a:r>
          </a:p>
          <a:p>
            <a:r>
              <a:rPr lang="en-US" altLang="zh-CN" sz="1050" dirty="0">
                <a:solidFill>
                  <a:schemeClr val="bg1"/>
                </a:solidFill>
                <a:latin typeface="黑体" panose="02010609060101010101" pitchFamily="49" charset="-122"/>
                <a:ea typeface="黑体" panose="02010609060101010101" pitchFamily="49" charset="-122"/>
              </a:rPr>
              <a:t>M. Barr, and C. Wells, Category theory for computing science. 1990. 21. </a:t>
            </a:r>
          </a:p>
          <a:p>
            <a:endParaRPr lang="en-US" sz="1050" dirty="0">
              <a:solidFill>
                <a:schemeClr val="bg1"/>
              </a:solidFill>
            </a:endParaRPr>
          </a:p>
        </p:txBody>
      </p:sp>
      <p:cxnSp>
        <p:nvCxnSpPr>
          <p:cNvPr id="14" name="28 Conector recto"/>
          <p:cNvCxnSpPr>
            <a:stCxn id="39" idx="1"/>
            <a:endCxn id="38" idx="3"/>
          </p:cNvCxnSpPr>
          <p:nvPr/>
        </p:nvCxnSpPr>
        <p:spPr bwMode="auto">
          <a:xfrm flipH="1">
            <a:off x="3732299" y="2880521"/>
            <a:ext cx="1388635" cy="1670"/>
          </a:xfrm>
          <a:prstGeom prst="line">
            <a:avLst/>
          </a:prstGeom>
          <a:solidFill>
            <a:schemeClr val="accent1"/>
          </a:solidFill>
          <a:ln w="9525" cap="flat" cmpd="sng" algn="ctr">
            <a:solidFill>
              <a:schemeClr val="bg1"/>
            </a:solidFill>
            <a:prstDash val="lgDash"/>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11 CuadroTexto"/>
          <p:cNvSpPr txBox="1"/>
          <p:nvPr/>
        </p:nvSpPr>
        <p:spPr>
          <a:xfrm>
            <a:off x="4347194" y="2526531"/>
            <a:ext cx="277640" cy="292388"/>
          </a:xfrm>
          <a:prstGeom prst="rect">
            <a:avLst/>
          </a:prstGeom>
          <a:noFill/>
        </p:spPr>
        <p:txBody>
          <a:bodyPr wrap="none" rtlCol="0">
            <a:spAutoFit/>
          </a:bodyPr>
          <a:lstStyle/>
          <a:p>
            <a:pPr defTabSz="685783" eaLnBrk="0" fontAlgn="base" hangingPunct="0">
              <a:spcBef>
                <a:spcPct val="0"/>
              </a:spcBef>
              <a:spcAft>
                <a:spcPct val="0"/>
              </a:spcAft>
            </a:pPr>
            <a:r>
              <a:rPr lang="en-GB" sz="1300" i="1" dirty="0">
                <a:solidFill>
                  <a:srgbClr val="FFFFFF"/>
                </a:solidFill>
              </a:rPr>
              <a:t>h</a:t>
            </a:r>
          </a:p>
        </p:txBody>
      </p:sp>
    </p:spTree>
    <p:extLst>
      <p:ext uri="{BB962C8B-B14F-4D97-AF65-F5344CB8AC3E}">
        <p14:creationId xmlns:p14="http://schemas.microsoft.com/office/powerpoint/2010/main" val="12704075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26484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a:solidFill>
                  <a:srgbClr val="DBB76C"/>
                </a:solidFill>
                <a:latin typeface="Arial" charset="0"/>
                <a:ea typeface="Arial" charset="0"/>
                <a:cs typeface="Arial" charset="0"/>
              </a:rPr>
              <a:t>What is a Category?</a:t>
            </a:r>
            <a:endParaRPr lang="zh-CN" altLang="en-US" sz="2000" b="1" dirty="0">
              <a:solidFill>
                <a:srgbClr val="DBB76C"/>
              </a:solidFill>
              <a:latin typeface="Arial" charset="0"/>
              <a:ea typeface="Arial" charset="0"/>
              <a:cs typeface="Arial" charset="0"/>
            </a:endParaRPr>
          </a:p>
        </p:txBody>
      </p:sp>
      <p:sp>
        <p:nvSpPr>
          <p:cNvPr id="10247" name="矩形 2"/>
          <p:cNvSpPr>
            <a:spLocks noChangeArrowheads="1"/>
          </p:cNvSpPr>
          <p:nvPr/>
        </p:nvSpPr>
        <p:spPr bwMode="auto">
          <a:xfrm>
            <a:off x="1" y="1"/>
            <a:ext cx="428625" cy="557213"/>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sp>
        <p:nvSpPr>
          <p:cNvPr id="42" name="41 CuadroTexto"/>
          <p:cNvSpPr txBox="1"/>
          <p:nvPr/>
        </p:nvSpPr>
        <p:spPr>
          <a:xfrm>
            <a:off x="803807" y="3048331"/>
            <a:ext cx="7543348" cy="2554545"/>
          </a:xfrm>
          <a:prstGeom prst="rect">
            <a:avLst/>
          </a:prstGeom>
          <a:noFill/>
        </p:spPr>
        <p:txBody>
          <a:bodyPr wrap="square" rtlCol="0">
            <a:spAutoFit/>
          </a:bodyPr>
          <a:lstStyle/>
          <a:p>
            <a:pPr marL="457189" indent="-457189" defTabSz="685783" eaLnBrk="0" fontAlgn="base" hangingPunct="0">
              <a:spcBef>
                <a:spcPct val="0"/>
              </a:spcBef>
              <a:spcAft>
                <a:spcPct val="0"/>
              </a:spcAft>
              <a:buFont typeface="Arial" charset="0"/>
              <a:buAutoNum type="arabicPeriod"/>
            </a:pPr>
            <a:r>
              <a:rPr lang="en-GB" sz="2400" i="1" dirty="0">
                <a:solidFill>
                  <a:srgbClr val="FFFFFF"/>
                </a:solidFill>
                <a:latin typeface="Algerian" pitchFamily="82" charset="0"/>
              </a:rPr>
              <a:t>A collection of objects and a collection of arrows</a:t>
            </a:r>
            <a:endParaRPr lang="en-GB" sz="2400" i="1" baseline="-25000" dirty="0">
              <a:solidFill>
                <a:srgbClr val="FFFFFF"/>
              </a:solidFill>
              <a:latin typeface="Algerian" pitchFamily="82" charset="0"/>
            </a:endParaRPr>
          </a:p>
          <a:p>
            <a:pPr marL="457189" indent="-457189" defTabSz="685783" eaLnBrk="0" fontAlgn="base" hangingPunct="0">
              <a:spcBef>
                <a:spcPct val="0"/>
              </a:spcBef>
              <a:spcAft>
                <a:spcPct val="0"/>
              </a:spcAft>
              <a:buFont typeface="Arial" charset="0"/>
              <a:buAutoNum type="arabicPeriod"/>
            </a:pPr>
            <a:r>
              <a:rPr lang="en-GB" sz="2400" i="1" dirty="0">
                <a:solidFill>
                  <a:srgbClr val="FFFFFF"/>
                </a:solidFill>
                <a:latin typeface="Algerian" pitchFamily="82" charset="0"/>
              </a:rPr>
              <a:t>Every object X must implicitly has an identity function </a:t>
            </a:r>
            <a:r>
              <a:rPr lang="en-GB" sz="2400" i="1" dirty="0" err="1">
                <a:solidFill>
                  <a:srgbClr val="FFFFFF"/>
                </a:solidFill>
                <a:latin typeface="Algerian" pitchFamily="82" charset="0"/>
              </a:rPr>
              <a:t>id</a:t>
            </a:r>
            <a:r>
              <a:rPr lang="en-GB" sz="2400" i="1" baseline="-25000" dirty="0" err="1">
                <a:solidFill>
                  <a:srgbClr val="FFFFFF"/>
                </a:solidFill>
                <a:latin typeface="Algerian" pitchFamily="82" charset="0"/>
              </a:rPr>
              <a:t>X</a:t>
            </a:r>
            <a:endParaRPr lang="en-GB" sz="2400" i="1" baseline="-25000" dirty="0">
              <a:solidFill>
                <a:srgbClr val="FFFFFF"/>
              </a:solidFill>
              <a:latin typeface="Algerian" pitchFamily="82" charset="0"/>
            </a:endParaRPr>
          </a:p>
          <a:p>
            <a:pPr marL="457189" indent="-457189" defTabSz="685783" eaLnBrk="0" fontAlgn="base" hangingPunct="0">
              <a:spcBef>
                <a:spcPct val="0"/>
              </a:spcBef>
              <a:spcAft>
                <a:spcPct val="0"/>
              </a:spcAft>
              <a:buFont typeface="Arial" charset="0"/>
              <a:buAutoNum type="arabicPeriod"/>
            </a:pPr>
            <a:r>
              <a:rPr lang="en-GB" sz="2400" i="1" dirty="0">
                <a:solidFill>
                  <a:srgbClr val="FFFFFF"/>
                </a:solidFill>
                <a:latin typeface="Algerian" pitchFamily="82" charset="0"/>
              </a:rPr>
              <a:t>Two or more arrows can be composed into another arrow</a:t>
            </a:r>
          </a:p>
          <a:p>
            <a:pPr marL="457189" indent="-457189" defTabSz="685783" eaLnBrk="0" fontAlgn="base" hangingPunct="0">
              <a:spcBef>
                <a:spcPct val="0"/>
              </a:spcBef>
              <a:spcAft>
                <a:spcPct val="0"/>
              </a:spcAft>
              <a:buFont typeface="Arial" charset="0"/>
              <a:buAutoNum type="arabicPeriod"/>
            </a:pPr>
            <a:endParaRPr lang="en-GB" sz="2400" i="1" baseline="-25000" dirty="0">
              <a:solidFill>
                <a:srgbClr val="FFFFFF"/>
              </a:solidFill>
              <a:latin typeface="Algerian" pitchFamily="82" charset="0"/>
            </a:endParaRPr>
          </a:p>
        </p:txBody>
      </p:sp>
      <p:cxnSp>
        <p:nvCxnSpPr>
          <p:cNvPr id="29" name="28 Conector recto"/>
          <p:cNvCxnSpPr>
            <a:stCxn id="55" idx="2"/>
            <a:endCxn id="38" idx="0"/>
          </p:cNvCxnSpPr>
          <p:nvPr/>
        </p:nvCxnSpPr>
        <p:spPr bwMode="auto">
          <a:xfrm flipH="1">
            <a:off x="3565426" y="1725481"/>
            <a:ext cx="880713"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4446139" y="1725481"/>
            <a:ext cx="835256"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4284075" y="1325371"/>
            <a:ext cx="324128" cy="400110"/>
          </a:xfrm>
          <a:prstGeom prst="rect">
            <a:avLst/>
          </a:prstGeom>
          <a:noFill/>
        </p:spPr>
        <p:txBody>
          <a:bodyPr wrap="none" rtlCol="0">
            <a:spAutoFit/>
          </a:bodyPr>
          <a:lstStyle/>
          <a:p>
            <a:pPr defTabSz="685783" eaLnBrk="0" fontAlgn="base" hangingPunct="0">
              <a:spcBef>
                <a:spcPct val="0"/>
              </a:spcBef>
              <a:spcAft>
                <a:spcPct val="0"/>
              </a:spcAft>
            </a:pPr>
            <a:r>
              <a:rPr lang="en-GB" sz="2000" dirty="0">
                <a:solidFill>
                  <a:srgbClr val="FFFFFF"/>
                </a:solidFill>
                <a:latin typeface="Capitals" charset="0"/>
                <a:ea typeface="Capitals" charset="0"/>
                <a:cs typeface="Capitals" charset="0"/>
              </a:rPr>
              <a:t>B</a:t>
            </a:r>
            <a:endParaRPr lang="en-GB" sz="1100" dirty="0">
              <a:solidFill>
                <a:srgbClr val="FFFFFF"/>
              </a:solidFill>
              <a:latin typeface="Capitals" charset="0"/>
              <a:ea typeface="Capitals" charset="0"/>
              <a:cs typeface="Capitals" charset="0"/>
            </a:endParaRPr>
          </a:p>
        </p:txBody>
      </p:sp>
      <p:sp>
        <p:nvSpPr>
          <p:cNvPr id="12" name="11 CuadroTexto"/>
          <p:cNvSpPr txBox="1"/>
          <p:nvPr/>
        </p:nvSpPr>
        <p:spPr>
          <a:xfrm>
            <a:off x="3792567" y="1796146"/>
            <a:ext cx="231154" cy="292388"/>
          </a:xfrm>
          <a:prstGeom prst="rect">
            <a:avLst/>
          </a:prstGeom>
          <a:noFill/>
        </p:spPr>
        <p:txBody>
          <a:bodyPr wrap="none" rtlCol="0">
            <a:spAutoFit/>
          </a:bodyPr>
          <a:lstStyle/>
          <a:p>
            <a:pPr defTabSz="685783" eaLnBrk="0" fontAlgn="base" hangingPunct="0">
              <a:spcBef>
                <a:spcPct val="0"/>
              </a:spcBef>
              <a:spcAft>
                <a:spcPct val="0"/>
              </a:spcAft>
            </a:pPr>
            <a:r>
              <a:rPr lang="en-GB" sz="1300" i="1" dirty="0">
                <a:solidFill>
                  <a:srgbClr val="FFFFFF"/>
                </a:solidFill>
              </a:rPr>
              <a:t>f</a:t>
            </a:r>
          </a:p>
        </p:txBody>
      </p:sp>
      <p:sp>
        <p:nvSpPr>
          <p:cNvPr id="58" name="57 CuadroTexto"/>
          <p:cNvSpPr txBox="1"/>
          <p:nvPr/>
        </p:nvSpPr>
        <p:spPr>
          <a:xfrm>
            <a:off x="4986122" y="1823675"/>
            <a:ext cx="277640" cy="292388"/>
          </a:xfrm>
          <a:prstGeom prst="rect">
            <a:avLst/>
          </a:prstGeom>
          <a:noFill/>
        </p:spPr>
        <p:txBody>
          <a:bodyPr wrap="none" rtlCol="0">
            <a:spAutoFit/>
          </a:bodyPr>
          <a:lstStyle/>
          <a:p>
            <a:pPr defTabSz="685783" eaLnBrk="0" fontAlgn="base" hangingPunct="0">
              <a:spcBef>
                <a:spcPct val="0"/>
              </a:spcBef>
              <a:spcAft>
                <a:spcPct val="0"/>
              </a:spcAft>
            </a:pPr>
            <a:r>
              <a:rPr lang="en-GB" sz="1300" i="1" dirty="0">
                <a:solidFill>
                  <a:srgbClr val="FFFFFF"/>
                </a:solidFill>
              </a:rPr>
              <a:t>g</a:t>
            </a:r>
          </a:p>
        </p:txBody>
      </p:sp>
      <p:sp>
        <p:nvSpPr>
          <p:cNvPr id="37" name="矩形 35"/>
          <p:cNvSpPr>
            <a:spLocks noChangeArrowheads="1"/>
          </p:cNvSpPr>
          <p:nvPr/>
        </p:nvSpPr>
        <p:spPr bwMode="auto">
          <a:xfrm>
            <a:off x="705950" y="583558"/>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83" fontAlgn="base">
              <a:spcBef>
                <a:spcPct val="0"/>
              </a:spcBef>
              <a:spcAft>
                <a:spcPct val="0"/>
              </a:spcAft>
            </a:pPr>
            <a:r>
              <a:rPr lang="en-US" altLang="x-none" sz="1800" dirty="0">
                <a:solidFill>
                  <a:srgbClr val="FFFFFF"/>
                </a:solidFill>
                <a:latin typeface="Arial" charset="0"/>
                <a:ea typeface="方正兰亭超细黑简体" charset="0"/>
              </a:rPr>
              <a:t>A Category must satisfy the following conditions.</a:t>
            </a:r>
            <a:endParaRPr lang="en-US" altLang="x-none" sz="1800" dirty="0">
              <a:solidFill>
                <a:srgbClr val="DBB76C"/>
              </a:solidFill>
              <a:latin typeface="Arial" charset="0"/>
              <a:ea typeface="方正兰亭超细黑简体" charset="0"/>
            </a:endParaRPr>
          </a:p>
        </p:txBody>
      </p:sp>
      <p:sp>
        <p:nvSpPr>
          <p:cNvPr id="38" name="54 CuadroTexto"/>
          <p:cNvSpPr txBox="1"/>
          <p:nvPr/>
        </p:nvSpPr>
        <p:spPr>
          <a:xfrm>
            <a:off x="3398553" y="2362096"/>
            <a:ext cx="333746" cy="400110"/>
          </a:xfrm>
          <a:prstGeom prst="rect">
            <a:avLst/>
          </a:prstGeom>
          <a:noFill/>
        </p:spPr>
        <p:txBody>
          <a:bodyPr wrap="none" rtlCol="0">
            <a:spAutoFit/>
          </a:bodyPr>
          <a:lstStyle/>
          <a:p>
            <a:pPr defTabSz="685783" eaLnBrk="0" fontAlgn="base" hangingPunct="0">
              <a:spcBef>
                <a:spcPct val="0"/>
              </a:spcBef>
              <a:spcAft>
                <a:spcPct val="0"/>
              </a:spcAft>
            </a:pPr>
            <a:r>
              <a:rPr lang="en-GB" sz="2000" dirty="0">
                <a:solidFill>
                  <a:srgbClr val="FFFFFF"/>
                </a:solidFill>
                <a:latin typeface="Capitals" charset="0"/>
                <a:ea typeface="Capitals" charset="0"/>
                <a:cs typeface="Capitals" charset="0"/>
              </a:rPr>
              <a:t>A</a:t>
            </a:r>
            <a:endParaRPr lang="en-GB" sz="1100" dirty="0">
              <a:solidFill>
                <a:srgbClr val="FFFFFF"/>
              </a:solidFill>
              <a:latin typeface="Capitals" charset="0"/>
              <a:ea typeface="Capitals" charset="0"/>
              <a:cs typeface="Capitals" charset="0"/>
            </a:endParaRPr>
          </a:p>
        </p:txBody>
      </p:sp>
      <p:sp>
        <p:nvSpPr>
          <p:cNvPr id="39" name="54 CuadroTexto"/>
          <p:cNvSpPr txBox="1"/>
          <p:nvPr/>
        </p:nvSpPr>
        <p:spPr>
          <a:xfrm>
            <a:off x="5120934" y="2360426"/>
            <a:ext cx="320922" cy="400110"/>
          </a:xfrm>
          <a:prstGeom prst="rect">
            <a:avLst/>
          </a:prstGeom>
          <a:noFill/>
        </p:spPr>
        <p:txBody>
          <a:bodyPr wrap="none" rtlCol="0">
            <a:spAutoFit/>
          </a:bodyPr>
          <a:lstStyle/>
          <a:p>
            <a:pPr defTabSz="685783" eaLnBrk="0" fontAlgn="base" hangingPunct="0">
              <a:spcBef>
                <a:spcPct val="0"/>
              </a:spcBef>
              <a:spcAft>
                <a:spcPct val="0"/>
              </a:spcAft>
            </a:pPr>
            <a:r>
              <a:rPr lang="en-GB" sz="2000" dirty="0">
                <a:solidFill>
                  <a:srgbClr val="FFFFFF"/>
                </a:solidFill>
                <a:latin typeface="Capitals" charset="0"/>
                <a:ea typeface="Capitals" charset="0"/>
                <a:cs typeface="Capitals" charset="0"/>
              </a:rPr>
              <a:t>C</a:t>
            </a:r>
            <a:endParaRPr lang="en-GB" sz="1100" dirty="0">
              <a:solidFill>
                <a:srgbClr val="FFFFFF"/>
              </a:solidFill>
              <a:latin typeface="Capitals" charset="0"/>
              <a:ea typeface="Capitals" charset="0"/>
              <a:cs typeface="Capitals" charset="0"/>
            </a:endParaRPr>
          </a:p>
        </p:txBody>
      </p:sp>
      <p:cxnSp>
        <p:nvCxnSpPr>
          <p:cNvPr id="7" name="Curved Connector 6"/>
          <p:cNvCxnSpPr/>
          <p:nvPr/>
        </p:nvCxnSpPr>
        <p:spPr bwMode="auto">
          <a:xfrm>
            <a:off x="3792567" y="768096"/>
            <a:ext cx="914400" cy="914400"/>
          </a:xfrm>
          <a:prstGeom prst="curvedConnector3">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 name="Curved Connector 8"/>
          <p:cNvCxnSpPr>
            <a:stCxn id="39" idx="3"/>
            <a:endCxn id="39" idx="2"/>
          </p:cNvCxnSpPr>
          <p:nvPr/>
        </p:nvCxnSpPr>
        <p:spPr bwMode="auto">
          <a:xfrm flipH="1">
            <a:off x="5281395" y="2560481"/>
            <a:ext cx="160461" cy="200055"/>
          </a:xfrm>
          <a:prstGeom prst="curvedConnector4">
            <a:avLst>
              <a:gd name="adj1" fmla="val -142465"/>
              <a:gd name="adj2" fmla="val 214269"/>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Curved Connector 25"/>
          <p:cNvCxnSpPr>
            <a:stCxn id="55" idx="0"/>
            <a:endCxn id="55" idx="3"/>
          </p:cNvCxnSpPr>
          <p:nvPr/>
        </p:nvCxnSpPr>
        <p:spPr bwMode="auto">
          <a:xfrm rot="16200000" flipH="1">
            <a:off x="4427143" y="1344366"/>
            <a:ext cx="200055" cy="162064"/>
          </a:xfrm>
          <a:prstGeom prst="curvedConnector4">
            <a:avLst>
              <a:gd name="adj1" fmla="val -114269"/>
              <a:gd name="adj2" fmla="val 241055"/>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0" name="Curved Connector 29"/>
          <p:cNvCxnSpPr>
            <a:stCxn id="38" idx="1"/>
            <a:endCxn id="38" idx="2"/>
          </p:cNvCxnSpPr>
          <p:nvPr/>
        </p:nvCxnSpPr>
        <p:spPr bwMode="auto">
          <a:xfrm rot="10800000" flipH="1" flipV="1">
            <a:off x="3398552" y="2562150"/>
            <a:ext cx="166873" cy="200055"/>
          </a:xfrm>
          <a:prstGeom prst="curvedConnector4">
            <a:avLst>
              <a:gd name="adj1" fmla="val -136990"/>
              <a:gd name="adj2" fmla="val 214269"/>
            </a:avLst>
          </a:prstGeom>
          <a:solidFill>
            <a:schemeClr val="accent1"/>
          </a:solidFill>
          <a:ln w="9525"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TextBox 16"/>
          <p:cNvSpPr txBox="1"/>
          <p:nvPr/>
        </p:nvSpPr>
        <p:spPr>
          <a:xfrm>
            <a:off x="4828689" y="960284"/>
            <a:ext cx="389850" cy="292388"/>
          </a:xfrm>
          <a:prstGeom prst="rect">
            <a:avLst/>
          </a:prstGeom>
          <a:noFill/>
        </p:spPr>
        <p:txBody>
          <a:bodyPr wrap="none" rtlCol="0">
            <a:spAutoFit/>
          </a:bodyPr>
          <a:lstStyle/>
          <a:p>
            <a:pPr defTabSz="685783" eaLnBrk="0" fontAlgn="base" hangingPunct="0">
              <a:spcBef>
                <a:spcPct val="0"/>
              </a:spcBef>
              <a:spcAft>
                <a:spcPct val="0"/>
              </a:spcAft>
            </a:pPr>
            <a:r>
              <a:rPr lang="en-US" sz="1300" b="1" dirty="0" err="1">
                <a:solidFill>
                  <a:srgbClr val="FFFFFF"/>
                </a:solidFill>
                <a:latin typeface="Calisto MT" charset="0"/>
                <a:ea typeface="Calisto MT" charset="0"/>
                <a:cs typeface="Calisto MT" charset="0"/>
              </a:rPr>
              <a:t>id</a:t>
            </a:r>
            <a:r>
              <a:rPr lang="en-US" sz="1300" b="1" baseline="-25000" dirty="0" err="1">
                <a:solidFill>
                  <a:srgbClr val="FFFFFF"/>
                </a:solidFill>
                <a:latin typeface="Capitals" charset="0"/>
                <a:ea typeface="Capitals" charset="0"/>
                <a:cs typeface="Capitals" charset="0"/>
              </a:rPr>
              <a:t>B</a:t>
            </a:r>
            <a:endParaRPr lang="en-US" sz="1300" b="1" baseline="-25000" dirty="0">
              <a:solidFill>
                <a:srgbClr val="FFFFFF"/>
              </a:solidFill>
              <a:latin typeface="Capitals" charset="0"/>
              <a:ea typeface="Capitals" charset="0"/>
              <a:cs typeface="Capitals" charset="0"/>
            </a:endParaRPr>
          </a:p>
        </p:txBody>
      </p:sp>
      <p:sp>
        <p:nvSpPr>
          <p:cNvPr id="33" name="TextBox 32"/>
          <p:cNvSpPr txBox="1"/>
          <p:nvPr/>
        </p:nvSpPr>
        <p:spPr>
          <a:xfrm>
            <a:off x="5634875" y="2741030"/>
            <a:ext cx="386644" cy="292388"/>
          </a:xfrm>
          <a:prstGeom prst="rect">
            <a:avLst/>
          </a:prstGeom>
          <a:noFill/>
        </p:spPr>
        <p:txBody>
          <a:bodyPr wrap="none" rtlCol="0">
            <a:spAutoFit/>
          </a:bodyPr>
          <a:lstStyle/>
          <a:p>
            <a:pPr defTabSz="685783" eaLnBrk="0" fontAlgn="base" hangingPunct="0">
              <a:spcBef>
                <a:spcPct val="0"/>
              </a:spcBef>
              <a:spcAft>
                <a:spcPct val="0"/>
              </a:spcAft>
            </a:pPr>
            <a:r>
              <a:rPr lang="en-US" sz="1300" b="1" dirty="0" err="1">
                <a:solidFill>
                  <a:srgbClr val="FFFFFF"/>
                </a:solidFill>
                <a:latin typeface="Calisto MT" charset="0"/>
                <a:ea typeface="Calisto MT" charset="0"/>
                <a:cs typeface="Calisto MT" charset="0"/>
              </a:rPr>
              <a:t>id</a:t>
            </a:r>
            <a:r>
              <a:rPr lang="en-US" sz="1300" b="1" baseline="-25000" dirty="0" err="1">
                <a:solidFill>
                  <a:srgbClr val="FFFFFF"/>
                </a:solidFill>
                <a:latin typeface="Capitals" charset="0"/>
                <a:ea typeface="Capitals" charset="0"/>
                <a:cs typeface="Capitals" charset="0"/>
              </a:rPr>
              <a:t>C</a:t>
            </a:r>
            <a:endParaRPr lang="en-US" sz="1300" b="1" baseline="-25000" dirty="0">
              <a:solidFill>
                <a:srgbClr val="FFFFFF"/>
              </a:solidFill>
              <a:latin typeface="Capitals" charset="0"/>
              <a:ea typeface="Capitals" charset="0"/>
              <a:cs typeface="Capitals" charset="0"/>
            </a:endParaRPr>
          </a:p>
        </p:txBody>
      </p:sp>
      <p:sp>
        <p:nvSpPr>
          <p:cNvPr id="40" name="TextBox 39"/>
          <p:cNvSpPr txBox="1"/>
          <p:nvPr/>
        </p:nvSpPr>
        <p:spPr>
          <a:xfrm>
            <a:off x="2869836" y="2760536"/>
            <a:ext cx="394660" cy="292388"/>
          </a:xfrm>
          <a:prstGeom prst="rect">
            <a:avLst/>
          </a:prstGeom>
          <a:noFill/>
        </p:spPr>
        <p:txBody>
          <a:bodyPr wrap="none" rtlCol="0">
            <a:spAutoFit/>
          </a:bodyPr>
          <a:lstStyle/>
          <a:p>
            <a:pPr defTabSz="685783" eaLnBrk="0" fontAlgn="base" hangingPunct="0">
              <a:spcBef>
                <a:spcPct val="0"/>
              </a:spcBef>
              <a:spcAft>
                <a:spcPct val="0"/>
              </a:spcAft>
            </a:pPr>
            <a:r>
              <a:rPr lang="en-US" sz="1300" b="1" dirty="0" err="1">
                <a:solidFill>
                  <a:srgbClr val="FFFFFF"/>
                </a:solidFill>
                <a:latin typeface="Calisto MT" charset="0"/>
                <a:ea typeface="Calisto MT" charset="0"/>
                <a:cs typeface="Calisto MT" charset="0"/>
              </a:rPr>
              <a:t>id</a:t>
            </a:r>
            <a:r>
              <a:rPr lang="en-US" sz="1300" b="1" baseline="-25000" dirty="0" err="1">
                <a:solidFill>
                  <a:srgbClr val="FFFFFF"/>
                </a:solidFill>
                <a:latin typeface="Capitals" charset="0"/>
                <a:ea typeface="Capitals" charset="0"/>
                <a:cs typeface="Capitals" charset="0"/>
              </a:rPr>
              <a:t>A</a:t>
            </a:r>
            <a:endParaRPr lang="en-US" sz="1300" b="1" baseline="-25000" dirty="0">
              <a:solidFill>
                <a:srgbClr val="FFFFFF"/>
              </a:solidFill>
              <a:latin typeface="Capitals" charset="0"/>
              <a:ea typeface="Capitals" charset="0"/>
              <a:cs typeface="Capitals" charset="0"/>
            </a:endParaRPr>
          </a:p>
        </p:txBody>
      </p:sp>
    </p:spTree>
    <p:extLst>
      <p:ext uri="{BB962C8B-B14F-4D97-AF65-F5344CB8AC3E}">
        <p14:creationId xmlns:p14="http://schemas.microsoft.com/office/powerpoint/2010/main" val="34921967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536877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a:solidFill>
                  <a:srgbClr val="DBB76C"/>
                </a:solidFill>
                <a:latin typeface="Arial" charset="0"/>
                <a:ea typeface="Arial" charset="0"/>
                <a:cs typeface="Arial" charset="0"/>
              </a:rPr>
              <a:t>Category is all about composing functions</a:t>
            </a:r>
            <a:endParaRPr lang="zh-CN" altLang="en-US" sz="2000" b="1" dirty="0">
              <a:solidFill>
                <a:srgbClr val="DBB76C"/>
              </a:solidFill>
              <a:latin typeface="Arial" charset="0"/>
              <a:ea typeface="Arial" charset="0"/>
              <a:cs typeface="Arial" charset="0"/>
            </a:endParaRPr>
          </a:p>
        </p:txBody>
      </p:sp>
      <p:sp>
        <p:nvSpPr>
          <p:cNvPr id="10247" name="矩形 2"/>
          <p:cNvSpPr>
            <a:spLocks noChangeArrowheads="1"/>
          </p:cNvSpPr>
          <p:nvPr/>
        </p:nvSpPr>
        <p:spPr bwMode="auto">
          <a:xfrm>
            <a:off x="1" y="1"/>
            <a:ext cx="428625" cy="557213"/>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sp>
        <p:nvSpPr>
          <p:cNvPr id="42" name="41 CuadroTexto"/>
          <p:cNvSpPr txBox="1"/>
          <p:nvPr/>
        </p:nvSpPr>
        <p:spPr>
          <a:xfrm>
            <a:off x="820511" y="1129773"/>
            <a:ext cx="7543348" cy="830997"/>
          </a:xfrm>
          <a:prstGeom prst="rect">
            <a:avLst/>
          </a:prstGeom>
          <a:noFill/>
        </p:spPr>
        <p:txBody>
          <a:bodyPr wrap="square" rtlCol="0">
            <a:spAutoFit/>
          </a:bodyPr>
          <a:lstStyle/>
          <a:p>
            <a:pPr defTabSz="685783" eaLnBrk="0" fontAlgn="base" hangingPunct="0">
              <a:spcBef>
                <a:spcPct val="0"/>
              </a:spcBef>
              <a:spcAft>
                <a:spcPct val="0"/>
              </a:spcAft>
            </a:pPr>
            <a:r>
              <a:rPr lang="en-GB" sz="2400" i="1" dirty="0">
                <a:solidFill>
                  <a:srgbClr val="FFFFFF"/>
                </a:solidFill>
                <a:latin typeface="Algerian" pitchFamily="82" charset="0"/>
              </a:rPr>
              <a:t>Two arrows ( f, g ) can be combined (</a:t>
            </a:r>
            <a:r>
              <a:rPr lang="en-GB" sz="2400" i="1" dirty="0">
                <a:solidFill>
                  <a:srgbClr val="FF0000"/>
                </a:solidFill>
                <a:latin typeface="Algerian" pitchFamily="82" charset="0"/>
              </a:rPr>
              <a:t>composed</a:t>
            </a:r>
            <a:r>
              <a:rPr lang="en-GB" sz="2400" i="1" dirty="0">
                <a:solidFill>
                  <a:srgbClr val="FFFFFF"/>
                </a:solidFill>
                <a:latin typeface="Algerian" pitchFamily="82" charset="0"/>
              </a:rPr>
              <a:t> ) into one arrow h</a:t>
            </a:r>
          </a:p>
        </p:txBody>
      </p:sp>
      <p:cxnSp>
        <p:nvCxnSpPr>
          <p:cNvPr id="29" name="28 Conector recto"/>
          <p:cNvCxnSpPr>
            <a:stCxn id="55" idx="2"/>
            <a:endCxn id="38" idx="0"/>
          </p:cNvCxnSpPr>
          <p:nvPr/>
        </p:nvCxnSpPr>
        <p:spPr bwMode="auto">
          <a:xfrm flipH="1">
            <a:off x="3492274" y="2277189"/>
            <a:ext cx="880713"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4372987" y="2277189"/>
            <a:ext cx="835256"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4210923" y="1877079"/>
            <a:ext cx="324128" cy="400110"/>
          </a:xfrm>
          <a:prstGeom prst="rect">
            <a:avLst/>
          </a:prstGeom>
          <a:noFill/>
        </p:spPr>
        <p:txBody>
          <a:bodyPr wrap="none" rtlCol="0">
            <a:spAutoFit/>
          </a:bodyPr>
          <a:lstStyle/>
          <a:p>
            <a:pPr defTabSz="685783" eaLnBrk="0" fontAlgn="base" hangingPunct="0">
              <a:spcBef>
                <a:spcPct val="0"/>
              </a:spcBef>
              <a:spcAft>
                <a:spcPct val="0"/>
              </a:spcAft>
            </a:pPr>
            <a:r>
              <a:rPr lang="en-GB" sz="2000" dirty="0">
                <a:solidFill>
                  <a:srgbClr val="FFFFFF"/>
                </a:solidFill>
                <a:latin typeface="Capitals" charset="0"/>
                <a:ea typeface="Capitals" charset="0"/>
                <a:cs typeface="Capitals" charset="0"/>
              </a:rPr>
              <a:t>B</a:t>
            </a:r>
            <a:endParaRPr lang="en-GB" sz="1100" dirty="0">
              <a:solidFill>
                <a:srgbClr val="FFFFFF"/>
              </a:solidFill>
              <a:latin typeface="Capitals" charset="0"/>
              <a:ea typeface="Capitals" charset="0"/>
              <a:cs typeface="Capitals" charset="0"/>
            </a:endParaRPr>
          </a:p>
        </p:txBody>
      </p:sp>
      <p:sp>
        <p:nvSpPr>
          <p:cNvPr id="12" name="11 CuadroTexto"/>
          <p:cNvSpPr txBox="1"/>
          <p:nvPr/>
        </p:nvSpPr>
        <p:spPr>
          <a:xfrm>
            <a:off x="3719415" y="2347853"/>
            <a:ext cx="231154" cy="292388"/>
          </a:xfrm>
          <a:prstGeom prst="rect">
            <a:avLst/>
          </a:prstGeom>
          <a:noFill/>
        </p:spPr>
        <p:txBody>
          <a:bodyPr wrap="none" rtlCol="0">
            <a:spAutoFit/>
          </a:bodyPr>
          <a:lstStyle/>
          <a:p>
            <a:pPr defTabSz="685783" eaLnBrk="0" fontAlgn="base" hangingPunct="0">
              <a:spcBef>
                <a:spcPct val="0"/>
              </a:spcBef>
              <a:spcAft>
                <a:spcPct val="0"/>
              </a:spcAft>
            </a:pPr>
            <a:r>
              <a:rPr lang="en-GB" sz="1300" i="1" dirty="0">
                <a:solidFill>
                  <a:srgbClr val="FFFFFF"/>
                </a:solidFill>
              </a:rPr>
              <a:t>f</a:t>
            </a:r>
          </a:p>
        </p:txBody>
      </p:sp>
      <p:sp>
        <p:nvSpPr>
          <p:cNvPr id="58" name="57 CuadroTexto"/>
          <p:cNvSpPr txBox="1"/>
          <p:nvPr/>
        </p:nvSpPr>
        <p:spPr>
          <a:xfrm>
            <a:off x="4912970" y="2375383"/>
            <a:ext cx="277640" cy="292388"/>
          </a:xfrm>
          <a:prstGeom prst="rect">
            <a:avLst/>
          </a:prstGeom>
          <a:noFill/>
        </p:spPr>
        <p:txBody>
          <a:bodyPr wrap="none" rtlCol="0">
            <a:spAutoFit/>
          </a:bodyPr>
          <a:lstStyle/>
          <a:p>
            <a:pPr defTabSz="685783" eaLnBrk="0" fontAlgn="base" hangingPunct="0">
              <a:spcBef>
                <a:spcPct val="0"/>
              </a:spcBef>
              <a:spcAft>
                <a:spcPct val="0"/>
              </a:spcAft>
            </a:pPr>
            <a:r>
              <a:rPr lang="en-GB" sz="1300" i="1" dirty="0">
                <a:solidFill>
                  <a:srgbClr val="FFFFFF"/>
                </a:solidFill>
              </a:rPr>
              <a:t>g</a:t>
            </a:r>
          </a:p>
        </p:txBody>
      </p:sp>
      <p:sp>
        <p:nvSpPr>
          <p:cNvPr id="38" name="54 CuadroTexto"/>
          <p:cNvSpPr txBox="1"/>
          <p:nvPr/>
        </p:nvSpPr>
        <p:spPr>
          <a:xfrm>
            <a:off x="3325401" y="2913804"/>
            <a:ext cx="333746" cy="400110"/>
          </a:xfrm>
          <a:prstGeom prst="rect">
            <a:avLst/>
          </a:prstGeom>
          <a:noFill/>
        </p:spPr>
        <p:txBody>
          <a:bodyPr wrap="none" rtlCol="0">
            <a:spAutoFit/>
          </a:bodyPr>
          <a:lstStyle/>
          <a:p>
            <a:pPr defTabSz="685783" eaLnBrk="0" fontAlgn="base" hangingPunct="0">
              <a:spcBef>
                <a:spcPct val="0"/>
              </a:spcBef>
              <a:spcAft>
                <a:spcPct val="0"/>
              </a:spcAft>
            </a:pPr>
            <a:r>
              <a:rPr lang="en-GB" sz="2000" dirty="0">
                <a:solidFill>
                  <a:srgbClr val="FFFFFF"/>
                </a:solidFill>
                <a:latin typeface="Capitals" charset="0"/>
                <a:ea typeface="Capitals" charset="0"/>
                <a:cs typeface="Capitals" charset="0"/>
              </a:rPr>
              <a:t>A</a:t>
            </a:r>
            <a:endParaRPr lang="en-GB" sz="1100" dirty="0">
              <a:solidFill>
                <a:srgbClr val="FFFFFF"/>
              </a:solidFill>
              <a:latin typeface="Capitals" charset="0"/>
              <a:ea typeface="Capitals" charset="0"/>
              <a:cs typeface="Capitals" charset="0"/>
            </a:endParaRPr>
          </a:p>
        </p:txBody>
      </p:sp>
      <p:sp>
        <p:nvSpPr>
          <p:cNvPr id="39" name="54 CuadroTexto"/>
          <p:cNvSpPr txBox="1"/>
          <p:nvPr/>
        </p:nvSpPr>
        <p:spPr>
          <a:xfrm>
            <a:off x="5047782" y="2912134"/>
            <a:ext cx="320922" cy="400110"/>
          </a:xfrm>
          <a:prstGeom prst="rect">
            <a:avLst/>
          </a:prstGeom>
          <a:noFill/>
        </p:spPr>
        <p:txBody>
          <a:bodyPr wrap="none" rtlCol="0">
            <a:spAutoFit/>
          </a:bodyPr>
          <a:lstStyle/>
          <a:p>
            <a:pPr defTabSz="685783" eaLnBrk="0" fontAlgn="base" hangingPunct="0">
              <a:spcBef>
                <a:spcPct val="0"/>
              </a:spcBef>
              <a:spcAft>
                <a:spcPct val="0"/>
              </a:spcAft>
            </a:pPr>
            <a:r>
              <a:rPr lang="en-GB" sz="2000" dirty="0">
                <a:solidFill>
                  <a:srgbClr val="FFFFFF"/>
                </a:solidFill>
                <a:latin typeface="Capitals" charset="0"/>
                <a:ea typeface="Capitals" charset="0"/>
                <a:cs typeface="Capitals" charset="0"/>
              </a:rPr>
              <a:t>C</a:t>
            </a:r>
            <a:endParaRPr lang="en-GB" sz="1100" dirty="0">
              <a:solidFill>
                <a:srgbClr val="FFFFFF"/>
              </a:solidFill>
              <a:latin typeface="Capitals" charset="0"/>
              <a:ea typeface="Capitals" charset="0"/>
              <a:cs typeface="Capitals" charset="0"/>
            </a:endParaRPr>
          </a:p>
        </p:txBody>
      </p:sp>
      <p:sp>
        <p:nvSpPr>
          <p:cNvPr id="51" name="41 CuadroTexto"/>
          <p:cNvSpPr txBox="1"/>
          <p:nvPr/>
        </p:nvSpPr>
        <p:spPr>
          <a:xfrm>
            <a:off x="1328995" y="3531690"/>
            <a:ext cx="6485849" cy="1200329"/>
          </a:xfrm>
          <a:prstGeom prst="rect">
            <a:avLst/>
          </a:prstGeom>
          <a:noFill/>
        </p:spPr>
        <p:txBody>
          <a:bodyPr wrap="square" rtlCol="0">
            <a:spAutoFit/>
          </a:bodyPr>
          <a:lstStyle/>
          <a:p>
            <a:pPr defTabSz="685783" eaLnBrk="0" fontAlgn="base" hangingPunct="0">
              <a:spcBef>
                <a:spcPct val="0"/>
              </a:spcBef>
              <a:spcAft>
                <a:spcPct val="0"/>
              </a:spcAft>
            </a:pPr>
            <a:r>
              <a:rPr lang="en-GB" sz="2400" i="1" dirty="0">
                <a:solidFill>
                  <a:srgbClr val="FFFFFF"/>
                </a:solidFill>
                <a:latin typeface="Algerian" pitchFamily="82" charset="0"/>
              </a:rPr>
              <a:t>The essence of Category Theory is to represent the </a:t>
            </a:r>
            <a:r>
              <a:rPr lang="en-GB" sz="2400" b="1" i="1" dirty="0">
                <a:solidFill>
                  <a:srgbClr val="FF0000"/>
                </a:solidFill>
                <a:latin typeface="Algerian" pitchFamily="82" charset="0"/>
              </a:rPr>
              <a:t>composability</a:t>
            </a:r>
            <a:r>
              <a:rPr lang="en-GB" sz="2400" i="1" dirty="0">
                <a:solidFill>
                  <a:srgbClr val="FF0000"/>
                </a:solidFill>
                <a:latin typeface="Algerian" pitchFamily="82" charset="0"/>
              </a:rPr>
              <a:t> </a:t>
            </a:r>
            <a:r>
              <a:rPr lang="en-GB" sz="2400" i="1" dirty="0">
                <a:solidFill>
                  <a:srgbClr val="FFFFFF"/>
                </a:solidFill>
                <a:latin typeface="Algerian" pitchFamily="82" charset="0"/>
              </a:rPr>
              <a:t>of functions</a:t>
            </a:r>
          </a:p>
        </p:txBody>
      </p:sp>
      <p:cxnSp>
        <p:nvCxnSpPr>
          <p:cNvPr id="76" name="61 Conector recto"/>
          <p:cNvCxnSpPr>
            <a:stCxn id="38" idx="3"/>
            <a:endCxn id="39" idx="1"/>
          </p:cNvCxnSpPr>
          <p:nvPr/>
        </p:nvCxnSpPr>
        <p:spPr bwMode="auto">
          <a:xfrm flipV="1">
            <a:off x="3659147" y="3112189"/>
            <a:ext cx="1388635" cy="1670"/>
          </a:xfrm>
          <a:prstGeom prst="line">
            <a:avLst/>
          </a:prstGeom>
          <a:solidFill>
            <a:schemeClr val="accent1"/>
          </a:solidFill>
          <a:ln w="9525" cap="flat" cmpd="sng" algn="ctr">
            <a:solidFill>
              <a:schemeClr val="bg1"/>
            </a:solidFill>
            <a:prstDash val="dash"/>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7" name="68 CuadroTexto"/>
          <p:cNvSpPr txBox="1"/>
          <p:nvPr/>
        </p:nvSpPr>
        <p:spPr>
          <a:xfrm>
            <a:off x="4225875" y="2826943"/>
            <a:ext cx="277640" cy="292388"/>
          </a:xfrm>
          <a:prstGeom prst="rect">
            <a:avLst/>
          </a:prstGeom>
          <a:noFill/>
        </p:spPr>
        <p:txBody>
          <a:bodyPr wrap="none" rtlCol="0">
            <a:spAutoFit/>
          </a:bodyPr>
          <a:lstStyle/>
          <a:p>
            <a:pPr defTabSz="685783" eaLnBrk="0" fontAlgn="base" hangingPunct="0">
              <a:spcBef>
                <a:spcPct val="0"/>
              </a:spcBef>
              <a:spcAft>
                <a:spcPct val="0"/>
              </a:spcAft>
            </a:pPr>
            <a:r>
              <a:rPr lang="en-GB" sz="1300" i="1">
                <a:solidFill>
                  <a:srgbClr val="FFFFFF"/>
                </a:solidFill>
              </a:rPr>
              <a:t>h</a:t>
            </a:r>
            <a:endParaRPr lang="en-GB" sz="1300" i="1" baseline="30000" dirty="0">
              <a:solidFill>
                <a:srgbClr val="FFFFFF"/>
              </a:solidFill>
            </a:endParaRPr>
          </a:p>
        </p:txBody>
      </p:sp>
    </p:spTree>
    <p:extLst>
      <p:ext uri="{BB962C8B-B14F-4D97-AF65-F5344CB8AC3E}">
        <p14:creationId xmlns:p14="http://schemas.microsoft.com/office/powerpoint/2010/main" val="970495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8"/>
          <p:cNvSpPr/>
          <p:nvPr/>
        </p:nvSpPr>
        <p:spPr>
          <a:xfrm>
            <a:off x="340934" y="2199000"/>
            <a:ext cx="1872300" cy="745500"/>
          </a:xfrm>
          <a:prstGeom prst="homePlate">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84" name="Google Shape;84;p18"/>
          <p:cNvSpPr txBox="1">
            <a:spLocks noGrp="1"/>
          </p:cNvSpPr>
          <p:nvPr>
            <p:ph type="body" idx="4294967295"/>
          </p:nvPr>
        </p:nvSpPr>
        <p:spPr>
          <a:xfrm>
            <a:off x="340923" y="2336550"/>
            <a:ext cx="1455600" cy="470400"/>
          </a:xfrm>
          <a:prstGeom prst="rect">
            <a:avLst/>
          </a:prstGeom>
        </p:spPr>
        <p:txBody>
          <a:bodyPr spcFirstLastPara="1" wrap="square" lIns="91425" tIns="91425" rIns="91425" bIns="91425" anchor="ctr" anchorCtr="0">
            <a:noAutofit/>
          </a:bodyPr>
          <a:lstStyle/>
          <a:p>
            <a:pPr marL="0" lvl="0" indent="0" algn="ctr">
              <a:lnSpc>
                <a:spcPct val="100000"/>
              </a:lnSpc>
              <a:buNone/>
            </a:pPr>
            <a:r>
              <a:rPr lang="en" dirty="0">
                <a:solidFill>
                  <a:schemeClr val="lt1"/>
                </a:solidFill>
              </a:rPr>
              <a:t>Week 1-5</a:t>
            </a:r>
            <a:endParaRPr dirty="0">
              <a:solidFill>
                <a:schemeClr val="lt1"/>
              </a:solidFill>
            </a:endParaRPr>
          </a:p>
        </p:txBody>
      </p:sp>
      <p:grpSp>
        <p:nvGrpSpPr>
          <p:cNvPr id="85" name="Google Shape;85;p18"/>
          <p:cNvGrpSpPr/>
          <p:nvPr/>
        </p:nvGrpSpPr>
        <p:grpSpPr>
          <a:xfrm>
            <a:off x="912820" y="1610215"/>
            <a:ext cx="198900" cy="593656"/>
            <a:chOff x="777447" y="1610215"/>
            <a:chExt cx="198900" cy="593656"/>
          </a:xfrm>
        </p:grpSpPr>
        <p:cxnSp>
          <p:nvCxnSpPr>
            <p:cNvPr id="86" name="Google Shape;86;p18"/>
            <p:cNvCxnSpPr/>
            <p:nvPr/>
          </p:nvCxnSpPr>
          <p:spPr>
            <a:xfrm>
              <a:off x="876909" y="1649171"/>
              <a:ext cx="0" cy="554700"/>
            </a:xfrm>
            <a:prstGeom prst="straightConnector1">
              <a:avLst/>
            </a:prstGeom>
            <a:noFill/>
            <a:ln w="9525" cap="flat" cmpd="sng">
              <a:solidFill>
                <a:schemeClr val="dk2"/>
              </a:solidFill>
              <a:prstDash val="solid"/>
              <a:round/>
              <a:headEnd type="none" w="sm" len="sm"/>
              <a:tailEnd type="none" w="sm" len="sm"/>
            </a:ln>
          </p:spPr>
        </p:cxnSp>
        <p:sp>
          <p:nvSpPr>
            <p:cNvPr id="87" name="Google Shape;87;p18"/>
            <p:cNvSpPr/>
            <p:nvPr/>
          </p:nvSpPr>
          <p:spPr>
            <a:xfrm>
              <a:off x="777447" y="1610215"/>
              <a:ext cx="198900" cy="198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8"/>
          <p:cNvSpPr txBox="1">
            <a:spLocks noGrp="1"/>
          </p:cNvSpPr>
          <p:nvPr>
            <p:ph type="body" idx="4294967295"/>
          </p:nvPr>
        </p:nvSpPr>
        <p:spPr>
          <a:xfrm>
            <a:off x="318375" y="374700"/>
            <a:ext cx="2242800" cy="90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dirty="0"/>
              <a:t>Introduction and Hardware Architecture</a:t>
            </a:r>
            <a:endParaRPr sz="1600" dirty="0"/>
          </a:p>
        </p:txBody>
      </p:sp>
      <p:sp>
        <p:nvSpPr>
          <p:cNvPr id="89" name="Google Shape;89;p18"/>
          <p:cNvSpPr/>
          <p:nvPr/>
        </p:nvSpPr>
        <p:spPr>
          <a:xfrm>
            <a:off x="1817054" y="21990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90" name="Google Shape;90;p18"/>
          <p:cNvSpPr txBox="1">
            <a:spLocks noGrp="1"/>
          </p:cNvSpPr>
          <p:nvPr>
            <p:ph type="body" idx="4294967295"/>
          </p:nvPr>
        </p:nvSpPr>
        <p:spPr>
          <a:xfrm>
            <a:off x="2126317" y="2336550"/>
            <a:ext cx="1315500" cy="470400"/>
          </a:xfrm>
          <a:prstGeom prst="rect">
            <a:avLst/>
          </a:prstGeom>
        </p:spPr>
        <p:txBody>
          <a:bodyPr spcFirstLastPara="1" wrap="square" lIns="91425" tIns="91425" rIns="91425" bIns="91425" anchor="ctr" anchorCtr="0">
            <a:noAutofit/>
          </a:bodyPr>
          <a:lstStyle/>
          <a:p>
            <a:pPr marL="0" lvl="0" indent="0" algn="ctr">
              <a:lnSpc>
                <a:spcPct val="100000"/>
              </a:lnSpc>
              <a:buNone/>
            </a:pPr>
            <a:r>
              <a:rPr lang="en" dirty="0">
                <a:solidFill>
                  <a:schemeClr val="lt1"/>
                </a:solidFill>
              </a:rPr>
              <a:t>Week 6-8</a:t>
            </a:r>
            <a:endParaRPr dirty="0">
              <a:solidFill>
                <a:schemeClr val="lt1"/>
              </a:solidFill>
            </a:endParaRPr>
          </a:p>
        </p:txBody>
      </p:sp>
      <p:grpSp>
        <p:nvGrpSpPr>
          <p:cNvPr id="91" name="Google Shape;91;p18"/>
          <p:cNvGrpSpPr/>
          <p:nvPr/>
        </p:nvGrpSpPr>
        <p:grpSpPr>
          <a:xfrm>
            <a:off x="2266282" y="2938958"/>
            <a:ext cx="198900" cy="593656"/>
            <a:chOff x="2223534" y="2938958"/>
            <a:chExt cx="198900" cy="593656"/>
          </a:xfrm>
        </p:grpSpPr>
        <p:cxnSp>
          <p:nvCxnSpPr>
            <p:cNvPr id="92" name="Google Shape;92;p18"/>
            <p:cNvCxnSpPr/>
            <p:nvPr/>
          </p:nvCxnSpPr>
          <p:spPr>
            <a:xfrm rot="10800000">
              <a:off x="2322997" y="2938958"/>
              <a:ext cx="0" cy="554700"/>
            </a:xfrm>
            <a:prstGeom prst="straightConnector1">
              <a:avLst/>
            </a:prstGeom>
            <a:noFill/>
            <a:ln w="9525" cap="flat" cmpd="sng">
              <a:solidFill>
                <a:schemeClr val="dk2"/>
              </a:solidFill>
              <a:prstDash val="solid"/>
              <a:round/>
              <a:headEnd type="none" w="sm" len="sm"/>
              <a:tailEnd type="none" w="sm" len="sm"/>
            </a:ln>
          </p:spPr>
        </p:cxnSp>
        <p:sp>
          <p:nvSpPr>
            <p:cNvPr id="93" name="Google Shape;93;p18"/>
            <p:cNvSpPr/>
            <p:nvPr/>
          </p:nvSpPr>
          <p:spPr>
            <a:xfrm rot="10800000" flipH="1">
              <a:off x="2223534" y="3333714"/>
              <a:ext cx="198900" cy="198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 name="Google Shape;94;p18"/>
          <p:cNvSpPr txBox="1">
            <a:spLocks noGrp="1"/>
          </p:cNvSpPr>
          <p:nvPr>
            <p:ph type="body" idx="4294967295"/>
          </p:nvPr>
        </p:nvSpPr>
        <p:spPr>
          <a:xfrm>
            <a:off x="1244337" y="3757725"/>
            <a:ext cx="2242800" cy="90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dirty="0"/>
              <a:t>Assembly Language &amp;  Virtual Machine</a:t>
            </a:r>
          </a:p>
        </p:txBody>
      </p:sp>
      <p:sp>
        <p:nvSpPr>
          <p:cNvPr id="95" name="Google Shape;95;p18"/>
          <p:cNvSpPr/>
          <p:nvPr/>
        </p:nvSpPr>
        <p:spPr>
          <a:xfrm>
            <a:off x="3471973" y="21990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96" name="Google Shape;96;p18"/>
          <p:cNvSpPr txBox="1">
            <a:spLocks noGrp="1"/>
          </p:cNvSpPr>
          <p:nvPr>
            <p:ph type="body" idx="4294967295"/>
          </p:nvPr>
        </p:nvSpPr>
        <p:spPr>
          <a:xfrm>
            <a:off x="3767755" y="2336550"/>
            <a:ext cx="13155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solidFill>
                  <a:schemeClr val="lt1"/>
                </a:solidFill>
              </a:rPr>
              <a:t>Week 9</a:t>
            </a:r>
            <a:endParaRPr dirty="0">
              <a:solidFill>
                <a:schemeClr val="lt1"/>
              </a:solidFill>
            </a:endParaRPr>
          </a:p>
        </p:txBody>
      </p:sp>
      <p:grpSp>
        <p:nvGrpSpPr>
          <p:cNvPr id="97" name="Google Shape;97;p18"/>
          <p:cNvGrpSpPr/>
          <p:nvPr/>
        </p:nvGrpSpPr>
        <p:grpSpPr>
          <a:xfrm>
            <a:off x="4058732" y="1610215"/>
            <a:ext cx="198900" cy="593656"/>
            <a:chOff x="3918084" y="1610215"/>
            <a:chExt cx="198900" cy="593656"/>
          </a:xfrm>
        </p:grpSpPr>
        <p:cxnSp>
          <p:nvCxnSpPr>
            <p:cNvPr id="98" name="Google Shape;98;p18"/>
            <p:cNvCxnSpPr/>
            <p:nvPr/>
          </p:nvCxnSpPr>
          <p:spPr>
            <a:xfrm>
              <a:off x="4017546" y="1649171"/>
              <a:ext cx="0" cy="554700"/>
            </a:xfrm>
            <a:prstGeom prst="straightConnector1">
              <a:avLst/>
            </a:prstGeom>
            <a:noFill/>
            <a:ln w="9525" cap="flat" cmpd="sng">
              <a:solidFill>
                <a:schemeClr val="dk2"/>
              </a:solidFill>
              <a:prstDash val="solid"/>
              <a:round/>
              <a:headEnd type="none" w="sm" len="sm"/>
              <a:tailEnd type="none" w="sm" len="sm"/>
            </a:ln>
          </p:spPr>
        </p:cxnSp>
        <p:sp>
          <p:nvSpPr>
            <p:cNvPr id="99" name="Google Shape;99;p18"/>
            <p:cNvSpPr/>
            <p:nvPr/>
          </p:nvSpPr>
          <p:spPr>
            <a:xfrm>
              <a:off x="3918084" y="1610215"/>
              <a:ext cx="198900" cy="198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Google Shape;100;p18"/>
          <p:cNvSpPr txBox="1">
            <a:spLocks noGrp="1"/>
          </p:cNvSpPr>
          <p:nvPr>
            <p:ph type="body" idx="4294967295"/>
          </p:nvPr>
        </p:nvSpPr>
        <p:spPr>
          <a:xfrm>
            <a:off x="3304094" y="374700"/>
            <a:ext cx="2242800" cy="90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dirty="0"/>
              <a:t>Systems Design &amp; Software Development</a:t>
            </a:r>
            <a:endParaRPr sz="1600" dirty="0"/>
          </a:p>
        </p:txBody>
      </p:sp>
      <p:sp>
        <p:nvSpPr>
          <p:cNvPr id="101" name="Google Shape;101;p18"/>
          <p:cNvSpPr/>
          <p:nvPr/>
        </p:nvSpPr>
        <p:spPr>
          <a:xfrm>
            <a:off x="5126893" y="21990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02" name="Google Shape;102;p18"/>
          <p:cNvSpPr txBox="1">
            <a:spLocks noGrp="1"/>
          </p:cNvSpPr>
          <p:nvPr>
            <p:ph type="body" idx="4294967295"/>
          </p:nvPr>
        </p:nvSpPr>
        <p:spPr>
          <a:xfrm>
            <a:off x="5416698" y="2336550"/>
            <a:ext cx="1425801"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solidFill>
                  <a:schemeClr val="lt1"/>
                </a:solidFill>
              </a:rPr>
              <a:t>Week 10-11</a:t>
            </a:r>
            <a:endParaRPr dirty="0">
              <a:solidFill>
                <a:schemeClr val="lt1"/>
              </a:solidFill>
            </a:endParaRPr>
          </a:p>
        </p:txBody>
      </p:sp>
      <p:grpSp>
        <p:nvGrpSpPr>
          <p:cNvPr id="103" name="Google Shape;103;p18"/>
          <p:cNvGrpSpPr/>
          <p:nvPr/>
        </p:nvGrpSpPr>
        <p:grpSpPr>
          <a:xfrm>
            <a:off x="5973070" y="2938958"/>
            <a:ext cx="198900" cy="593656"/>
            <a:chOff x="5958946" y="2938958"/>
            <a:chExt cx="198900" cy="593656"/>
          </a:xfrm>
        </p:grpSpPr>
        <p:cxnSp>
          <p:nvCxnSpPr>
            <p:cNvPr id="104" name="Google Shape;104;p18"/>
            <p:cNvCxnSpPr/>
            <p:nvPr/>
          </p:nvCxnSpPr>
          <p:spPr>
            <a:xfrm rot="10800000">
              <a:off x="6058409" y="2938958"/>
              <a:ext cx="0" cy="554700"/>
            </a:xfrm>
            <a:prstGeom prst="straightConnector1">
              <a:avLst/>
            </a:prstGeom>
            <a:noFill/>
            <a:ln w="9525" cap="flat" cmpd="sng">
              <a:solidFill>
                <a:schemeClr val="dk2"/>
              </a:solidFill>
              <a:prstDash val="solid"/>
              <a:round/>
              <a:headEnd type="none" w="sm" len="sm"/>
              <a:tailEnd type="none" w="sm" len="sm"/>
            </a:ln>
          </p:spPr>
        </p:cxnSp>
        <p:sp>
          <p:nvSpPr>
            <p:cNvPr id="105" name="Google Shape;105;p18"/>
            <p:cNvSpPr/>
            <p:nvPr/>
          </p:nvSpPr>
          <p:spPr>
            <a:xfrm rot="10800000" flipH="1">
              <a:off x="5958946" y="3333714"/>
              <a:ext cx="198900" cy="198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 name="Google Shape;106;p18"/>
          <p:cNvSpPr txBox="1">
            <a:spLocks noGrp="1"/>
          </p:cNvSpPr>
          <p:nvPr>
            <p:ph type="body" idx="4294967295"/>
          </p:nvPr>
        </p:nvSpPr>
        <p:spPr>
          <a:xfrm>
            <a:off x="4751336" y="3764860"/>
            <a:ext cx="2642368" cy="90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dirty="0"/>
              <a:t>High Level Compiler</a:t>
            </a:r>
          </a:p>
          <a:p>
            <a:pPr marL="0" lvl="0" indent="0" algn="l" rtl="0">
              <a:spcBef>
                <a:spcPts val="0"/>
              </a:spcBef>
              <a:spcAft>
                <a:spcPts val="1600"/>
              </a:spcAft>
              <a:buNone/>
            </a:pPr>
            <a:r>
              <a:rPr lang="en" sz="1600" dirty="0"/>
              <a:t>Jack/Java-like Language</a:t>
            </a:r>
            <a:endParaRPr sz="1600" dirty="0"/>
          </a:p>
        </p:txBody>
      </p:sp>
      <p:sp>
        <p:nvSpPr>
          <p:cNvPr id="107" name="Google Shape;107;p18"/>
          <p:cNvSpPr/>
          <p:nvPr/>
        </p:nvSpPr>
        <p:spPr>
          <a:xfrm>
            <a:off x="6781813" y="21990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08" name="Google Shape;108;p18"/>
          <p:cNvSpPr txBox="1">
            <a:spLocks noGrp="1"/>
          </p:cNvSpPr>
          <p:nvPr>
            <p:ph type="body" idx="4294967295"/>
          </p:nvPr>
        </p:nvSpPr>
        <p:spPr>
          <a:xfrm>
            <a:off x="7111512" y="2336550"/>
            <a:ext cx="13155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solidFill>
                  <a:schemeClr val="lt1"/>
                </a:solidFill>
              </a:rPr>
              <a:t>Week 12</a:t>
            </a:r>
            <a:endParaRPr dirty="0">
              <a:solidFill>
                <a:schemeClr val="lt1"/>
              </a:solidFill>
            </a:endParaRPr>
          </a:p>
        </p:txBody>
      </p:sp>
      <p:grpSp>
        <p:nvGrpSpPr>
          <p:cNvPr id="109" name="Google Shape;109;p18"/>
          <p:cNvGrpSpPr/>
          <p:nvPr/>
        </p:nvGrpSpPr>
        <p:grpSpPr>
          <a:xfrm>
            <a:off x="7669807" y="1610215"/>
            <a:ext cx="198900" cy="593656"/>
            <a:chOff x="3918084" y="1610215"/>
            <a:chExt cx="198900" cy="593656"/>
          </a:xfrm>
        </p:grpSpPr>
        <p:cxnSp>
          <p:nvCxnSpPr>
            <p:cNvPr id="110" name="Google Shape;110;p18"/>
            <p:cNvCxnSpPr/>
            <p:nvPr/>
          </p:nvCxnSpPr>
          <p:spPr>
            <a:xfrm>
              <a:off x="4017546" y="1649171"/>
              <a:ext cx="0" cy="554700"/>
            </a:xfrm>
            <a:prstGeom prst="straightConnector1">
              <a:avLst/>
            </a:prstGeom>
            <a:noFill/>
            <a:ln w="9525" cap="flat" cmpd="sng">
              <a:solidFill>
                <a:schemeClr val="dk2"/>
              </a:solidFill>
              <a:prstDash val="solid"/>
              <a:round/>
              <a:headEnd type="none" w="sm" len="sm"/>
              <a:tailEnd type="none" w="sm" len="sm"/>
            </a:ln>
          </p:spPr>
        </p:cxnSp>
        <p:sp>
          <p:nvSpPr>
            <p:cNvPr id="111" name="Google Shape;111;p18"/>
            <p:cNvSpPr/>
            <p:nvPr/>
          </p:nvSpPr>
          <p:spPr>
            <a:xfrm>
              <a:off x="3918084" y="1610215"/>
              <a:ext cx="198900" cy="198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18"/>
          <p:cNvSpPr txBox="1">
            <a:spLocks noGrp="1"/>
          </p:cNvSpPr>
          <p:nvPr>
            <p:ph type="body" idx="4294967295"/>
          </p:nvPr>
        </p:nvSpPr>
        <p:spPr>
          <a:xfrm>
            <a:off x="6586780" y="374700"/>
            <a:ext cx="2341999" cy="90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dirty="0"/>
              <a:t>Operating Systems</a:t>
            </a:r>
          </a:p>
          <a:p>
            <a:pPr marL="0" lvl="0" indent="0" algn="l" rtl="0">
              <a:spcBef>
                <a:spcPts val="0"/>
              </a:spcBef>
              <a:spcAft>
                <a:spcPts val="1600"/>
              </a:spcAft>
              <a:buNone/>
            </a:pPr>
            <a:r>
              <a:rPr lang="en-US" sz="1600" dirty="0"/>
              <a:t>Programming Interface</a:t>
            </a:r>
            <a:endParaRPr lang="en" sz="1600" dirty="0"/>
          </a:p>
          <a:p>
            <a:pPr marL="0" lvl="0" indent="0" algn="l" rtl="0">
              <a:spcBef>
                <a:spcPts val="0"/>
              </a:spcBef>
              <a:spcAft>
                <a:spcPts val="1600"/>
              </a:spcAft>
              <a:buNone/>
            </a:pPr>
            <a:endParaRPr sz="1600"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6" y="79375"/>
            <a:ext cx="72491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a:solidFill>
                  <a:srgbClr val="DBB76C"/>
                </a:solidFill>
                <a:latin typeface="Arial" charset="0"/>
                <a:ea typeface="Arial" charset="0"/>
                <a:cs typeface="Arial" charset="0"/>
              </a:rPr>
              <a:t>Category Theory computes with Diagram (Arrow) Chasing</a:t>
            </a:r>
            <a:endParaRPr lang="zh-CN" altLang="en-US" sz="2000" b="1" dirty="0">
              <a:solidFill>
                <a:srgbClr val="DBB76C"/>
              </a:solidFill>
              <a:latin typeface="Arial" charset="0"/>
              <a:ea typeface="Arial" charset="0"/>
              <a:cs typeface="Arial" charset="0"/>
            </a:endParaRPr>
          </a:p>
        </p:txBody>
      </p:sp>
      <p:sp>
        <p:nvSpPr>
          <p:cNvPr id="10247" name="矩形 2"/>
          <p:cNvSpPr>
            <a:spLocks noChangeArrowheads="1"/>
          </p:cNvSpPr>
          <p:nvPr/>
        </p:nvSpPr>
        <p:spPr bwMode="auto">
          <a:xfrm>
            <a:off x="1" y="1"/>
            <a:ext cx="428625" cy="557213"/>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sp>
        <p:nvSpPr>
          <p:cNvPr id="41" name="40 Rectángulo redondeado"/>
          <p:cNvSpPr/>
          <p:nvPr/>
        </p:nvSpPr>
        <p:spPr bwMode="auto">
          <a:xfrm>
            <a:off x="820510" y="1084797"/>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GB" sz="1300"/>
          </a:p>
        </p:txBody>
      </p:sp>
      <p:cxnSp>
        <p:nvCxnSpPr>
          <p:cNvPr id="29" name="28 Conector recto"/>
          <p:cNvCxnSpPr>
            <a:stCxn id="55" idx="2"/>
            <a:endCxn id="38" idx="0"/>
          </p:cNvCxnSpPr>
          <p:nvPr/>
        </p:nvCxnSpPr>
        <p:spPr bwMode="auto">
          <a:xfrm flipH="1">
            <a:off x="1471450" y="1879256"/>
            <a:ext cx="880713" cy="63661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a:stCxn id="39" idx="0"/>
            <a:endCxn id="55" idx="2"/>
          </p:cNvCxnSpPr>
          <p:nvPr/>
        </p:nvCxnSpPr>
        <p:spPr bwMode="auto">
          <a:xfrm flipH="1" flipV="1">
            <a:off x="2352163" y="1879256"/>
            <a:ext cx="835256" cy="63494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5" name="54 CuadroTexto"/>
          <p:cNvSpPr txBox="1"/>
          <p:nvPr/>
        </p:nvSpPr>
        <p:spPr>
          <a:xfrm>
            <a:off x="2190099" y="1479146"/>
            <a:ext cx="324128" cy="400110"/>
          </a:xfrm>
          <a:prstGeom prst="rect">
            <a:avLst/>
          </a:prstGeom>
          <a:noFill/>
        </p:spPr>
        <p:txBody>
          <a:bodyPr wrap="none" rtlCol="0">
            <a:spAutoFit/>
          </a:bodyPr>
          <a:lstStyle/>
          <a:p>
            <a:pPr defTabSz="685783" eaLnBrk="0" fontAlgn="base" hangingPunct="0">
              <a:spcBef>
                <a:spcPct val="0"/>
              </a:spcBef>
              <a:spcAft>
                <a:spcPct val="0"/>
              </a:spcAft>
            </a:pPr>
            <a:r>
              <a:rPr lang="en-GB" sz="2000" dirty="0">
                <a:solidFill>
                  <a:srgbClr val="FFFFFF"/>
                </a:solidFill>
                <a:latin typeface="Capitals" charset="0"/>
                <a:ea typeface="Capitals" charset="0"/>
                <a:cs typeface="Capitals" charset="0"/>
              </a:rPr>
              <a:t>B</a:t>
            </a:r>
            <a:endParaRPr lang="en-GB" sz="1100" dirty="0">
              <a:solidFill>
                <a:srgbClr val="FFFFFF"/>
              </a:solidFill>
              <a:latin typeface="Capitals" charset="0"/>
              <a:ea typeface="Capitals" charset="0"/>
              <a:cs typeface="Capitals" charset="0"/>
            </a:endParaRPr>
          </a:p>
        </p:txBody>
      </p:sp>
      <p:sp>
        <p:nvSpPr>
          <p:cNvPr id="12" name="11 CuadroTexto"/>
          <p:cNvSpPr txBox="1"/>
          <p:nvPr/>
        </p:nvSpPr>
        <p:spPr>
          <a:xfrm>
            <a:off x="1698591" y="1949921"/>
            <a:ext cx="231154" cy="292388"/>
          </a:xfrm>
          <a:prstGeom prst="rect">
            <a:avLst/>
          </a:prstGeom>
          <a:noFill/>
        </p:spPr>
        <p:txBody>
          <a:bodyPr wrap="none" rtlCol="0">
            <a:spAutoFit/>
          </a:bodyPr>
          <a:lstStyle/>
          <a:p>
            <a:pPr defTabSz="685783" eaLnBrk="0" fontAlgn="base" hangingPunct="0">
              <a:spcBef>
                <a:spcPct val="0"/>
              </a:spcBef>
              <a:spcAft>
                <a:spcPct val="0"/>
              </a:spcAft>
            </a:pPr>
            <a:r>
              <a:rPr lang="en-GB" sz="1300" i="1" dirty="0">
                <a:solidFill>
                  <a:srgbClr val="FFFFFF"/>
                </a:solidFill>
              </a:rPr>
              <a:t>f</a:t>
            </a:r>
          </a:p>
        </p:txBody>
      </p:sp>
      <p:sp>
        <p:nvSpPr>
          <p:cNvPr id="58" name="57 CuadroTexto"/>
          <p:cNvSpPr txBox="1"/>
          <p:nvPr/>
        </p:nvSpPr>
        <p:spPr>
          <a:xfrm>
            <a:off x="2892146" y="1977449"/>
            <a:ext cx="277640" cy="292388"/>
          </a:xfrm>
          <a:prstGeom prst="rect">
            <a:avLst/>
          </a:prstGeom>
          <a:noFill/>
        </p:spPr>
        <p:txBody>
          <a:bodyPr wrap="none" rtlCol="0">
            <a:spAutoFit/>
          </a:bodyPr>
          <a:lstStyle/>
          <a:p>
            <a:pPr defTabSz="685783" eaLnBrk="0" fontAlgn="base" hangingPunct="0">
              <a:spcBef>
                <a:spcPct val="0"/>
              </a:spcBef>
              <a:spcAft>
                <a:spcPct val="0"/>
              </a:spcAft>
            </a:pPr>
            <a:r>
              <a:rPr lang="en-GB" sz="1300" i="1" dirty="0">
                <a:solidFill>
                  <a:srgbClr val="FFFFFF"/>
                </a:solidFill>
              </a:rPr>
              <a:t>g</a:t>
            </a:r>
          </a:p>
        </p:txBody>
      </p:sp>
      <p:sp>
        <p:nvSpPr>
          <p:cNvPr id="59" name="58 Rectángulo redondeado"/>
          <p:cNvSpPr/>
          <p:nvPr/>
        </p:nvSpPr>
        <p:spPr bwMode="auto">
          <a:xfrm>
            <a:off x="5338082" y="1084797"/>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GB" sz="1300"/>
          </a:p>
        </p:txBody>
      </p:sp>
      <p:cxnSp>
        <p:nvCxnSpPr>
          <p:cNvPr id="61" name="60 Conector recto"/>
          <p:cNvCxnSpPr>
            <a:stCxn id="67" idx="0"/>
            <a:endCxn id="74" idx="2"/>
          </p:cNvCxnSpPr>
          <p:nvPr/>
        </p:nvCxnSpPr>
        <p:spPr bwMode="auto">
          <a:xfrm flipV="1">
            <a:off x="5785709" y="1923399"/>
            <a:ext cx="1055921" cy="676046"/>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61 Conector recto"/>
          <p:cNvCxnSpPr>
            <a:stCxn id="74" idx="2"/>
            <a:endCxn id="68" idx="0"/>
          </p:cNvCxnSpPr>
          <p:nvPr/>
        </p:nvCxnSpPr>
        <p:spPr bwMode="auto">
          <a:xfrm>
            <a:off x="6841630" y="1923399"/>
            <a:ext cx="1058763" cy="676045"/>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7" name="66 CuadroTexto"/>
          <p:cNvSpPr txBox="1"/>
          <p:nvPr/>
        </p:nvSpPr>
        <p:spPr>
          <a:xfrm>
            <a:off x="5626851" y="2599445"/>
            <a:ext cx="317716" cy="369332"/>
          </a:xfrm>
          <a:prstGeom prst="rect">
            <a:avLst/>
          </a:prstGeom>
          <a:noFill/>
        </p:spPr>
        <p:txBody>
          <a:bodyPr wrap="none" rtlCol="0">
            <a:spAutoFit/>
          </a:bodyPr>
          <a:lstStyle/>
          <a:p>
            <a:pPr defTabSz="685783" eaLnBrk="0" fontAlgn="base" hangingPunct="0">
              <a:spcBef>
                <a:spcPct val="0"/>
              </a:spcBef>
              <a:spcAft>
                <a:spcPct val="0"/>
              </a:spcAft>
            </a:pPr>
            <a:r>
              <a:rPr lang="en-GB" sz="1800" dirty="0">
                <a:solidFill>
                  <a:srgbClr val="FFFFFF"/>
                </a:solidFill>
                <a:latin typeface="Capitals" charset="0"/>
                <a:ea typeface="Capitals" charset="0"/>
                <a:cs typeface="Capitals" charset="0"/>
              </a:rPr>
              <a:t>A</a:t>
            </a:r>
          </a:p>
        </p:txBody>
      </p:sp>
      <p:sp>
        <p:nvSpPr>
          <p:cNvPr id="68" name="67 CuadroTexto"/>
          <p:cNvSpPr txBox="1"/>
          <p:nvPr/>
        </p:nvSpPr>
        <p:spPr>
          <a:xfrm>
            <a:off x="7753558" y="2599444"/>
            <a:ext cx="293670" cy="338554"/>
          </a:xfrm>
          <a:prstGeom prst="rect">
            <a:avLst/>
          </a:prstGeom>
          <a:noFill/>
        </p:spPr>
        <p:txBody>
          <a:bodyPr wrap="none" rtlCol="0">
            <a:spAutoFit/>
          </a:bodyPr>
          <a:lstStyle/>
          <a:p>
            <a:pPr defTabSz="685783" eaLnBrk="0" fontAlgn="base" hangingPunct="0">
              <a:spcBef>
                <a:spcPct val="0"/>
              </a:spcBef>
              <a:spcAft>
                <a:spcPct val="0"/>
              </a:spcAft>
            </a:pPr>
            <a:r>
              <a:rPr lang="en-GB" sz="1600" dirty="0">
                <a:solidFill>
                  <a:srgbClr val="FFFFFF"/>
                </a:solidFill>
                <a:latin typeface="Capitals" charset="0"/>
                <a:ea typeface="Capitals" charset="0"/>
                <a:cs typeface="Capitals" charset="0"/>
              </a:rPr>
              <a:t>C</a:t>
            </a:r>
            <a:endParaRPr lang="en-GB" sz="900" dirty="0">
              <a:solidFill>
                <a:srgbClr val="FFFFFF"/>
              </a:solidFill>
              <a:latin typeface="Capitals" charset="0"/>
              <a:ea typeface="Capitals" charset="0"/>
              <a:cs typeface="Capitals" charset="0"/>
            </a:endParaRPr>
          </a:p>
        </p:txBody>
      </p:sp>
      <p:sp>
        <p:nvSpPr>
          <p:cNvPr id="69" name="68 CuadroTexto"/>
          <p:cNvSpPr txBox="1"/>
          <p:nvPr/>
        </p:nvSpPr>
        <p:spPr>
          <a:xfrm>
            <a:off x="6117951" y="2037167"/>
            <a:ext cx="277640" cy="292388"/>
          </a:xfrm>
          <a:prstGeom prst="rect">
            <a:avLst/>
          </a:prstGeom>
          <a:noFill/>
        </p:spPr>
        <p:txBody>
          <a:bodyPr wrap="none" rtlCol="0">
            <a:spAutoFit/>
          </a:bodyPr>
          <a:lstStyle/>
          <a:p>
            <a:pPr defTabSz="685783" eaLnBrk="0" fontAlgn="base" hangingPunct="0">
              <a:spcBef>
                <a:spcPct val="0"/>
              </a:spcBef>
              <a:spcAft>
                <a:spcPct val="0"/>
              </a:spcAft>
            </a:pPr>
            <a:r>
              <a:rPr lang="en-GB" sz="1300" i="1" dirty="0">
                <a:solidFill>
                  <a:srgbClr val="FFFFFF"/>
                </a:solidFill>
              </a:rPr>
              <a:t>f </a:t>
            </a:r>
            <a:endParaRPr lang="en-GB" sz="1300" i="1" baseline="30000" dirty="0">
              <a:solidFill>
                <a:srgbClr val="FFFFFF"/>
              </a:solidFill>
            </a:endParaRPr>
          </a:p>
        </p:txBody>
      </p:sp>
      <p:sp>
        <p:nvSpPr>
          <p:cNvPr id="19" name="18 Rectángulo"/>
          <p:cNvSpPr/>
          <p:nvPr/>
        </p:nvSpPr>
        <p:spPr>
          <a:xfrm>
            <a:off x="4073116" y="1819116"/>
            <a:ext cx="1099981" cy="1169551"/>
          </a:xfrm>
          <a:prstGeom prst="rect">
            <a:avLst/>
          </a:prstGeom>
        </p:spPr>
        <p:txBody>
          <a:bodyPr wrap="none">
            <a:spAutoFit/>
          </a:bodyPr>
          <a:lstStyle/>
          <a:p>
            <a:pPr algn="ctr" defTabSz="685783" eaLnBrk="0" fontAlgn="base" hangingPunct="0">
              <a:spcBef>
                <a:spcPct val="0"/>
              </a:spcBef>
              <a:spcAft>
                <a:spcPct val="0"/>
              </a:spcAft>
            </a:pPr>
            <a:r>
              <a:rPr lang="en-GB" sz="1000" dirty="0">
                <a:solidFill>
                  <a:srgbClr val="DBB76C"/>
                </a:solidFill>
                <a:latin typeface="Arial" charset="0"/>
                <a:ea typeface="Arial" charset="0"/>
                <a:cs typeface="Arial" charset="0"/>
              </a:rPr>
              <a:t>Always implies:</a:t>
            </a:r>
          </a:p>
          <a:p>
            <a:pPr algn="ctr" defTabSz="685783" eaLnBrk="0" fontAlgn="base" hangingPunct="0">
              <a:spcBef>
                <a:spcPct val="0"/>
              </a:spcBef>
              <a:spcAft>
                <a:spcPct val="0"/>
              </a:spcAft>
            </a:pPr>
            <a:endParaRPr lang="en-GB" sz="1000" dirty="0">
              <a:solidFill>
                <a:srgbClr val="DBB76C"/>
              </a:solidFill>
              <a:latin typeface="Arial" charset="0"/>
              <a:ea typeface="Arial" charset="0"/>
              <a:cs typeface="Arial" charset="0"/>
            </a:endParaRPr>
          </a:p>
          <a:p>
            <a:pPr algn="ctr" defTabSz="685783" eaLnBrk="0" fontAlgn="base" hangingPunct="0">
              <a:spcBef>
                <a:spcPct val="0"/>
              </a:spcBef>
              <a:spcAft>
                <a:spcPct val="0"/>
              </a:spcAft>
            </a:pPr>
            <a:r>
              <a:rPr lang="en-GB" sz="1000" i="1" dirty="0">
                <a:solidFill>
                  <a:srgbClr val="DBB76C"/>
                </a:solidFill>
                <a:latin typeface="Arial" charset="0"/>
                <a:ea typeface="Arial" charset="0"/>
                <a:cs typeface="Arial" charset="0"/>
              </a:rPr>
              <a:t>f</a:t>
            </a:r>
            <a:r>
              <a:rPr lang="en-GB" sz="1000" dirty="0">
                <a:solidFill>
                  <a:srgbClr val="DBB76C"/>
                </a:solidFill>
                <a:latin typeface="Arial" charset="0"/>
                <a:ea typeface="Arial" charset="0"/>
                <a:cs typeface="Arial" charset="0"/>
              </a:rPr>
              <a:t> and</a:t>
            </a:r>
            <a:r>
              <a:rPr lang="en-GB" sz="1000" i="1" dirty="0">
                <a:solidFill>
                  <a:srgbClr val="DBB76C"/>
                </a:solidFill>
                <a:latin typeface="Arial" charset="0"/>
                <a:ea typeface="Arial" charset="0"/>
                <a:cs typeface="Arial" charset="0"/>
              </a:rPr>
              <a:t> g</a:t>
            </a:r>
            <a:r>
              <a:rPr lang="en-GB" sz="1000" dirty="0">
                <a:solidFill>
                  <a:srgbClr val="DBB76C"/>
                </a:solidFill>
                <a:latin typeface="Arial" charset="0"/>
                <a:ea typeface="Arial" charset="0"/>
                <a:cs typeface="Arial" charset="0"/>
              </a:rPr>
              <a:t> can be </a:t>
            </a:r>
          </a:p>
          <a:p>
            <a:pPr algn="ctr" defTabSz="685783" eaLnBrk="0" fontAlgn="base" hangingPunct="0">
              <a:spcBef>
                <a:spcPct val="0"/>
              </a:spcBef>
              <a:spcAft>
                <a:spcPct val="0"/>
              </a:spcAft>
            </a:pPr>
            <a:r>
              <a:rPr lang="en-GB" sz="1000" b="1" i="1" dirty="0">
                <a:solidFill>
                  <a:srgbClr val="FF0000"/>
                </a:solidFill>
                <a:latin typeface="Arial" charset="0"/>
                <a:ea typeface="Arial" charset="0"/>
                <a:cs typeface="Arial" charset="0"/>
              </a:rPr>
              <a:t>composed</a:t>
            </a:r>
            <a:r>
              <a:rPr lang="en-GB" sz="1000" dirty="0">
                <a:solidFill>
                  <a:srgbClr val="DBB76C"/>
                </a:solidFill>
                <a:latin typeface="Arial" charset="0"/>
                <a:ea typeface="Arial" charset="0"/>
                <a:cs typeface="Arial" charset="0"/>
              </a:rPr>
              <a:t> into </a:t>
            </a:r>
          </a:p>
          <a:p>
            <a:pPr algn="ctr" defTabSz="685783" eaLnBrk="0" fontAlgn="base" hangingPunct="0">
              <a:spcBef>
                <a:spcPct val="0"/>
              </a:spcBef>
              <a:spcAft>
                <a:spcPct val="0"/>
              </a:spcAft>
            </a:pPr>
            <a:r>
              <a:rPr lang="en-GB" sz="1000" i="1" dirty="0">
                <a:solidFill>
                  <a:srgbClr val="DBB76C"/>
                </a:solidFill>
                <a:latin typeface="Arial" charset="0"/>
                <a:ea typeface="Arial" charset="0"/>
                <a:cs typeface="Arial" charset="0"/>
              </a:rPr>
              <a:t>h</a:t>
            </a:r>
          </a:p>
          <a:p>
            <a:pPr algn="ctr" defTabSz="685783" eaLnBrk="0" fontAlgn="base" hangingPunct="0">
              <a:spcBef>
                <a:spcPct val="0"/>
              </a:spcBef>
              <a:spcAft>
                <a:spcPct val="0"/>
              </a:spcAft>
            </a:pPr>
            <a:r>
              <a:rPr lang="en-GB" sz="1000" dirty="0">
                <a:solidFill>
                  <a:srgbClr val="DBB76C"/>
                </a:solidFill>
                <a:latin typeface="Arial" charset="0"/>
                <a:ea typeface="Arial" charset="0"/>
                <a:cs typeface="Arial" charset="0"/>
              </a:rPr>
              <a:t>where</a:t>
            </a:r>
          </a:p>
          <a:p>
            <a:pPr algn="ctr" defTabSz="685783" eaLnBrk="0" fontAlgn="base" hangingPunct="0">
              <a:spcBef>
                <a:spcPct val="0"/>
              </a:spcBef>
              <a:spcAft>
                <a:spcPct val="0"/>
              </a:spcAft>
            </a:pPr>
            <a:r>
              <a:rPr lang="en-GB" sz="1000" i="1" dirty="0">
                <a:solidFill>
                  <a:srgbClr val="DBB76C"/>
                </a:solidFill>
                <a:latin typeface="Arial" charset="0"/>
                <a:ea typeface="Arial" charset="0"/>
                <a:cs typeface="Arial" charset="0"/>
              </a:rPr>
              <a:t>h = g ◦ f</a:t>
            </a:r>
            <a:r>
              <a:rPr lang="en-GB" sz="1000" dirty="0">
                <a:solidFill>
                  <a:srgbClr val="DBB76C"/>
                </a:solidFill>
                <a:latin typeface="Arial" charset="0"/>
                <a:ea typeface="Arial" charset="0"/>
                <a:cs typeface="Arial" charset="0"/>
              </a:rPr>
              <a:t> </a:t>
            </a:r>
            <a:endParaRPr lang="en-GB" sz="1050" dirty="0">
              <a:solidFill>
                <a:srgbClr val="DBB76C"/>
              </a:solidFill>
              <a:latin typeface="Arial" charset="0"/>
              <a:ea typeface="Arial" charset="0"/>
              <a:cs typeface="Arial" charset="0"/>
            </a:endParaRPr>
          </a:p>
        </p:txBody>
      </p:sp>
      <p:sp>
        <p:nvSpPr>
          <p:cNvPr id="73" name="72 CuadroTexto"/>
          <p:cNvSpPr txBox="1"/>
          <p:nvPr/>
        </p:nvSpPr>
        <p:spPr>
          <a:xfrm>
            <a:off x="7367943" y="2021413"/>
            <a:ext cx="277640" cy="292388"/>
          </a:xfrm>
          <a:prstGeom prst="rect">
            <a:avLst/>
          </a:prstGeom>
          <a:noFill/>
        </p:spPr>
        <p:txBody>
          <a:bodyPr wrap="none" rtlCol="0">
            <a:spAutoFit/>
          </a:bodyPr>
          <a:lstStyle/>
          <a:p>
            <a:pPr defTabSz="685783" eaLnBrk="0" fontAlgn="base" hangingPunct="0">
              <a:spcBef>
                <a:spcPct val="0"/>
              </a:spcBef>
              <a:spcAft>
                <a:spcPct val="0"/>
              </a:spcAft>
            </a:pPr>
            <a:r>
              <a:rPr lang="en-GB" sz="1300" i="1" dirty="0">
                <a:solidFill>
                  <a:srgbClr val="FFFFFF"/>
                </a:solidFill>
              </a:rPr>
              <a:t>g</a:t>
            </a:r>
            <a:endParaRPr lang="en-GB" sz="1300" i="1" baseline="30000" dirty="0">
              <a:solidFill>
                <a:srgbClr val="FFFFFF"/>
              </a:solidFill>
            </a:endParaRPr>
          </a:p>
        </p:txBody>
      </p:sp>
      <p:sp>
        <p:nvSpPr>
          <p:cNvPr id="38" name="54 CuadroTexto"/>
          <p:cNvSpPr txBox="1"/>
          <p:nvPr/>
        </p:nvSpPr>
        <p:spPr>
          <a:xfrm>
            <a:off x="1304577" y="2515871"/>
            <a:ext cx="333746" cy="400110"/>
          </a:xfrm>
          <a:prstGeom prst="rect">
            <a:avLst/>
          </a:prstGeom>
          <a:noFill/>
        </p:spPr>
        <p:txBody>
          <a:bodyPr wrap="none" rtlCol="0">
            <a:spAutoFit/>
          </a:bodyPr>
          <a:lstStyle/>
          <a:p>
            <a:pPr defTabSz="685783" eaLnBrk="0" fontAlgn="base" hangingPunct="0">
              <a:spcBef>
                <a:spcPct val="0"/>
              </a:spcBef>
              <a:spcAft>
                <a:spcPct val="0"/>
              </a:spcAft>
            </a:pPr>
            <a:r>
              <a:rPr lang="en-GB" sz="2000" dirty="0">
                <a:solidFill>
                  <a:srgbClr val="FFFFFF"/>
                </a:solidFill>
                <a:latin typeface="Capitals" charset="0"/>
                <a:ea typeface="Capitals" charset="0"/>
                <a:cs typeface="Capitals" charset="0"/>
              </a:rPr>
              <a:t>A</a:t>
            </a:r>
            <a:endParaRPr lang="en-GB" sz="1100" dirty="0">
              <a:solidFill>
                <a:srgbClr val="FFFFFF"/>
              </a:solidFill>
              <a:latin typeface="Capitals" charset="0"/>
              <a:ea typeface="Capitals" charset="0"/>
              <a:cs typeface="Capitals" charset="0"/>
            </a:endParaRPr>
          </a:p>
        </p:txBody>
      </p:sp>
      <p:sp>
        <p:nvSpPr>
          <p:cNvPr id="39" name="54 CuadroTexto"/>
          <p:cNvSpPr txBox="1"/>
          <p:nvPr/>
        </p:nvSpPr>
        <p:spPr>
          <a:xfrm>
            <a:off x="3026958" y="2514201"/>
            <a:ext cx="320922" cy="400110"/>
          </a:xfrm>
          <a:prstGeom prst="rect">
            <a:avLst/>
          </a:prstGeom>
          <a:noFill/>
        </p:spPr>
        <p:txBody>
          <a:bodyPr wrap="none" rtlCol="0">
            <a:spAutoFit/>
          </a:bodyPr>
          <a:lstStyle/>
          <a:p>
            <a:pPr defTabSz="685783" eaLnBrk="0" fontAlgn="base" hangingPunct="0">
              <a:spcBef>
                <a:spcPct val="0"/>
              </a:spcBef>
              <a:spcAft>
                <a:spcPct val="0"/>
              </a:spcAft>
            </a:pPr>
            <a:r>
              <a:rPr lang="en-GB" sz="2000" dirty="0">
                <a:solidFill>
                  <a:srgbClr val="FFFFFF"/>
                </a:solidFill>
                <a:latin typeface="Capitals" charset="0"/>
                <a:ea typeface="Capitals" charset="0"/>
                <a:cs typeface="Capitals" charset="0"/>
              </a:rPr>
              <a:t>C</a:t>
            </a:r>
            <a:endParaRPr lang="en-GB" sz="1100" dirty="0">
              <a:solidFill>
                <a:srgbClr val="FFFFFF"/>
              </a:solidFill>
              <a:latin typeface="Capitals" charset="0"/>
              <a:ea typeface="Capitals" charset="0"/>
              <a:cs typeface="Capitals" charset="0"/>
            </a:endParaRPr>
          </a:p>
        </p:txBody>
      </p:sp>
      <p:cxnSp>
        <p:nvCxnSpPr>
          <p:cNvPr id="70" name="61 Conector recto"/>
          <p:cNvCxnSpPr>
            <a:stCxn id="67" idx="3"/>
            <a:endCxn id="68" idx="1"/>
          </p:cNvCxnSpPr>
          <p:nvPr/>
        </p:nvCxnSpPr>
        <p:spPr bwMode="auto">
          <a:xfrm flipV="1">
            <a:off x="5944567" y="2768721"/>
            <a:ext cx="1808991" cy="15390"/>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4" name="54 CuadroTexto"/>
          <p:cNvSpPr txBox="1"/>
          <p:nvPr/>
        </p:nvSpPr>
        <p:spPr>
          <a:xfrm>
            <a:off x="6679566" y="1523289"/>
            <a:ext cx="324128" cy="400110"/>
          </a:xfrm>
          <a:prstGeom prst="rect">
            <a:avLst/>
          </a:prstGeom>
          <a:noFill/>
        </p:spPr>
        <p:txBody>
          <a:bodyPr wrap="none" rtlCol="0">
            <a:spAutoFit/>
          </a:bodyPr>
          <a:lstStyle/>
          <a:p>
            <a:pPr defTabSz="685783" eaLnBrk="0" fontAlgn="base" hangingPunct="0">
              <a:spcBef>
                <a:spcPct val="0"/>
              </a:spcBef>
              <a:spcAft>
                <a:spcPct val="0"/>
              </a:spcAft>
            </a:pPr>
            <a:r>
              <a:rPr lang="en-GB" sz="2000" dirty="0">
                <a:solidFill>
                  <a:srgbClr val="FFFFFF"/>
                </a:solidFill>
                <a:latin typeface="Capitals" charset="0"/>
                <a:ea typeface="Capitals" charset="0"/>
                <a:cs typeface="Capitals" charset="0"/>
              </a:rPr>
              <a:t>B</a:t>
            </a:r>
            <a:endParaRPr lang="en-GB" sz="1100" dirty="0">
              <a:solidFill>
                <a:srgbClr val="FFFFFF"/>
              </a:solidFill>
              <a:latin typeface="Capitals" charset="0"/>
              <a:ea typeface="Capitals" charset="0"/>
              <a:cs typeface="Capitals" charset="0"/>
            </a:endParaRPr>
          </a:p>
        </p:txBody>
      </p:sp>
      <p:sp>
        <p:nvSpPr>
          <p:cNvPr id="75" name="68 CuadroTexto"/>
          <p:cNvSpPr txBox="1"/>
          <p:nvPr/>
        </p:nvSpPr>
        <p:spPr>
          <a:xfrm>
            <a:off x="6460370" y="2453251"/>
            <a:ext cx="806631" cy="292388"/>
          </a:xfrm>
          <a:prstGeom prst="rect">
            <a:avLst/>
          </a:prstGeom>
          <a:noFill/>
        </p:spPr>
        <p:txBody>
          <a:bodyPr wrap="none" rtlCol="0">
            <a:spAutoFit/>
          </a:bodyPr>
          <a:lstStyle/>
          <a:p>
            <a:pPr defTabSz="685783" eaLnBrk="0" fontAlgn="base" hangingPunct="0">
              <a:spcBef>
                <a:spcPct val="0"/>
              </a:spcBef>
              <a:spcAft>
                <a:spcPct val="0"/>
              </a:spcAft>
            </a:pPr>
            <a:r>
              <a:rPr lang="en-GB" sz="1300" i="1">
                <a:solidFill>
                  <a:srgbClr val="FFFFFF"/>
                </a:solidFill>
              </a:rPr>
              <a:t>h = g </a:t>
            </a:r>
            <a:r>
              <a:rPr lang="en-GB" sz="1300" i="1" dirty="0">
                <a:solidFill>
                  <a:srgbClr val="FFFFFF"/>
                </a:solidFill>
              </a:rPr>
              <a:t>◦ f </a:t>
            </a:r>
            <a:endParaRPr lang="en-GB" sz="1300" i="1" baseline="30000" dirty="0">
              <a:solidFill>
                <a:srgbClr val="FFFFFF"/>
              </a:solidFill>
            </a:endParaRPr>
          </a:p>
        </p:txBody>
      </p:sp>
      <p:cxnSp>
        <p:nvCxnSpPr>
          <p:cNvPr id="76" name="61 Conector recto"/>
          <p:cNvCxnSpPr>
            <a:stCxn id="38" idx="3"/>
            <a:endCxn id="39" idx="1"/>
          </p:cNvCxnSpPr>
          <p:nvPr/>
        </p:nvCxnSpPr>
        <p:spPr bwMode="auto">
          <a:xfrm flipV="1">
            <a:off x="1638323" y="2714256"/>
            <a:ext cx="1388635" cy="1670"/>
          </a:xfrm>
          <a:prstGeom prst="line">
            <a:avLst/>
          </a:prstGeom>
          <a:solidFill>
            <a:schemeClr val="accent1"/>
          </a:solidFill>
          <a:ln w="9525" cap="flat" cmpd="sng" algn="ctr">
            <a:solidFill>
              <a:schemeClr val="bg1"/>
            </a:solidFill>
            <a:prstDash val="dash"/>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7" name="68 CuadroTexto"/>
          <p:cNvSpPr txBox="1"/>
          <p:nvPr/>
        </p:nvSpPr>
        <p:spPr>
          <a:xfrm>
            <a:off x="2205051" y="2429009"/>
            <a:ext cx="277640" cy="292388"/>
          </a:xfrm>
          <a:prstGeom prst="rect">
            <a:avLst/>
          </a:prstGeom>
          <a:noFill/>
        </p:spPr>
        <p:txBody>
          <a:bodyPr wrap="none" rtlCol="0">
            <a:spAutoFit/>
          </a:bodyPr>
          <a:lstStyle/>
          <a:p>
            <a:pPr defTabSz="685783" eaLnBrk="0" fontAlgn="base" hangingPunct="0">
              <a:spcBef>
                <a:spcPct val="0"/>
              </a:spcBef>
              <a:spcAft>
                <a:spcPct val="0"/>
              </a:spcAft>
            </a:pPr>
            <a:r>
              <a:rPr lang="en-GB" sz="1300" i="1">
                <a:solidFill>
                  <a:srgbClr val="FFFFFF"/>
                </a:solidFill>
              </a:rPr>
              <a:t>h</a:t>
            </a:r>
            <a:endParaRPr lang="en-GB" sz="1300" i="1" baseline="30000" dirty="0">
              <a:solidFill>
                <a:srgbClr val="FFFFFF"/>
              </a:solidFill>
            </a:endParaRPr>
          </a:p>
        </p:txBody>
      </p:sp>
      <p:sp>
        <p:nvSpPr>
          <p:cNvPr id="25" name="68 CuadroTexto"/>
          <p:cNvSpPr txBox="1"/>
          <p:nvPr/>
        </p:nvSpPr>
        <p:spPr>
          <a:xfrm>
            <a:off x="2205051" y="4026324"/>
            <a:ext cx="5477782" cy="553998"/>
          </a:xfrm>
          <a:prstGeom prst="rect">
            <a:avLst/>
          </a:prstGeom>
          <a:noFill/>
        </p:spPr>
        <p:txBody>
          <a:bodyPr wrap="none" rtlCol="0">
            <a:spAutoFit/>
          </a:bodyPr>
          <a:lstStyle/>
          <a:p>
            <a:pPr defTabSz="685783" eaLnBrk="0" fontAlgn="base" hangingPunct="0">
              <a:spcBef>
                <a:spcPct val="0"/>
              </a:spcBef>
              <a:spcAft>
                <a:spcPct val="0"/>
              </a:spcAft>
            </a:pPr>
            <a:r>
              <a:rPr lang="en-GB" sz="3000" i="1" dirty="0">
                <a:solidFill>
                  <a:srgbClr val="FFFFFF"/>
                </a:solidFill>
              </a:rPr>
              <a:t>Equational Reasoning h = g ◦ f </a:t>
            </a:r>
            <a:endParaRPr lang="en-GB" sz="3000" i="1" baseline="30000" dirty="0">
              <a:solidFill>
                <a:srgbClr val="FFFFFF"/>
              </a:solidFill>
            </a:endParaRPr>
          </a:p>
        </p:txBody>
      </p:sp>
    </p:spTree>
    <p:extLst>
      <p:ext uri="{BB962C8B-B14F-4D97-AF65-F5344CB8AC3E}">
        <p14:creationId xmlns:p14="http://schemas.microsoft.com/office/powerpoint/2010/main" val="22446326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52982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rgbClr val="DBB76C"/>
                </a:solidFill>
                <a:latin typeface="Arial" charset="0"/>
                <a:ea typeface="Arial" charset="0"/>
                <a:cs typeface="Arial" charset="0"/>
              </a:rPr>
              <a:t>Three kinds of Arrows in Category Theory</a:t>
            </a:r>
            <a:endParaRPr lang="zh-CN" altLang="en-US" sz="2000" b="1" dirty="0">
              <a:solidFill>
                <a:srgbClr val="DBB76C"/>
              </a:solidFill>
              <a:latin typeface="Arial" charset="0"/>
              <a:ea typeface="Arial" charset="0"/>
              <a:cs typeface="Arial" charset="0"/>
            </a:endParaRPr>
          </a:p>
        </p:txBody>
      </p:sp>
      <p:sp>
        <p:nvSpPr>
          <p:cNvPr id="10247" name="矩形 2"/>
          <p:cNvSpPr>
            <a:spLocks noChangeArrowheads="1"/>
          </p:cNvSpPr>
          <p:nvPr/>
        </p:nvSpPr>
        <p:spPr bwMode="auto">
          <a:xfrm>
            <a:off x="1" y="1"/>
            <a:ext cx="428625" cy="557213"/>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mc:AlternateContent xmlns:mc="http://schemas.openxmlformats.org/markup-compatibility/2006">
        <mc:Choice xmlns:a14="http://schemas.microsoft.com/office/drawing/2010/main" Requires="a14">
          <p:sp>
            <p:nvSpPr>
              <p:cNvPr id="3" name="TextBox 2"/>
              <p:cNvSpPr txBox="1"/>
              <p:nvPr/>
            </p:nvSpPr>
            <p:spPr>
              <a:xfrm>
                <a:off x="5954564" y="1393282"/>
                <a:ext cx="1389932" cy="380489"/>
              </a:xfrm>
              <a:prstGeom prst="rect">
                <a:avLst/>
              </a:prstGeom>
              <a:noFill/>
              <a:ln>
                <a:solidFill>
                  <a:srgbClr val="DBB76C"/>
                </a:solidFill>
              </a:ln>
              <a:effectLst>
                <a:softEdge rad="127000"/>
              </a:effectLst>
            </p:spPr>
            <p:txBody>
              <a:bodyPr wrap="none" lIns="0" tIns="0" rIns="0" bIns="0"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800" i="1">
                          <a:solidFill>
                            <a:srgbClr val="FFFFFF"/>
                          </a:solidFill>
                          <a:latin typeface="Cambria Math" charset="0"/>
                        </a:rPr>
                        <m:t>𝐴</m:t>
                      </m:r>
                      <m:r>
                        <a:rPr lang="en-US" sz="1800" i="1">
                          <a:solidFill>
                            <a:srgbClr val="FFFFFF"/>
                          </a:solidFill>
                          <a:latin typeface="Cambria Math" charset="0"/>
                        </a:rPr>
                        <m:t> </m:t>
                      </m:r>
                      <m:groupChr>
                        <m:groupChrPr>
                          <m:chr m:val="→"/>
                          <m:vertJc m:val="bot"/>
                          <m:ctrlPr>
                            <a:rPr lang="en-US" sz="1800" i="1">
                              <a:solidFill>
                                <a:srgbClr val="FFFFFF"/>
                              </a:solidFill>
                              <a:latin typeface="Cambria Math" panose="02040503050406030204" pitchFamily="18" charset="0"/>
                            </a:rPr>
                          </m:ctrlPr>
                        </m:groupChrPr>
                        <m:e>
                          <m:r>
                            <m:rPr>
                              <m:brk m:alnAt="2"/>
                            </m:rPr>
                            <a:rPr lang="en-US" sz="1800" i="1">
                              <a:solidFill>
                                <a:srgbClr val="FFFFFF"/>
                              </a:solidFill>
                              <a:latin typeface="Cambria Math" charset="0"/>
                            </a:rPr>
                            <m:t> </m:t>
                          </m:r>
                          <m:r>
                            <a:rPr lang="en-US" sz="1800" i="1">
                              <a:solidFill>
                                <a:srgbClr val="FFFFFF"/>
                              </a:solidFill>
                              <a:latin typeface="Cambria Math" charset="0"/>
                            </a:rPr>
                            <m:t>          </m:t>
                          </m:r>
                          <m:r>
                            <a:rPr lang="en-US" sz="1800" i="1">
                              <a:solidFill>
                                <a:srgbClr val="FFFFFF"/>
                              </a:solidFill>
                              <a:latin typeface="Cambria Math" charset="0"/>
                            </a:rPr>
                            <m:t>𝑓</m:t>
                          </m:r>
                          <m:r>
                            <a:rPr lang="en-US" sz="1800" i="1">
                              <a:solidFill>
                                <a:srgbClr val="FFFFFF"/>
                              </a:solidFill>
                              <a:latin typeface="Cambria Math" charset="0"/>
                            </a:rPr>
                            <m:t>           </m:t>
                          </m:r>
                        </m:e>
                      </m:groupChr>
                      <m:r>
                        <a:rPr lang="en-US" sz="1800" i="1">
                          <a:solidFill>
                            <a:srgbClr val="FFFFFF"/>
                          </a:solidFill>
                          <a:latin typeface="Cambria Math" charset="0"/>
                        </a:rPr>
                        <m:t> </m:t>
                      </m:r>
                      <m:r>
                        <a:rPr lang="en-US" sz="1800" i="1">
                          <a:solidFill>
                            <a:srgbClr val="FFFFFF"/>
                          </a:solidFill>
                          <a:latin typeface="Cambria Math" charset="0"/>
                        </a:rPr>
                        <m:t>𝐵</m:t>
                      </m:r>
                    </m:oMath>
                  </m:oMathPara>
                </a14:m>
                <a:endParaRPr lang="en-US" sz="1800" dirty="0">
                  <a:solidFill>
                    <a:srgbClr val="FFFFFF"/>
                  </a:solidFill>
                </a:endParaRPr>
              </a:p>
            </p:txBody>
          </p:sp>
        </mc:Choice>
        <mc:Fallback>
          <p:sp>
            <p:nvSpPr>
              <p:cNvPr id="3" name="TextBox 2"/>
              <p:cNvSpPr txBox="1">
                <a:spLocks noRot="1" noChangeAspect="1" noMove="1" noResize="1" noEditPoints="1" noAdjustHandles="1" noChangeArrowheads="1" noChangeShapeType="1" noTextEdit="1"/>
              </p:cNvSpPr>
              <p:nvPr/>
            </p:nvSpPr>
            <p:spPr>
              <a:xfrm>
                <a:off x="5954564" y="1393282"/>
                <a:ext cx="1389932" cy="380489"/>
              </a:xfrm>
              <a:prstGeom prst="rect">
                <a:avLst/>
              </a:prstGeom>
              <a:blipFill>
                <a:blip r:embed="rId3"/>
                <a:stretch>
                  <a:fillRect l="-2727" t="-3226" r="-1818" b="-25806"/>
                </a:stretch>
              </a:blipFill>
              <a:ln>
                <a:solidFill>
                  <a:srgbClr val="DBB76C"/>
                </a:solidFill>
              </a:ln>
              <a:effectLst>
                <a:softEdge rad="127000"/>
              </a:effectLst>
            </p:spPr>
            <p:txBody>
              <a:bodyPr/>
              <a:lstStyle/>
              <a:p>
                <a:r>
                  <a:rPr lang="en-TW">
                    <a:noFill/>
                  </a:rPr>
                  <a:t> </a:t>
                </a:r>
              </a:p>
            </p:txBody>
          </p:sp>
        </mc:Fallback>
      </mc:AlternateContent>
      <p:sp>
        <p:nvSpPr>
          <p:cNvPr id="10" name="矩形 35"/>
          <p:cNvSpPr>
            <a:spLocks noChangeArrowheads="1"/>
          </p:cNvSpPr>
          <p:nvPr/>
        </p:nvSpPr>
        <p:spPr bwMode="auto">
          <a:xfrm>
            <a:off x="757239" y="650533"/>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83" fontAlgn="base">
              <a:spcBef>
                <a:spcPct val="0"/>
              </a:spcBef>
              <a:spcAft>
                <a:spcPct val="0"/>
              </a:spcAft>
            </a:pPr>
            <a:r>
              <a:rPr lang="en-US" altLang="x-none" sz="1800" dirty="0">
                <a:solidFill>
                  <a:srgbClr val="FFFFFF"/>
                </a:solidFill>
                <a:latin typeface="Arial" charset="0"/>
                <a:ea typeface="方正兰亭超细黑简体" charset="0"/>
              </a:rPr>
              <a:t>Category theory : </a:t>
            </a:r>
            <a:r>
              <a:rPr lang="en-US" altLang="x-none" sz="1800" i="1" dirty="0">
                <a:solidFill>
                  <a:srgbClr val="DBB76C"/>
                </a:solidFill>
                <a:latin typeface="Arial" charset="0"/>
                <a:ea typeface="方正兰亭超细黑简体" charset="0"/>
              </a:rPr>
              <a:t>Arrow (morphisms) chasing</a:t>
            </a:r>
            <a:r>
              <a:rPr lang="en-US" altLang="x-none" sz="1800" dirty="0">
                <a:solidFill>
                  <a:srgbClr val="DBB76C"/>
                </a:solidFill>
                <a:latin typeface="Arial" charset="0"/>
                <a:ea typeface="方正兰亭超细黑简体" charset="0"/>
              </a:rPr>
              <a:t> </a:t>
            </a:r>
          </a:p>
        </p:txBody>
      </p:sp>
      <p:sp>
        <p:nvSpPr>
          <p:cNvPr id="11" name="矩形 35"/>
          <p:cNvSpPr>
            <a:spLocks noChangeArrowheads="1"/>
          </p:cNvSpPr>
          <p:nvPr/>
        </p:nvSpPr>
        <p:spPr bwMode="auto">
          <a:xfrm>
            <a:off x="757239" y="1306528"/>
            <a:ext cx="11566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400" dirty="0">
                <a:solidFill>
                  <a:srgbClr val="FFFFFF"/>
                </a:solidFill>
                <a:latin typeface="Arial" charset="0"/>
                <a:ea typeface="方正兰亭超细黑简体" charset="0"/>
              </a:rPr>
              <a:t>1. Function</a:t>
            </a:r>
          </a:p>
        </p:txBody>
      </p:sp>
      <mc:AlternateContent xmlns:mc="http://schemas.openxmlformats.org/markup-compatibility/2006">
        <mc:Choice xmlns:a14="http://schemas.microsoft.com/office/drawing/2010/main" Requires="a14">
          <p:sp>
            <p:nvSpPr>
              <p:cNvPr id="14" name="矩形 35"/>
              <p:cNvSpPr>
                <a:spLocks noChangeArrowheads="1"/>
              </p:cNvSpPr>
              <p:nvPr/>
            </p:nvSpPr>
            <p:spPr bwMode="auto">
              <a:xfrm>
                <a:off x="962157" y="1627238"/>
                <a:ext cx="2353861"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dirty="0">
                    <a:solidFill>
                      <a:srgbClr val="DBB76C"/>
                    </a:solidFill>
                    <a:latin typeface="Arial" charset="0"/>
                    <a:ea typeface="方正兰亭超细黑简体" charset="0"/>
                  </a:rPr>
                  <a:t>A function </a:t>
                </a:r>
                <a14:m>
                  <m:oMath xmlns:m="http://schemas.openxmlformats.org/officeDocument/2006/math">
                    <m:r>
                      <a:rPr lang="en-US" altLang="x-none" sz="1050" i="1" dirty="0">
                        <a:solidFill>
                          <a:srgbClr val="DBB76C"/>
                        </a:solidFill>
                        <a:latin typeface="Cambria Math" charset="0"/>
                        <a:ea typeface="方正兰亭超细黑简体" charset="0"/>
                      </a:rPr>
                      <m:t>𝑐𝑜𝑚𝑝𝑎𝑟𝑒𝑠</m:t>
                    </m:r>
                    <m:r>
                      <a:rPr lang="en-US" altLang="x-none" sz="1050" i="1" dirty="0">
                        <a:solidFill>
                          <a:srgbClr val="DBB76C"/>
                        </a:solidFill>
                        <a:latin typeface="Cambria Math" charset="0"/>
                        <a:ea typeface="方正兰亭超细黑简体" charset="0"/>
                      </a:rPr>
                      <m:t> </m:t>
                    </m:r>
                    <m:r>
                      <a:rPr lang="en-US" altLang="x-none" sz="1050" i="1" dirty="0">
                        <a:solidFill>
                          <a:srgbClr val="DBB76C"/>
                        </a:solidFill>
                        <a:latin typeface="Cambria Math" charset="0"/>
                        <a:ea typeface="方正兰亭超细黑简体" charset="0"/>
                      </a:rPr>
                      <m:t>𝑡𝑤𝑜</m:t>
                    </m:r>
                    <m:r>
                      <a:rPr lang="en-US" altLang="x-none" sz="1050" i="1" dirty="0">
                        <a:solidFill>
                          <a:srgbClr val="DBB76C"/>
                        </a:solidFill>
                        <a:latin typeface="Cambria Math" charset="0"/>
                        <a:ea typeface="方正兰亭超细黑简体" charset="0"/>
                      </a:rPr>
                      <m:t> </m:t>
                    </m:r>
                    <m:r>
                      <a:rPr lang="en-US" altLang="x-none" sz="1050" i="1" dirty="0">
                        <a:solidFill>
                          <a:srgbClr val="DBB76C"/>
                        </a:solidFill>
                        <a:latin typeface="Cambria Math" charset="0"/>
                        <a:ea typeface="方正兰亭超细黑简体" charset="0"/>
                      </a:rPr>
                      <m:t>𝑜𝑏𝑗𝑒𝑐𝑡𝑠</m:t>
                    </m:r>
                  </m:oMath>
                </a14:m>
                <a:endParaRPr lang="en-US" altLang="x-none" sz="1050" dirty="0">
                  <a:solidFill>
                    <a:srgbClr val="DBB76C"/>
                  </a:solidFill>
                  <a:latin typeface="Arial" charset="0"/>
                  <a:ea typeface="方正兰亭超细黑简体" charset="0"/>
                </a:endParaRPr>
              </a:p>
            </p:txBody>
          </p:sp>
        </mc:Choice>
        <mc:Fallback>
          <p:sp>
            <p:nvSpPr>
              <p:cNvPr id="14" name="矩形 35"/>
              <p:cNvSpPr>
                <a:spLocks noRot="1" noChangeAspect="1" noMove="1" noResize="1" noEditPoints="1" noAdjustHandles="1" noChangeArrowheads="1" noChangeShapeType="1" noTextEdit="1"/>
              </p:cNvSpPr>
              <p:nvPr/>
            </p:nvSpPr>
            <p:spPr bwMode="auto">
              <a:xfrm>
                <a:off x="962157" y="1627238"/>
                <a:ext cx="2353861" cy="253916"/>
              </a:xfrm>
              <a:prstGeom prst="rect">
                <a:avLst/>
              </a:prstGeom>
              <a:blipFill>
                <a:blip r:embed="rId4"/>
                <a:stretch>
                  <a:fillRect b="-10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
        <p:nvSpPr>
          <p:cNvPr id="16" name="矩形 35"/>
          <p:cNvSpPr>
            <a:spLocks noChangeArrowheads="1"/>
          </p:cNvSpPr>
          <p:nvPr/>
        </p:nvSpPr>
        <p:spPr bwMode="auto">
          <a:xfrm>
            <a:off x="757239" y="2084128"/>
            <a:ext cx="11566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400" dirty="0">
                <a:solidFill>
                  <a:srgbClr val="FFFFFF"/>
                </a:solidFill>
                <a:latin typeface="Arial" charset="0"/>
                <a:ea typeface="方正兰亭超细黑简体" charset="0"/>
              </a:rPr>
              <a:t>2. </a:t>
            </a:r>
            <a:r>
              <a:rPr lang="en-US" altLang="x-none" sz="1400" dirty="0" err="1">
                <a:solidFill>
                  <a:srgbClr val="FFFFFF"/>
                </a:solidFill>
                <a:latin typeface="Arial" charset="0"/>
                <a:ea typeface="方正兰亭超细黑简体" charset="0"/>
              </a:rPr>
              <a:t>Functor</a:t>
            </a:r>
            <a:endParaRPr lang="en-US" altLang="x-none" sz="1400" dirty="0">
              <a:solidFill>
                <a:srgbClr val="FFFFFF"/>
              </a:solidFill>
              <a:latin typeface="Arial" charset="0"/>
              <a:ea typeface="方正兰亭超细黑简体" charset="0"/>
            </a:endParaRPr>
          </a:p>
        </p:txBody>
      </p:sp>
      <mc:AlternateContent xmlns:mc="http://schemas.openxmlformats.org/markup-compatibility/2006">
        <mc:Choice xmlns:a14="http://schemas.microsoft.com/office/drawing/2010/main" Requires="a14">
          <p:sp>
            <p:nvSpPr>
              <p:cNvPr id="17" name="矩形 35"/>
              <p:cNvSpPr>
                <a:spLocks noChangeArrowheads="1"/>
              </p:cNvSpPr>
              <p:nvPr/>
            </p:nvSpPr>
            <p:spPr bwMode="auto">
              <a:xfrm>
                <a:off x="962157" y="2404839"/>
                <a:ext cx="3163277"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dirty="0">
                    <a:solidFill>
                      <a:srgbClr val="DBB76C"/>
                    </a:solidFill>
                    <a:latin typeface="Arial" charset="0"/>
                    <a:ea typeface="方正兰亭超细黑简体" charset="0"/>
                  </a:rPr>
                  <a:t>A </a:t>
                </a:r>
                <a:r>
                  <a:rPr lang="en-US" altLang="x-none" sz="1050" dirty="0" err="1">
                    <a:solidFill>
                      <a:srgbClr val="DBB76C"/>
                    </a:solidFill>
                    <a:latin typeface="Arial" charset="0"/>
                    <a:ea typeface="方正兰亭超细黑简体" charset="0"/>
                  </a:rPr>
                  <a:t>Functor</a:t>
                </a:r>
                <a:r>
                  <a:rPr lang="en-US" altLang="x-none" sz="1050" dirty="0">
                    <a:solidFill>
                      <a:srgbClr val="DBB76C"/>
                    </a:solidFill>
                    <a:latin typeface="Arial" charset="0"/>
                    <a:ea typeface="方正兰亭超细黑简体" charset="0"/>
                  </a:rPr>
                  <a:t> </a:t>
                </a:r>
                <a14:m>
                  <m:oMath xmlns:m="http://schemas.openxmlformats.org/officeDocument/2006/math">
                    <m:r>
                      <a:rPr lang="en-US" altLang="x-none" sz="1050" i="1" dirty="0">
                        <a:solidFill>
                          <a:srgbClr val="DBB76C"/>
                        </a:solidFill>
                        <a:latin typeface="Cambria Math" charset="0"/>
                        <a:ea typeface="方正兰亭超细黑简体" charset="0"/>
                      </a:rPr>
                      <m:t>𝑐𝑜𝑚𝑝𝑎𝑟𝑒𝑠</m:t>
                    </m:r>
                    <m:r>
                      <a:rPr lang="en-US" altLang="x-none" sz="1050" i="1" dirty="0">
                        <a:solidFill>
                          <a:srgbClr val="DBB76C"/>
                        </a:solidFill>
                        <a:latin typeface="Cambria Math" charset="0"/>
                        <a:ea typeface="方正兰亭超细黑简体" charset="0"/>
                      </a:rPr>
                      <m:t> </m:t>
                    </m:r>
                    <m:r>
                      <a:rPr lang="en-US" altLang="x-none" sz="1050" i="1" dirty="0">
                        <a:solidFill>
                          <a:srgbClr val="DBB76C"/>
                        </a:solidFill>
                        <a:latin typeface="Cambria Math" charset="0"/>
                        <a:ea typeface="方正兰亭超细黑简体" charset="0"/>
                      </a:rPr>
                      <m:t>𝑡𝑤𝑜</m:t>
                    </m:r>
                    <m:r>
                      <a:rPr lang="en-US" altLang="x-none" sz="1050" i="1" dirty="0">
                        <a:solidFill>
                          <a:srgbClr val="DBB76C"/>
                        </a:solidFill>
                        <a:latin typeface="Cambria Math" charset="0"/>
                        <a:ea typeface="方正兰亭超细黑简体" charset="0"/>
                      </a:rPr>
                      <m:t> </m:t>
                    </m:r>
                  </m:oMath>
                </a14:m>
                <a:r>
                  <a:rPr lang="en-US" altLang="x-none" sz="1050" dirty="0">
                    <a:solidFill>
                      <a:srgbClr val="DBB76C"/>
                    </a:solidFill>
                    <a:latin typeface="Arial" charset="0"/>
                    <a:ea typeface="方正兰亭超细黑简体" charset="0"/>
                  </a:rPr>
                  <a:t>categories</a:t>
                </a:r>
              </a:p>
            </p:txBody>
          </p:sp>
        </mc:Choice>
        <mc:Fallback>
          <p:sp>
            <p:nvSpPr>
              <p:cNvPr id="17" name="矩形 35"/>
              <p:cNvSpPr>
                <a:spLocks noRot="1" noChangeAspect="1" noMove="1" noResize="1" noEditPoints="1" noAdjustHandles="1" noChangeArrowheads="1" noChangeShapeType="1" noTextEdit="1"/>
              </p:cNvSpPr>
              <p:nvPr/>
            </p:nvSpPr>
            <p:spPr bwMode="auto">
              <a:xfrm>
                <a:off x="962157" y="2404839"/>
                <a:ext cx="3163277" cy="253916"/>
              </a:xfrm>
              <a:prstGeom prst="rect">
                <a:avLst/>
              </a:prstGeom>
              <a:blipFill>
                <a:blip r:embed="rId5"/>
                <a:stretch>
                  <a:fillRect b="-10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19" name="TextBox 18"/>
              <p:cNvSpPr txBox="1"/>
              <p:nvPr/>
            </p:nvSpPr>
            <p:spPr>
              <a:xfrm>
                <a:off x="4232712" y="2803704"/>
                <a:ext cx="1409938" cy="372153"/>
              </a:xfrm>
              <a:prstGeom prst="rect">
                <a:avLst/>
              </a:prstGeom>
              <a:noFill/>
              <a:ln>
                <a:solidFill>
                  <a:srgbClr val="DBB76C"/>
                </a:solidFill>
              </a:ln>
              <a:effectLst>
                <a:softEdge rad="63500"/>
              </a:effectLst>
            </p:spPr>
            <p:txBody>
              <a:bodyPr wrap="none" lIns="0" tIns="0" rIns="0" bIns="0"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800" i="1">
                          <a:solidFill>
                            <a:srgbClr val="FFFFFF"/>
                          </a:solidFill>
                          <a:latin typeface="Cambria Math" charset="0"/>
                        </a:rPr>
                        <m:t>𝑆</m:t>
                      </m:r>
                      <m:r>
                        <a:rPr lang="en-US" sz="1800" i="1">
                          <a:solidFill>
                            <a:srgbClr val="FFFFFF"/>
                          </a:solidFill>
                          <a:latin typeface="Cambria Math" charset="0"/>
                        </a:rPr>
                        <m:t> </m:t>
                      </m:r>
                      <m:groupChr>
                        <m:groupChrPr>
                          <m:chr m:val="→"/>
                          <m:vertJc m:val="bot"/>
                          <m:ctrlPr>
                            <a:rPr lang="en-US" sz="1800" i="1">
                              <a:solidFill>
                                <a:srgbClr val="FFFFFF"/>
                              </a:solidFill>
                              <a:latin typeface="Cambria Math" panose="02040503050406030204" pitchFamily="18" charset="0"/>
                            </a:rPr>
                          </m:ctrlPr>
                        </m:groupChrPr>
                        <m:e>
                          <m:r>
                            <m:rPr>
                              <m:brk m:alnAt="2"/>
                            </m:rPr>
                            <a:rPr lang="en-US" sz="1800" i="1">
                              <a:solidFill>
                                <a:srgbClr val="FFFFFF"/>
                              </a:solidFill>
                              <a:latin typeface="Cambria Math" charset="0"/>
                            </a:rPr>
                            <m:t> </m:t>
                          </m:r>
                          <m:r>
                            <a:rPr lang="en-US" sz="1800" i="1">
                              <a:solidFill>
                                <a:srgbClr val="FFFFFF"/>
                              </a:solidFill>
                              <a:latin typeface="Cambria Math" charset="0"/>
                            </a:rPr>
                            <m:t>          </m:t>
                          </m:r>
                          <m:r>
                            <a:rPr lang="en-US" sz="1800" i="1">
                              <a:solidFill>
                                <a:srgbClr val="FFFFFF"/>
                              </a:solidFill>
                              <a:latin typeface="Cambria Math" charset="0"/>
                            </a:rPr>
                            <m:t>𝐹</m:t>
                          </m:r>
                          <m:r>
                            <a:rPr lang="en-US" sz="1800" i="1">
                              <a:solidFill>
                                <a:srgbClr val="FFFFFF"/>
                              </a:solidFill>
                              <a:latin typeface="Cambria Math" charset="0"/>
                            </a:rPr>
                            <m:t>           </m:t>
                          </m:r>
                        </m:e>
                      </m:groupChr>
                      <m:r>
                        <a:rPr lang="en-US" sz="1800" i="1">
                          <a:solidFill>
                            <a:srgbClr val="FFFFFF"/>
                          </a:solidFill>
                          <a:latin typeface="Cambria Math" charset="0"/>
                        </a:rPr>
                        <m:t>  </m:t>
                      </m:r>
                      <m:r>
                        <a:rPr lang="en-US" sz="1800" i="1">
                          <a:solidFill>
                            <a:srgbClr val="FFFFFF"/>
                          </a:solidFill>
                          <a:latin typeface="Cambria Math" charset="0"/>
                        </a:rPr>
                        <m:t>𝑇</m:t>
                      </m:r>
                    </m:oMath>
                  </m:oMathPara>
                </a14:m>
                <a:endParaRPr lang="en-US" sz="1800" dirty="0">
                  <a:solidFill>
                    <a:srgbClr val="FFFFFF"/>
                  </a:solidFill>
                </a:endParaRPr>
              </a:p>
            </p:txBody>
          </p:sp>
        </mc:Choice>
        <mc:Fallback>
          <p:sp>
            <p:nvSpPr>
              <p:cNvPr id="19" name="TextBox 18"/>
              <p:cNvSpPr txBox="1">
                <a:spLocks noRot="1" noChangeAspect="1" noMove="1" noResize="1" noEditPoints="1" noAdjustHandles="1" noChangeArrowheads="1" noChangeShapeType="1" noTextEdit="1"/>
              </p:cNvSpPr>
              <p:nvPr/>
            </p:nvSpPr>
            <p:spPr>
              <a:xfrm>
                <a:off x="4232712" y="2803704"/>
                <a:ext cx="1409938" cy="372153"/>
              </a:xfrm>
              <a:prstGeom prst="rect">
                <a:avLst/>
              </a:prstGeom>
              <a:blipFill>
                <a:blip r:embed="rId6"/>
                <a:stretch>
                  <a:fillRect l="-1786" t="-10000" r="-1786" b="-30000"/>
                </a:stretch>
              </a:blipFill>
              <a:ln>
                <a:solidFill>
                  <a:srgbClr val="DBB76C"/>
                </a:solidFill>
              </a:ln>
              <a:effectLst>
                <a:softEdge rad="63500"/>
              </a:effectLst>
            </p:spPr>
            <p:txBody>
              <a:bodyPr/>
              <a:lstStyle/>
              <a:p>
                <a:r>
                  <a:rPr lang="en-TW">
                    <a:noFill/>
                  </a:rPr>
                  <a:t> </a:t>
                </a:r>
              </a:p>
            </p:txBody>
          </p:sp>
        </mc:Fallback>
      </mc:AlternateContent>
      <p:sp>
        <p:nvSpPr>
          <p:cNvPr id="20" name="矩形 35"/>
          <p:cNvSpPr>
            <a:spLocks noChangeArrowheads="1"/>
          </p:cNvSpPr>
          <p:nvPr/>
        </p:nvSpPr>
        <p:spPr bwMode="auto">
          <a:xfrm>
            <a:off x="757238" y="3332842"/>
            <a:ext cx="23049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400" dirty="0">
                <a:solidFill>
                  <a:srgbClr val="FFFFFF"/>
                </a:solidFill>
                <a:latin typeface="Arial" charset="0"/>
                <a:ea typeface="方正兰亭超细黑简体" charset="0"/>
              </a:rPr>
              <a:t>3. Natural Transformation</a:t>
            </a:r>
          </a:p>
        </p:txBody>
      </p:sp>
      <p:sp>
        <p:nvSpPr>
          <p:cNvPr id="21" name="矩形 35"/>
          <p:cNvSpPr>
            <a:spLocks noChangeArrowheads="1"/>
          </p:cNvSpPr>
          <p:nvPr/>
        </p:nvSpPr>
        <p:spPr bwMode="auto">
          <a:xfrm>
            <a:off x="962157" y="3653552"/>
            <a:ext cx="316327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dirty="0">
                <a:solidFill>
                  <a:srgbClr val="DBB76C"/>
                </a:solidFill>
                <a:latin typeface="Arial" charset="0"/>
                <a:ea typeface="方正兰亭超细黑简体" charset="0"/>
              </a:rPr>
              <a:t>A Natural Transformation compares two </a:t>
            </a:r>
            <a:r>
              <a:rPr lang="en-US" altLang="x-none" sz="1050" dirty="0" err="1">
                <a:solidFill>
                  <a:srgbClr val="DBB76C"/>
                </a:solidFill>
                <a:latin typeface="Arial" charset="0"/>
                <a:ea typeface="方正兰亭超细黑简体" charset="0"/>
              </a:rPr>
              <a:t>Functors</a:t>
            </a:r>
            <a:endParaRPr lang="en-US" altLang="x-none" sz="1050" dirty="0">
              <a:solidFill>
                <a:srgbClr val="DBB76C"/>
              </a:solidFill>
              <a:latin typeface="Arial" charset="0"/>
              <a:ea typeface="方正兰亭超细黑简体" charset="0"/>
            </a:endParaRPr>
          </a:p>
        </p:txBody>
      </p:sp>
      <mc:AlternateContent xmlns:mc="http://schemas.openxmlformats.org/markup-compatibility/2006">
        <mc:Choice xmlns:a14="http://schemas.microsoft.com/office/drawing/2010/main" Requires="a14">
          <p:sp>
            <p:nvSpPr>
              <p:cNvPr id="5" name="TextBox 4"/>
              <p:cNvSpPr txBox="1"/>
              <p:nvPr/>
            </p:nvSpPr>
            <p:spPr>
              <a:xfrm>
                <a:off x="4216670" y="3705463"/>
                <a:ext cx="322589" cy="292388"/>
              </a:xfrm>
              <a:prstGeom prst="rect">
                <a:avLst/>
              </a:prstGeom>
              <a:noFill/>
            </p:spPr>
            <p:txBody>
              <a:bodyPr wrap="none"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300" i="1">
                          <a:solidFill>
                            <a:srgbClr val="FFFFFF"/>
                          </a:solidFill>
                          <a:latin typeface="Cambria Math" charset="0"/>
                        </a:rPr>
                        <m:t>𝑆</m:t>
                      </m:r>
                    </m:oMath>
                  </m:oMathPara>
                </a14:m>
                <a:endParaRPr lang="en-US" sz="1300" dirty="0">
                  <a:solidFill>
                    <a:srgbClr val="FFFFFF"/>
                  </a:solidFill>
                </a:endParaRPr>
              </a:p>
            </p:txBody>
          </p:sp>
        </mc:Choice>
        <mc:Fallback>
          <p:sp>
            <p:nvSpPr>
              <p:cNvPr id="5" name="TextBox 4"/>
              <p:cNvSpPr txBox="1">
                <a:spLocks noRot="1" noChangeAspect="1" noMove="1" noResize="1" noEditPoints="1" noAdjustHandles="1" noChangeArrowheads="1" noChangeShapeType="1" noTextEdit="1"/>
              </p:cNvSpPr>
              <p:nvPr/>
            </p:nvSpPr>
            <p:spPr>
              <a:xfrm>
                <a:off x="4216670" y="3705463"/>
                <a:ext cx="322589" cy="292388"/>
              </a:xfrm>
              <a:prstGeom prst="rect">
                <a:avLst/>
              </a:prstGeom>
              <a:blipFill>
                <a:blip r:embed="rId7"/>
                <a:stretch>
                  <a:fillRect/>
                </a:stretch>
              </a:blipFill>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25" name="TextBox 24"/>
              <p:cNvSpPr txBox="1"/>
              <p:nvPr/>
            </p:nvSpPr>
            <p:spPr>
              <a:xfrm>
                <a:off x="6199274" y="3676929"/>
                <a:ext cx="1389996" cy="349455"/>
              </a:xfrm>
              <a:prstGeom prst="rect">
                <a:avLst/>
              </a:prstGeom>
              <a:noFill/>
              <a:ln>
                <a:solidFill>
                  <a:srgbClr val="DBB76C"/>
                </a:solidFill>
              </a:ln>
              <a:effectLst>
                <a:softEdge rad="63500"/>
              </a:effectLst>
            </p:spPr>
            <p:txBody>
              <a:bodyPr wrap="none" lIns="0" tIns="0" rIns="0" bIns="0"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800" i="1">
                          <a:solidFill>
                            <a:srgbClr val="FFFFFF"/>
                          </a:solidFill>
                          <a:latin typeface="Cambria Math" charset="0"/>
                        </a:rPr>
                        <m:t>𝐹</m:t>
                      </m:r>
                      <m:r>
                        <a:rPr lang="en-US" sz="1800" i="1">
                          <a:solidFill>
                            <a:srgbClr val="FFFFFF"/>
                          </a:solidFill>
                          <a:latin typeface="Cambria Math" charset="0"/>
                        </a:rPr>
                        <m:t> </m:t>
                      </m:r>
                      <m:groupChr>
                        <m:groupChrPr>
                          <m:chr m:val="→"/>
                          <m:vertJc m:val="bot"/>
                          <m:ctrlPr>
                            <a:rPr lang="en-US" sz="1800" i="1">
                              <a:solidFill>
                                <a:srgbClr val="FFFFFF"/>
                              </a:solidFill>
                              <a:latin typeface="Cambria Math" panose="02040503050406030204" pitchFamily="18" charset="0"/>
                            </a:rPr>
                          </m:ctrlPr>
                        </m:groupChrPr>
                        <m:e>
                          <m:r>
                            <m:rPr>
                              <m:brk m:alnAt="2"/>
                            </m:rPr>
                            <a:rPr lang="en-US" sz="1800" i="1">
                              <a:solidFill>
                                <a:srgbClr val="FFFFFF"/>
                              </a:solidFill>
                              <a:latin typeface="Cambria Math" charset="0"/>
                            </a:rPr>
                            <m:t> </m:t>
                          </m:r>
                          <m:r>
                            <a:rPr lang="en-US" sz="1800" i="1">
                              <a:solidFill>
                                <a:srgbClr val="FFFFFF"/>
                              </a:solidFill>
                              <a:latin typeface="Cambria Math" charset="0"/>
                            </a:rPr>
                            <m:t>          </m:t>
                          </m:r>
                          <m:r>
                            <a:rPr lang="en-US" sz="1800" i="1">
                              <a:solidFill>
                                <a:srgbClr val="FFFFFF"/>
                              </a:solidFill>
                              <a:latin typeface="Cambria Math" charset="0"/>
                              <a:ea typeface="Cambria Math" charset="0"/>
                              <a:cs typeface="Cambria Math" charset="0"/>
                            </a:rPr>
                            <m:t>𝜂</m:t>
                          </m:r>
                          <m:r>
                            <a:rPr lang="en-US" sz="1800" i="1">
                              <a:solidFill>
                                <a:srgbClr val="FFFFFF"/>
                              </a:solidFill>
                              <a:latin typeface="Cambria Math" charset="0"/>
                            </a:rPr>
                            <m:t>           </m:t>
                          </m:r>
                        </m:e>
                      </m:groupChr>
                      <m:r>
                        <a:rPr lang="en-US" sz="1800" i="1">
                          <a:solidFill>
                            <a:srgbClr val="FFFFFF"/>
                          </a:solidFill>
                          <a:latin typeface="Cambria Math" charset="0"/>
                        </a:rPr>
                        <m:t> </m:t>
                      </m:r>
                      <m:r>
                        <a:rPr lang="en-US" sz="1800" i="1">
                          <a:solidFill>
                            <a:srgbClr val="FFFFFF"/>
                          </a:solidFill>
                          <a:latin typeface="Cambria Math" charset="0"/>
                        </a:rPr>
                        <m:t>𝐺</m:t>
                      </m:r>
                    </m:oMath>
                  </m:oMathPara>
                </a14:m>
                <a:endParaRPr lang="en-US" sz="1800" dirty="0">
                  <a:solidFill>
                    <a:srgbClr val="FFFFFF"/>
                  </a:solidFill>
                </a:endParaRPr>
              </a:p>
            </p:txBody>
          </p:sp>
        </mc:Choice>
        <mc:Fallback>
          <p:sp>
            <p:nvSpPr>
              <p:cNvPr id="25" name="TextBox 24"/>
              <p:cNvSpPr txBox="1">
                <a:spLocks noRot="1" noChangeAspect="1" noMove="1" noResize="1" noEditPoints="1" noAdjustHandles="1" noChangeArrowheads="1" noChangeShapeType="1" noTextEdit="1"/>
              </p:cNvSpPr>
              <p:nvPr/>
            </p:nvSpPr>
            <p:spPr>
              <a:xfrm>
                <a:off x="6199274" y="3676929"/>
                <a:ext cx="1389996" cy="349455"/>
              </a:xfrm>
              <a:prstGeom prst="rect">
                <a:avLst/>
              </a:prstGeom>
              <a:blipFill>
                <a:blip r:embed="rId8"/>
                <a:stretch>
                  <a:fillRect l="-2703" t="-13793" r="-1802" b="-27586"/>
                </a:stretch>
              </a:blipFill>
              <a:ln>
                <a:solidFill>
                  <a:srgbClr val="DBB76C"/>
                </a:solidFill>
              </a:ln>
              <a:effectLst>
                <a:softEdge rad="63500"/>
              </a:effectLst>
            </p:spPr>
            <p:txBody>
              <a:bodyPr/>
              <a:lstStyle/>
              <a:p>
                <a:r>
                  <a:rPr lang="en-TW">
                    <a:noFill/>
                  </a:rPr>
                  <a:t> </a:t>
                </a:r>
              </a:p>
            </p:txBody>
          </p:sp>
        </mc:Fallback>
      </mc:AlternateContent>
      <p:sp>
        <p:nvSpPr>
          <p:cNvPr id="28" name="矩形 35"/>
          <p:cNvSpPr>
            <a:spLocks noChangeArrowheads="1"/>
          </p:cNvSpPr>
          <p:nvPr/>
        </p:nvSpPr>
        <p:spPr bwMode="auto">
          <a:xfrm>
            <a:off x="757238" y="4239310"/>
            <a:ext cx="189507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800" i="1" dirty="0">
                <a:solidFill>
                  <a:srgbClr val="FFFFFF"/>
                </a:solidFill>
                <a:latin typeface="Arial" charset="0"/>
                <a:ea typeface="方正兰亭超细黑简体" charset="0"/>
              </a:rPr>
              <a:t>Source</a:t>
            </a:r>
            <a:r>
              <a:rPr lang="en-US" altLang="x-none" sz="800" dirty="0">
                <a:solidFill>
                  <a:srgbClr val="FFFFFF"/>
                </a:solidFill>
                <a:latin typeface="Arial" charset="0"/>
                <a:ea typeface="方正兰亭超细黑简体" charset="0"/>
              </a:rPr>
              <a:t> : </a:t>
            </a:r>
            <a:r>
              <a:rPr lang="en-US" altLang="x-none" sz="800" dirty="0" err="1">
                <a:solidFill>
                  <a:srgbClr val="FFFFFF"/>
                </a:solidFill>
                <a:latin typeface="Arial" charset="0"/>
                <a:ea typeface="方正兰亭超细黑简体" charset="0"/>
              </a:rPr>
              <a:t>Schalk</a:t>
            </a:r>
            <a:r>
              <a:rPr lang="en-US" altLang="x-none" sz="800" dirty="0">
                <a:solidFill>
                  <a:srgbClr val="FFFFFF"/>
                </a:solidFill>
                <a:latin typeface="Arial" charset="0"/>
                <a:ea typeface="方正兰亭超细黑简体" charset="0"/>
              </a:rPr>
              <a:t> and Simmons, 2005</a:t>
            </a:r>
          </a:p>
        </p:txBody>
      </p:sp>
      <mc:AlternateContent xmlns:mc="http://schemas.openxmlformats.org/markup-compatibility/2006">
        <mc:Choice xmlns:a14="http://schemas.microsoft.com/office/drawing/2010/main" Requires="a14">
          <p:sp>
            <p:nvSpPr>
              <p:cNvPr id="26" name="TextBox 25"/>
              <p:cNvSpPr txBox="1"/>
              <p:nvPr/>
            </p:nvSpPr>
            <p:spPr>
              <a:xfrm>
                <a:off x="5295019" y="2060838"/>
                <a:ext cx="365240" cy="276999"/>
              </a:xfrm>
              <a:prstGeom prst="rect">
                <a:avLst/>
              </a:prstGeom>
              <a:noFill/>
            </p:spPr>
            <p:txBody>
              <a:bodyPr wrap="square"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200" i="1">
                          <a:solidFill>
                            <a:srgbClr val="FFFFFF"/>
                          </a:solidFill>
                          <a:latin typeface="Cambria Math" charset="0"/>
                        </a:rPr>
                        <m:t>𝑆</m:t>
                      </m:r>
                    </m:oMath>
                  </m:oMathPara>
                </a14:m>
                <a:endParaRPr lang="en-US" sz="1200" dirty="0">
                  <a:solidFill>
                    <a:srgbClr val="FFFFFF"/>
                  </a:solidFill>
                </a:endParaRPr>
              </a:p>
            </p:txBody>
          </p:sp>
        </mc:Choice>
        <mc:Fallback>
          <p:sp>
            <p:nvSpPr>
              <p:cNvPr id="26" name="TextBox 25"/>
              <p:cNvSpPr txBox="1">
                <a:spLocks noRot="1" noChangeAspect="1" noMove="1" noResize="1" noEditPoints="1" noAdjustHandles="1" noChangeArrowheads="1" noChangeShapeType="1" noTextEdit="1"/>
              </p:cNvSpPr>
              <p:nvPr/>
            </p:nvSpPr>
            <p:spPr>
              <a:xfrm>
                <a:off x="5295019" y="2060838"/>
                <a:ext cx="365240" cy="276999"/>
              </a:xfrm>
              <a:prstGeom prst="rect">
                <a:avLst/>
              </a:prstGeom>
              <a:blipFill>
                <a:blip r:embed="rId9"/>
                <a:stretch>
                  <a:fillRect/>
                </a:stretch>
              </a:blipFill>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27" name="TextBox 26"/>
              <p:cNvSpPr txBox="1"/>
              <p:nvPr/>
            </p:nvSpPr>
            <p:spPr>
              <a:xfrm>
                <a:off x="6523423" y="2055252"/>
                <a:ext cx="365240" cy="276999"/>
              </a:xfrm>
              <a:prstGeom prst="rect">
                <a:avLst/>
              </a:prstGeom>
              <a:noFill/>
            </p:spPr>
            <p:txBody>
              <a:bodyPr wrap="square"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200" i="1">
                          <a:solidFill>
                            <a:srgbClr val="FFFFFF"/>
                          </a:solidFill>
                          <a:latin typeface="Cambria Math" charset="0"/>
                        </a:rPr>
                        <m:t>𝑇</m:t>
                      </m:r>
                    </m:oMath>
                  </m:oMathPara>
                </a14:m>
                <a:endParaRPr lang="en-US" sz="1200" dirty="0">
                  <a:solidFill>
                    <a:srgbClr val="FFFFFF"/>
                  </a:solidFill>
                </a:endParaRPr>
              </a:p>
            </p:txBody>
          </p:sp>
        </mc:Choice>
        <mc:Fallback>
          <p:sp>
            <p:nvSpPr>
              <p:cNvPr id="27" name="TextBox 26"/>
              <p:cNvSpPr txBox="1">
                <a:spLocks noRot="1" noChangeAspect="1" noMove="1" noResize="1" noEditPoints="1" noAdjustHandles="1" noChangeArrowheads="1" noChangeShapeType="1" noTextEdit="1"/>
              </p:cNvSpPr>
              <p:nvPr/>
            </p:nvSpPr>
            <p:spPr>
              <a:xfrm>
                <a:off x="6523423" y="2055252"/>
                <a:ext cx="365240" cy="276999"/>
              </a:xfrm>
              <a:prstGeom prst="rect">
                <a:avLst/>
              </a:prstGeom>
              <a:blipFill>
                <a:blip r:embed="rId10"/>
                <a:stretch>
                  <a:fillRect/>
                </a:stretch>
              </a:blipFill>
            </p:spPr>
            <p:txBody>
              <a:bodyPr/>
              <a:lstStyle/>
              <a:p>
                <a:r>
                  <a:rPr lang="en-TW">
                    <a:noFill/>
                  </a:rPr>
                  <a:t> </a:t>
                </a:r>
              </a:p>
            </p:txBody>
          </p:sp>
        </mc:Fallback>
      </mc:AlternateContent>
      <p:sp>
        <p:nvSpPr>
          <p:cNvPr id="29" name="Oval 28"/>
          <p:cNvSpPr/>
          <p:nvPr/>
        </p:nvSpPr>
        <p:spPr bwMode="auto">
          <a:xfrm>
            <a:off x="4253728" y="2084127"/>
            <a:ext cx="1265144" cy="630874"/>
          </a:xfrm>
          <a:prstGeom prst="ellipse">
            <a:avLst/>
          </a:prstGeom>
          <a:noFill/>
          <a:ln w="9525" cap="flat" cmpd="sng" algn="ctr">
            <a:solidFill>
              <a:schemeClr val="bg1">
                <a:lumMod val="9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sz="1100"/>
          </a:p>
        </p:txBody>
      </p:sp>
      <mc:AlternateContent xmlns:mc="http://schemas.openxmlformats.org/markup-compatibility/2006">
        <mc:Choice xmlns:a14="http://schemas.microsoft.com/office/drawing/2010/main" Requires="a14">
          <p:sp>
            <p:nvSpPr>
              <p:cNvPr id="30" name="矩形 35"/>
              <p:cNvSpPr>
                <a:spLocks noChangeArrowheads="1"/>
              </p:cNvSpPr>
              <p:nvPr/>
            </p:nvSpPr>
            <p:spPr bwMode="auto">
              <a:xfrm>
                <a:off x="7333275" y="1481338"/>
                <a:ext cx="848695"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dirty="0">
                    <a:solidFill>
                      <a:srgbClr val="5B9BD5"/>
                    </a:solidFill>
                    <a:latin typeface="Arial" charset="0"/>
                    <a:ea typeface="方正兰亭超细黑简体" charset="0"/>
                  </a:rPr>
                  <a:t>Category </a:t>
                </a:r>
                <a14:m>
                  <m:oMath xmlns:m="http://schemas.openxmlformats.org/officeDocument/2006/math">
                    <m:r>
                      <a:rPr lang="en-US" altLang="x-none" sz="1050" i="1" dirty="0">
                        <a:solidFill>
                          <a:srgbClr val="5B9BD5"/>
                        </a:solidFill>
                        <a:latin typeface="Cambria Math" charset="0"/>
                        <a:ea typeface="方正兰亭超细黑简体" charset="0"/>
                      </a:rPr>
                      <m:t>𝑆</m:t>
                    </m:r>
                  </m:oMath>
                </a14:m>
                <a:endParaRPr lang="en-US" altLang="x-none" sz="1050" dirty="0">
                  <a:solidFill>
                    <a:srgbClr val="5B9BD5"/>
                  </a:solidFill>
                  <a:latin typeface="Arial" charset="0"/>
                  <a:ea typeface="方正兰亭超细黑简体" charset="0"/>
                </a:endParaRPr>
              </a:p>
            </p:txBody>
          </p:sp>
        </mc:Choice>
        <mc:Fallback>
          <p:sp>
            <p:nvSpPr>
              <p:cNvPr id="30" name="矩形 35"/>
              <p:cNvSpPr>
                <a:spLocks noRot="1" noChangeAspect="1" noMove="1" noResize="1" noEditPoints="1" noAdjustHandles="1" noChangeArrowheads="1" noChangeShapeType="1" noTextEdit="1"/>
              </p:cNvSpPr>
              <p:nvPr/>
            </p:nvSpPr>
            <p:spPr bwMode="auto">
              <a:xfrm>
                <a:off x="7333275" y="1481338"/>
                <a:ext cx="848695" cy="253916"/>
              </a:xfrm>
              <a:prstGeom prst="rect">
                <a:avLst/>
              </a:prstGeom>
              <a:blipFill>
                <a:blip r:embed="rId11"/>
                <a:stretch>
                  <a:fillRect b="-15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cxnSp>
        <p:nvCxnSpPr>
          <p:cNvPr id="8" name="Straight Connector 7"/>
          <p:cNvCxnSpPr/>
          <p:nvPr/>
        </p:nvCxnSpPr>
        <p:spPr bwMode="auto">
          <a:xfrm>
            <a:off x="962157" y="2020189"/>
            <a:ext cx="7267444"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a:off x="965697" y="3208793"/>
            <a:ext cx="7267444"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mc:Choice xmlns:a14="http://schemas.microsoft.com/office/drawing/2010/main" Requires="a14">
          <p:sp>
            <p:nvSpPr>
              <p:cNvPr id="40" name="TextBox 39"/>
              <p:cNvSpPr txBox="1"/>
              <p:nvPr/>
            </p:nvSpPr>
            <p:spPr>
              <a:xfrm>
                <a:off x="5593083" y="2147188"/>
                <a:ext cx="986809" cy="372153"/>
              </a:xfrm>
              <a:prstGeom prst="rect">
                <a:avLst/>
              </a:prstGeom>
              <a:noFill/>
              <a:ln>
                <a:noFill/>
              </a:ln>
            </p:spPr>
            <p:txBody>
              <a:bodyPr wrap="none" lIns="0" tIns="0" rIns="0" bIns="0"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groupChr>
                        <m:groupChrPr>
                          <m:chr m:val="→"/>
                          <m:vertJc m:val="bot"/>
                          <m:ctrlPr>
                            <a:rPr lang="en-US" sz="1800" i="1">
                              <a:solidFill>
                                <a:srgbClr val="FFFFFF"/>
                              </a:solidFill>
                              <a:latin typeface="Cambria Math" panose="02040503050406030204" pitchFamily="18" charset="0"/>
                            </a:rPr>
                          </m:ctrlPr>
                        </m:groupChrPr>
                        <m:e>
                          <m:r>
                            <m:rPr>
                              <m:brk m:alnAt="2"/>
                            </m:rPr>
                            <a:rPr lang="en-US" sz="1800" i="1">
                              <a:solidFill>
                                <a:srgbClr val="FFFFFF"/>
                              </a:solidFill>
                              <a:latin typeface="Cambria Math" charset="0"/>
                            </a:rPr>
                            <m:t> </m:t>
                          </m:r>
                          <m:r>
                            <a:rPr lang="en-US" sz="1800" i="1">
                              <a:solidFill>
                                <a:srgbClr val="FFFFFF"/>
                              </a:solidFill>
                              <a:latin typeface="Cambria Math" charset="0"/>
                            </a:rPr>
                            <m:t>          </m:t>
                          </m:r>
                          <m:r>
                            <a:rPr lang="en-US" sz="1800" i="1">
                              <a:solidFill>
                                <a:srgbClr val="FFFFFF"/>
                              </a:solidFill>
                              <a:latin typeface="Cambria Math" charset="0"/>
                            </a:rPr>
                            <m:t>𝐹</m:t>
                          </m:r>
                          <m:r>
                            <a:rPr lang="en-US" sz="1800" i="1">
                              <a:solidFill>
                                <a:srgbClr val="FFFFFF"/>
                              </a:solidFill>
                              <a:latin typeface="Cambria Math" charset="0"/>
                            </a:rPr>
                            <m:t>           </m:t>
                          </m:r>
                        </m:e>
                      </m:groupChr>
                    </m:oMath>
                  </m:oMathPara>
                </a14:m>
                <a:endParaRPr lang="en-US" sz="1800" dirty="0">
                  <a:solidFill>
                    <a:srgbClr val="FFFFFF"/>
                  </a:solidFill>
                </a:endParaRPr>
              </a:p>
            </p:txBody>
          </p:sp>
        </mc:Choice>
        <mc:Fallback>
          <p:sp>
            <p:nvSpPr>
              <p:cNvPr id="40" name="TextBox 39"/>
              <p:cNvSpPr txBox="1">
                <a:spLocks noRot="1" noChangeAspect="1" noMove="1" noResize="1" noEditPoints="1" noAdjustHandles="1" noChangeArrowheads="1" noChangeShapeType="1" noTextEdit="1"/>
              </p:cNvSpPr>
              <p:nvPr/>
            </p:nvSpPr>
            <p:spPr>
              <a:xfrm>
                <a:off x="5593083" y="2147188"/>
                <a:ext cx="986809" cy="372153"/>
              </a:xfrm>
              <a:prstGeom prst="rect">
                <a:avLst/>
              </a:prstGeom>
              <a:blipFill>
                <a:blip r:embed="rId12"/>
                <a:stretch>
                  <a:fillRect l="-5195" t="-6667" r="-5195"/>
                </a:stretch>
              </a:blipFill>
              <a:ln>
                <a:noFill/>
              </a:ln>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41" name="TextBox 40"/>
              <p:cNvSpPr txBox="1"/>
              <p:nvPr/>
            </p:nvSpPr>
            <p:spPr>
              <a:xfrm>
                <a:off x="5357902" y="3709324"/>
                <a:ext cx="334194" cy="292388"/>
              </a:xfrm>
              <a:prstGeom prst="rect">
                <a:avLst/>
              </a:prstGeom>
              <a:noFill/>
            </p:spPr>
            <p:txBody>
              <a:bodyPr wrap="none"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300" i="1">
                          <a:solidFill>
                            <a:srgbClr val="FFFFFF"/>
                          </a:solidFill>
                          <a:latin typeface="Cambria Math" charset="0"/>
                        </a:rPr>
                        <m:t>𝑇</m:t>
                      </m:r>
                    </m:oMath>
                  </m:oMathPara>
                </a14:m>
                <a:endParaRPr lang="en-US" sz="1300" dirty="0">
                  <a:solidFill>
                    <a:srgbClr val="FFFFFF"/>
                  </a:solidFill>
                </a:endParaRPr>
              </a:p>
            </p:txBody>
          </p:sp>
        </mc:Choice>
        <mc:Fallback>
          <p:sp>
            <p:nvSpPr>
              <p:cNvPr id="41" name="TextBox 40"/>
              <p:cNvSpPr txBox="1">
                <a:spLocks noRot="1" noChangeAspect="1" noMove="1" noResize="1" noEditPoints="1" noAdjustHandles="1" noChangeArrowheads="1" noChangeShapeType="1" noTextEdit="1"/>
              </p:cNvSpPr>
              <p:nvPr/>
            </p:nvSpPr>
            <p:spPr>
              <a:xfrm>
                <a:off x="5357902" y="3709324"/>
                <a:ext cx="334194" cy="292388"/>
              </a:xfrm>
              <a:prstGeom prst="rect">
                <a:avLst/>
              </a:prstGeom>
              <a:blipFill>
                <a:blip r:embed="rId13"/>
                <a:stretch>
                  <a:fillRect/>
                </a:stretch>
              </a:blipFill>
            </p:spPr>
            <p:txBody>
              <a:bodyPr/>
              <a:lstStyle/>
              <a:p>
                <a:r>
                  <a:rPr lang="en-TW">
                    <a:noFill/>
                  </a:rPr>
                  <a:t> </a:t>
                </a:r>
              </a:p>
            </p:txBody>
          </p:sp>
        </mc:Fallback>
      </mc:AlternateContent>
      <p:cxnSp>
        <p:nvCxnSpPr>
          <p:cNvPr id="48" name="Curved Connector 47"/>
          <p:cNvCxnSpPr>
            <a:stCxn id="5" idx="2"/>
            <a:endCxn id="41" idx="2"/>
          </p:cNvCxnSpPr>
          <p:nvPr/>
        </p:nvCxnSpPr>
        <p:spPr bwMode="auto">
          <a:xfrm rot="16200000" flipH="1">
            <a:off x="4949552" y="3426264"/>
            <a:ext cx="3861" cy="1147034"/>
          </a:xfrm>
          <a:prstGeom prst="curvedConnector3">
            <a:avLst>
              <a:gd name="adj1" fmla="val 6020746"/>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Curved Connector 49"/>
          <p:cNvCxnSpPr>
            <a:stCxn id="5" idx="0"/>
            <a:endCxn id="41" idx="0"/>
          </p:cNvCxnSpPr>
          <p:nvPr/>
        </p:nvCxnSpPr>
        <p:spPr bwMode="auto">
          <a:xfrm rot="16200000" flipH="1">
            <a:off x="4949551" y="3133876"/>
            <a:ext cx="3861" cy="1147034"/>
          </a:xfrm>
          <a:prstGeom prst="curvedConnector3">
            <a:avLst>
              <a:gd name="adj1" fmla="val -5920746"/>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mc:Choice xmlns:a14="http://schemas.microsoft.com/office/drawing/2010/main" Requires="a14">
          <p:sp>
            <p:nvSpPr>
              <p:cNvPr id="53" name="TextBox 52"/>
              <p:cNvSpPr txBox="1"/>
              <p:nvPr/>
            </p:nvSpPr>
            <p:spPr>
              <a:xfrm>
                <a:off x="4764853" y="3223250"/>
                <a:ext cx="365240" cy="276999"/>
              </a:xfrm>
              <a:prstGeom prst="rect">
                <a:avLst/>
              </a:prstGeom>
              <a:noFill/>
            </p:spPr>
            <p:txBody>
              <a:bodyPr wrap="square"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200" i="1">
                          <a:solidFill>
                            <a:srgbClr val="FFFFFF"/>
                          </a:solidFill>
                          <a:latin typeface="Cambria Math" charset="0"/>
                        </a:rPr>
                        <m:t>𝐹</m:t>
                      </m:r>
                    </m:oMath>
                  </m:oMathPara>
                </a14:m>
                <a:endParaRPr lang="en-US" sz="1200" dirty="0">
                  <a:solidFill>
                    <a:srgbClr val="FFFFFF"/>
                  </a:solidFill>
                </a:endParaRPr>
              </a:p>
            </p:txBody>
          </p:sp>
        </mc:Choice>
        <mc:Fallback>
          <p:sp>
            <p:nvSpPr>
              <p:cNvPr id="53" name="TextBox 52"/>
              <p:cNvSpPr txBox="1">
                <a:spLocks noRot="1" noChangeAspect="1" noMove="1" noResize="1" noEditPoints="1" noAdjustHandles="1" noChangeArrowheads="1" noChangeShapeType="1" noTextEdit="1"/>
              </p:cNvSpPr>
              <p:nvPr/>
            </p:nvSpPr>
            <p:spPr>
              <a:xfrm>
                <a:off x="4764853" y="3223250"/>
                <a:ext cx="365240" cy="276999"/>
              </a:xfrm>
              <a:prstGeom prst="rect">
                <a:avLst/>
              </a:prstGeom>
              <a:blipFill>
                <a:blip r:embed="rId14"/>
                <a:stretch>
                  <a:fillRect/>
                </a:stretch>
              </a:blipFill>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54" name="TextBox 53"/>
              <p:cNvSpPr txBox="1"/>
              <p:nvPr/>
            </p:nvSpPr>
            <p:spPr>
              <a:xfrm>
                <a:off x="4749450" y="4238605"/>
                <a:ext cx="365240" cy="276999"/>
              </a:xfrm>
              <a:prstGeom prst="rect">
                <a:avLst/>
              </a:prstGeom>
              <a:noFill/>
            </p:spPr>
            <p:txBody>
              <a:bodyPr wrap="square"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200" i="1">
                          <a:solidFill>
                            <a:srgbClr val="FFFFFF"/>
                          </a:solidFill>
                          <a:latin typeface="Cambria Math" charset="0"/>
                        </a:rPr>
                        <m:t>𝐺</m:t>
                      </m:r>
                    </m:oMath>
                  </m:oMathPara>
                </a14:m>
                <a:endParaRPr lang="en-US" sz="1200" dirty="0">
                  <a:solidFill>
                    <a:srgbClr val="FFFFFF"/>
                  </a:solidFill>
                </a:endParaRPr>
              </a:p>
            </p:txBody>
          </p:sp>
        </mc:Choice>
        <mc:Fallback>
          <p:sp>
            <p:nvSpPr>
              <p:cNvPr id="54" name="TextBox 53"/>
              <p:cNvSpPr txBox="1">
                <a:spLocks noRot="1" noChangeAspect="1" noMove="1" noResize="1" noEditPoints="1" noAdjustHandles="1" noChangeArrowheads="1" noChangeShapeType="1" noTextEdit="1"/>
              </p:cNvSpPr>
              <p:nvPr/>
            </p:nvSpPr>
            <p:spPr>
              <a:xfrm>
                <a:off x="4749450" y="4238605"/>
                <a:ext cx="365240" cy="276999"/>
              </a:xfrm>
              <a:prstGeom prst="rect">
                <a:avLst/>
              </a:prstGeom>
              <a:blipFill>
                <a:blip r:embed="rId15"/>
                <a:stretch>
                  <a:fillRect/>
                </a:stretch>
              </a:blipFill>
            </p:spPr>
            <p:txBody>
              <a:bodyPr/>
              <a:lstStyle/>
              <a:p>
                <a:r>
                  <a:rPr lang="en-TW">
                    <a:noFill/>
                  </a:rPr>
                  <a:t> </a:t>
                </a:r>
              </a:p>
            </p:txBody>
          </p:sp>
        </mc:Fallback>
      </mc:AlternateContent>
      <p:cxnSp>
        <p:nvCxnSpPr>
          <p:cNvPr id="56" name="Straight Arrow Connector 55"/>
          <p:cNvCxnSpPr/>
          <p:nvPr/>
        </p:nvCxnSpPr>
        <p:spPr bwMode="auto">
          <a:xfrm>
            <a:off x="4932069" y="3619352"/>
            <a:ext cx="0" cy="484815"/>
          </a:xfrm>
          <a:prstGeom prst="straightConnector1">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mc:Choice xmlns:a14="http://schemas.microsoft.com/office/drawing/2010/main" Requires="a14">
          <p:sp>
            <p:nvSpPr>
              <p:cNvPr id="59" name="TextBox 58"/>
              <p:cNvSpPr txBox="1"/>
              <p:nvPr/>
            </p:nvSpPr>
            <p:spPr>
              <a:xfrm>
                <a:off x="4863816" y="3702587"/>
                <a:ext cx="365240" cy="276999"/>
              </a:xfrm>
              <a:prstGeom prst="rect">
                <a:avLst/>
              </a:prstGeom>
              <a:noFill/>
            </p:spPr>
            <p:txBody>
              <a:bodyPr wrap="square"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200" i="1">
                          <a:solidFill>
                            <a:srgbClr val="FFFFFF"/>
                          </a:solidFill>
                          <a:latin typeface="Cambria Math" charset="0"/>
                          <a:ea typeface="Cambria Math" charset="0"/>
                          <a:cs typeface="Cambria Math" charset="0"/>
                        </a:rPr>
                        <m:t>𝜂</m:t>
                      </m:r>
                    </m:oMath>
                  </m:oMathPara>
                </a14:m>
                <a:endParaRPr lang="en-US" sz="1200" dirty="0">
                  <a:solidFill>
                    <a:srgbClr val="FFFFFF"/>
                  </a:solidFill>
                </a:endParaRPr>
              </a:p>
            </p:txBody>
          </p:sp>
        </mc:Choice>
        <mc:Fallback>
          <p:sp>
            <p:nvSpPr>
              <p:cNvPr id="59" name="TextBox 58"/>
              <p:cNvSpPr txBox="1">
                <a:spLocks noRot="1" noChangeAspect="1" noMove="1" noResize="1" noEditPoints="1" noAdjustHandles="1" noChangeArrowheads="1" noChangeShapeType="1" noTextEdit="1"/>
              </p:cNvSpPr>
              <p:nvPr/>
            </p:nvSpPr>
            <p:spPr>
              <a:xfrm>
                <a:off x="4863816" y="3702587"/>
                <a:ext cx="365240" cy="276999"/>
              </a:xfrm>
              <a:prstGeom prst="rect">
                <a:avLst/>
              </a:prstGeom>
              <a:blipFill>
                <a:blip r:embed="rId16"/>
                <a:stretch>
                  <a:fillRect b="-4545"/>
                </a:stretch>
              </a:blipFill>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38" name="TextBox 37"/>
              <p:cNvSpPr txBox="1"/>
              <p:nvPr/>
            </p:nvSpPr>
            <p:spPr>
              <a:xfrm>
                <a:off x="4253347" y="1502758"/>
                <a:ext cx="189539" cy="246221"/>
              </a:xfrm>
              <a:prstGeom prst="rect">
                <a:avLst/>
              </a:prstGeom>
              <a:noFill/>
              <a:ln>
                <a:noFill/>
              </a:ln>
            </p:spPr>
            <p:txBody>
              <a:bodyPr wrap="none" lIns="0" tIns="0" rIns="0" bIns="0"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600" i="1">
                          <a:solidFill>
                            <a:srgbClr val="FFFFFF"/>
                          </a:solidFill>
                          <a:latin typeface="Cambria Math" charset="0"/>
                        </a:rPr>
                        <m:t>𝐴</m:t>
                      </m:r>
                    </m:oMath>
                  </m:oMathPara>
                </a14:m>
                <a:endParaRPr lang="en-US" sz="1800" dirty="0">
                  <a:solidFill>
                    <a:srgbClr val="FFFFFF"/>
                  </a:solidFill>
                </a:endParaRPr>
              </a:p>
            </p:txBody>
          </p:sp>
        </mc:Choice>
        <mc:Fallback>
          <p:sp>
            <p:nvSpPr>
              <p:cNvPr id="38" name="TextBox 37"/>
              <p:cNvSpPr txBox="1">
                <a:spLocks noRot="1" noChangeAspect="1" noMove="1" noResize="1" noEditPoints="1" noAdjustHandles="1" noChangeArrowheads="1" noChangeShapeType="1" noTextEdit="1"/>
              </p:cNvSpPr>
              <p:nvPr/>
            </p:nvSpPr>
            <p:spPr>
              <a:xfrm>
                <a:off x="4253347" y="1502758"/>
                <a:ext cx="189539" cy="246221"/>
              </a:xfrm>
              <a:prstGeom prst="rect">
                <a:avLst/>
              </a:prstGeom>
              <a:blipFill>
                <a:blip r:embed="rId17"/>
                <a:stretch>
                  <a:fillRect l="-28571" r="-28571" b="-15789"/>
                </a:stretch>
              </a:blipFill>
              <a:ln>
                <a:noFill/>
              </a:ln>
            </p:spPr>
            <p:txBody>
              <a:bodyPr/>
              <a:lstStyle/>
              <a:p>
                <a:r>
                  <a:rPr lang="en-TW">
                    <a:noFill/>
                  </a:rPr>
                  <a:t> </a:t>
                </a:r>
              </a:p>
            </p:txBody>
          </p:sp>
        </mc:Fallback>
      </mc:AlternateContent>
      <p:sp>
        <p:nvSpPr>
          <p:cNvPr id="4" name="Oval 3"/>
          <p:cNvSpPr/>
          <p:nvPr/>
        </p:nvSpPr>
        <p:spPr bwMode="auto">
          <a:xfrm>
            <a:off x="4471376" y="1598300"/>
            <a:ext cx="67299" cy="67299"/>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sz="1300"/>
          </a:p>
        </p:txBody>
      </p:sp>
      <mc:AlternateContent xmlns:mc="http://schemas.openxmlformats.org/markup-compatibility/2006">
        <mc:Choice xmlns:a14="http://schemas.microsoft.com/office/drawing/2010/main" Requires="a14">
          <p:sp>
            <p:nvSpPr>
              <p:cNvPr id="39" name="矩形 35"/>
              <p:cNvSpPr>
                <a:spLocks noChangeArrowheads="1"/>
              </p:cNvSpPr>
              <p:nvPr/>
            </p:nvSpPr>
            <p:spPr bwMode="auto">
              <a:xfrm>
                <a:off x="4538676" y="1526439"/>
                <a:ext cx="1113769"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a:solidFill>
                      <a:srgbClr val="5B9BD5"/>
                    </a:solidFill>
                    <a:latin typeface="Arial" charset="0"/>
                    <a:ea typeface="方正兰亭超细黑简体" charset="0"/>
                  </a:rPr>
                  <a:t>Object / Set </a:t>
                </a:r>
                <a14:m>
                  <m:oMath xmlns:m="http://schemas.openxmlformats.org/officeDocument/2006/math">
                    <m:r>
                      <a:rPr lang="en-US" altLang="x-none" sz="1050" i="1" dirty="0">
                        <a:solidFill>
                          <a:srgbClr val="5B9BD5"/>
                        </a:solidFill>
                        <a:latin typeface="Cambria Math" charset="0"/>
                        <a:ea typeface="方正兰亭超细黑简体" charset="0"/>
                      </a:rPr>
                      <m:t>𝐴</m:t>
                    </m:r>
                  </m:oMath>
                </a14:m>
                <a:endParaRPr lang="en-US" altLang="x-none" sz="1050" dirty="0">
                  <a:solidFill>
                    <a:srgbClr val="5B9BD5"/>
                  </a:solidFill>
                  <a:latin typeface="Arial" charset="0"/>
                  <a:ea typeface="方正兰亭超细黑简体" charset="0"/>
                </a:endParaRPr>
              </a:p>
            </p:txBody>
          </p:sp>
        </mc:Choice>
        <mc:Fallback>
          <p:sp>
            <p:nvSpPr>
              <p:cNvPr id="39" name="矩形 35"/>
              <p:cNvSpPr>
                <a:spLocks noRot="1" noChangeAspect="1" noMove="1" noResize="1" noEditPoints="1" noAdjustHandles="1" noChangeArrowheads="1" noChangeShapeType="1" noTextEdit="1"/>
              </p:cNvSpPr>
              <p:nvPr/>
            </p:nvSpPr>
            <p:spPr bwMode="auto">
              <a:xfrm>
                <a:off x="4538676" y="1526439"/>
                <a:ext cx="1113769" cy="253916"/>
              </a:xfrm>
              <a:prstGeom prst="rect">
                <a:avLst/>
              </a:prstGeom>
              <a:blipFill>
                <a:blip r:embed="rId18"/>
                <a:stretch>
                  <a:fillRect b="-10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42" name="矩形 35"/>
              <p:cNvSpPr>
                <a:spLocks noChangeArrowheads="1"/>
              </p:cNvSpPr>
              <p:nvPr/>
            </p:nvSpPr>
            <p:spPr bwMode="auto">
              <a:xfrm>
                <a:off x="5716554" y="2794688"/>
                <a:ext cx="1113769"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dirty="0">
                    <a:solidFill>
                      <a:srgbClr val="5B9BD5"/>
                    </a:solidFill>
                    <a:latin typeface="Arial" charset="0"/>
                    <a:ea typeface="方正兰亭超细黑简体" charset="0"/>
                  </a:rPr>
                  <a:t>Functor </a:t>
                </a:r>
                <a14:m>
                  <m:oMath xmlns:m="http://schemas.openxmlformats.org/officeDocument/2006/math">
                    <m:r>
                      <a:rPr lang="en-US" altLang="x-none" sz="1050" i="1" dirty="0">
                        <a:solidFill>
                          <a:srgbClr val="5B9BD5"/>
                        </a:solidFill>
                        <a:latin typeface="Cambria Math" charset="0"/>
                        <a:ea typeface="方正兰亭超细黑简体" charset="0"/>
                      </a:rPr>
                      <m:t>𝐹</m:t>
                    </m:r>
                  </m:oMath>
                </a14:m>
                <a:endParaRPr lang="en-US" altLang="x-none" sz="1050" dirty="0">
                  <a:solidFill>
                    <a:srgbClr val="5B9BD5"/>
                  </a:solidFill>
                  <a:latin typeface="Arial" charset="0"/>
                  <a:ea typeface="方正兰亭超细黑简体" charset="0"/>
                </a:endParaRPr>
              </a:p>
            </p:txBody>
          </p:sp>
        </mc:Choice>
        <mc:Fallback>
          <p:sp>
            <p:nvSpPr>
              <p:cNvPr id="42" name="矩形 35"/>
              <p:cNvSpPr>
                <a:spLocks noRot="1" noChangeAspect="1" noMove="1" noResize="1" noEditPoints="1" noAdjustHandles="1" noChangeArrowheads="1" noChangeShapeType="1" noTextEdit="1"/>
              </p:cNvSpPr>
              <p:nvPr/>
            </p:nvSpPr>
            <p:spPr bwMode="auto">
              <a:xfrm>
                <a:off x="5716554" y="2794688"/>
                <a:ext cx="1113769" cy="253916"/>
              </a:xfrm>
              <a:prstGeom prst="rect">
                <a:avLst/>
              </a:prstGeom>
              <a:blipFill>
                <a:blip r:embed="rId19"/>
                <a:stretch>
                  <a:fillRect b="-952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43" name="矩形 35"/>
              <p:cNvSpPr>
                <a:spLocks noChangeArrowheads="1"/>
              </p:cNvSpPr>
              <p:nvPr/>
            </p:nvSpPr>
            <p:spPr bwMode="auto">
              <a:xfrm>
                <a:off x="6042359" y="4097301"/>
                <a:ext cx="1681075"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dirty="0">
                    <a:solidFill>
                      <a:srgbClr val="5B9BD5"/>
                    </a:solidFill>
                    <a:latin typeface="Arial" charset="0"/>
                    <a:ea typeface="方正兰亭超细黑简体" charset="0"/>
                  </a:rPr>
                  <a:t>Natural Transformation </a:t>
                </a:r>
                <a14:m>
                  <m:oMath xmlns:m="http://schemas.openxmlformats.org/officeDocument/2006/math">
                    <m:r>
                      <a:rPr lang="en-US" altLang="x-none" sz="1050" i="1" dirty="0">
                        <a:solidFill>
                          <a:srgbClr val="5B9BD5"/>
                        </a:solidFill>
                        <a:latin typeface="Cambria Math" charset="0"/>
                        <a:ea typeface="Cambria Math" charset="0"/>
                        <a:cs typeface="Cambria Math" charset="0"/>
                      </a:rPr>
                      <m:t>𝜂</m:t>
                    </m:r>
                  </m:oMath>
                </a14:m>
                <a:endParaRPr lang="en-US" altLang="x-none" sz="1050" dirty="0">
                  <a:solidFill>
                    <a:srgbClr val="5B9BD5"/>
                  </a:solidFill>
                  <a:latin typeface="Arial" charset="0"/>
                  <a:ea typeface="方正兰亭超细黑简体" charset="0"/>
                </a:endParaRPr>
              </a:p>
            </p:txBody>
          </p:sp>
        </mc:Choice>
        <mc:Fallback>
          <p:sp>
            <p:nvSpPr>
              <p:cNvPr id="43" name="矩形 35"/>
              <p:cNvSpPr>
                <a:spLocks noRot="1" noChangeAspect="1" noMove="1" noResize="1" noEditPoints="1" noAdjustHandles="1" noChangeArrowheads="1" noChangeShapeType="1" noTextEdit="1"/>
              </p:cNvSpPr>
              <p:nvPr/>
            </p:nvSpPr>
            <p:spPr bwMode="auto">
              <a:xfrm>
                <a:off x="6042359" y="4097301"/>
                <a:ext cx="1681075" cy="253916"/>
              </a:xfrm>
              <a:prstGeom prst="rect">
                <a:avLst/>
              </a:prstGeom>
              <a:blipFill>
                <a:blip r:embed="rId20"/>
                <a:stretch>
                  <a:fillRect b="-15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grpSp>
        <p:nvGrpSpPr>
          <p:cNvPr id="63" name="Group 62"/>
          <p:cNvGrpSpPr/>
          <p:nvPr/>
        </p:nvGrpSpPr>
        <p:grpSpPr>
          <a:xfrm>
            <a:off x="4475199" y="2080268"/>
            <a:ext cx="777233" cy="616422"/>
            <a:chOff x="1346666" y="2096729"/>
            <a:chExt cx="1382770" cy="1000153"/>
          </a:xfrm>
        </p:grpSpPr>
        <p:cxnSp>
          <p:nvCxnSpPr>
            <p:cNvPr id="64" name="28 Conector recto"/>
            <p:cNvCxnSpPr/>
            <p:nvPr/>
          </p:nvCxnSpPr>
          <p:spPr bwMode="auto">
            <a:xfrm flipH="1">
              <a:off x="1608276" y="2404598"/>
              <a:ext cx="488224" cy="415094"/>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5" name="31 Conector recto"/>
            <p:cNvCxnSpPr/>
            <p:nvPr/>
          </p:nvCxnSpPr>
          <p:spPr bwMode="auto">
            <a:xfrm flipH="1" flipV="1">
              <a:off x="2096500" y="2404598"/>
              <a:ext cx="460069" cy="41400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6" name="54 CuadroTexto"/>
            <p:cNvSpPr txBox="1"/>
            <p:nvPr/>
          </p:nvSpPr>
          <p:spPr>
            <a:xfrm>
              <a:off x="1870689" y="2096729"/>
              <a:ext cx="297619" cy="374528"/>
            </a:xfrm>
            <a:prstGeom prst="rect">
              <a:avLst/>
            </a:prstGeom>
            <a:noFill/>
          </p:spPr>
          <p:txBody>
            <a:bodyPr wrap="square" rtlCol="0">
              <a:spAutoFit/>
            </a:bodyPr>
            <a:lstStyle/>
            <a:p>
              <a:pPr defTabSz="685783" eaLnBrk="0" fontAlgn="base" hangingPunct="0">
                <a:spcBef>
                  <a:spcPct val="0"/>
                </a:spcBef>
                <a:spcAft>
                  <a:spcPct val="0"/>
                </a:spcAft>
              </a:pPr>
              <a:r>
                <a:rPr lang="en-GB" sz="900" dirty="0">
                  <a:solidFill>
                    <a:srgbClr val="FFFFFF"/>
                  </a:solidFill>
                  <a:latin typeface="Capitals" charset="0"/>
                  <a:ea typeface="Capitals" charset="0"/>
                  <a:cs typeface="Capitals" charset="0"/>
                </a:rPr>
                <a:t>B</a:t>
              </a:r>
              <a:endParaRPr lang="en-GB" sz="400" dirty="0">
                <a:solidFill>
                  <a:srgbClr val="FFFFFF"/>
                </a:solidFill>
                <a:latin typeface="Capitals" charset="0"/>
                <a:ea typeface="Capitals" charset="0"/>
                <a:cs typeface="Capitals" charset="0"/>
              </a:endParaRPr>
            </a:p>
          </p:txBody>
        </p:sp>
        <p:sp>
          <p:nvSpPr>
            <p:cNvPr id="67" name="54 CuadroTexto"/>
            <p:cNvSpPr txBox="1"/>
            <p:nvPr/>
          </p:nvSpPr>
          <p:spPr>
            <a:xfrm>
              <a:off x="1346666" y="2703186"/>
              <a:ext cx="448317" cy="374528"/>
            </a:xfrm>
            <a:prstGeom prst="rect">
              <a:avLst/>
            </a:prstGeom>
            <a:noFill/>
          </p:spPr>
          <p:txBody>
            <a:bodyPr wrap="none" rtlCol="0">
              <a:spAutoFit/>
            </a:bodyPr>
            <a:lstStyle/>
            <a:p>
              <a:pPr defTabSz="685783" eaLnBrk="0" fontAlgn="base" hangingPunct="0">
                <a:spcBef>
                  <a:spcPct val="0"/>
                </a:spcBef>
                <a:spcAft>
                  <a:spcPct val="0"/>
                </a:spcAft>
              </a:pPr>
              <a:r>
                <a:rPr lang="en-GB" sz="900" dirty="0">
                  <a:solidFill>
                    <a:srgbClr val="FFFFFF"/>
                  </a:solidFill>
                  <a:latin typeface="Capitals" charset="0"/>
                  <a:ea typeface="Capitals" charset="0"/>
                  <a:cs typeface="Capitals" charset="0"/>
                </a:rPr>
                <a:t>A</a:t>
              </a:r>
              <a:endParaRPr lang="en-GB" sz="400" dirty="0">
                <a:solidFill>
                  <a:srgbClr val="FFFFFF"/>
                </a:solidFill>
                <a:latin typeface="Capitals" charset="0"/>
                <a:ea typeface="Capitals" charset="0"/>
                <a:cs typeface="Capitals" charset="0"/>
              </a:endParaRPr>
            </a:p>
          </p:txBody>
        </p:sp>
        <p:sp>
          <p:nvSpPr>
            <p:cNvPr id="68" name="54 CuadroTexto"/>
            <p:cNvSpPr txBox="1"/>
            <p:nvPr/>
          </p:nvSpPr>
          <p:spPr>
            <a:xfrm>
              <a:off x="2475442" y="2722354"/>
              <a:ext cx="253994" cy="374528"/>
            </a:xfrm>
            <a:prstGeom prst="rect">
              <a:avLst/>
            </a:prstGeom>
            <a:noFill/>
          </p:spPr>
          <p:txBody>
            <a:bodyPr wrap="square" rtlCol="0">
              <a:spAutoFit/>
            </a:bodyPr>
            <a:lstStyle/>
            <a:p>
              <a:pPr defTabSz="685783" eaLnBrk="0" fontAlgn="base" hangingPunct="0">
                <a:spcBef>
                  <a:spcPct val="0"/>
                </a:spcBef>
                <a:spcAft>
                  <a:spcPct val="0"/>
                </a:spcAft>
              </a:pPr>
              <a:r>
                <a:rPr lang="en-GB" sz="900" dirty="0">
                  <a:solidFill>
                    <a:srgbClr val="FFFFFF"/>
                  </a:solidFill>
                  <a:latin typeface="Capitals" charset="0"/>
                  <a:ea typeface="Capitals" charset="0"/>
                  <a:cs typeface="Capitals" charset="0"/>
                </a:rPr>
                <a:t>C</a:t>
              </a:r>
              <a:endParaRPr lang="en-GB" sz="400" dirty="0">
                <a:solidFill>
                  <a:srgbClr val="FFFFFF"/>
                </a:solidFill>
                <a:latin typeface="Capitals" charset="0"/>
                <a:ea typeface="Capitals" charset="0"/>
                <a:cs typeface="Capitals" charset="0"/>
              </a:endParaRPr>
            </a:p>
          </p:txBody>
        </p:sp>
      </p:grpSp>
      <p:sp>
        <p:nvSpPr>
          <p:cNvPr id="69" name="Oval 68"/>
          <p:cNvSpPr/>
          <p:nvPr/>
        </p:nvSpPr>
        <p:spPr bwMode="auto">
          <a:xfrm>
            <a:off x="6642880" y="2111853"/>
            <a:ext cx="1265144" cy="630874"/>
          </a:xfrm>
          <a:prstGeom prst="ellipse">
            <a:avLst/>
          </a:prstGeom>
          <a:noFill/>
          <a:ln w="9525" cap="flat" cmpd="sng" algn="ctr">
            <a:solidFill>
              <a:schemeClr val="bg1">
                <a:lumMod val="9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sz="1100"/>
          </a:p>
        </p:txBody>
      </p:sp>
      <p:grpSp>
        <p:nvGrpSpPr>
          <p:cNvPr id="70" name="Group 69"/>
          <p:cNvGrpSpPr/>
          <p:nvPr/>
        </p:nvGrpSpPr>
        <p:grpSpPr>
          <a:xfrm>
            <a:off x="6833702" y="2081712"/>
            <a:ext cx="938086" cy="620383"/>
            <a:chOff x="1904406" y="2950664"/>
            <a:chExt cx="938086" cy="620383"/>
          </a:xfrm>
        </p:grpSpPr>
        <p:cxnSp>
          <p:nvCxnSpPr>
            <p:cNvPr id="71" name="28 Conector recto"/>
            <p:cNvCxnSpPr/>
            <p:nvPr/>
          </p:nvCxnSpPr>
          <p:spPr bwMode="auto">
            <a:xfrm flipH="1">
              <a:off x="2087674" y="3140412"/>
              <a:ext cx="274423" cy="255834"/>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2" name="31 Conector recto"/>
            <p:cNvCxnSpPr/>
            <p:nvPr/>
          </p:nvCxnSpPr>
          <p:spPr bwMode="auto">
            <a:xfrm flipH="1" flipV="1">
              <a:off x="2362097" y="3140412"/>
              <a:ext cx="258597" cy="255162"/>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3" name="54 CuadroTexto"/>
            <p:cNvSpPr txBox="1"/>
            <p:nvPr/>
          </p:nvSpPr>
          <p:spPr>
            <a:xfrm>
              <a:off x="2235172" y="2950664"/>
              <a:ext cx="286297" cy="230832"/>
            </a:xfrm>
            <a:prstGeom prst="rect">
              <a:avLst/>
            </a:prstGeom>
            <a:noFill/>
          </p:spPr>
          <p:txBody>
            <a:bodyPr wrap="square" rtlCol="0">
              <a:spAutoFit/>
            </a:bodyPr>
            <a:lstStyle/>
            <a:p>
              <a:pPr defTabSz="685783" eaLnBrk="0" fontAlgn="base" hangingPunct="0">
                <a:spcBef>
                  <a:spcPct val="0"/>
                </a:spcBef>
                <a:spcAft>
                  <a:spcPct val="0"/>
                </a:spcAft>
              </a:pPr>
              <a:r>
                <a:rPr lang="en-GB" sz="900" dirty="0">
                  <a:solidFill>
                    <a:srgbClr val="FFFFFF"/>
                  </a:solidFill>
                  <a:latin typeface="Capitals" charset="0"/>
                  <a:ea typeface="Capitals" charset="0"/>
                  <a:cs typeface="Capitals" charset="0"/>
                </a:rPr>
                <a:t>E</a:t>
              </a:r>
              <a:endParaRPr lang="en-GB" sz="400" dirty="0">
                <a:solidFill>
                  <a:srgbClr val="FFFFFF"/>
                </a:solidFill>
                <a:latin typeface="Capitals" charset="0"/>
                <a:ea typeface="Capitals" charset="0"/>
                <a:cs typeface="Capitals" charset="0"/>
              </a:endParaRPr>
            </a:p>
          </p:txBody>
        </p:sp>
        <p:sp>
          <p:nvSpPr>
            <p:cNvPr id="74" name="54 CuadroTexto"/>
            <p:cNvSpPr txBox="1"/>
            <p:nvPr/>
          </p:nvSpPr>
          <p:spPr>
            <a:xfrm>
              <a:off x="1904406" y="3335754"/>
              <a:ext cx="330766" cy="230832"/>
            </a:xfrm>
            <a:prstGeom prst="rect">
              <a:avLst/>
            </a:prstGeom>
            <a:noFill/>
          </p:spPr>
          <p:txBody>
            <a:bodyPr wrap="square" rtlCol="0">
              <a:spAutoFit/>
            </a:bodyPr>
            <a:lstStyle/>
            <a:p>
              <a:pPr defTabSz="685783" eaLnBrk="0" fontAlgn="base" hangingPunct="0">
                <a:spcBef>
                  <a:spcPct val="0"/>
                </a:spcBef>
                <a:spcAft>
                  <a:spcPct val="0"/>
                </a:spcAft>
              </a:pPr>
              <a:r>
                <a:rPr lang="en-GB" sz="900">
                  <a:solidFill>
                    <a:srgbClr val="FFFFFF"/>
                  </a:solidFill>
                  <a:latin typeface="Capitals" charset="0"/>
                  <a:ea typeface="Capitals" charset="0"/>
                  <a:cs typeface="Capitals" charset="0"/>
                </a:rPr>
                <a:t>D</a:t>
              </a:r>
              <a:endParaRPr lang="en-GB" sz="400" dirty="0">
                <a:solidFill>
                  <a:srgbClr val="FFFFFF"/>
                </a:solidFill>
                <a:latin typeface="Capitals" charset="0"/>
                <a:ea typeface="Capitals" charset="0"/>
                <a:cs typeface="Capitals" charset="0"/>
              </a:endParaRPr>
            </a:p>
          </p:txBody>
        </p:sp>
        <p:sp>
          <p:nvSpPr>
            <p:cNvPr id="75" name="54 CuadroTexto"/>
            <p:cNvSpPr txBox="1"/>
            <p:nvPr/>
          </p:nvSpPr>
          <p:spPr>
            <a:xfrm>
              <a:off x="2556195" y="3340215"/>
              <a:ext cx="286297" cy="230832"/>
            </a:xfrm>
            <a:prstGeom prst="rect">
              <a:avLst/>
            </a:prstGeom>
            <a:noFill/>
          </p:spPr>
          <p:txBody>
            <a:bodyPr wrap="square" rtlCol="0">
              <a:spAutoFit/>
            </a:bodyPr>
            <a:lstStyle/>
            <a:p>
              <a:pPr defTabSz="685783" eaLnBrk="0" fontAlgn="base" hangingPunct="0">
                <a:spcBef>
                  <a:spcPct val="0"/>
                </a:spcBef>
                <a:spcAft>
                  <a:spcPct val="0"/>
                </a:spcAft>
              </a:pPr>
              <a:r>
                <a:rPr lang="en-GB" sz="900" dirty="0">
                  <a:solidFill>
                    <a:srgbClr val="FFFFFF"/>
                  </a:solidFill>
                  <a:latin typeface="Capitals" charset="0"/>
                  <a:ea typeface="Capitals" charset="0"/>
                  <a:cs typeface="Capitals" charset="0"/>
                </a:rPr>
                <a:t>F</a:t>
              </a:r>
              <a:endParaRPr lang="en-GB" sz="400" dirty="0">
                <a:solidFill>
                  <a:srgbClr val="FFFFFF"/>
                </a:solidFill>
                <a:latin typeface="Capitals" charset="0"/>
                <a:ea typeface="Capitals" charset="0"/>
                <a:cs typeface="Capitals" charset="0"/>
              </a:endParaRPr>
            </a:p>
          </p:txBody>
        </p:sp>
      </p:grpSp>
    </p:spTree>
    <p:extLst>
      <p:ext uri="{BB962C8B-B14F-4D97-AF65-F5344CB8AC3E}">
        <p14:creationId xmlns:p14="http://schemas.microsoft.com/office/powerpoint/2010/main" val="13162703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27897" y="0"/>
            <a:ext cx="7288207" cy="5143500"/>
          </a:xfrm>
          <a:prstGeom prst="rect">
            <a:avLst/>
          </a:prstGeom>
        </p:spPr>
      </p:pic>
    </p:spTree>
    <p:extLst>
      <p:ext uri="{BB962C8B-B14F-4D97-AF65-F5344CB8AC3E}">
        <p14:creationId xmlns:p14="http://schemas.microsoft.com/office/powerpoint/2010/main" val="14085234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6" y="79375"/>
            <a:ext cx="81740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rgbClr val="DBB76C"/>
                </a:solidFill>
                <a:latin typeface="Arial" charset="0"/>
                <a:ea typeface="Arial" charset="0"/>
                <a:cs typeface="Arial" charset="0"/>
              </a:rPr>
              <a:t>Arrows are “mappings” between objects, categories and </a:t>
            </a:r>
            <a:r>
              <a:rPr lang="en-US" altLang="zh-CN" sz="2000" b="1" dirty="0" err="1">
                <a:solidFill>
                  <a:srgbClr val="DBB76C"/>
                </a:solidFill>
                <a:latin typeface="Arial" charset="0"/>
                <a:ea typeface="Arial" charset="0"/>
                <a:cs typeface="Arial" charset="0"/>
              </a:rPr>
              <a:t>functors</a:t>
            </a:r>
            <a:endParaRPr lang="zh-CN" altLang="en-US" sz="2000" b="1" dirty="0">
              <a:solidFill>
                <a:srgbClr val="DBB76C"/>
              </a:solidFill>
              <a:latin typeface="Arial" charset="0"/>
              <a:ea typeface="Arial" charset="0"/>
              <a:cs typeface="Arial" charset="0"/>
            </a:endParaRPr>
          </a:p>
        </p:txBody>
      </p:sp>
      <p:sp>
        <p:nvSpPr>
          <p:cNvPr id="10247" name="矩形 2"/>
          <p:cNvSpPr>
            <a:spLocks noChangeArrowheads="1"/>
          </p:cNvSpPr>
          <p:nvPr/>
        </p:nvSpPr>
        <p:spPr bwMode="auto">
          <a:xfrm>
            <a:off x="1" y="1"/>
            <a:ext cx="428625" cy="557213"/>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mc:AlternateContent xmlns:mc="http://schemas.openxmlformats.org/markup-compatibility/2006">
        <mc:Choice xmlns:a14="http://schemas.microsoft.com/office/drawing/2010/main" Requires="a14">
          <p:sp>
            <p:nvSpPr>
              <p:cNvPr id="3" name="TextBox 2"/>
              <p:cNvSpPr txBox="1"/>
              <p:nvPr/>
            </p:nvSpPr>
            <p:spPr>
              <a:xfrm>
                <a:off x="5954564" y="1393282"/>
                <a:ext cx="1389932" cy="380489"/>
              </a:xfrm>
              <a:prstGeom prst="rect">
                <a:avLst/>
              </a:prstGeom>
              <a:noFill/>
              <a:ln>
                <a:solidFill>
                  <a:srgbClr val="DBB76C"/>
                </a:solidFill>
              </a:ln>
              <a:effectLst>
                <a:softEdge rad="127000"/>
              </a:effectLst>
            </p:spPr>
            <p:txBody>
              <a:bodyPr wrap="none" lIns="0" tIns="0" rIns="0" bIns="0"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800" i="1">
                          <a:solidFill>
                            <a:srgbClr val="FFFFFF"/>
                          </a:solidFill>
                          <a:latin typeface="Cambria Math" charset="0"/>
                        </a:rPr>
                        <m:t>𝐴</m:t>
                      </m:r>
                      <m:r>
                        <a:rPr lang="en-US" sz="1800" i="1">
                          <a:solidFill>
                            <a:srgbClr val="FFFFFF"/>
                          </a:solidFill>
                          <a:latin typeface="Cambria Math" charset="0"/>
                        </a:rPr>
                        <m:t> </m:t>
                      </m:r>
                      <m:groupChr>
                        <m:groupChrPr>
                          <m:chr m:val="→"/>
                          <m:vertJc m:val="bot"/>
                          <m:ctrlPr>
                            <a:rPr lang="en-US" sz="1800" i="1">
                              <a:solidFill>
                                <a:srgbClr val="FFFFFF"/>
                              </a:solidFill>
                              <a:latin typeface="Cambria Math" panose="02040503050406030204" pitchFamily="18" charset="0"/>
                            </a:rPr>
                          </m:ctrlPr>
                        </m:groupChrPr>
                        <m:e>
                          <m:r>
                            <m:rPr>
                              <m:brk m:alnAt="2"/>
                            </m:rPr>
                            <a:rPr lang="en-US" sz="1800" i="1">
                              <a:solidFill>
                                <a:srgbClr val="FFFFFF"/>
                              </a:solidFill>
                              <a:latin typeface="Cambria Math" charset="0"/>
                            </a:rPr>
                            <m:t> </m:t>
                          </m:r>
                          <m:r>
                            <a:rPr lang="en-US" sz="1800" i="1">
                              <a:solidFill>
                                <a:srgbClr val="FFFFFF"/>
                              </a:solidFill>
                              <a:latin typeface="Cambria Math" charset="0"/>
                            </a:rPr>
                            <m:t>          </m:t>
                          </m:r>
                          <m:r>
                            <a:rPr lang="en-US" sz="1800" i="1">
                              <a:solidFill>
                                <a:srgbClr val="FFFFFF"/>
                              </a:solidFill>
                              <a:latin typeface="Cambria Math" charset="0"/>
                            </a:rPr>
                            <m:t>𝑓</m:t>
                          </m:r>
                          <m:r>
                            <a:rPr lang="en-US" sz="1800" i="1">
                              <a:solidFill>
                                <a:srgbClr val="FFFFFF"/>
                              </a:solidFill>
                              <a:latin typeface="Cambria Math" charset="0"/>
                            </a:rPr>
                            <m:t>           </m:t>
                          </m:r>
                        </m:e>
                      </m:groupChr>
                      <m:r>
                        <a:rPr lang="en-US" sz="1800" i="1">
                          <a:solidFill>
                            <a:srgbClr val="FFFFFF"/>
                          </a:solidFill>
                          <a:latin typeface="Cambria Math" charset="0"/>
                        </a:rPr>
                        <m:t> </m:t>
                      </m:r>
                      <m:r>
                        <a:rPr lang="en-US" sz="1800" i="1">
                          <a:solidFill>
                            <a:srgbClr val="FFFFFF"/>
                          </a:solidFill>
                          <a:latin typeface="Cambria Math" charset="0"/>
                        </a:rPr>
                        <m:t>𝐵</m:t>
                      </m:r>
                    </m:oMath>
                  </m:oMathPara>
                </a14:m>
                <a:endParaRPr lang="en-US" sz="1800" dirty="0">
                  <a:solidFill>
                    <a:srgbClr val="FFFFFF"/>
                  </a:solidFill>
                </a:endParaRPr>
              </a:p>
            </p:txBody>
          </p:sp>
        </mc:Choice>
        <mc:Fallback>
          <p:sp>
            <p:nvSpPr>
              <p:cNvPr id="3" name="TextBox 2"/>
              <p:cNvSpPr txBox="1">
                <a:spLocks noRot="1" noChangeAspect="1" noMove="1" noResize="1" noEditPoints="1" noAdjustHandles="1" noChangeArrowheads="1" noChangeShapeType="1" noTextEdit="1"/>
              </p:cNvSpPr>
              <p:nvPr/>
            </p:nvSpPr>
            <p:spPr>
              <a:xfrm>
                <a:off x="5954564" y="1393282"/>
                <a:ext cx="1389932" cy="380489"/>
              </a:xfrm>
              <a:prstGeom prst="rect">
                <a:avLst/>
              </a:prstGeom>
              <a:blipFill>
                <a:blip r:embed="rId3"/>
                <a:stretch>
                  <a:fillRect l="-2727" t="-3226" r="-1818" b="-25806"/>
                </a:stretch>
              </a:blipFill>
              <a:ln>
                <a:solidFill>
                  <a:srgbClr val="DBB76C"/>
                </a:solidFill>
              </a:ln>
              <a:effectLst>
                <a:softEdge rad="127000"/>
              </a:effectLst>
            </p:spPr>
            <p:txBody>
              <a:bodyPr/>
              <a:lstStyle/>
              <a:p>
                <a:r>
                  <a:rPr lang="en-TW">
                    <a:noFill/>
                  </a:rPr>
                  <a:t> </a:t>
                </a:r>
              </a:p>
            </p:txBody>
          </p:sp>
        </mc:Fallback>
      </mc:AlternateContent>
      <p:sp>
        <p:nvSpPr>
          <p:cNvPr id="10" name="矩形 35"/>
          <p:cNvSpPr>
            <a:spLocks noChangeArrowheads="1"/>
          </p:cNvSpPr>
          <p:nvPr/>
        </p:nvSpPr>
        <p:spPr bwMode="auto">
          <a:xfrm>
            <a:off x="757239" y="650533"/>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83" fontAlgn="base">
              <a:spcBef>
                <a:spcPct val="0"/>
              </a:spcBef>
              <a:spcAft>
                <a:spcPct val="0"/>
              </a:spcAft>
            </a:pPr>
            <a:r>
              <a:rPr lang="en-US" altLang="x-none" sz="1800" dirty="0">
                <a:solidFill>
                  <a:srgbClr val="FFFFFF"/>
                </a:solidFill>
                <a:latin typeface="Arial" charset="0"/>
                <a:ea typeface="方正兰亭超细黑简体" charset="0"/>
              </a:rPr>
              <a:t>Category theory : </a:t>
            </a:r>
            <a:r>
              <a:rPr lang="en-US" altLang="x-none" sz="1800" i="1" dirty="0">
                <a:solidFill>
                  <a:srgbClr val="DBB76C"/>
                </a:solidFill>
                <a:latin typeface="Arial" charset="0"/>
                <a:ea typeface="方正兰亭超细黑简体" charset="0"/>
              </a:rPr>
              <a:t>Arrow chasing</a:t>
            </a:r>
            <a:r>
              <a:rPr lang="en-US" altLang="x-none" sz="1800" dirty="0">
                <a:solidFill>
                  <a:srgbClr val="DBB76C"/>
                </a:solidFill>
                <a:latin typeface="Arial" charset="0"/>
                <a:ea typeface="方正兰亭超细黑简体" charset="0"/>
              </a:rPr>
              <a:t> </a:t>
            </a:r>
          </a:p>
        </p:txBody>
      </p:sp>
      <p:sp>
        <p:nvSpPr>
          <p:cNvPr id="11" name="矩形 35"/>
          <p:cNvSpPr>
            <a:spLocks noChangeArrowheads="1"/>
          </p:cNvSpPr>
          <p:nvPr/>
        </p:nvSpPr>
        <p:spPr bwMode="auto">
          <a:xfrm>
            <a:off x="757239" y="1306528"/>
            <a:ext cx="11566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400" dirty="0">
                <a:solidFill>
                  <a:srgbClr val="FFFFFF"/>
                </a:solidFill>
                <a:latin typeface="Arial" charset="0"/>
                <a:ea typeface="方正兰亭超细黑简体" charset="0"/>
              </a:rPr>
              <a:t>1. Function</a:t>
            </a:r>
          </a:p>
        </p:txBody>
      </p:sp>
      <mc:AlternateContent xmlns:mc="http://schemas.openxmlformats.org/markup-compatibility/2006">
        <mc:Choice xmlns:a14="http://schemas.microsoft.com/office/drawing/2010/main" Requires="a14">
          <p:sp>
            <p:nvSpPr>
              <p:cNvPr id="14" name="矩形 35"/>
              <p:cNvSpPr>
                <a:spLocks noChangeArrowheads="1"/>
              </p:cNvSpPr>
              <p:nvPr/>
            </p:nvSpPr>
            <p:spPr bwMode="auto">
              <a:xfrm>
                <a:off x="962157" y="1627238"/>
                <a:ext cx="2353861"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dirty="0">
                    <a:solidFill>
                      <a:srgbClr val="DBB76C"/>
                    </a:solidFill>
                    <a:latin typeface="Arial" charset="0"/>
                    <a:ea typeface="方正兰亭超细黑简体" charset="0"/>
                  </a:rPr>
                  <a:t>A function </a:t>
                </a:r>
                <a14:m>
                  <m:oMath xmlns:m="http://schemas.openxmlformats.org/officeDocument/2006/math">
                    <m:r>
                      <a:rPr lang="en-US" altLang="x-none" sz="1050" i="1" dirty="0">
                        <a:solidFill>
                          <a:srgbClr val="DBB76C"/>
                        </a:solidFill>
                        <a:latin typeface="Cambria Math" charset="0"/>
                        <a:ea typeface="方正兰亭超细黑简体" charset="0"/>
                      </a:rPr>
                      <m:t>𝑐𝑜𝑚𝑝𝑎𝑟𝑒𝑠</m:t>
                    </m:r>
                    <m:r>
                      <a:rPr lang="en-US" altLang="x-none" sz="1050" i="1" dirty="0">
                        <a:solidFill>
                          <a:srgbClr val="DBB76C"/>
                        </a:solidFill>
                        <a:latin typeface="Cambria Math" charset="0"/>
                        <a:ea typeface="方正兰亭超细黑简体" charset="0"/>
                      </a:rPr>
                      <m:t> </m:t>
                    </m:r>
                    <m:r>
                      <a:rPr lang="en-US" altLang="x-none" sz="1050" i="1" dirty="0">
                        <a:solidFill>
                          <a:srgbClr val="DBB76C"/>
                        </a:solidFill>
                        <a:latin typeface="Cambria Math" charset="0"/>
                        <a:ea typeface="方正兰亭超细黑简体" charset="0"/>
                      </a:rPr>
                      <m:t>𝑡𝑤𝑜</m:t>
                    </m:r>
                    <m:r>
                      <a:rPr lang="en-US" altLang="x-none" sz="1050" i="1" dirty="0">
                        <a:solidFill>
                          <a:srgbClr val="DBB76C"/>
                        </a:solidFill>
                        <a:latin typeface="Cambria Math" charset="0"/>
                        <a:ea typeface="方正兰亭超细黑简体" charset="0"/>
                      </a:rPr>
                      <m:t> </m:t>
                    </m:r>
                    <m:r>
                      <a:rPr lang="en-US" altLang="x-none" sz="1050" i="1" dirty="0">
                        <a:solidFill>
                          <a:srgbClr val="DBB76C"/>
                        </a:solidFill>
                        <a:latin typeface="Cambria Math" charset="0"/>
                        <a:ea typeface="方正兰亭超细黑简体" charset="0"/>
                      </a:rPr>
                      <m:t>𝑜𝑏𝑗𝑒𝑐𝑡𝑠</m:t>
                    </m:r>
                  </m:oMath>
                </a14:m>
                <a:endParaRPr lang="en-US" altLang="x-none" sz="1050" dirty="0">
                  <a:solidFill>
                    <a:srgbClr val="DBB76C"/>
                  </a:solidFill>
                  <a:latin typeface="Arial" charset="0"/>
                  <a:ea typeface="方正兰亭超细黑简体" charset="0"/>
                </a:endParaRPr>
              </a:p>
            </p:txBody>
          </p:sp>
        </mc:Choice>
        <mc:Fallback>
          <p:sp>
            <p:nvSpPr>
              <p:cNvPr id="14" name="矩形 35"/>
              <p:cNvSpPr>
                <a:spLocks noRot="1" noChangeAspect="1" noMove="1" noResize="1" noEditPoints="1" noAdjustHandles="1" noChangeArrowheads="1" noChangeShapeType="1" noTextEdit="1"/>
              </p:cNvSpPr>
              <p:nvPr/>
            </p:nvSpPr>
            <p:spPr bwMode="auto">
              <a:xfrm>
                <a:off x="962157" y="1627238"/>
                <a:ext cx="2353861" cy="253916"/>
              </a:xfrm>
              <a:prstGeom prst="rect">
                <a:avLst/>
              </a:prstGeom>
              <a:blipFill>
                <a:blip r:embed="rId4"/>
                <a:stretch>
                  <a:fillRect b="-10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
        <p:nvSpPr>
          <p:cNvPr id="16" name="矩形 35"/>
          <p:cNvSpPr>
            <a:spLocks noChangeArrowheads="1"/>
          </p:cNvSpPr>
          <p:nvPr/>
        </p:nvSpPr>
        <p:spPr bwMode="auto">
          <a:xfrm>
            <a:off x="757239" y="2084128"/>
            <a:ext cx="11566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400" dirty="0">
                <a:solidFill>
                  <a:srgbClr val="FFFFFF"/>
                </a:solidFill>
                <a:latin typeface="Arial" charset="0"/>
                <a:ea typeface="方正兰亭超细黑简体" charset="0"/>
              </a:rPr>
              <a:t>2. </a:t>
            </a:r>
            <a:r>
              <a:rPr lang="en-US" altLang="x-none" sz="1400" dirty="0" err="1">
                <a:solidFill>
                  <a:srgbClr val="FFFFFF"/>
                </a:solidFill>
                <a:latin typeface="Arial" charset="0"/>
                <a:ea typeface="方正兰亭超细黑简体" charset="0"/>
              </a:rPr>
              <a:t>Functor</a:t>
            </a:r>
            <a:endParaRPr lang="en-US" altLang="x-none" sz="1400" dirty="0">
              <a:solidFill>
                <a:srgbClr val="FFFFFF"/>
              </a:solidFill>
              <a:latin typeface="Arial" charset="0"/>
              <a:ea typeface="方正兰亭超细黑简体" charset="0"/>
            </a:endParaRPr>
          </a:p>
        </p:txBody>
      </p:sp>
      <mc:AlternateContent xmlns:mc="http://schemas.openxmlformats.org/markup-compatibility/2006">
        <mc:Choice xmlns:a14="http://schemas.microsoft.com/office/drawing/2010/main" Requires="a14">
          <p:sp>
            <p:nvSpPr>
              <p:cNvPr id="17" name="矩形 35"/>
              <p:cNvSpPr>
                <a:spLocks noChangeArrowheads="1"/>
              </p:cNvSpPr>
              <p:nvPr/>
            </p:nvSpPr>
            <p:spPr bwMode="auto">
              <a:xfrm>
                <a:off x="962157" y="2404839"/>
                <a:ext cx="3163277"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dirty="0">
                    <a:solidFill>
                      <a:srgbClr val="DBB76C"/>
                    </a:solidFill>
                    <a:latin typeface="Arial" charset="0"/>
                    <a:ea typeface="方正兰亭超细黑简体" charset="0"/>
                  </a:rPr>
                  <a:t>A </a:t>
                </a:r>
                <a:r>
                  <a:rPr lang="en-US" altLang="x-none" sz="1050" dirty="0" err="1">
                    <a:solidFill>
                      <a:srgbClr val="DBB76C"/>
                    </a:solidFill>
                    <a:latin typeface="Arial" charset="0"/>
                    <a:ea typeface="方正兰亭超细黑简体" charset="0"/>
                  </a:rPr>
                  <a:t>Functor</a:t>
                </a:r>
                <a:r>
                  <a:rPr lang="en-US" altLang="x-none" sz="1050" dirty="0">
                    <a:solidFill>
                      <a:srgbClr val="DBB76C"/>
                    </a:solidFill>
                    <a:latin typeface="Arial" charset="0"/>
                    <a:ea typeface="方正兰亭超细黑简体" charset="0"/>
                  </a:rPr>
                  <a:t> </a:t>
                </a:r>
                <a14:m>
                  <m:oMath xmlns:m="http://schemas.openxmlformats.org/officeDocument/2006/math">
                    <m:r>
                      <a:rPr lang="en-US" altLang="x-none" sz="1050" i="1" dirty="0">
                        <a:solidFill>
                          <a:srgbClr val="DBB76C"/>
                        </a:solidFill>
                        <a:latin typeface="Cambria Math" charset="0"/>
                        <a:ea typeface="方正兰亭超细黑简体" charset="0"/>
                      </a:rPr>
                      <m:t>𝑐𝑜𝑚𝑝𝑎𝑟𝑒𝑠</m:t>
                    </m:r>
                    <m:r>
                      <a:rPr lang="en-US" altLang="x-none" sz="1050" i="1" dirty="0">
                        <a:solidFill>
                          <a:srgbClr val="DBB76C"/>
                        </a:solidFill>
                        <a:latin typeface="Cambria Math" charset="0"/>
                        <a:ea typeface="方正兰亭超细黑简体" charset="0"/>
                      </a:rPr>
                      <m:t> </m:t>
                    </m:r>
                    <m:r>
                      <a:rPr lang="en-US" altLang="x-none" sz="1050" i="1" dirty="0">
                        <a:solidFill>
                          <a:srgbClr val="DBB76C"/>
                        </a:solidFill>
                        <a:latin typeface="Cambria Math" charset="0"/>
                        <a:ea typeface="方正兰亭超细黑简体" charset="0"/>
                      </a:rPr>
                      <m:t>𝑡𝑤𝑜</m:t>
                    </m:r>
                    <m:r>
                      <a:rPr lang="en-US" altLang="x-none" sz="1050" i="1" dirty="0">
                        <a:solidFill>
                          <a:srgbClr val="DBB76C"/>
                        </a:solidFill>
                        <a:latin typeface="Cambria Math" charset="0"/>
                        <a:ea typeface="方正兰亭超细黑简体" charset="0"/>
                      </a:rPr>
                      <m:t> </m:t>
                    </m:r>
                  </m:oMath>
                </a14:m>
                <a:r>
                  <a:rPr lang="en-US" altLang="x-none" sz="1050" dirty="0">
                    <a:solidFill>
                      <a:srgbClr val="DBB76C"/>
                    </a:solidFill>
                    <a:latin typeface="Arial" charset="0"/>
                    <a:ea typeface="方正兰亭超细黑简体" charset="0"/>
                  </a:rPr>
                  <a:t>categories</a:t>
                </a:r>
              </a:p>
            </p:txBody>
          </p:sp>
        </mc:Choice>
        <mc:Fallback>
          <p:sp>
            <p:nvSpPr>
              <p:cNvPr id="17" name="矩形 35"/>
              <p:cNvSpPr>
                <a:spLocks noRot="1" noChangeAspect="1" noMove="1" noResize="1" noEditPoints="1" noAdjustHandles="1" noChangeArrowheads="1" noChangeShapeType="1" noTextEdit="1"/>
              </p:cNvSpPr>
              <p:nvPr/>
            </p:nvSpPr>
            <p:spPr bwMode="auto">
              <a:xfrm>
                <a:off x="962157" y="2404839"/>
                <a:ext cx="3163277" cy="253916"/>
              </a:xfrm>
              <a:prstGeom prst="rect">
                <a:avLst/>
              </a:prstGeom>
              <a:blipFill>
                <a:blip r:embed="rId5"/>
                <a:stretch>
                  <a:fillRect b="-10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19" name="TextBox 18"/>
              <p:cNvSpPr txBox="1"/>
              <p:nvPr/>
            </p:nvSpPr>
            <p:spPr>
              <a:xfrm>
                <a:off x="4232712" y="2803704"/>
                <a:ext cx="1409938" cy="372153"/>
              </a:xfrm>
              <a:prstGeom prst="rect">
                <a:avLst/>
              </a:prstGeom>
              <a:noFill/>
              <a:ln>
                <a:solidFill>
                  <a:srgbClr val="DBB76C"/>
                </a:solidFill>
              </a:ln>
              <a:effectLst>
                <a:softEdge rad="63500"/>
              </a:effectLst>
            </p:spPr>
            <p:txBody>
              <a:bodyPr wrap="none" lIns="0" tIns="0" rIns="0" bIns="0"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800" i="1">
                          <a:solidFill>
                            <a:srgbClr val="FFFFFF"/>
                          </a:solidFill>
                          <a:latin typeface="Cambria Math" charset="0"/>
                        </a:rPr>
                        <m:t>𝑆</m:t>
                      </m:r>
                      <m:r>
                        <a:rPr lang="en-US" sz="1800" i="1">
                          <a:solidFill>
                            <a:srgbClr val="FFFFFF"/>
                          </a:solidFill>
                          <a:latin typeface="Cambria Math" charset="0"/>
                        </a:rPr>
                        <m:t> </m:t>
                      </m:r>
                      <m:groupChr>
                        <m:groupChrPr>
                          <m:chr m:val="→"/>
                          <m:vertJc m:val="bot"/>
                          <m:ctrlPr>
                            <a:rPr lang="en-US" sz="1800" i="1">
                              <a:solidFill>
                                <a:srgbClr val="FFFFFF"/>
                              </a:solidFill>
                              <a:latin typeface="Cambria Math" panose="02040503050406030204" pitchFamily="18" charset="0"/>
                            </a:rPr>
                          </m:ctrlPr>
                        </m:groupChrPr>
                        <m:e>
                          <m:r>
                            <m:rPr>
                              <m:brk m:alnAt="2"/>
                            </m:rPr>
                            <a:rPr lang="en-US" sz="1800" i="1">
                              <a:solidFill>
                                <a:srgbClr val="FFFFFF"/>
                              </a:solidFill>
                              <a:latin typeface="Cambria Math" charset="0"/>
                            </a:rPr>
                            <m:t> </m:t>
                          </m:r>
                          <m:r>
                            <a:rPr lang="en-US" sz="1800" i="1">
                              <a:solidFill>
                                <a:srgbClr val="FFFFFF"/>
                              </a:solidFill>
                              <a:latin typeface="Cambria Math" charset="0"/>
                            </a:rPr>
                            <m:t>          </m:t>
                          </m:r>
                          <m:r>
                            <a:rPr lang="en-US" sz="1800" i="1">
                              <a:solidFill>
                                <a:srgbClr val="FFFFFF"/>
                              </a:solidFill>
                              <a:latin typeface="Cambria Math" charset="0"/>
                            </a:rPr>
                            <m:t>𝐹</m:t>
                          </m:r>
                          <m:r>
                            <a:rPr lang="en-US" sz="1800" i="1">
                              <a:solidFill>
                                <a:srgbClr val="FFFFFF"/>
                              </a:solidFill>
                              <a:latin typeface="Cambria Math" charset="0"/>
                            </a:rPr>
                            <m:t>           </m:t>
                          </m:r>
                        </m:e>
                      </m:groupChr>
                      <m:r>
                        <a:rPr lang="en-US" sz="1800" i="1">
                          <a:solidFill>
                            <a:srgbClr val="FFFFFF"/>
                          </a:solidFill>
                          <a:latin typeface="Cambria Math" charset="0"/>
                        </a:rPr>
                        <m:t>  </m:t>
                      </m:r>
                      <m:r>
                        <a:rPr lang="en-US" sz="1800" i="1">
                          <a:solidFill>
                            <a:srgbClr val="FFFFFF"/>
                          </a:solidFill>
                          <a:latin typeface="Cambria Math" charset="0"/>
                        </a:rPr>
                        <m:t>𝑇</m:t>
                      </m:r>
                    </m:oMath>
                  </m:oMathPara>
                </a14:m>
                <a:endParaRPr lang="en-US" sz="1800" dirty="0">
                  <a:solidFill>
                    <a:srgbClr val="FFFFFF"/>
                  </a:solidFill>
                </a:endParaRPr>
              </a:p>
            </p:txBody>
          </p:sp>
        </mc:Choice>
        <mc:Fallback>
          <p:sp>
            <p:nvSpPr>
              <p:cNvPr id="19" name="TextBox 18"/>
              <p:cNvSpPr txBox="1">
                <a:spLocks noRot="1" noChangeAspect="1" noMove="1" noResize="1" noEditPoints="1" noAdjustHandles="1" noChangeArrowheads="1" noChangeShapeType="1" noTextEdit="1"/>
              </p:cNvSpPr>
              <p:nvPr/>
            </p:nvSpPr>
            <p:spPr>
              <a:xfrm>
                <a:off x="4232712" y="2803704"/>
                <a:ext cx="1409938" cy="372153"/>
              </a:xfrm>
              <a:prstGeom prst="rect">
                <a:avLst/>
              </a:prstGeom>
              <a:blipFill>
                <a:blip r:embed="rId6"/>
                <a:stretch>
                  <a:fillRect l="-1786" t="-10000" r="-1786" b="-30000"/>
                </a:stretch>
              </a:blipFill>
              <a:ln>
                <a:solidFill>
                  <a:srgbClr val="DBB76C"/>
                </a:solidFill>
              </a:ln>
              <a:effectLst>
                <a:softEdge rad="63500"/>
              </a:effectLst>
            </p:spPr>
            <p:txBody>
              <a:bodyPr/>
              <a:lstStyle/>
              <a:p>
                <a:r>
                  <a:rPr lang="en-TW">
                    <a:noFill/>
                  </a:rPr>
                  <a:t> </a:t>
                </a:r>
              </a:p>
            </p:txBody>
          </p:sp>
        </mc:Fallback>
      </mc:AlternateContent>
      <p:sp>
        <p:nvSpPr>
          <p:cNvPr id="20" name="矩形 35"/>
          <p:cNvSpPr>
            <a:spLocks noChangeArrowheads="1"/>
          </p:cNvSpPr>
          <p:nvPr/>
        </p:nvSpPr>
        <p:spPr bwMode="auto">
          <a:xfrm>
            <a:off x="757238" y="3332842"/>
            <a:ext cx="23049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400" dirty="0">
                <a:solidFill>
                  <a:srgbClr val="FFFFFF"/>
                </a:solidFill>
                <a:latin typeface="Arial" charset="0"/>
                <a:ea typeface="方正兰亭超细黑简体" charset="0"/>
              </a:rPr>
              <a:t>3. Natural Transformation</a:t>
            </a:r>
          </a:p>
        </p:txBody>
      </p:sp>
      <p:sp>
        <p:nvSpPr>
          <p:cNvPr id="21" name="矩形 35"/>
          <p:cNvSpPr>
            <a:spLocks noChangeArrowheads="1"/>
          </p:cNvSpPr>
          <p:nvPr/>
        </p:nvSpPr>
        <p:spPr bwMode="auto">
          <a:xfrm>
            <a:off x="962157" y="3653552"/>
            <a:ext cx="316327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dirty="0">
                <a:solidFill>
                  <a:srgbClr val="DBB76C"/>
                </a:solidFill>
                <a:latin typeface="Arial" charset="0"/>
                <a:ea typeface="方正兰亭超细黑简体" charset="0"/>
              </a:rPr>
              <a:t>A Natural Transformation compares two </a:t>
            </a:r>
            <a:r>
              <a:rPr lang="en-US" altLang="x-none" sz="1050" dirty="0" err="1">
                <a:solidFill>
                  <a:srgbClr val="DBB76C"/>
                </a:solidFill>
                <a:latin typeface="Arial" charset="0"/>
                <a:ea typeface="方正兰亭超细黑简体" charset="0"/>
              </a:rPr>
              <a:t>Fuctors</a:t>
            </a:r>
            <a:endParaRPr lang="en-US" altLang="x-none" sz="1050" dirty="0">
              <a:solidFill>
                <a:srgbClr val="DBB76C"/>
              </a:solidFill>
              <a:latin typeface="Arial" charset="0"/>
              <a:ea typeface="方正兰亭超细黑简体" charset="0"/>
            </a:endParaRPr>
          </a:p>
        </p:txBody>
      </p:sp>
      <mc:AlternateContent xmlns:mc="http://schemas.openxmlformats.org/markup-compatibility/2006">
        <mc:Choice xmlns:a14="http://schemas.microsoft.com/office/drawing/2010/main" Requires="a14">
          <p:sp>
            <p:nvSpPr>
              <p:cNvPr id="5" name="TextBox 4"/>
              <p:cNvSpPr txBox="1"/>
              <p:nvPr/>
            </p:nvSpPr>
            <p:spPr>
              <a:xfrm>
                <a:off x="4216670" y="3705463"/>
                <a:ext cx="322589" cy="292388"/>
              </a:xfrm>
              <a:prstGeom prst="rect">
                <a:avLst/>
              </a:prstGeom>
              <a:noFill/>
            </p:spPr>
            <p:txBody>
              <a:bodyPr wrap="none"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300" i="1">
                          <a:solidFill>
                            <a:srgbClr val="FFFFFF"/>
                          </a:solidFill>
                          <a:latin typeface="Cambria Math" charset="0"/>
                        </a:rPr>
                        <m:t>𝑆</m:t>
                      </m:r>
                    </m:oMath>
                  </m:oMathPara>
                </a14:m>
                <a:endParaRPr lang="en-US" sz="1300" dirty="0">
                  <a:solidFill>
                    <a:srgbClr val="FFFFFF"/>
                  </a:solidFill>
                </a:endParaRPr>
              </a:p>
            </p:txBody>
          </p:sp>
        </mc:Choice>
        <mc:Fallback>
          <p:sp>
            <p:nvSpPr>
              <p:cNvPr id="5" name="TextBox 4"/>
              <p:cNvSpPr txBox="1">
                <a:spLocks noRot="1" noChangeAspect="1" noMove="1" noResize="1" noEditPoints="1" noAdjustHandles="1" noChangeArrowheads="1" noChangeShapeType="1" noTextEdit="1"/>
              </p:cNvSpPr>
              <p:nvPr/>
            </p:nvSpPr>
            <p:spPr>
              <a:xfrm>
                <a:off x="4216670" y="3705463"/>
                <a:ext cx="322589" cy="292388"/>
              </a:xfrm>
              <a:prstGeom prst="rect">
                <a:avLst/>
              </a:prstGeom>
              <a:blipFill>
                <a:blip r:embed="rId7"/>
                <a:stretch>
                  <a:fillRect/>
                </a:stretch>
              </a:blipFill>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25" name="TextBox 24"/>
              <p:cNvSpPr txBox="1"/>
              <p:nvPr/>
            </p:nvSpPr>
            <p:spPr>
              <a:xfrm>
                <a:off x="6199274" y="3676929"/>
                <a:ext cx="1389996" cy="349455"/>
              </a:xfrm>
              <a:prstGeom prst="rect">
                <a:avLst/>
              </a:prstGeom>
              <a:noFill/>
              <a:ln>
                <a:solidFill>
                  <a:srgbClr val="DBB76C"/>
                </a:solidFill>
              </a:ln>
              <a:effectLst>
                <a:softEdge rad="63500"/>
              </a:effectLst>
            </p:spPr>
            <p:txBody>
              <a:bodyPr wrap="none" lIns="0" tIns="0" rIns="0" bIns="0"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800" i="1">
                          <a:solidFill>
                            <a:srgbClr val="FFFFFF"/>
                          </a:solidFill>
                          <a:latin typeface="Cambria Math" charset="0"/>
                        </a:rPr>
                        <m:t>𝐹</m:t>
                      </m:r>
                      <m:r>
                        <a:rPr lang="en-US" sz="1800" i="1">
                          <a:solidFill>
                            <a:srgbClr val="FFFFFF"/>
                          </a:solidFill>
                          <a:latin typeface="Cambria Math" charset="0"/>
                        </a:rPr>
                        <m:t> </m:t>
                      </m:r>
                      <m:groupChr>
                        <m:groupChrPr>
                          <m:chr m:val="→"/>
                          <m:vertJc m:val="bot"/>
                          <m:ctrlPr>
                            <a:rPr lang="en-US" sz="1800" i="1">
                              <a:solidFill>
                                <a:srgbClr val="FFFFFF"/>
                              </a:solidFill>
                              <a:latin typeface="Cambria Math" panose="02040503050406030204" pitchFamily="18" charset="0"/>
                            </a:rPr>
                          </m:ctrlPr>
                        </m:groupChrPr>
                        <m:e>
                          <m:r>
                            <m:rPr>
                              <m:brk m:alnAt="2"/>
                            </m:rPr>
                            <a:rPr lang="en-US" sz="1800" i="1">
                              <a:solidFill>
                                <a:srgbClr val="FFFFFF"/>
                              </a:solidFill>
                              <a:latin typeface="Cambria Math" charset="0"/>
                            </a:rPr>
                            <m:t> </m:t>
                          </m:r>
                          <m:r>
                            <a:rPr lang="en-US" sz="1800" i="1">
                              <a:solidFill>
                                <a:srgbClr val="FFFFFF"/>
                              </a:solidFill>
                              <a:latin typeface="Cambria Math" charset="0"/>
                            </a:rPr>
                            <m:t>          </m:t>
                          </m:r>
                          <m:r>
                            <a:rPr lang="en-US" sz="1800" i="1">
                              <a:solidFill>
                                <a:srgbClr val="FFFFFF"/>
                              </a:solidFill>
                              <a:latin typeface="Cambria Math" charset="0"/>
                              <a:ea typeface="Cambria Math" charset="0"/>
                              <a:cs typeface="Cambria Math" charset="0"/>
                            </a:rPr>
                            <m:t>𝜂</m:t>
                          </m:r>
                          <m:r>
                            <a:rPr lang="en-US" sz="1800" i="1">
                              <a:solidFill>
                                <a:srgbClr val="FFFFFF"/>
                              </a:solidFill>
                              <a:latin typeface="Cambria Math" charset="0"/>
                            </a:rPr>
                            <m:t>           </m:t>
                          </m:r>
                        </m:e>
                      </m:groupChr>
                      <m:r>
                        <a:rPr lang="en-US" sz="1800" i="1">
                          <a:solidFill>
                            <a:srgbClr val="FFFFFF"/>
                          </a:solidFill>
                          <a:latin typeface="Cambria Math" charset="0"/>
                        </a:rPr>
                        <m:t> </m:t>
                      </m:r>
                      <m:r>
                        <a:rPr lang="en-US" sz="1800" i="1">
                          <a:solidFill>
                            <a:srgbClr val="FFFFFF"/>
                          </a:solidFill>
                          <a:latin typeface="Cambria Math" charset="0"/>
                        </a:rPr>
                        <m:t>𝐺</m:t>
                      </m:r>
                    </m:oMath>
                  </m:oMathPara>
                </a14:m>
                <a:endParaRPr lang="en-US" sz="1800" dirty="0">
                  <a:solidFill>
                    <a:srgbClr val="FFFFFF"/>
                  </a:solidFill>
                </a:endParaRPr>
              </a:p>
            </p:txBody>
          </p:sp>
        </mc:Choice>
        <mc:Fallback>
          <p:sp>
            <p:nvSpPr>
              <p:cNvPr id="25" name="TextBox 24"/>
              <p:cNvSpPr txBox="1">
                <a:spLocks noRot="1" noChangeAspect="1" noMove="1" noResize="1" noEditPoints="1" noAdjustHandles="1" noChangeArrowheads="1" noChangeShapeType="1" noTextEdit="1"/>
              </p:cNvSpPr>
              <p:nvPr/>
            </p:nvSpPr>
            <p:spPr>
              <a:xfrm>
                <a:off x="6199274" y="3676929"/>
                <a:ext cx="1389996" cy="349455"/>
              </a:xfrm>
              <a:prstGeom prst="rect">
                <a:avLst/>
              </a:prstGeom>
              <a:blipFill>
                <a:blip r:embed="rId8"/>
                <a:stretch>
                  <a:fillRect l="-2703" t="-13793" r="-1802" b="-27586"/>
                </a:stretch>
              </a:blipFill>
              <a:ln>
                <a:solidFill>
                  <a:srgbClr val="DBB76C"/>
                </a:solidFill>
              </a:ln>
              <a:effectLst>
                <a:softEdge rad="63500"/>
              </a:effectLst>
            </p:spPr>
            <p:txBody>
              <a:bodyPr/>
              <a:lstStyle/>
              <a:p>
                <a:r>
                  <a:rPr lang="en-TW">
                    <a:noFill/>
                  </a:rPr>
                  <a:t> </a:t>
                </a:r>
              </a:p>
            </p:txBody>
          </p:sp>
        </mc:Fallback>
      </mc:AlternateContent>
      <p:sp>
        <p:nvSpPr>
          <p:cNvPr id="28" name="矩形 35"/>
          <p:cNvSpPr>
            <a:spLocks noChangeArrowheads="1"/>
          </p:cNvSpPr>
          <p:nvPr/>
        </p:nvSpPr>
        <p:spPr bwMode="auto">
          <a:xfrm>
            <a:off x="757238" y="4239310"/>
            <a:ext cx="189507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800" i="1" dirty="0">
                <a:solidFill>
                  <a:srgbClr val="FFFFFF"/>
                </a:solidFill>
                <a:latin typeface="Arial" charset="0"/>
                <a:ea typeface="方正兰亭超细黑简体" charset="0"/>
              </a:rPr>
              <a:t>Source</a:t>
            </a:r>
            <a:r>
              <a:rPr lang="en-US" altLang="x-none" sz="800" dirty="0">
                <a:solidFill>
                  <a:srgbClr val="FFFFFF"/>
                </a:solidFill>
                <a:latin typeface="Arial" charset="0"/>
                <a:ea typeface="方正兰亭超细黑简体" charset="0"/>
              </a:rPr>
              <a:t> : </a:t>
            </a:r>
            <a:r>
              <a:rPr lang="en-US" altLang="x-none" sz="800" dirty="0" err="1">
                <a:solidFill>
                  <a:srgbClr val="FFFFFF"/>
                </a:solidFill>
                <a:latin typeface="Arial" charset="0"/>
                <a:ea typeface="方正兰亭超细黑简体" charset="0"/>
              </a:rPr>
              <a:t>Schalk</a:t>
            </a:r>
            <a:r>
              <a:rPr lang="en-US" altLang="x-none" sz="800" dirty="0">
                <a:solidFill>
                  <a:srgbClr val="FFFFFF"/>
                </a:solidFill>
                <a:latin typeface="Arial" charset="0"/>
                <a:ea typeface="方正兰亭超细黑简体" charset="0"/>
              </a:rPr>
              <a:t> and Simmons, 2005</a:t>
            </a:r>
          </a:p>
        </p:txBody>
      </p:sp>
      <mc:AlternateContent xmlns:mc="http://schemas.openxmlformats.org/markup-compatibility/2006">
        <mc:Choice xmlns:a14="http://schemas.microsoft.com/office/drawing/2010/main" Requires="a14">
          <p:sp>
            <p:nvSpPr>
              <p:cNvPr id="26" name="TextBox 25"/>
              <p:cNvSpPr txBox="1"/>
              <p:nvPr/>
            </p:nvSpPr>
            <p:spPr>
              <a:xfrm>
                <a:off x="5295019" y="2060838"/>
                <a:ext cx="365240" cy="276999"/>
              </a:xfrm>
              <a:prstGeom prst="rect">
                <a:avLst/>
              </a:prstGeom>
              <a:noFill/>
            </p:spPr>
            <p:txBody>
              <a:bodyPr wrap="square"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200" i="1">
                          <a:solidFill>
                            <a:srgbClr val="FFFFFF"/>
                          </a:solidFill>
                          <a:latin typeface="Cambria Math" charset="0"/>
                        </a:rPr>
                        <m:t>𝑆</m:t>
                      </m:r>
                    </m:oMath>
                  </m:oMathPara>
                </a14:m>
                <a:endParaRPr lang="en-US" sz="1200" dirty="0">
                  <a:solidFill>
                    <a:srgbClr val="FFFFFF"/>
                  </a:solidFill>
                </a:endParaRPr>
              </a:p>
            </p:txBody>
          </p:sp>
        </mc:Choice>
        <mc:Fallback>
          <p:sp>
            <p:nvSpPr>
              <p:cNvPr id="26" name="TextBox 25"/>
              <p:cNvSpPr txBox="1">
                <a:spLocks noRot="1" noChangeAspect="1" noMove="1" noResize="1" noEditPoints="1" noAdjustHandles="1" noChangeArrowheads="1" noChangeShapeType="1" noTextEdit="1"/>
              </p:cNvSpPr>
              <p:nvPr/>
            </p:nvSpPr>
            <p:spPr>
              <a:xfrm>
                <a:off x="5295019" y="2060838"/>
                <a:ext cx="365240" cy="276999"/>
              </a:xfrm>
              <a:prstGeom prst="rect">
                <a:avLst/>
              </a:prstGeom>
              <a:blipFill>
                <a:blip r:embed="rId9"/>
                <a:stretch>
                  <a:fillRect/>
                </a:stretch>
              </a:blipFill>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27" name="TextBox 26"/>
              <p:cNvSpPr txBox="1"/>
              <p:nvPr/>
            </p:nvSpPr>
            <p:spPr>
              <a:xfrm>
                <a:off x="6523423" y="2055252"/>
                <a:ext cx="365240" cy="276999"/>
              </a:xfrm>
              <a:prstGeom prst="rect">
                <a:avLst/>
              </a:prstGeom>
              <a:noFill/>
            </p:spPr>
            <p:txBody>
              <a:bodyPr wrap="square"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200" i="1">
                          <a:solidFill>
                            <a:srgbClr val="FFFFFF"/>
                          </a:solidFill>
                          <a:latin typeface="Cambria Math" charset="0"/>
                        </a:rPr>
                        <m:t>𝑇</m:t>
                      </m:r>
                    </m:oMath>
                  </m:oMathPara>
                </a14:m>
                <a:endParaRPr lang="en-US" sz="1200" dirty="0">
                  <a:solidFill>
                    <a:srgbClr val="FFFFFF"/>
                  </a:solidFill>
                </a:endParaRPr>
              </a:p>
            </p:txBody>
          </p:sp>
        </mc:Choice>
        <mc:Fallback>
          <p:sp>
            <p:nvSpPr>
              <p:cNvPr id="27" name="TextBox 26"/>
              <p:cNvSpPr txBox="1">
                <a:spLocks noRot="1" noChangeAspect="1" noMove="1" noResize="1" noEditPoints="1" noAdjustHandles="1" noChangeArrowheads="1" noChangeShapeType="1" noTextEdit="1"/>
              </p:cNvSpPr>
              <p:nvPr/>
            </p:nvSpPr>
            <p:spPr>
              <a:xfrm>
                <a:off x="6523423" y="2055252"/>
                <a:ext cx="365240" cy="276999"/>
              </a:xfrm>
              <a:prstGeom prst="rect">
                <a:avLst/>
              </a:prstGeom>
              <a:blipFill>
                <a:blip r:embed="rId10"/>
                <a:stretch>
                  <a:fillRect/>
                </a:stretch>
              </a:blipFill>
            </p:spPr>
            <p:txBody>
              <a:bodyPr/>
              <a:lstStyle/>
              <a:p>
                <a:r>
                  <a:rPr lang="en-TW">
                    <a:noFill/>
                  </a:rPr>
                  <a:t> </a:t>
                </a:r>
              </a:p>
            </p:txBody>
          </p:sp>
        </mc:Fallback>
      </mc:AlternateContent>
      <p:sp>
        <p:nvSpPr>
          <p:cNvPr id="29" name="Oval 28"/>
          <p:cNvSpPr/>
          <p:nvPr/>
        </p:nvSpPr>
        <p:spPr bwMode="auto">
          <a:xfrm>
            <a:off x="4253728" y="2084127"/>
            <a:ext cx="1265144" cy="630874"/>
          </a:xfrm>
          <a:prstGeom prst="ellipse">
            <a:avLst/>
          </a:prstGeom>
          <a:noFill/>
          <a:ln w="9525" cap="flat" cmpd="sng" algn="ctr">
            <a:solidFill>
              <a:schemeClr val="bg1">
                <a:lumMod val="9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sz="1100"/>
          </a:p>
        </p:txBody>
      </p:sp>
      <mc:AlternateContent xmlns:mc="http://schemas.openxmlformats.org/markup-compatibility/2006">
        <mc:Choice xmlns:a14="http://schemas.microsoft.com/office/drawing/2010/main" Requires="a14">
          <p:sp>
            <p:nvSpPr>
              <p:cNvPr id="30" name="矩形 35"/>
              <p:cNvSpPr>
                <a:spLocks noChangeArrowheads="1"/>
              </p:cNvSpPr>
              <p:nvPr/>
            </p:nvSpPr>
            <p:spPr bwMode="auto">
              <a:xfrm>
                <a:off x="7333275" y="1481338"/>
                <a:ext cx="848695"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dirty="0">
                    <a:solidFill>
                      <a:srgbClr val="5B9BD5"/>
                    </a:solidFill>
                    <a:latin typeface="Arial" charset="0"/>
                    <a:ea typeface="方正兰亭超细黑简体" charset="0"/>
                  </a:rPr>
                  <a:t>Category </a:t>
                </a:r>
                <a14:m>
                  <m:oMath xmlns:m="http://schemas.openxmlformats.org/officeDocument/2006/math">
                    <m:r>
                      <a:rPr lang="en-US" altLang="x-none" sz="1050" i="1" dirty="0">
                        <a:solidFill>
                          <a:srgbClr val="5B9BD5"/>
                        </a:solidFill>
                        <a:latin typeface="Cambria Math" charset="0"/>
                        <a:ea typeface="方正兰亭超细黑简体" charset="0"/>
                      </a:rPr>
                      <m:t>𝑆</m:t>
                    </m:r>
                  </m:oMath>
                </a14:m>
                <a:endParaRPr lang="en-US" altLang="x-none" sz="1050" dirty="0">
                  <a:solidFill>
                    <a:srgbClr val="5B9BD5"/>
                  </a:solidFill>
                  <a:latin typeface="Arial" charset="0"/>
                  <a:ea typeface="方正兰亭超细黑简体" charset="0"/>
                </a:endParaRPr>
              </a:p>
            </p:txBody>
          </p:sp>
        </mc:Choice>
        <mc:Fallback>
          <p:sp>
            <p:nvSpPr>
              <p:cNvPr id="30" name="矩形 35"/>
              <p:cNvSpPr>
                <a:spLocks noRot="1" noChangeAspect="1" noMove="1" noResize="1" noEditPoints="1" noAdjustHandles="1" noChangeArrowheads="1" noChangeShapeType="1" noTextEdit="1"/>
              </p:cNvSpPr>
              <p:nvPr/>
            </p:nvSpPr>
            <p:spPr bwMode="auto">
              <a:xfrm>
                <a:off x="7333275" y="1481338"/>
                <a:ext cx="848695" cy="253916"/>
              </a:xfrm>
              <a:prstGeom prst="rect">
                <a:avLst/>
              </a:prstGeom>
              <a:blipFill>
                <a:blip r:embed="rId11"/>
                <a:stretch>
                  <a:fillRect b="-15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cxnSp>
        <p:nvCxnSpPr>
          <p:cNvPr id="8" name="Straight Connector 7"/>
          <p:cNvCxnSpPr/>
          <p:nvPr/>
        </p:nvCxnSpPr>
        <p:spPr bwMode="auto">
          <a:xfrm>
            <a:off x="962157" y="2020189"/>
            <a:ext cx="7267444"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p:nvPr/>
        </p:nvCxnSpPr>
        <p:spPr bwMode="auto">
          <a:xfrm>
            <a:off x="965697" y="3208793"/>
            <a:ext cx="7267444"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mc:Choice xmlns:a14="http://schemas.microsoft.com/office/drawing/2010/main" Requires="a14">
          <p:sp>
            <p:nvSpPr>
              <p:cNvPr id="40" name="TextBox 39"/>
              <p:cNvSpPr txBox="1"/>
              <p:nvPr/>
            </p:nvSpPr>
            <p:spPr>
              <a:xfrm>
                <a:off x="5593083" y="2147188"/>
                <a:ext cx="986809" cy="372153"/>
              </a:xfrm>
              <a:prstGeom prst="rect">
                <a:avLst/>
              </a:prstGeom>
              <a:noFill/>
              <a:ln>
                <a:noFill/>
              </a:ln>
            </p:spPr>
            <p:txBody>
              <a:bodyPr wrap="none" lIns="0" tIns="0" rIns="0" bIns="0"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groupChr>
                        <m:groupChrPr>
                          <m:chr m:val="→"/>
                          <m:vertJc m:val="bot"/>
                          <m:ctrlPr>
                            <a:rPr lang="en-US" sz="1800" i="1">
                              <a:solidFill>
                                <a:srgbClr val="FFFFFF"/>
                              </a:solidFill>
                              <a:latin typeface="Cambria Math" panose="02040503050406030204" pitchFamily="18" charset="0"/>
                            </a:rPr>
                          </m:ctrlPr>
                        </m:groupChrPr>
                        <m:e>
                          <m:r>
                            <m:rPr>
                              <m:brk m:alnAt="2"/>
                            </m:rPr>
                            <a:rPr lang="en-US" sz="1800" i="1">
                              <a:solidFill>
                                <a:srgbClr val="FFFFFF"/>
                              </a:solidFill>
                              <a:latin typeface="Cambria Math" charset="0"/>
                            </a:rPr>
                            <m:t> </m:t>
                          </m:r>
                          <m:r>
                            <a:rPr lang="en-US" sz="1800" i="1">
                              <a:solidFill>
                                <a:srgbClr val="FFFFFF"/>
                              </a:solidFill>
                              <a:latin typeface="Cambria Math" charset="0"/>
                            </a:rPr>
                            <m:t>          </m:t>
                          </m:r>
                          <m:r>
                            <a:rPr lang="en-US" sz="1800" i="1">
                              <a:solidFill>
                                <a:srgbClr val="FFFFFF"/>
                              </a:solidFill>
                              <a:latin typeface="Cambria Math" charset="0"/>
                            </a:rPr>
                            <m:t>𝐹</m:t>
                          </m:r>
                          <m:r>
                            <a:rPr lang="en-US" sz="1800" i="1">
                              <a:solidFill>
                                <a:srgbClr val="FFFFFF"/>
                              </a:solidFill>
                              <a:latin typeface="Cambria Math" charset="0"/>
                            </a:rPr>
                            <m:t>           </m:t>
                          </m:r>
                        </m:e>
                      </m:groupChr>
                    </m:oMath>
                  </m:oMathPara>
                </a14:m>
                <a:endParaRPr lang="en-US" sz="1800" dirty="0">
                  <a:solidFill>
                    <a:srgbClr val="FFFFFF"/>
                  </a:solidFill>
                </a:endParaRPr>
              </a:p>
            </p:txBody>
          </p:sp>
        </mc:Choice>
        <mc:Fallback>
          <p:sp>
            <p:nvSpPr>
              <p:cNvPr id="40" name="TextBox 39"/>
              <p:cNvSpPr txBox="1">
                <a:spLocks noRot="1" noChangeAspect="1" noMove="1" noResize="1" noEditPoints="1" noAdjustHandles="1" noChangeArrowheads="1" noChangeShapeType="1" noTextEdit="1"/>
              </p:cNvSpPr>
              <p:nvPr/>
            </p:nvSpPr>
            <p:spPr>
              <a:xfrm>
                <a:off x="5593083" y="2147188"/>
                <a:ext cx="986809" cy="372153"/>
              </a:xfrm>
              <a:prstGeom prst="rect">
                <a:avLst/>
              </a:prstGeom>
              <a:blipFill>
                <a:blip r:embed="rId12"/>
                <a:stretch>
                  <a:fillRect l="-5195" t="-6667" r="-5195"/>
                </a:stretch>
              </a:blipFill>
              <a:ln>
                <a:noFill/>
              </a:ln>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41" name="TextBox 40"/>
              <p:cNvSpPr txBox="1"/>
              <p:nvPr/>
            </p:nvSpPr>
            <p:spPr>
              <a:xfrm>
                <a:off x="5357902" y="3709324"/>
                <a:ext cx="334194" cy="292388"/>
              </a:xfrm>
              <a:prstGeom prst="rect">
                <a:avLst/>
              </a:prstGeom>
              <a:noFill/>
            </p:spPr>
            <p:txBody>
              <a:bodyPr wrap="none"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300" i="1">
                          <a:solidFill>
                            <a:srgbClr val="FFFFFF"/>
                          </a:solidFill>
                          <a:latin typeface="Cambria Math" charset="0"/>
                        </a:rPr>
                        <m:t>𝑇</m:t>
                      </m:r>
                    </m:oMath>
                  </m:oMathPara>
                </a14:m>
                <a:endParaRPr lang="en-US" sz="1300" dirty="0">
                  <a:solidFill>
                    <a:srgbClr val="FFFFFF"/>
                  </a:solidFill>
                </a:endParaRPr>
              </a:p>
            </p:txBody>
          </p:sp>
        </mc:Choice>
        <mc:Fallback>
          <p:sp>
            <p:nvSpPr>
              <p:cNvPr id="41" name="TextBox 40"/>
              <p:cNvSpPr txBox="1">
                <a:spLocks noRot="1" noChangeAspect="1" noMove="1" noResize="1" noEditPoints="1" noAdjustHandles="1" noChangeArrowheads="1" noChangeShapeType="1" noTextEdit="1"/>
              </p:cNvSpPr>
              <p:nvPr/>
            </p:nvSpPr>
            <p:spPr>
              <a:xfrm>
                <a:off x="5357902" y="3709324"/>
                <a:ext cx="334194" cy="292388"/>
              </a:xfrm>
              <a:prstGeom prst="rect">
                <a:avLst/>
              </a:prstGeom>
              <a:blipFill>
                <a:blip r:embed="rId13"/>
                <a:stretch>
                  <a:fillRect/>
                </a:stretch>
              </a:blipFill>
            </p:spPr>
            <p:txBody>
              <a:bodyPr/>
              <a:lstStyle/>
              <a:p>
                <a:r>
                  <a:rPr lang="en-TW">
                    <a:noFill/>
                  </a:rPr>
                  <a:t> </a:t>
                </a:r>
              </a:p>
            </p:txBody>
          </p:sp>
        </mc:Fallback>
      </mc:AlternateContent>
      <p:cxnSp>
        <p:nvCxnSpPr>
          <p:cNvPr id="48" name="Curved Connector 47"/>
          <p:cNvCxnSpPr>
            <a:stCxn id="5" idx="2"/>
            <a:endCxn id="41" idx="2"/>
          </p:cNvCxnSpPr>
          <p:nvPr/>
        </p:nvCxnSpPr>
        <p:spPr bwMode="auto">
          <a:xfrm rot="16200000" flipH="1">
            <a:off x="4949552" y="3426264"/>
            <a:ext cx="3861" cy="1147034"/>
          </a:xfrm>
          <a:prstGeom prst="curvedConnector3">
            <a:avLst>
              <a:gd name="adj1" fmla="val 6020746"/>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Curved Connector 49"/>
          <p:cNvCxnSpPr>
            <a:stCxn id="5" idx="0"/>
            <a:endCxn id="41" idx="0"/>
          </p:cNvCxnSpPr>
          <p:nvPr/>
        </p:nvCxnSpPr>
        <p:spPr bwMode="auto">
          <a:xfrm rot="16200000" flipH="1">
            <a:off x="4949551" y="3133876"/>
            <a:ext cx="3861" cy="1147034"/>
          </a:xfrm>
          <a:prstGeom prst="curvedConnector3">
            <a:avLst>
              <a:gd name="adj1" fmla="val -5920746"/>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mc:Choice xmlns:a14="http://schemas.microsoft.com/office/drawing/2010/main" Requires="a14">
          <p:sp>
            <p:nvSpPr>
              <p:cNvPr id="53" name="TextBox 52"/>
              <p:cNvSpPr txBox="1"/>
              <p:nvPr/>
            </p:nvSpPr>
            <p:spPr>
              <a:xfrm>
                <a:off x="4764853" y="3223250"/>
                <a:ext cx="365240" cy="276999"/>
              </a:xfrm>
              <a:prstGeom prst="rect">
                <a:avLst/>
              </a:prstGeom>
              <a:noFill/>
            </p:spPr>
            <p:txBody>
              <a:bodyPr wrap="square"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200" i="1">
                          <a:solidFill>
                            <a:srgbClr val="FFFFFF"/>
                          </a:solidFill>
                          <a:latin typeface="Cambria Math" charset="0"/>
                        </a:rPr>
                        <m:t>𝐹</m:t>
                      </m:r>
                    </m:oMath>
                  </m:oMathPara>
                </a14:m>
                <a:endParaRPr lang="en-US" sz="1200" dirty="0">
                  <a:solidFill>
                    <a:srgbClr val="FFFFFF"/>
                  </a:solidFill>
                </a:endParaRPr>
              </a:p>
            </p:txBody>
          </p:sp>
        </mc:Choice>
        <mc:Fallback>
          <p:sp>
            <p:nvSpPr>
              <p:cNvPr id="53" name="TextBox 52"/>
              <p:cNvSpPr txBox="1">
                <a:spLocks noRot="1" noChangeAspect="1" noMove="1" noResize="1" noEditPoints="1" noAdjustHandles="1" noChangeArrowheads="1" noChangeShapeType="1" noTextEdit="1"/>
              </p:cNvSpPr>
              <p:nvPr/>
            </p:nvSpPr>
            <p:spPr>
              <a:xfrm>
                <a:off x="4764853" y="3223250"/>
                <a:ext cx="365240" cy="276999"/>
              </a:xfrm>
              <a:prstGeom prst="rect">
                <a:avLst/>
              </a:prstGeom>
              <a:blipFill>
                <a:blip r:embed="rId14"/>
                <a:stretch>
                  <a:fillRect/>
                </a:stretch>
              </a:blipFill>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54" name="TextBox 53"/>
              <p:cNvSpPr txBox="1"/>
              <p:nvPr/>
            </p:nvSpPr>
            <p:spPr>
              <a:xfrm>
                <a:off x="4749450" y="4238605"/>
                <a:ext cx="365240" cy="276999"/>
              </a:xfrm>
              <a:prstGeom prst="rect">
                <a:avLst/>
              </a:prstGeom>
              <a:noFill/>
            </p:spPr>
            <p:txBody>
              <a:bodyPr wrap="square"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200" i="1">
                          <a:solidFill>
                            <a:srgbClr val="FFFFFF"/>
                          </a:solidFill>
                          <a:latin typeface="Cambria Math" charset="0"/>
                        </a:rPr>
                        <m:t>𝐺</m:t>
                      </m:r>
                    </m:oMath>
                  </m:oMathPara>
                </a14:m>
                <a:endParaRPr lang="en-US" sz="1200" dirty="0">
                  <a:solidFill>
                    <a:srgbClr val="FFFFFF"/>
                  </a:solidFill>
                </a:endParaRPr>
              </a:p>
            </p:txBody>
          </p:sp>
        </mc:Choice>
        <mc:Fallback>
          <p:sp>
            <p:nvSpPr>
              <p:cNvPr id="54" name="TextBox 53"/>
              <p:cNvSpPr txBox="1">
                <a:spLocks noRot="1" noChangeAspect="1" noMove="1" noResize="1" noEditPoints="1" noAdjustHandles="1" noChangeArrowheads="1" noChangeShapeType="1" noTextEdit="1"/>
              </p:cNvSpPr>
              <p:nvPr/>
            </p:nvSpPr>
            <p:spPr>
              <a:xfrm>
                <a:off x="4749450" y="4238605"/>
                <a:ext cx="365240" cy="276999"/>
              </a:xfrm>
              <a:prstGeom prst="rect">
                <a:avLst/>
              </a:prstGeom>
              <a:blipFill>
                <a:blip r:embed="rId15"/>
                <a:stretch>
                  <a:fillRect/>
                </a:stretch>
              </a:blipFill>
            </p:spPr>
            <p:txBody>
              <a:bodyPr/>
              <a:lstStyle/>
              <a:p>
                <a:r>
                  <a:rPr lang="en-TW">
                    <a:noFill/>
                  </a:rPr>
                  <a:t> </a:t>
                </a:r>
              </a:p>
            </p:txBody>
          </p:sp>
        </mc:Fallback>
      </mc:AlternateContent>
      <p:cxnSp>
        <p:nvCxnSpPr>
          <p:cNvPr id="56" name="Straight Arrow Connector 55"/>
          <p:cNvCxnSpPr/>
          <p:nvPr/>
        </p:nvCxnSpPr>
        <p:spPr bwMode="auto">
          <a:xfrm>
            <a:off x="4932069" y="3619352"/>
            <a:ext cx="0" cy="484815"/>
          </a:xfrm>
          <a:prstGeom prst="straightConnector1">
            <a:avLst/>
          </a:prstGeom>
          <a:solidFill>
            <a:schemeClr val="accent1"/>
          </a:solidFill>
          <a:ln w="1270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mc:Choice xmlns:a14="http://schemas.microsoft.com/office/drawing/2010/main" Requires="a14">
          <p:sp>
            <p:nvSpPr>
              <p:cNvPr id="59" name="TextBox 58"/>
              <p:cNvSpPr txBox="1"/>
              <p:nvPr/>
            </p:nvSpPr>
            <p:spPr>
              <a:xfrm>
                <a:off x="4863816" y="3702587"/>
                <a:ext cx="365240" cy="276999"/>
              </a:xfrm>
              <a:prstGeom prst="rect">
                <a:avLst/>
              </a:prstGeom>
              <a:noFill/>
            </p:spPr>
            <p:txBody>
              <a:bodyPr wrap="square"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200" i="1">
                          <a:solidFill>
                            <a:srgbClr val="FFFFFF"/>
                          </a:solidFill>
                          <a:latin typeface="Cambria Math" charset="0"/>
                          <a:ea typeface="Cambria Math" charset="0"/>
                          <a:cs typeface="Cambria Math" charset="0"/>
                        </a:rPr>
                        <m:t>𝜂</m:t>
                      </m:r>
                    </m:oMath>
                  </m:oMathPara>
                </a14:m>
                <a:endParaRPr lang="en-US" sz="1200" dirty="0">
                  <a:solidFill>
                    <a:srgbClr val="FFFFFF"/>
                  </a:solidFill>
                </a:endParaRPr>
              </a:p>
            </p:txBody>
          </p:sp>
        </mc:Choice>
        <mc:Fallback>
          <p:sp>
            <p:nvSpPr>
              <p:cNvPr id="59" name="TextBox 58"/>
              <p:cNvSpPr txBox="1">
                <a:spLocks noRot="1" noChangeAspect="1" noMove="1" noResize="1" noEditPoints="1" noAdjustHandles="1" noChangeArrowheads="1" noChangeShapeType="1" noTextEdit="1"/>
              </p:cNvSpPr>
              <p:nvPr/>
            </p:nvSpPr>
            <p:spPr>
              <a:xfrm>
                <a:off x="4863816" y="3702587"/>
                <a:ext cx="365240" cy="276999"/>
              </a:xfrm>
              <a:prstGeom prst="rect">
                <a:avLst/>
              </a:prstGeom>
              <a:blipFill>
                <a:blip r:embed="rId16"/>
                <a:stretch>
                  <a:fillRect b="-4545"/>
                </a:stretch>
              </a:blipFill>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38" name="TextBox 37"/>
              <p:cNvSpPr txBox="1"/>
              <p:nvPr/>
            </p:nvSpPr>
            <p:spPr>
              <a:xfrm>
                <a:off x="4253347" y="1502758"/>
                <a:ext cx="189539" cy="246221"/>
              </a:xfrm>
              <a:prstGeom prst="rect">
                <a:avLst/>
              </a:prstGeom>
              <a:noFill/>
              <a:ln>
                <a:noFill/>
              </a:ln>
            </p:spPr>
            <p:txBody>
              <a:bodyPr wrap="none" lIns="0" tIns="0" rIns="0" bIns="0"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600" i="1">
                          <a:solidFill>
                            <a:srgbClr val="FFFFFF"/>
                          </a:solidFill>
                          <a:latin typeface="Cambria Math" charset="0"/>
                        </a:rPr>
                        <m:t>𝐴</m:t>
                      </m:r>
                    </m:oMath>
                  </m:oMathPara>
                </a14:m>
                <a:endParaRPr lang="en-US" sz="1800" dirty="0">
                  <a:solidFill>
                    <a:srgbClr val="FFFFFF"/>
                  </a:solidFill>
                </a:endParaRPr>
              </a:p>
            </p:txBody>
          </p:sp>
        </mc:Choice>
        <mc:Fallback>
          <p:sp>
            <p:nvSpPr>
              <p:cNvPr id="38" name="TextBox 37"/>
              <p:cNvSpPr txBox="1">
                <a:spLocks noRot="1" noChangeAspect="1" noMove="1" noResize="1" noEditPoints="1" noAdjustHandles="1" noChangeArrowheads="1" noChangeShapeType="1" noTextEdit="1"/>
              </p:cNvSpPr>
              <p:nvPr/>
            </p:nvSpPr>
            <p:spPr>
              <a:xfrm>
                <a:off x="4253347" y="1502758"/>
                <a:ext cx="189539" cy="246221"/>
              </a:xfrm>
              <a:prstGeom prst="rect">
                <a:avLst/>
              </a:prstGeom>
              <a:blipFill>
                <a:blip r:embed="rId17"/>
                <a:stretch>
                  <a:fillRect l="-28571" r="-28571" b="-15789"/>
                </a:stretch>
              </a:blipFill>
              <a:ln>
                <a:noFill/>
              </a:ln>
            </p:spPr>
            <p:txBody>
              <a:bodyPr/>
              <a:lstStyle/>
              <a:p>
                <a:r>
                  <a:rPr lang="en-TW">
                    <a:noFill/>
                  </a:rPr>
                  <a:t> </a:t>
                </a:r>
              </a:p>
            </p:txBody>
          </p:sp>
        </mc:Fallback>
      </mc:AlternateContent>
      <p:sp>
        <p:nvSpPr>
          <p:cNvPr id="4" name="Oval 3"/>
          <p:cNvSpPr/>
          <p:nvPr/>
        </p:nvSpPr>
        <p:spPr bwMode="auto">
          <a:xfrm>
            <a:off x="4471376" y="1598300"/>
            <a:ext cx="67299" cy="67299"/>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sz="1300"/>
          </a:p>
        </p:txBody>
      </p:sp>
      <mc:AlternateContent xmlns:mc="http://schemas.openxmlformats.org/markup-compatibility/2006">
        <mc:Choice xmlns:a14="http://schemas.microsoft.com/office/drawing/2010/main" Requires="a14">
          <p:sp>
            <p:nvSpPr>
              <p:cNvPr id="39" name="矩形 35"/>
              <p:cNvSpPr>
                <a:spLocks noChangeArrowheads="1"/>
              </p:cNvSpPr>
              <p:nvPr/>
            </p:nvSpPr>
            <p:spPr bwMode="auto">
              <a:xfrm>
                <a:off x="4538676" y="1526439"/>
                <a:ext cx="1113769"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a:solidFill>
                      <a:srgbClr val="5B9BD5"/>
                    </a:solidFill>
                    <a:latin typeface="Arial" charset="0"/>
                    <a:ea typeface="方正兰亭超细黑简体" charset="0"/>
                  </a:rPr>
                  <a:t>Object / Set </a:t>
                </a:r>
                <a14:m>
                  <m:oMath xmlns:m="http://schemas.openxmlformats.org/officeDocument/2006/math">
                    <m:r>
                      <a:rPr lang="en-US" altLang="x-none" sz="1050" i="1" dirty="0">
                        <a:solidFill>
                          <a:srgbClr val="5B9BD5"/>
                        </a:solidFill>
                        <a:latin typeface="Cambria Math" charset="0"/>
                        <a:ea typeface="方正兰亭超细黑简体" charset="0"/>
                      </a:rPr>
                      <m:t>𝐴</m:t>
                    </m:r>
                  </m:oMath>
                </a14:m>
                <a:endParaRPr lang="en-US" altLang="x-none" sz="1050" dirty="0">
                  <a:solidFill>
                    <a:srgbClr val="5B9BD5"/>
                  </a:solidFill>
                  <a:latin typeface="Arial" charset="0"/>
                  <a:ea typeface="方正兰亭超细黑简体" charset="0"/>
                </a:endParaRPr>
              </a:p>
            </p:txBody>
          </p:sp>
        </mc:Choice>
        <mc:Fallback>
          <p:sp>
            <p:nvSpPr>
              <p:cNvPr id="39" name="矩形 35"/>
              <p:cNvSpPr>
                <a:spLocks noRot="1" noChangeAspect="1" noMove="1" noResize="1" noEditPoints="1" noAdjustHandles="1" noChangeArrowheads="1" noChangeShapeType="1" noTextEdit="1"/>
              </p:cNvSpPr>
              <p:nvPr/>
            </p:nvSpPr>
            <p:spPr bwMode="auto">
              <a:xfrm>
                <a:off x="4538676" y="1526439"/>
                <a:ext cx="1113769" cy="253916"/>
              </a:xfrm>
              <a:prstGeom prst="rect">
                <a:avLst/>
              </a:prstGeom>
              <a:blipFill>
                <a:blip r:embed="rId18"/>
                <a:stretch>
                  <a:fillRect b="-10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42" name="矩形 35"/>
              <p:cNvSpPr>
                <a:spLocks noChangeArrowheads="1"/>
              </p:cNvSpPr>
              <p:nvPr/>
            </p:nvSpPr>
            <p:spPr bwMode="auto">
              <a:xfrm>
                <a:off x="5716554" y="2794688"/>
                <a:ext cx="1113769"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dirty="0">
                    <a:solidFill>
                      <a:srgbClr val="5B9BD5"/>
                    </a:solidFill>
                    <a:latin typeface="Arial" charset="0"/>
                    <a:ea typeface="方正兰亭超细黑简体" charset="0"/>
                  </a:rPr>
                  <a:t>Functor </a:t>
                </a:r>
                <a14:m>
                  <m:oMath xmlns:m="http://schemas.openxmlformats.org/officeDocument/2006/math">
                    <m:r>
                      <a:rPr lang="en-US" altLang="x-none" sz="1050" i="1" dirty="0">
                        <a:solidFill>
                          <a:srgbClr val="5B9BD5"/>
                        </a:solidFill>
                        <a:latin typeface="Cambria Math" charset="0"/>
                        <a:ea typeface="方正兰亭超细黑简体" charset="0"/>
                      </a:rPr>
                      <m:t>𝐹</m:t>
                    </m:r>
                  </m:oMath>
                </a14:m>
                <a:endParaRPr lang="en-US" altLang="x-none" sz="1050" dirty="0">
                  <a:solidFill>
                    <a:srgbClr val="5B9BD5"/>
                  </a:solidFill>
                  <a:latin typeface="Arial" charset="0"/>
                  <a:ea typeface="方正兰亭超细黑简体" charset="0"/>
                </a:endParaRPr>
              </a:p>
            </p:txBody>
          </p:sp>
        </mc:Choice>
        <mc:Fallback>
          <p:sp>
            <p:nvSpPr>
              <p:cNvPr id="42" name="矩形 35"/>
              <p:cNvSpPr>
                <a:spLocks noRot="1" noChangeAspect="1" noMove="1" noResize="1" noEditPoints="1" noAdjustHandles="1" noChangeArrowheads="1" noChangeShapeType="1" noTextEdit="1"/>
              </p:cNvSpPr>
              <p:nvPr/>
            </p:nvSpPr>
            <p:spPr bwMode="auto">
              <a:xfrm>
                <a:off x="5716554" y="2794688"/>
                <a:ext cx="1113769" cy="253916"/>
              </a:xfrm>
              <a:prstGeom prst="rect">
                <a:avLst/>
              </a:prstGeom>
              <a:blipFill>
                <a:blip r:embed="rId19"/>
                <a:stretch>
                  <a:fillRect b="-952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43" name="矩形 35"/>
              <p:cNvSpPr>
                <a:spLocks noChangeArrowheads="1"/>
              </p:cNvSpPr>
              <p:nvPr/>
            </p:nvSpPr>
            <p:spPr bwMode="auto">
              <a:xfrm>
                <a:off x="6042359" y="4097301"/>
                <a:ext cx="1681075" cy="253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dirty="0">
                    <a:solidFill>
                      <a:srgbClr val="5B9BD5"/>
                    </a:solidFill>
                    <a:latin typeface="Arial" charset="0"/>
                    <a:ea typeface="方正兰亭超细黑简体" charset="0"/>
                  </a:rPr>
                  <a:t>Natural Transformation </a:t>
                </a:r>
                <a14:m>
                  <m:oMath xmlns:m="http://schemas.openxmlformats.org/officeDocument/2006/math">
                    <m:r>
                      <a:rPr lang="en-US" altLang="x-none" sz="1050" i="1" dirty="0">
                        <a:solidFill>
                          <a:srgbClr val="5B9BD5"/>
                        </a:solidFill>
                        <a:latin typeface="Cambria Math" charset="0"/>
                        <a:ea typeface="Cambria Math" charset="0"/>
                        <a:cs typeface="Cambria Math" charset="0"/>
                      </a:rPr>
                      <m:t>𝜂</m:t>
                    </m:r>
                  </m:oMath>
                </a14:m>
                <a:endParaRPr lang="en-US" altLang="x-none" sz="1050" dirty="0">
                  <a:solidFill>
                    <a:srgbClr val="5B9BD5"/>
                  </a:solidFill>
                  <a:latin typeface="Arial" charset="0"/>
                  <a:ea typeface="方正兰亭超细黑简体" charset="0"/>
                </a:endParaRPr>
              </a:p>
            </p:txBody>
          </p:sp>
        </mc:Choice>
        <mc:Fallback>
          <p:sp>
            <p:nvSpPr>
              <p:cNvPr id="43" name="矩形 35"/>
              <p:cNvSpPr>
                <a:spLocks noRot="1" noChangeAspect="1" noMove="1" noResize="1" noEditPoints="1" noAdjustHandles="1" noChangeArrowheads="1" noChangeShapeType="1" noTextEdit="1"/>
              </p:cNvSpPr>
              <p:nvPr/>
            </p:nvSpPr>
            <p:spPr bwMode="auto">
              <a:xfrm>
                <a:off x="6042359" y="4097301"/>
                <a:ext cx="1681075" cy="253916"/>
              </a:xfrm>
              <a:prstGeom prst="rect">
                <a:avLst/>
              </a:prstGeom>
              <a:blipFill>
                <a:blip r:embed="rId20"/>
                <a:stretch>
                  <a:fillRect b="-15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grpSp>
        <p:nvGrpSpPr>
          <p:cNvPr id="63" name="Group 62"/>
          <p:cNvGrpSpPr/>
          <p:nvPr/>
        </p:nvGrpSpPr>
        <p:grpSpPr>
          <a:xfrm>
            <a:off x="4475199" y="2080268"/>
            <a:ext cx="777233" cy="616422"/>
            <a:chOff x="1346666" y="2096729"/>
            <a:chExt cx="1382770" cy="1000153"/>
          </a:xfrm>
        </p:grpSpPr>
        <p:cxnSp>
          <p:nvCxnSpPr>
            <p:cNvPr id="64" name="28 Conector recto"/>
            <p:cNvCxnSpPr/>
            <p:nvPr/>
          </p:nvCxnSpPr>
          <p:spPr bwMode="auto">
            <a:xfrm flipH="1">
              <a:off x="1608276" y="2404598"/>
              <a:ext cx="488224" cy="415094"/>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5" name="31 Conector recto"/>
            <p:cNvCxnSpPr/>
            <p:nvPr/>
          </p:nvCxnSpPr>
          <p:spPr bwMode="auto">
            <a:xfrm flipH="1" flipV="1">
              <a:off x="2096500" y="2404598"/>
              <a:ext cx="460069" cy="414005"/>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6" name="54 CuadroTexto"/>
            <p:cNvSpPr txBox="1"/>
            <p:nvPr/>
          </p:nvSpPr>
          <p:spPr>
            <a:xfrm>
              <a:off x="1870689" y="2096729"/>
              <a:ext cx="297619" cy="374528"/>
            </a:xfrm>
            <a:prstGeom prst="rect">
              <a:avLst/>
            </a:prstGeom>
            <a:noFill/>
          </p:spPr>
          <p:txBody>
            <a:bodyPr wrap="square" rtlCol="0">
              <a:spAutoFit/>
            </a:bodyPr>
            <a:lstStyle/>
            <a:p>
              <a:pPr defTabSz="685783" eaLnBrk="0" fontAlgn="base" hangingPunct="0">
                <a:spcBef>
                  <a:spcPct val="0"/>
                </a:spcBef>
                <a:spcAft>
                  <a:spcPct val="0"/>
                </a:spcAft>
              </a:pPr>
              <a:r>
                <a:rPr lang="en-GB" sz="900" dirty="0">
                  <a:solidFill>
                    <a:srgbClr val="FFFFFF"/>
                  </a:solidFill>
                  <a:latin typeface="Capitals" charset="0"/>
                  <a:ea typeface="Capitals" charset="0"/>
                  <a:cs typeface="Capitals" charset="0"/>
                </a:rPr>
                <a:t>B</a:t>
              </a:r>
              <a:endParaRPr lang="en-GB" sz="400" dirty="0">
                <a:solidFill>
                  <a:srgbClr val="FFFFFF"/>
                </a:solidFill>
                <a:latin typeface="Capitals" charset="0"/>
                <a:ea typeface="Capitals" charset="0"/>
                <a:cs typeface="Capitals" charset="0"/>
              </a:endParaRPr>
            </a:p>
          </p:txBody>
        </p:sp>
        <p:sp>
          <p:nvSpPr>
            <p:cNvPr id="67" name="54 CuadroTexto"/>
            <p:cNvSpPr txBox="1"/>
            <p:nvPr/>
          </p:nvSpPr>
          <p:spPr>
            <a:xfrm>
              <a:off x="1346666" y="2703186"/>
              <a:ext cx="448317" cy="374528"/>
            </a:xfrm>
            <a:prstGeom prst="rect">
              <a:avLst/>
            </a:prstGeom>
            <a:noFill/>
          </p:spPr>
          <p:txBody>
            <a:bodyPr wrap="none" rtlCol="0">
              <a:spAutoFit/>
            </a:bodyPr>
            <a:lstStyle/>
            <a:p>
              <a:pPr defTabSz="685783" eaLnBrk="0" fontAlgn="base" hangingPunct="0">
                <a:spcBef>
                  <a:spcPct val="0"/>
                </a:spcBef>
                <a:spcAft>
                  <a:spcPct val="0"/>
                </a:spcAft>
              </a:pPr>
              <a:r>
                <a:rPr lang="en-GB" sz="900" dirty="0">
                  <a:solidFill>
                    <a:srgbClr val="FFFFFF"/>
                  </a:solidFill>
                  <a:latin typeface="Capitals" charset="0"/>
                  <a:ea typeface="Capitals" charset="0"/>
                  <a:cs typeface="Capitals" charset="0"/>
                </a:rPr>
                <a:t>A</a:t>
              </a:r>
              <a:endParaRPr lang="en-GB" sz="400" dirty="0">
                <a:solidFill>
                  <a:srgbClr val="FFFFFF"/>
                </a:solidFill>
                <a:latin typeface="Capitals" charset="0"/>
                <a:ea typeface="Capitals" charset="0"/>
                <a:cs typeface="Capitals" charset="0"/>
              </a:endParaRPr>
            </a:p>
          </p:txBody>
        </p:sp>
        <p:sp>
          <p:nvSpPr>
            <p:cNvPr id="68" name="54 CuadroTexto"/>
            <p:cNvSpPr txBox="1"/>
            <p:nvPr/>
          </p:nvSpPr>
          <p:spPr>
            <a:xfrm>
              <a:off x="2475442" y="2722354"/>
              <a:ext cx="253994" cy="374528"/>
            </a:xfrm>
            <a:prstGeom prst="rect">
              <a:avLst/>
            </a:prstGeom>
            <a:noFill/>
          </p:spPr>
          <p:txBody>
            <a:bodyPr wrap="square" rtlCol="0">
              <a:spAutoFit/>
            </a:bodyPr>
            <a:lstStyle/>
            <a:p>
              <a:pPr defTabSz="685783" eaLnBrk="0" fontAlgn="base" hangingPunct="0">
                <a:spcBef>
                  <a:spcPct val="0"/>
                </a:spcBef>
                <a:spcAft>
                  <a:spcPct val="0"/>
                </a:spcAft>
              </a:pPr>
              <a:r>
                <a:rPr lang="en-GB" sz="900" dirty="0">
                  <a:solidFill>
                    <a:srgbClr val="FFFFFF"/>
                  </a:solidFill>
                  <a:latin typeface="Capitals" charset="0"/>
                  <a:ea typeface="Capitals" charset="0"/>
                  <a:cs typeface="Capitals" charset="0"/>
                </a:rPr>
                <a:t>C</a:t>
              </a:r>
              <a:endParaRPr lang="en-GB" sz="400" dirty="0">
                <a:solidFill>
                  <a:srgbClr val="FFFFFF"/>
                </a:solidFill>
                <a:latin typeface="Capitals" charset="0"/>
                <a:ea typeface="Capitals" charset="0"/>
                <a:cs typeface="Capitals" charset="0"/>
              </a:endParaRPr>
            </a:p>
          </p:txBody>
        </p:sp>
      </p:grpSp>
      <p:sp>
        <p:nvSpPr>
          <p:cNvPr id="69" name="Oval 68"/>
          <p:cNvSpPr/>
          <p:nvPr/>
        </p:nvSpPr>
        <p:spPr bwMode="auto">
          <a:xfrm>
            <a:off x="6642880" y="2111853"/>
            <a:ext cx="1265144" cy="630874"/>
          </a:xfrm>
          <a:prstGeom prst="ellipse">
            <a:avLst/>
          </a:prstGeom>
          <a:noFill/>
          <a:ln w="9525" cap="flat" cmpd="sng" algn="ctr">
            <a:solidFill>
              <a:schemeClr val="bg1">
                <a:lumMod val="95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US" sz="1100"/>
          </a:p>
        </p:txBody>
      </p:sp>
      <p:grpSp>
        <p:nvGrpSpPr>
          <p:cNvPr id="70" name="Group 69"/>
          <p:cNvGrpSpPr/>
          <p:nvPr/>
        </p:nvGrpSpPr>
        <p:grpSpPr>
          <a:xfrm>
            <a:off x="6833702" y="2081712"/>
            <a:ext cx="938086" cy="620383"/>
            <a:chOff x="1904406" y="2950664"/>
            <a:chExt cx="938086" cy="620383"/>
          </a:xfrm>
        </p:grpSpPr>
        <p:cxnSp>
          <p:nvCxnSpPr>
            <p:cNvPr id="71" name="28 Conector recto"/>
            <p:cNvCxnSpPr/>
            <p:nvPr/>
          </p:nvCxnSpPr>
          <p:spPr bwMode="auto">
            <a:xfrm flipH="1">
              <a:off x="2087674" y="3140412"/>
              <a:ext cx="274423" cy="255834"/>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2" name="31 Conector recto"/>
            <p:cNvCxnSpPr/>
            <p:nvPr/>
          </p:nvCxnSpPr>
          <p:spPr bwMode="auto">
            <a:xfrm flipH="1" flipV="1">
              <a:off x="2362097" y="3140412"/>
              <a:ext cx="258597" cy="255162"/>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3" name="54 CuadroTexto"/>
            <p:cNvSpPr txBox="1"/>
            <p:nvPr/>
          </p:nvSpPr>
          <p:spPr>
            <a:xfrm>
              <a:off x="2235172" y="2950664"/>
              <a:ext cx="286297" cy="230832"/>
            </a:xfrm>
            <a:prstGeom prst="rect">
              <a:avLst/>
            </a:prstGeom>
            <a:noFill/>
          </p:spPr>
          <p:txBody>
            <a:bodyPr wrap="square" rtlCol="0">
              <a:spAutoFit/>
            </a:bodyPr>
            <a:lstStyle/>
            <a:p>
              <a:pPr defTabSz="685783" eaLnBrk="0" fontAlgn="base" hangingPunct="0">
                <a:spcBef>
                  <a:spcPct val="0"/>
                </a:spcBef>
                <a:spcAft>
                  <a:spcPct val="0"/>
                </a:spcAft>
              </a:pPr>
              <a:r>
                <a:rPr lang="en-GB" sz="900" dirty="0">
                  <a:solidFill>
                    <a:srgbClr val="FFFFFF"/>
                  </a:solidFill>
                  <a:latin typeface="Capitals" charset="0"/>
                  <a:ea typeface="Capitals" charset="0"/>
                  <a:cs typeface="Capitals" charset="0"/>
                </a:rPr>
                <a:t>E</a:t>
              </a:r>
              <a:endParaRPr lang="en-GB" sz="400" dirty="0">
                <a:solidFill>
                  <a:srgbClr val="FFFFFF"/>
                </a:solidFill>
                <a:latin typeface="Capitals" charset="0"/>
                <a:ea typeface="Capitals" charset="0"/>
                <a:cs typeface="Capitals" charset="0"/>
              </a:endParaRPr>
            </a:p>
          </p:txBody>
        </p:sp>
        <p:sp>
          <p:nvSpPr>
            <p:cNvPr id="74" name="54 CuadroTexto"/>
            <p:cNvSpPr txBox="1"/>
            <p:nvPr/>
          </p:nvSpPr>
          <p:spPr>
            <a:xfrm>
              <a:off x="1904406" y="3335754"/>
              <a:ext cx="330766" cy="230832"/>
            </a:xfrm>
            <a:prstGeom prst="rect">
              <a:avLst/>
            </a:prstGeom>
            <a:noFill/>
          </p:spPr>
          <p:txBody>
            <a:bodyPr wrap="square" rtlCol="0">
              <a:spAutoFit/>
            </a:bodyPr>
            <a:lstStyle/>
            <a:p>
              <a:pPr defTabSz="685783" eaLnBrk="0" fontAlgn="base" hangingPunct="0">
                <a:spcBef>
                  <a:spcPct val="0"/>
                </a:spcBef>
                <a:spcAft>
                  <a:spcPct val="0"/>
                </a:spcAft>
              </a:pPr>
              <a:r>
                <a:rPr lang="en-GB" sz="900">
                  <a:solidFill>
                    <a:srgbClr val="FFFFFF"/>
                  </a:solidFill>
                  <a:latin typeface="Capitals" charset="0"/>
                  <a:ea typeface="Capitals" charset="0"/>
                  <a:cs typeface="Capitals" charset="0"/>
                </a:rPr>
                <a:t>D</a:t>
              </a:r>
              <a:endParaRPr lang="en-GB" sz="400" dirty="0">
                <a:solidFill>
                  <a:srgbClr val="FFFFFF"/>
                </a:solidFill>
                <a:latin typeface="Capitals" charset="0"/>
                <a:ea typeface="Capitals" charset="0"/>
                <a:cs typeface="Capitals" charset="0"/>
              </a:endParaRPr>
            </a:p>
          </p:txBody>
        </p:sp>
        <p:sp>
          <p:nvSpPr>
            <p:cNvPr id="75" name="54 CuadroTexto"/>
            <p:cNvSpPr txBox="1"/>
            <p:nvPr/>
          </p:nvSpPr>
          <p:spPr>
            <a:xfrm>
              <a:off x="2556195" y="3340215"/>
              <a:ext cx="286297" cy="230832"/>
            </a:xfrm>
            <a:prstGeom prst="rect">
              <a:avLst/>
            </a:prstGeom>
            <a:noFill/>
          </p:spPr>
          <p:txBody>
            <a:bodyPr wrap="square" rtlCol="0">
              <a:spAutoFit/>
            </a:bodyPr>
            <a:lstStyle/>
            <a:p>
              <a:pPr defTabSz="685783" eaLnBrk="0" fontAlgn="base" hangingPunct="0">
                <a:spcBef>
                  <a:spcPct val="0"/>
                </a:spcBef>
                <a:spcAft>
                  <a:spcPct val="0"/>
                </a:spcAft>
              </a:pPr>
              <a:r>
                <a:rPr lang="en-GB" sz="900" dirty="0">
                  <a:solidFill>
                    <a:srgbClr val="FFFFFF"/>
                  </a:solidFill>
                  <a:latin typeface="Capitals" charset="0"/>
                  <a:ea typeface="Capitals" charset="0"/>
                  <a:cs typeface="Capitals" charset="0"/>
                </a:rPr>
                <a:t>F</a:t>
              </a:r>
              <a:endParaRPr lang="en-GB" sz="400" dirty="0">
                <a:solidFill>
                  <a:srgbClr val="FFFFFF"/>
                </a:solidFill>
                <a:latin typeface="Capitals" charset="0"/>
                <a:ea typeface="Capitals" charset="0"/>
                <a:cs typeface="Capitals" charset="0"/>
              </a:endParaRPr>
            </a:p>
          </p:txBody>
        </p:sp>
      </p:grpSp>
      <p:cxnSp>
        <p:nvCxnSpPr>
          <p:cNvPr id="7" name="Curved Connector 6"/>
          <p:cNvCxnSpPr>
            <a:stCxn id="66" idx="3"/>
            <a:endCxn id="73" idx="0"/>
          </p:cNvCxnSpPr>
          <p:nvPr/>
        </p:nvCxnSpPr>
        <p:spPr bwMode="auto">
          <a:xfrm flipV="1">
            <a:off x="4937031" y="2081712"/>
            <a:ext cx="2370586" cy="113972"/>
          </a:xfrm>
          <a:prstGeom prst="curvedConnector4">
            <a:avLst>
              <a:gd name="adj1" fmla="val 46981"/>
              <a:gd name="adj2" fmla="val 301843"/>
            </a:avLst>
          </a:prstGeom>
          <a:solidFill>
            <a:schemeClr val="accent1"/>
          </a:solidFill>
          <a:ln w="952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6" name="Curved Connector 75"/>
          <p:cNvCxnSpPr>
            <a:stCxn id="67" idx="2"/>
            <a:endCxn id="74" idx="2"/>
          </p:cNvCxnSpPr>
          <p:nvPr/>
        </p:nvCxnSpPr>
        <p:spPr bwMode="auto">
          <a:xfrm rot="16200000" flipH="1">
            <a:off x="5793761" y="1492310"/>
            <a:ext cx="12758" cy="2397890"/>
          </a:xfrm>
          <a:prstGeom prst="curvedConnector3">
            <a:avLst>
              <a:gd name="adj1" fmla="val 1891817"/>
            </a:avLst>
          </a:prstGeom>
          <a:solidFill>
            <a:schemeClr val="accent1"/>
          </a:solidFill>
          <a:ln w="952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7" name="Curved Connector 76"/>
          <p:cNvCxnSpPr>
            <a:stCxn id="68" idx="2"/>
            <a:endCxn id="75" idx="1"/>
          </p:cNvCxnSpPr>
          <p:nvPr/>
        </p:nvCxnSpPr>
        <p:spPr bwMode="auto">
          <a:xfrm rot="5400000" flipH="1" flipV="1">
            <a:off x="6278264" y="1489464"/>
            <a:ext cx="110011" cy="2304442"/>
          </a:xfrm>
          <a:prstGeom prst="curvedConnector4">
            <a:avLst>
              <a:gd name="adj1" fmla="val -207797"/>
              <a:gd name="adj2" fmla="val 51549"/>
            </a:avLst>
          </a:prstGeom>
          <a:solidFill>
            <a:schemeClr val="accent1"/>
          </a:solidFill>
          <a:ln w="952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8" name="Curved Connector 77"/>
          <p:cNvCxnSpPr/>
          <p:nvPr/>
        </p:nvCxnSpPr>
        <p:spPr bwMode="auto">
          <a:xfrm flipV="1">
            <a:off x="4749449" y="2391904"/>
            <a:ext cx="2415018" cy="62138"/>
          </a:xfrm>
          <a:prstGeom prst="curvedConnector3">
            <a:avLst>
              <a:gd name="adj1" fmla="val 50000"/>
            </a:avLst>
          </a:prstGeom>
          <a:solidFill>
            <a:schemeClr val="accent1"/>
          </a:solidFill>
          <a:ln w="952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9" name="Curved Connector 78"/>
          <p:cNvCxnSpPr/>
          <p:nvPr/>
        </p:nvCxnSpPr>
        <p:spPr bwMode="auto">
          <a:xfrm>
            <a:off x="5015061" y="2332251"/>
            <a:ext cx="2435704" cy="59654"/>
          </a:xfrm>
          <a:prstGeom prst="curvedConnector3">
            <a:avLst>
              <a:gd name="adj1" fmla="val 50000"/>
            </a:avLst>
          </a:prstGeom>
          <a:solidFill>
            <a:schemeClr val="accent1"/>
          </a:solidFill>
          <a:ln w="952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7362595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69092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rgbClr val="DBB76C"/>
                </a:solidFill>
                <a:latin typeface="Arial" charset="0"/>
                <a:ea typeface="Arial" charset="0"/>
                <a:cs typeface="Arial" charset="0"/>
              </a:rPr>
              <a:t>Category Theory was invented to compare “Analogies”</a:t>
            </a:r>
            <a:endParaRPr lang="zh-CN" altLang="en-US" sz="2000" b="1" dirty="0">
              <a:solidFill>
                <a:srgbClr val="DBB76C"/>
              </a:solidFill>
              <a:latin typeface="Arial" charset="0"/>
              <a:ea typeface="Arial" charset="0"/>
              <a:cs typeface="Arial" charset="0"/>
            </a:endParaRPr>
          </a:p>
        </p:txBody>
      </p:sp>
      <p:sp>
        <p:nvSpPr>
          <p:cNvPr id="10247" name="矩形 2"/>
          <p:cNvSpPr>
            <a:spLocks noChangeArrowheads="1"/>
          </p:cNvSpPr>
          <p:nvPr/>
        </p:nvSpPr>
        <p:spPr bwMode="auto">
          <a:xfrm>
            <a:off x="1" y="1"/>
            <a:ext cx="428625" cy="557213"/>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24" name="矩形 35"/>
          <p:cNvSpPr>
            <a:spLocks noChangeArrowheads="1"/>
          </p:cNvSpPr>
          <p:nvPr/>
        </p:nvSpPr>
        <p:spPr bwMode="auto">
          <a:xfrm>
            <a:off x="757239" y="650533"/>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83" fontAlgn="base">
              <a:spcBef>
                <a:spcPct val="0"/>
              </a:spcBef>
              <a:spcAft>
                <a:spcPct val="0"/>
              </a:spcAft>
            </a:pPr>
            <a:r>
              <a:rPr lang="en-US" altLang="x-none" sz="1800" dirty="0">
                <a:solidFill>
                  <a:srgbClr val="FFFFFF"/>
                </a:solidFill>
                <a:latin typeface="Arial" charset="0"/>
                <a:ea typeface="方正兰亭超细黑简体" charset="0"/>
              </a:rPr>
              <a:t>Let’s see the example :</a:t>
            </a:r>
            <a:endParaRPr lang="en-US" altLang="x-none" sz="1800" dirty="0">
              <a:solidFill>
                <a:srgbClr val="DBB76C"/>
              </a:solidFill>
              <a:latin typeface="Arial" charset="0"/>
              <a:ea typeface="方正兰亭超细黑简体" charset="0"/>
            </a:endParaRPr>
          </a:p>
        </p:txBody>
      </p:sp>
      <p:pic>
        <p:nvPicPr>
          <p:cNvPr id="6" name="Picture 5"/>
          <p:cNvPicPr>
            <a:picLocks noChangeAspect="1"/>
          </p:cNvPicPr>
          <p:nvPr/>
        </p:nvPicPr>
        <p:blipFill>
          <a:blip r:embed="rId5"/>
          <a:stretch>
            <a:fillRect/>
          </a:stretch>
        </p:blipFill>
        <p:spPr>
          <a:xfrm>
            <a:off x="1946935" y="1058749"/>
            <a:ext cx="3322525" cy="3436116"/>
          </a:xfrm>
          <a:prstGeom prst="rect">
            <a:avLst/>
          </a:prstGeom>
        </p:spPr>
      </p:pic>
      <p:sp>
        <p:nvSpPr>
          <p:cNvPr id="27" name="矩形 35"/>
          <p:cNvSpPr>
            <a:spLocks noChangeArrowheads="1"/>
          </p:cNvSpPr>
          <p:nvPr/>
        </p:nvSpPr>
        <p:spPr bwMode="auto">
          <a:xfrm>
            <a:off x="757239" y="4239311"/>
            <a:ext cx="77390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800" i="1" dirty="0">
                <a:solidFill>
                  <a:srgbClr val="FFFFFF"/>
                </a:solidFill>
                <a:latin typeface="Arial" charset="0"/>
                <a:ea typeface="方正兰亭超细黑简体" charset="0"/>
              </a:rPr>
              <a:t>Source</a:t>
            </a:r>
            <a:r>
              <a:rPr lang="en-US" altLang="x-none" sz="800" dirty="0">
                <a:solidFill>
                  <a:srgbClr val="FFFFFF"/>
                </a:solidFill>
                <a:latin typeface="Arial" charset="0"/>
                <a:ea typeface="方正兰亭超细黑简体" charset="0"/>
              </a:rPr>
              <a:t> : </a:t>
            </a:r>
            <a:r>
              <a:rPr lang="en-US" sz="800" dirty="0" err="1">
                <a:solidFill>
                  <a:srgbClr val="FFFFFF"/>
                </a:solidFill>
                <a:latin typeface="Arial" charset="0"/>
                <a:ea typeface="方正兰亭超细黑简体" charset="0"/>
              </a:rPr>
              <a:t>Milewski</a:t>
            </a:r>
            <a:r>
              <a:rPr lang="en-US" altLang="x-none" sz="800" dirty="0">
                <a:solidFill>
                  <a:srgbClr val="FFFFFF"/>
                </a:solidFill>
                <a:latin typeface="Arial" charset="0"/>
                <a:ea typeface="方正兰亭超细黑简体" charset="0"/>
              </a:rPr>
              <a:t>, 2015</a:t>
            </a:r>
          </a:p>
        </p:txBody>
      </p:sp>
      <p:pic>
        <p:nvPicPr>
          <p:cNvPr id="11" name="Picture 10"/>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263408" y="1978345"/>
            <a:ext cx="243145" cy="347241"/>
          </a:xfrm>
          <a:prstGeom prst="rect">
            <a:avLst/>
          </a:prstGeom>
        </p:spPr>
      </p:pic>
      <p:pic>
        <p:nvPicPr>
          <p:cNvPr id="12" name="Picture 11"/>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6263408" y="2983166"/>
            <a:ext cx="247329" cy="336550"/>
          </a:xfrm>
          <a:prstGeom prst="rect">
            <a:avLst/>
          </a:prstGeom>
        </p:spPr>
      </p:pic>
      <p:cxnSp>
        <p:nvCxnSpPr>
          <p:cNvPr id="3" name="Curved Connector 2"/>
          <p:cNvCxnSpPr>
            <a:stCxn id="11" idx="3"/>
            <a:endCxn id="12" idx="3"/>
          </p:cNvCxnSpPr>
          <p:nvPr/>
        </p:nvCxnSpPr>
        <p:spPr bwMode="auto">
          <a:xfrm>
            <a:off x="6506553" y="2151966"/>
            <a:ext cx="4184" cy="999475"/>
          </a:xfrm>
          <a:prstGeom prst="curvedConnector3">
            <a:avLst>
              <a:gd name="adj1" fmla="val 16236902"/>
            </a:avLst>
          </a:prstGeom>
          <a:solidFill>
            <a:schemeClr val="accent1"/>
          </a:solidFill>
          <a:ln w="28575" cap="flat" cmpd="sng" algn="ctr">
            <a:solidFill>
              <a:srgbClr val="DBB76C"/>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 name="矩形 35"/>
          <p:cNvSpPr>
            <a:spLocks noChangeArrowheads="1"/>
          </p:cNvSpPr>
          <p:nvPr/>
        </p:nvSpPr>
        <p:spPr bwMode="auto">
          <a:xfrm>
            <a:off x="7248207" y="2443953"/>
            <a:ext cx="124809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a:solidFill>
                  <a:srgbClr val="5B9BD5"/>
                </a:solidFill>
                <a:latin typeface="Arial" charset="0"/>
                <a:ea typeface="方正兰亭超细黑简体" charset="0"/>
              </a:rPr>
              <a:t>Natural Transformation</a:t>
            </a:r>
            <a:endParaRPr lang="en-US" altLang="x-none" sz="1050" dirty="0">
              <a:solidFill>
                <a:srgbClr val="5B9BD5"/>
              </a:solidFill>
              <a:latin typeface="Arial" charset="0"/>
              <a:ea typeface="方正兰亭超细黑简体" charset="0"/>
            </a:endParaRPr>
          </a:p>
        </p:txBody>
      </p:sp>
      <p:sp>
        <p:nvSpPr>
          <p:cNvPr id="17" name="矩形 35"/>
          <p:cNvSpPr>
            <a:spLocks noChangeArrowheads="1"/>
          </p:cNvSpPr>
          <p:nvPr/>
        </p:nvSpPr>
        <p:spPr bwMode="auto">
          <a:xfrm>
            <a:off x="2838747" y="1747598"/>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a:solidFill>
                  <a:srgbClr val="5B9BD5"/>
                </a:solidFill>
                <a:latin typeface="Arial" charset="0"/>
                <a:ea typeface="方正兰亭超细黑简体" charset="0"/>
              </a:rPr>
              <a:t>Functor</a:t>
            </a:r>
            <a:endParaRPr lang="en-US" altLang="x-none" sz="1050" dirty="0">
              <a:solidFill>
                <a:srgbClr val="5B9BD5"/>
              </a:solidFill>
              <a:latin typeface="Arial" charset="0"/>
              <a:ea typeface="方正兰亭超细黑简体" charset="0"/>
            </a:endParaRPr>
          </a:p>
        </p:txBody>
      </p:sp>
      <p:sp>
        <p:nvSpPr>
          <p:cNvPr id="18" name="矩形 35"/>
          <p:cNvSpPr>
            <a:spLocks noChangeArrowheads="1"/>
          </p:cNvSpPr>
          <p:nvPr/>
        </p:nvSpPr>
        <p:spPr bwMode="auto">
          <a:xfrm>
            <a:off x="1212580" y="2522072"/>
            <a:ext cx="73435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1050">
                <a:solidFill>
                  <a:srgbClr val="5B9BD5"/>
                </a:solidFill>
                <a:latin typeface="Arial" charset="0"/>
                <a:ea typeface="方正兰亭超细黑简体" charset="0"/>
              </a:rPr>
              <a:t>Category</a:t>
            </a:r>
            <a:endParaRPr lang="en-US" altLang="x-none" sz="1050" dirty="0">
              <a:solidFill>
                <a:srgbClr val="5B9BD5"/>
              </a:solidFill>
              <a:latin typeface="Arial" charset="0"/>
              <a:ea typeface="方正兰亭超细黑简体" charset="0"/>
            </a:endParaRPr>
          </a:p>
        </p:txBody>
      </p:sp>
    </p:spTree>
    <p:extLst>
      <p:ext uri="{BB962C8B-B14F-4D97-AF65-F5344CB8AC3E}">
        <p14:creationId xmlns:p14="http://schemas.microsoft.com/office/powerpoint/2010/main" val="20673740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46576" y="0"/>
            <a:ext cx="6650849" cy="5143500"/>
          </a:xfrm>
          <a:prstGeom prst="rect">
            <a:avLst/>
          </a:prstGeom>
        </p:spPr>
      </p:pic>
    </p:spTree>
    <p:extLst>
      <p:ext uri="{BB962C8B-B14F-4D97-AF65-F5344CB8AC3E}">
        <p14:creationId xmlns:p14="http://schemas.microsoft.com/office/powerpoint/2010/main" val="4891291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39964" y="0"/>
            <a:ext cx="6664072" cy="5143500"/>
          </a:xfrm>
          <a:prstGeom prst="rect">
            <a:avLst/>
          </a:prstGeom>
        </p:spPr>
      </p:pic>
    </p:spTree>
    <p:extLst>
      <p:ext uri="{BB962C8B-B14F-4D97-AF65-F5344CB8AC3E}">
        <p14:creationId xmlns:p14="http://schemas.microsoft.com/office/powerpoint/2010/main" val="10194264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6" y="79375"/>
            <a:ext cx="63498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a:solidFill>
                  <a:srgbClr val="DBB76C"/>
                </a:solidFill>
                <a:latin typeface="Arial" charset="0"/>
                <a:ea typeface="Arial" charset="0"/>
                <a:cs typeface="Arial" charset="0"/>
              </a:rPr>
              <a:t>How are arrows chased and composed in real life?</a:t>
            </a:r>
            <a:endParaRPr lang="zh-CN" altLang="en-US" sz="2000" b="1" dirty="0">
              <a:solidFill>
                <a:srgbClr val="DBB76C"/>
              </a:solidFill>
              <a:latin typeface="Arial" charset="0"/>
              <a:ea typeface="Arial" charset="0"/>
              <a:cs typeface="Arial" charset="0"/>
            </a:endParaRPr>
          </a:p>
        </p:txBody>
      </p:sp>
      <p:sp>
        <p:nvSpPr>
          <p:cNvPr id="10247" name="矩形 2"/>
          <p:cNvSpPr>
            <a:spLocks noChangeArrowheads="1"/>
          </p:cNvSpPr>
          <p:nvPr/>
        </p:nvSpPr>
        <p:spPr bwMode="auto">
          <a:xfrm>
            <a:off x="1" y="1"/>
            <a:ext cx="428625" cy="557213"/>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grpSp>
        <p:nvGrpSpPr>
          <p:cNvPr id="22" name="21 Grupo"/>
          <p:cNvGrpSpPr/>
          <p:nvPr/>
        </p:nvGrpSpPr>
        <p:grpSpPr>
          <a:xfrm>
            <a:off x="820511" y="1208346"/>
            <a:ext cx="7543348" cy="2853084"/>
            <a:chOff x="809624" y="588617"/>
            <a:chExt cx="7543348" cy="2853084"/>
          </a:xfrm>
        </p:grpSpPr>
        <p:sp>
          <p:nvSpPr>
            <p:cNvPr id="41" name="40 Rectángulo redondeado"/>
            <p:cNvSpPr/>
            <p:nvPr/>
          </p:nvSpPr>
          <p:spPr bwMode="auto">
            <a:xfrm>
              <a:off x="809624" y="1050283"/>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GB" sz="1300"/>
            </a:p>
          </p:txBody>
        </p:sp>
        <p:sp>
          <p:nvSpPr>
            <p:cNvPr id="42" name="41 CuadroTexto"/>
            <p:cNvSpPr txBox="1"/>
            <p:nvPr/>
          </p:nvSpPr>
          <p:spPr>
            <a:xfrm>
              <a:off x="2086023" y="588617"/>
              <a:ext cx="812416" cy="461665"/>
            </a:xfrm>
            <a:prstGeom prst="rect">
              <a:avLst/>
            </a:prstGeom>
            <a:noFill/>
          </p:spPr>
          <p:txBody>
            <a:bodyPr wrap="square" rtlCol="0">
              <a:spAutoFit/>
            </a:bodyPr>
            <a:lstStyle/>
            <a:p>
              <a:pPr defTabSz="685783" eaLnBrk="0" fontAlgn="base" hangingPunct="0">
                <a:spcBef>
                  <a:spcPct val="0"/>
                </a:spcBef>
                <a:spcAft>
                  <a:spcPct val="0"/>
                </a:spcAft>
              </a:pPr>
              <a:r>
                <a:rPr lang="en-GB" sz="2400" i="1" dirty="0">
                  <a:solidFill>
                    <a:srgbClr val="FFFFFF"/>
                  </a:solidFill>
                  <a:latin typeface="Algerian" pitchFamily="82" charset="0"/>
                </a:rPr>
                <a:t>C</a:t>
              </a:r>
            </a:p>
          </p:txBody>
        </p:sp>
        <p:cxnSp>
          <p:nvCxnSpPr>
            <p:cNvPr id="29" name="28 Conector recto"/>
            <p:cNvCxnSpPr/>
            <p:nvPr/>
          </p:nvCxnSpPr>
          <p:spPr bwMode="auto">
            <a:xfrm flipV="1">
              <a:off x="1625600" y="2030810"/>
              <a:ext cx="430592" cy="369490"/>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31 Conector recto"/>
            <p:cNvCxnSpPr/>
            <p:nvPr/>
          </p:nvCxnSpPr>
          <p:spPr bwMode="auto">
            <a:xfrm flipH="1" flipV="1">
              <a:off x="2676093" y="2043510"/>
              <a:ext cx="326784" cy="356790"/>
            </a:xfrm>
            <a:prstGeom prst="line">
              <a:avLst/>
            </a:prstGeom>
            <a:solidFill>
              <a:schemeClr val="accent1"/>
            </a:solidFill>
            <a:ln w="9525" cap="flat" cmpd="sng" algn="ctr">
              <a:solidFill>
                <a:schemeClr val="bg1"/>
              </a:solidFill>
              <a:prstDash val="solid"/>
              <a:round/>
              <a:headEnd type="triangl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53" name="52 Imagen"/>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36610" y="1484710"/>
              <a:ext cx="839483" cy="546100"/>
            </a:xfrm>
            <a:prstGeom prst="rect">
              <a:avLst/>
            </a:prstGeom>
          </p:spPr>
        </p:pic>
        <p:pic>
          <p:nvPicPr>
            <p:cNvPr id="54" name="53 Imagen"/>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49061" y="2634746"/>
              <a:ext cx="723607" cy="723607"/>
            </a:xfrm>
            <a:prstGeom prst="rect">
              <a:avLst/>
            </a:prstGeom>
          </p:spPr>
        </p:pic>
        <p:pic>
          <p:nvPicPr>
            <p:cNvPr id="10" name="9 Imagen"/>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500254" y="2690807"/>
              <a:ext cx="1168518" cy="750894"/>
            </a:xfrm>
            <a:prstGeom prst="rect">
              <a:avLst/>
            </a:prstGeom>
          </p:spPr>
        </p:pic>
        <p:sp>
          <p:nvSpPr>
            <p:cNvPr id="55" name="54 CuadroTexto"/>
            <p:cNvSpPr txBox="1"/>
            <p:nvPr/>
          </p:nvSpPr>
          <p:spPr>
            <a:xfrm>
              <a:off x="1961062" y="1183023"/>
              <a:ext cx="867545" cy="261610"/>
            </a:xfrm>
            <a:prstGeom prst="rect">
              <a:avLst/>
            </a:prstGeom>
            <a:noFill/>
          </p:spPr>
          <p:txBody>
            <a:bodyPr wrap="none" rtlCol="0">
              <a:spAutoFit/>
            </a:bodyPr>
            <a:lstStyle/>
            <a:p>
              <a:pPr defTabSz="685783" eaLnBrk="0" fontAlgn="base" hangingPunct="0">
                <a:spcBef>
                  <a:spcPct val="0"/>
                </a:spcBef>
                <a:spcAft>
                  <a:spcPct val="0"/>
                </a:spcAft>
              </a:pPr>
              <a:r>
                <a:rPr lang="en-GB" sz="1100" dirty="0">
                  <a:solidFill>
                    <a:srgbClr val="FFFFFF"/>
                  </a:solidFill>
                </a:rPr>
                <a:t>3D printing</a:t>
              </a:r>
            </a:p>
          </p:txBody>
        </p:sp>
        <p:sp>
          <p:nvSpPr>
            <p:cNvPr id="56" name="55 CuadroTexto"/>
            <p:cNvSpPr txBox="1"/>
            <p:nvPr/>
          </p:nvSpPr>
          <p:spPr>
            <a:xfrm>
              <a:off x="1138401" y="2419803"/>
              <a:ext cx="867545" cy="261610"/>
            </a:xfrm>
            <a:prstGeom prst="rect">
              <a:avLst/>
            </a:prstGeom>
            <a:noFill/>
          </p:spPr>
          <p:txBody>
            <a:bodyPr wrap="none" rtlCol="0">
              <a:spAutoFit/>
            </a:bodyPr>
            <a:lstStyle/>
            <a:p>
              <a:pPr defTabSz="685783" eaLnBrk="0" fontAlgn="base" hangingPunct="0">
                <a:spcBef>
                  <a:spcPct val="0"/>
                </a:spcBef>
                <a:spcAft>
                  <a:spcPct val="0"/>
                </a:spcAft>
              </a:pPr>
              <a:r>
                <a:rPr lang="en-GB" sz="1100" dirty="0">
                  <a:solidFill>
                    <a:srgbClr val="FFFFFF"/>
                  </a:solidFill>
                </a:rPr>
                <a:t>2D printing</a:t>
              </a:r>
            </a:p>
          </p:txBody>
        </p:sp>
        <p:sp>
          <p:nvSpPr>
            <p:cNvPr id="57" name="56 CuadroTexto"/>
            <p:cNvSpPr txBox="1"/>
            <p:nvPr/>
          </p:nvSpPr>
          <p:spPr>
            <a:xfrm>
              <a:off x="2548757" y="2429197"/>
              <a:ext cx="1061509" cy="261610"/>
            </a:xfrm>
            <a:prstGeom prst="rect">
              <a:avLst/>
            </a:prstGeom>
            <a:noFill/>
          </p:spPr>
          <p:txBody>
            <a:bodyPr wrap="none" rtlCol="0">
              <a:spAutoFit/>
            </a:bodyPr>
            <a:lstStyle/>
            <a:p>
              <a:pPr defTabSz="685783" eaLnBrk="0" fontAlgn="base" hangingPunct="0">
                <a:spcBef>
                  <a:spcPct val="0"/>
                </a:spcBef>
                <a:spcAft>
                  <a:spcPct val="0"/>
                </a:spcAft>
              </a:pPr>
              <a:r>
                <a:rPr lang="en-GB" sz="1100" dirty="0">
                  <a:solidFill>
                    <a:srgbClr val="FFFFFF"/>
                  </a:solidFill>
                </a:rPr>
                <a:t>1D movement</a:t>
              </a:r>
              <a:endParaRPr lang="en-GB" sz="600" dirty="0">
                <a:solidFill>
                  <a:srgbClr val="FFFFFF"/>
                </a:solidFill>
              </a:endParaRPr>
            </a:p>
          </p:txBody>
        </p:sp>
        <p:sp>
          <p:nvSpPr>
            <p:cNvPr id="12" name="11 CuadroTexto"/>
            <p:cNvSpPr txBox="1"/>
            <p:nvPr/>
          </p:nvSpPr>
          <p:spPr>
            <a:xfrm>
              <a:off x="1654687" y="1991718"/>
              <a:ext cx="231154" cy="292388"/>
            </a:xfrm>
            <a:prstGeom prst="rect">
              <a:avLst/>
            </a:prstGeom>
            <a:noFill/>
          </p:spPr>
          <p:txBody>
            <a:bodyPr wrap="none" rtlCol="0">
              <a:spAutoFit/>
            </a:bodyPr>
            <a:lstStyle/>
            <a:p>
              <a:pPr defTabSz="685783" eaLnBrk="0" fontAlgn="base" hangingPunct="0">
                <a:spcBef>
                  <a:spcPct val="0"/>
                </a:spcBef>
                <a:spcAft>
                  <a:spcPct val="0"/>
                </a:spcAft>
              </a:pPr>
              <a:r>
                <a:rPr lang="en-GB" sz="1300" i="1" dirty="0">
                  <a:solidFill>
                    <a:srgbClr val="FFFFFF"/>
                  </a:solidFill>
                </a:rPr>
                <a:t>f</a:t>
              </a:r>
            </a:p>
          </p:txBody>
        </p:sp>
        <p:sp>
          <p:nvSpPr>
            <p:cNvPr id="58" name="57 CuadroTexto"/>
            <p:cNvSpPr txBox="1"/>
            <p:nvPr/>
          </p:nvSpPr>
          <p:spPr>
            <a:xfrm>
              <a:off x="2762089" y="1991718"/>
              <a:ext cx="277640" cy="292388"/>
            </a:xfrm>
            <a:prstGeom prst="rect">
              <a:avLst/>
            </a:prstGeom>
            <a:noFill/>
          </p:spPr>
          <p:txBody>
            <a:bodyPr wrap="none" rtlCol="0">
              <a:spAutoFit/>
            </a:bodyPr>
            <a:lstStyle/>
            <a:p>
              <a:pPr defTabSz="685783" eaLnBrk="0" fontAlgn="base" hangingPunct="0">
                <a:spcBef>
                  <a:spcPct val="0"/>
                </a:spcBef>
                <a:spcAft>
                  <a:spcPct val="0"/>
                </a:spcAft>
              </a:pPr>
              <a:r>
                <a:rPr lang="en-GB" sz="1300" i="1" dirty="0">
                  <a:solidFill>
                    <a:srgbClr val="FFFFFF"/>
                  </a:solidFill>
                </a:rPr>
                <a:t>g</a:t>
              </a:r>
            </a:p>
          </p:txBody>
        </p:sp>
        <p:sp>
          <p:nvSpPr>
            <p:cNvPr id="59" name="58 Rectángulo redondeado"/>
            <p:cNvSpPr/>
            <p:nvPr/>
          </p:nvSpPr>
          <p:spPr bwMode="auto">
            <a:xfrm>
              <a:off x="5327196" y="1050283"/>
              <a:ext cx="3025776" cy="2391418"/>
            </a:xfrm>
            <a:prstGeom prst="roundRect">
              <a:avLst/>
            </a:prstGeom>
            <a:noFill/>
            <a:ln w="38100" cap="flat" cmpd="sng" algn="ctr">
              <a:solidFill>
                <a:srgbClr val="E2C04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GB" sz="1300"/>
            </a:p>
          </p:txBody>
        </p:sp>
        <p:sp>
          <p:nvSpPr>
            <p:cNvPr id="60" name="59 CuadroTexto"/>
            <p:cNvSpPr txBox="1"/>
            <p:nvPr/>
          </p:nvSpPr>
          <p:spPr>
            <a:xfrm>
              <a:off x="6603595" y="588617"/>
              <a:ext cx="812416" cy="461665"/>
            </a:xfrm>
            <a:prstGeom prst="rect">
              <a:avLst/>
            </a:prstGeom>
            <a:noFill/>
          </p:spPr>
          <p:txBody>
            <a:bodyPr wrap="square" rtlCol="0">
              <a:spAutoFit/>
            </a:bodyPr>
            <a:lstStyle/>
            <a:p>
              <a:pPr defTabSz="685783" eaLnBrk="0" fontAlgn="base" hangingPunct="0">
                <a:spcBef>
                  <a:spcPct val="0"/>
                </a:spcBef>
                <a:spcAft>
                  <a:spcPct val="0"/>
                </a:spcAft>
              </a:pPr>
              <a:r>
                <a:rPr lang="en-GB" sz="2400" i="1" dirty="0">
                  <a:solidFill>
                    <a:srgbClr val="FFFFFF"/>
                  </a:solidFill>
                  <a:latin typeface="Algerian" pitchFamily="82" charset="0"/>
                </a:rPr>
                <a:t>C </a:t>
              </a:r>
              <a:r>
                <a:rPr lang="en-GB" sz="2400" i="1" baseline="32000" dirty="0">
                  <a:solidFill>
                    <a:srgbClr val="FFFFFF"/>
                  </a:solidFill>
                  <a:latin typeface="Algerian" pitchFamily="82" charset="0"/>
                </a:rPr>
                <a:t>OP</a:t>
              </a:r>
            </a:p>
          </p:txBody>
        </p:sp>
        <p:cxnSp>
          <p:nvCxnSpPr>
            <p:cNvPr id="61" name="60 Conector recto"/>
            <p:cNvCxnSpPr/>
            <p:nvPr/>
          </p:nvCxnSpPr>
          <p:spPr bwMode="auto">
            <a:xfrm flipV="1">
              <a:off x="6143172" y="2030810"/>
              <a:ext cx="430592" cy="369490"/>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2" name="61 Conector recto"/>
            <p:cNvCxnSpPr/>
            <p:nvPr/>
          </p:nvCxnSpPr>
          <p:spPr bwMode="auto">
            <a:xfrm flipH="1" flipV="1">
              <a:off x="7193665" y="2043510"/>
              <a:ext cx="326784" cy="356790"/>
            </a:xfrm>
            <a:prstGeom prst="line">
              <a:avLst/>
            </a:prstGeom>
            <a:solidFill>
              <a:schemeClr val="accent1"/>
            </a:solidFill>
            <a:ln w="9525" cap="flat" cmpd="sng" algn="ctr">
              <a:solidFill>
                <a:schemeClr val="bg1"/>
              </a:solidFill>
              <a:prstDash val="solid"/>
              <a:round/>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63" name="62 Imagen"/>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54182" y="1484710"/>
              <a:ext cx="839483" cy="546100"/>
            </a:xfrm>
            <a:prstGeom prst="rect">
              <a:avLst/>
            </a:prstGeom>
          </p:spPr>
        </p:pic>
        <p:pic>
          <p:nvPicPr>
            <p:cNvPr id="64" name="63 Imagen"/>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566633" y="2634746"/>
              <a:ext cx="723607" cy="723607"/>
            </a:xfrm>
            <a:prstGeom prst="rect">
              <a:avLst/>
            </a:prstGeom>
          </p:spPr>
        </p:pic>
        <p:pic>
          <p:nvPicPr>
            <p:cNvPr id="65" name="64 Imagen"/>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017826" y="2690807"/>
              <a:ext cx="1168518" cy="750894"/>
            </a:xfrm>
            <a:prstGeom prst="rect">
              <a:avLst/>
            </a:prstGeom>
          </p:spPr>
        </p:pic>
        <p:sp>
          <p:nvSpPr>
            <p:cNvPr id="66" name="65 CuadroTexto"/>
            <p:cNvSpPr txBox="1"/>
            <p:nvPr/>
          </p:nvSpPr>
          <p:spPr>
            <a:xfrm>
              <a:off x="6478634" y="1183023"/>
              <a:ext cx="867545" cy="261610"/>
            </a:xfrm>
            <a:prstGeom prst="rect">
              <a:avLst/>
            </a:prstGeom>
            <a:noFill/>
          </p:spPr>
          <p:txBody>
            <a:bodyPr wrap="none" rtlCol="0">
              <a:spAutoFit/>
            </a:bodyPr>
            <a:lstStyle/>
            <a:p>
              <a:pPr defTabSz="685783" eaLnBrk="0" fontAlgn="base" hangingPunct="0">
                <a:spcBef>
                  <a:spcPct val="0"/>
                </a:spcBef>
                <a:spcAft>
                  <a:spcPct val="0"/>
                </a:spcAft>
              </a:pPr>
              <a:r>
                <a:rPr lang="en-GB" sz="1100" dirty="0">
                  <a:solidFill>
                    <a:srgbClr val="FFFFFF"/>
                  </a:solidFill>
                </a:rPr>
                <a:t>3D printing</a:t>
              </a:r>
            </a:p>
          </p:txBody>
        </p:sp>
        <p:sp>
          <p:nvSpPr>
            <p:cNvPr id="67" name="66 CuadroTexto"/>
            <p:cNvSpPr txBox="1"/>
            <p:nvPr/>
          </p:nvSpPr>
          <p:spPr>
            <a:xfrm>
              <a:off x="5655973" y="2419803"/>
              <a:ext cx="867545" cy="261610"/>
            </a:xfrm>
            <a:prstGeom prst="rect">
              <a:avLst/>
            </a:prstGeom>
            <a:noFill/>
          </p:spPr>
          <p:txBody>
            <a:bodyPr wrap="none" rtlCol="0">
              <a:spAutoFit/>
            </a:bodyPr>
            <a:lstStyle/>
            <a:p>
              <a:pPr defTabSz="685783" eaLnBrk="0" fontAlgn="base" hangingPunct="0">
                <a:spcBef>
                  <a:spcPct val="0"/>
                </a:spcBef>
                <a:spcAft>
                  <a:spcPct val="0"/>
                </a:spcAft>
              </a:pPr>
              <a:r>
                <a:rPr lang="en-GB" sz="1100" dirty="0">
                  <a:solidFill>
                    <a:srgbClr val="FFFFFF"/>
                  </a:solidFill>
                </a:rPr>
                <a:t>2D printing</a:t>
              </a:r>
            </a:p>
          </p:txBody>
        </p:sp>
        <p:sp>
          <p:nvSpPr>
            <p:cNvPr id="68" name="67 CuadroTexto"/>
            <p:cNvSpPr txBox="1"/>
            <p:nvPr/>
          </p:nvSpPr>
          <p:spPr>
            <a:xfrm>
              <a:off x="7066329" y="2429197"/>
              <a:ext cx="1061509" cy="261610"/>
            </a:xfrm>
            <a:prstGeom prst="rect">
              <a:avLst/>
            </a:prstGeom>
            <a:noFill/>
          </p:spPr>
          <p:txBody>
            <a:bodyPr wrap="none" rtlCol="0">
              <a:spAutoFit/>
            </a:bodyPr>
            <a:lstStyle/>
            <a:p>
              <a:pPr defTabSz="685783" eaLnBrk="0" fontAlgn="base" hangingPunct="0">
                <a:spcBef>
                  <a:spcPct val="0"/>
                </a:spcBef>
                <a:spcAft>
                  <a:spcPct val="0"/>
                </a:spcAft>
              </a:pPr>
              <a:r>
                <a:rPr lang="en-GB" sz="1100" dirty="0">
                  <a:solidFill>
                    <a:srgbClr val="FFFFFF"/>
                  </a:solidFill>
                </a:rPr>
                <a:t>1D movement</a:t>
              </a:r>
              <a:endParaRPr lang="en-GB" sz="600" dirty="0">
                <a:solidFill>
                  <a:srgbClr val="FFFFFF"/>
                </a:solidFill>
              </a:endParaRPr>
            </a:p>
          </p:txBody>
        </p:sp>
        <p:sp>
          <p:nvSpPr>
            <p:cNvPr id="69" name="68 CuadroTexto"/>
            <p:cNvSpPr txBox="1"/>
            <p:nvPr/>
          </p:nvSpPr>
          <p:spPr>
            <a:xfrm>
              <a:off x="6063399" y="2002604"/>
              <a:ext cx="377026" cy="292388"/>
            </a:xfrm>
            <a:prstGeom prst="rect">
              <a:avLst/>
            </a:prstGeom>
            <a:noFill/>
          </p:spPr>
          <p:txBody>
            <a:bodyPr wrap="none" rtlCol="0">
              <a:spAutoFit/>
            </a:bodyPr>
            <a:lstStyle/>
            <a:p>
              <a:pPr defTabSz="685783" eaLnBrk="0" fontAlgn="base" hangingPunct="0">
                <a:spcBef>
                  <a:spcPct val="0"/>
                </a:spcBef>
                <a:spcAft>
                  <a:spcPct val="0"/>
                </a:spcAft>
              </a:pPr>
              <a:r>
                <a:rPr lang="en-GB" sz="1300" i="1" dirty="0">
                  <a:solidFill>
                    <a:srgbClr val="FFFFFF"/>
                  </a:solidFill>
                </a:rPr>
                <a:t>f </a:t>
              </a:r>
              <a:r>
                <a:rPr lang="en-GB" sz="1300" i="1" baseline="30000" dirty="0">
                  <a:solidFill>
                    <a:srgbClr val="FFFFFF"/>
                  </a:solidFill>
                </a:rPr>
                <a:t>-1</a:t>
              </a:r>
            </a:p>
          </p:txBody>
        </p:sp>
        <p:cxnSp>
          <p:nvCxnSpPr>
            <p:cNvPr id="71" name="70 Conector recto de flecha"/>
            <p:cNvCxnSpPr>
              <a:endCxn id="59" idx="1"/>
            </p:cNvCxnSpPr>
            <p:nvPr/>
          </p:nvCxnSpPr>
          <p:spPr bwMode="auto">
            <a:xfrm>
              <a:off x="3835400" y="2221905"/>
              <a:ext cx="1491796" cy="0"/>
            </a:xfrm>
            <a:prstGeom prst="straightConnector1">
              <a:avLst/>
            </a:prstGeom>
            <a:solidFill>
              <a:schemeClr val="accent1"/>
            </a:solidFill>
            <a:ln w="381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2" name="71 Rectángulo"/>
            <p:cNvSpPr/>
            <p:nvPr/>
          </p:nvSpPr>
          <p:spPr>
            <a:xfrm>
              <a:off x="4315380" y="1876921"/>
              <a:ext cx="519694" cy="307777"/>
            </a:xfrm>
            <a:prstGeom prst="rect">
              <a:avLst/>
            </a:prstGeom>
          </p:spPr>
          <p:txBody>
            <a:bodyPr wrap="none">
              <a:spAutoFit/>
            </a:bodyPr>
            <a:lstStyle/>
            <a:p>
              <a:pPr defTabSz="685783" eaLnBrk="0" fontAlgn="base" hangingPunct="0">
                <a:spcBef>
                  <a:spcPct val="0"/>
                </a:spcBef>
                <a:spcAft>
                  <a:spcPct val="0"/>
                </a:spcAft>
              </a:pPr>
              <a:r>
                <a:rPr lang="en-GB" i="1" dirty="0">
                  <a:solidFill>
                    <a:srgbClr val="FFFFFF"/>
                  </a:solidFill>
                  <a:latin typeface="Algerian" pitchFamily="82" charset="0"/>
                </a:rPr>
                <a:t>F </a:t>
              </a:r>
              <a:r>
                <a:rPr lang="en-GB" i="1" baseline="30000" dirty="0">
                  <a:solidFill>
                    <a:srgbClr val="FFFFFF"/>
                  </a:solidFill>
                  <a:latin typeface="Algerian" pitchFamily="82" charset="0"/>
                </a:rPr>
                <a:t>op</a:t>
              </a:r>
              <a:r>
                <a:rPr lang="en-GB" i="1" dirty="0">
                  <a:solidFill>
                    <a:srgbClr val="FFFFFF"/>
                  </a:solidFill>
                  <a:latin typeface="Algerian" pitchFamily="82" charset="0"/>
                </a:rPr>
                <a:t> </a:t>
              </a:r>
            </a:p>
          </p:txBody>
        </p:sp>
        <p:sp>
          <p:nvSpPr>
            <p:cNvPr id="19" name="18 Rectángulo"/>
            <p:cNvSpPr/>
            <p:nvPr/>
          </p:nvSpPr>
          <p:spPr>
            <a:xfrm>
              <a:off x="3940063" y="2327046"/>
              <a:ext cx="1249061" cy="246221"/>
            </a:xfrm>
            <a:prstGeom prst="rect">
              <a:avLst/>
            </a:prstGeom>
          </p:spPr>
          <p:txBody>
            <a:bodyPr wrap="none">
              <a:spAutoFit/>
            </a:bodyPr>
            <a:lstStyle/>
            <a:p>
              <a:pPr algn="ctr" defTabSz="685783" eaLnBrk="0" fontAlgn="base" hangingPunct="0">
                <a:spcBef>
                  <a:spcPct val="0"/>
                </a:spcBef>
                <a:spcAft>
                  <a:spcPct val="0"/>
                </a:spcAft>
              </a:pPr>
              <a:r>
                <a:rPr lang="en-GB" sz="1000" dirty="0">
                  <a:solidFill>
                    <a:srgbClr val="DBB76C"/>
                  </a:solidFill>
                  <a:latin typeface="Arial" charset="0"/>
                  <a:ea typeface="Arial" charset="0"/>
                  <a:cs typeface="Arial" charset="0"/>
                </a:rPr>
                <a:t>(Opposite </a:t>
              </a:r>
              <a:r>
                <a:rPr lang="en-GB" sz="1000" dirty="0" err="1">
                  <a:solidFill>
                    <a:srgbClr val="DBB76C"/>
                  </a:solidFill>
                  <a:latin typeface="Arial" charset="0"/>
                  <a:ea typeface="Arial" charset="0"/>
                  <a:cs typeface="Arial" charset="0"/>
                </a:rPr>
                <a:t>Functor</a:t>
              </a:r>
              <a:r>
                <a:rPr lang="en-GB" sz="1000" dirty="0">
                  <a:solidFill>
                    <a:srgbClr val="DBB76C"/>
                  </a:solidFill>
                  <a:latin typeface="Arial" charset="0"/>
                  <a:ea typeface="Arial" charset="0"/>
                  <a:cs typeface="Arial" charset="0"/>
                </a:rPr>
                <a:t>)</a:t>
              </a:r>
              <a:endParaRPr lang="en-GB" sz="1050" dirty="0">
                <a:solidFill>
                  <a:srgbClr val="DBB76C"/>
                </a:solidFill>
                <a:latin typeface="Arial" charset="0"/>
                <a:ea typeface="Arial" charset="0"/>
                <a:cs typeface="Arial" charset="0"/>
              </a:endParaRPr>
            </a:p>
          </p:txBody>
        </p:sp>
        <p:sp>
          <p:nvSpPr>
            <p:cNvPr id="73" name="72 CuadroTexto"/>
            <p:cNvSpPr txBox="1"/>
            <p:nvPr/>
          </p:nvSpPr>
          <p:spPr>
            <a:xfrm>
              <a:off x="7357057" y="1986899"/>
              <a:ext cx="423514" cy="292388"/>
            </a:xfrm>
            <a:prstGeom prst="rect">
              <a:avLst/>
            </a:prstGeom>
            <a:noFill/>
          </p:spPr>
          <p:txBody>
            <a:bodyPr wrap="none" rtlCol="0">
              <a:spAutoFit/>
            </a:bodyPr>
            <a:lstStyle/>
            <a:p>
              <a:pPr defTabSz="685783" eaLnBrk="0" fontAlgn="base" hangingPunct="0">
                <a:spcBef>
                  <a:spcPct val="0"/>
                </a:spcBef>
                <a:spcAft>
                  <a:spcPct val="0"/>
                </a:spcAft>
              </a:pPr>
              <a:r>
                <a:rPr lang="en-GB" sz="1300" i="1" dirty="0">
                  <a:solidFill>
                    <a:srgbClr val="FFFFFF"/>
                  </a:solidFill>
                </a:rPr>
                <a:t>g </a:t>
              </a:r>
              <a:r>
                <a:rPr lang="en-GB" sz="1300" i="1" baseline="30000" dirty="0">
                  <a:solidFill>
                    <a:srgbClr val="FFFFFF"/>
                  </a:solidFill>
                </a:rPr>
                <a:t>-1</a:t>
              </a:r>
            </a:p>
          </p:txBody>
        </p:sp>
      </p:grpSp>
      <p:sp>
        <p:nvSpPr>
          <p:cNvPr id="37" name="矩形 35"/>
          <p:cNvSpPr>
            <a:spLocks noChangeArrowheads="1"/>
          </p:cNvSpPr>
          <p:nvPr/>
        </p:nvSpPr>
        <p:spPr bwMode="auto">
          <a:xfrm>
            <a:off x="757239" y="650533"/>
            <a:ext cx="7739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83" fontAlgn="base">
              <a:spcBef>
                <a:spcPct val="0"/>
              </a:spcBef>
              <a:spcAft>
                <a:spcPct val="0"/>
              </a:spcAft>
            </a:pPr>
            <a:r>
              <a:rPr lang="en-US" altLang="x-none" sz="1800" dirty="0">
                <a:solidFill>
                  <a:srgbClr val="FFFFFF"/>
                </a:solidFill>
                <a:latin typeface="Arial" charset="0"/>
                <a:ea typeface="方正兰亭超细黑简体" charset="0"/>
              </a:rPr>
              <a:t>Here’s another example :</a:t>
            </a:r>
            <a:endParaRPr lang="en-US" altLang="x-none" sz="1800" dirty="0">
              <a:solidFill>
                <a:srgbClr val="DBB76C"/>
              </a:solidFill>
              <a:latin typeface="Arial" charset="0"/>
              <a:ea typeface="方正兰亭超细黑简体" charset="0"/>
            </a:endParaRPr>
          </a:p>
        </p:txBody>
      </p:sp>
    </p:spTree>
    <p:extLst>
      <p:ext uri="{BB962C8B-B14F-4D97-AF65-F5344CB8AC3E}">
        <p14:creationId xmlns:p14="http://schemas.microsoft.com/office/powerpoint/2010/main" val="40580113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6" y="79375"/>
            <a:ext cx="623439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rgbClr val="DBB76C"/>
                </a:solidFill>
                <a:latin typeface="Arial" charset="0"/>
                <a:ea typeface="Arial" charset="0"/>
                <a:cs typeface="Arial" charset="0"/>
              </a:rPr>
              <a:t>Functional Equivalence in terms of </a:t>
            </a:r>
            <a:r>
              <a:rPr lang="en-US" altLang="zh-CN" sz="2000" b="1" dirty="0" err="1">
                <a:solidFill>
                  <a:srgbClr val="DBB76C"/>
                </a:solidFill>
                <a:latin typeface="Arial" charset="0"/>
                <a:ea typeface="Arial" charset="0"/>
                <a:cs typeface="Arial" charset="0"/>
              </a:rPr>
              <a:t>communitivity</a:t>
            </a:r>
            <a:endParaRPr lang="zh-CN" altLang="en-US" sz="2000" b="1" dirty="0">
              <a:solidFill>
                <a:srgbClr val="DBB76C"/>
              </a:solidFill>
              <a:latin typeface="Arial" charset="0"/>
              <a:ea typeface="Arial" charset="0"/>
              <a:cs typeface="Arial" charset="0"/>
            </a:endParaRPr>
          </a:p>
        </p:txBody>
      </p:sp>
      <p:sp>
        <p:nvSpPr>
          <p:cNvPr id="10247" name="矩形 2"/>
          <p:cNvSpPr>
            <a:spLocks noChangeArrowheads="1"/>
          </p:cNvSpPr>
          <p:nvPr/>
        </p:nvSpPr>
        <p:spPr bwMode="auto">
          <a:xfrm>
            <a:off x="1" y="1"/>
            <a:ext cx="428625" cy="557213"/>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10" name="矩形 35"/>
          <p:cNvSpPr>
            <a:spLocks noChangeArrowheads="1"/>
          </p:cNvSpPr>
          <p:nvPr/>
        </p:nvSpPr>
        <p:spPr bwMode="auto">
          <a:xfrm>
            <a:off x="757239" y="650533"/>
            <a:ext cx="77390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83" fontAlgn="base">
              <a:spcBef>
                <a:spcPct val="0"/>
              </a:spcBef>
              <a:spcAft>
                <a:spcPct val="0"/>
              </a:spcAft>
            </a:pPr>
            <a:r>
              <a:rPr lang="en-US" altLang="x-none" sz="1800" dirty="0">
                <a:solidFill>
                  <a:srgbClr val="FFFFFF"/>
                </a:solidFill>
                <a:latin typeface="Arial" charset="0"/>
                <a:ea typeface="方正兰亭超细黑简体" charset="0"/>
              </a:rPr>
              <a:t>Two paths that start and end on the same source/destination pairs represents: </a:t>
            </a:r>
            <a:r>
              <a:rPr lang="en-US" altLang="zh-CN" sz="1800" i="1" dirty="0">
                <a:solidFill>
                  <a:srgbClr val="DBB76C"/>
                </a:solidFill>
                <a:latin typeface="Arial" charset="0"/>
                <a:ea typeface="方正兰亭超细黑简体" charset="0"/>
              </a:rPr>
              <a:t>two functions (morphisms) that “commutes”</a:t>
            </a:r>
            <a:endParaRPr lang="en-US" altLang="x-none" sz="1800" dirty="0">
              <a:solidFill>
                <a:srgbClr val="DBB76C"/>
              </a:solidFill>
              <a:latin typeface="Arial" charset="0"/>
              <a:ea typeface="方正兰亭超细黑简体" charset="0"/>
            </a:endParaRPr>
          </a:p>
        </p:txBody>
      </p:sp>
      <mc:AlternateContent xmlns:mc="http://schemas.openxmlformats.org/markup-compatibility/2006">
        <mc:Choice xmlns:a14="http://schemas.microsoft.com/office/drawing/2010/main" Requires="a14">
          <p:sp>
            <p:nvSpPr>
              <p:cNvPr id="18" name="TextBox 17"/>
              <p:cNvSpPr txBox="1"/>
              <p:nvPr/>
            </p:nvSpPr>
            <p:spPr>
              <a:xfrm rot="18214789">
                <a:off x="5765678" y="1535416"/>
                <a:ext cx="766557" cy="295915"/>
              </a:xfrm>
              <a:prstGeom prst="rect">
                <a:avLst/>
              </a:prstGeom>
              <a:noFill/>
            </p:spPr>
            <p:txBody>
              <a:bodyPr wrap="none" lIns="0" tIns="0" rIns="0" bIns="0"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groupChr>
                        <m:groupChrPr>
                          <m:chr m:val="→"/>
                          <m:vertJc m:val="bot"/>
                          <m:ctrlPr>
                            <a:rPr lang="en-US" i="1">
                              <a:solidFill>
                                <a:srgbClr val="FFFFFF"/>
                              </a:solidFill>
                              <a:latin typeface="Cambria Math" panose="02040503050406030204" pitchFamily="18" charset="0"/>
                            </a:rPr>
                          </m:ctrlPr>
                        </m:groupChrPr>
                        <m:e>
                          <m:r>
                            <m:rPr>
                              <m:brk m:alnAt="2"/>
                            </m:rPr>
                            <a:rPr lang="en-US" i="1">
                              <a:solidFill>
                                <a:srgbClr val="FFFFFF"/>
                              </a:solidFill>
                              <a:latin typeface="Cambria Math" charset="0"/>
                            </a:rPr>
                            <m:t> </m:t>
                          </m:r>
                          <m:r>
                            <a:rPr lang="en-US" i="1">
                              <a:solidFill>
                                <a:srgbClr val="FFFFFF"/>
                              </a:solidFill>
                              <a:latin typeface="Cambria Math" charset="0"/>
                            </a:rPr>
                            <m:t>          </m:t>
                          </m:r>
                          <m:r>
                            <a:rPr lang="en-US" altLang="zh-CN" i="1">
                              <a:solidFill>
                                <a:srgbClr val="FFFFFF"/>
                              </a:solidFill>
                              <a:latin typeface="Cambria Math" charset="0"/>
                            </a:rPr>
                            <m:t>𝑓</m:t>
                          </m:r>
                          <m:r>
                            <a:rPr lang="zh-CN" altLang="en-US" i="1">
                              <a:solidFill>
                                <a:srgbClr val="FFFFFF"/>
                              </a:solidFill>
                              <a:latin typeface="Cambria Math" charset="0"/>
                            </a:rPr>
                            <m:t> </m:t>
                          </m:r>
                          <m:r>
                            <a:rPr lang="en-US" i="1">
                              <a:solidFill>
                                <a:srgbClr val="FFFFFF"/>
                              </a:solidFill>
                              <a:latin typeface="Cambria Math" charset="0"/>
                            </a:rPr>
                            <m:t>          </m:t>
                          </m:r>
                        </m:e>
                      </m:groupChr>
                    </m:oMath>
                  </m:oMathPara>
                </a14:m>
                <a:endParaRPr lang="en-US" dirty="0">
                  <a:solidFill>
                    <a:srgbClr val="FFFFFF"/>
                  </a:solidFill>
                </a:endParaRPr>
              </a:p>
            </p:txBody>
          </p:sp>
        </mc:Choice>
        <mc:Fallback>
          <p:sp>
            <p:nvSpPr>
              <p:cNvPr id="18" name="TextBox 17"/>
              <p:cNvSpPr txBox="1">
                <a:spLocks noRot="1" noChangeAspect="1" noMove="1" noResize="1" noEditPoints="1" noAdjustHandles="1" noChangeArrowheads="1" noChangeShapeType="1" noTextEdit="1"/>
              </p:cNvSpPr>
              <p:nvPr/>
            </p:nvSpPr>
            <p:spPr>
              <a:xfrm rot="18214789">
                <a:off x="5765678" y="1535416"/>
                <a:ext cx="766557" cy="295915"/>
              </a:xfrm>
              <a:prstGeom prst="rect">
                <a:avLst/>
              </a:prstGeom>
              <a:blipFill>
                <a:blip r:embed="rId5"/>
                <a:stretch>
                  <a:fillRect l="-3774" t="-4688"/>
                </a:stretch>
              </a:blipFill>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44" name="TextBox 17"/>
              <p:cNvSpPr txBox="1"/>
              <p:nvPr/>
            </p:nvSpPr>
            <p:spPr>
              <a:xfrm rot="3764474">
                <a:off x="6174389" y="1572298"/>
                <a:ext cx="853439" cy="271806"/>
              </a:xfrm>
              <a:prstGeom prst="rect">
                <a:avLst/>
              </a:prstGeom>
              <a:noFill/>
            </p:spPr>
            <p:txBody>
              <a:bodyPr wrap="none" lIns="0" tIns="0" rIns="0" bIns="0"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i="1">
                          <a:solidFill>
                            <a:srgbClr val="FFFFFF"/>
                          </a:solidFill>
                          <a:latin typeface="Cambria Math" charset="0"/>
                        </a:rPr>
                        <m:t> </m:t>
                      </m:r>
                      <m:groupChr>
                        <m:groupChrPr>
                          <m:chr m:val="→"/>
                          <m:vertJc m:val="bot"/>
                          <m:ctrlPr>
                            <a:rPr lang="en-US" i="1">
                              <a:solidFill>
                                <a:srgbClr val="FFFFFF"/>
                              </a:solidFill>
                              <a:latin typeface="Cambria Math" panose="02040503050406030204" pitchFamily="18" charset="0"/>
                            </a:rPr>
                          </m:ctrlPr>
                        </m:groupChrPr>
                        <m:e>
                          <m:r>
                            <m:rPr>
                              <m:brk m:alnAt="2"/>
                            </m:rPr>
                            <a:rPr lang="en-US" i="1">
                              <a:solidFill>
                                <a:srgbClr val="FFFFFF"/>
                              </a:solidFill>
                              <a:latin typeface="Cambria Math" charset="0"/>
                            </a:rPr>
                            <m:t> </m:t>
                          </m:r>
                          <m:r>
                            <a:rPr lang="en-US" i="1">
                              <a:solidFill>
                                <a:srgbClr val="FFFFFF"/>
                              </a:solidFill>
                              <a:latin typeface="Cambria Math" charset="0"/>
                            </a:rPr>
                            <m:t>          </m:t>
                          </m:r>
                          <m:r>
                            <a:rPr lang="en-US" i="1">
                              <a:solidFill>
                                <a:srgbClr val="FFFFFF"/>
                              </a:solidFill>
                              <a:latin typeface="Cambria Math" charset="0"/>
                            </a:rPr>
                            <m:t>𝑔</m:t>
                          </m:r>
                          <m:r>
                            <a:rPr lang="en-US" i="1">
                              <a:solidFill>
                                <a:srgbClr val="FFFFFF"/>
                              </a:solidFill>
                              <a:latin typeface="Cambria Math" charset="0"/>
                            </a:rPr>
                            <m:t>           </m:t>
                          </m:r>
                        </m:e>
                      </m:groupChr>
                      <m:r>
                        <a:rPr lang="en-US" i="1">
                          <a:solidFill>
                            <a:srgbClr val="FFFFFF"/>
                          </a:solidFill>
                          <a:latin typeface="Cambria Math" charset="0"/>
                        </a:rPr>
                        <m:t> </m:t>
                      </m:r>
                    </m:oMath>
                  </m:oMathPara>
                </a14:m>
                <a:endParaRPr lang="en-US" dirty="0">
                  <a:solidFill>
                    <a:srgbClr val="FFFFFF"/>
                  </a:solidFill>
                </a:endParaRPr>
              </a:p>
            </p:txBody>
          </p:sp>
        </mc:Choice>
        <mc:Fallback>
          <p:sp>
            <p:nvSpPr>
              <p:cNvPr id="44" name="TextBox 17"/>
              <p:cNvSpPr txBox="1">
                <a:spLocks noRot="1" noChangeAspect="1" noMove="1" noResize="1" noEditPoints="1" noAdjustHandles="1" noChangeArrowheads="1" noChangeShapeType="1" noTextEdit="1"/>
              </p:cNvSpPr>
              <p:nvPr/>
            </p:nvSpPr>
            <p:spPr>
              <a:xfrm rot="3764474">
                <a:off x="6174389" y="1572298"/>
                <a:ext cx="853439" cy="271806"/>
              </a:xfrm>
              <a:prstGeom prst="rect">
                <a:avLst/>
              </a:prstGeom>
              <a:blipFill>
                <a:blip r:embed="rId6"/>
                <a:stretch>
                  <a:fillRect l="-16000" t="-4286" r="-6000" b="-10000"/>
                </a:stretch>
              </a:blipFill>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45" name="TextBox 17"/>
              <p:cNvSpPr txBox="1"/>
              <p:nvPr/>
            </p:nvSpPr>
            <p:spPr>
              <a:xfrm>
                <a:off x="5919142" y="1846613"/>
                <a:ext cx="849720" cy="293798"/>
              </a:xfrm>
              <a:prstGeom prst="rect">
                <a:avLst/>
              </a:prstGeom>
              <a:noFill/>
            </p:spPr>
            <p:txBody>
              <a:bodyPr wrap="none" lIns="0" tIns="0" rIns="0" bIns="0"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i="1">
                          <a:solidFill>
                            <a:srgbClr val="FFFFFF"/>
                          </a:solidFill>
                          <a:latin typeface="Cambria Math" charset="0"/>
                        </a:rPr>
                        <m:t> </m:t>
                      </m:r>
                      <m:groupChr>
                        <m:groupChrPr>
                          <m:chr m:val="→"/>
                          <m:vertJc m:val="bot"/>
                          <m:ctrlPr>
                            <a:rPr lang="en-US" i="1">
                              <a:solidFill>
                                <a:srgbClr val="FFFFFF"/>
                              </a:solidFill>
                              <a:latin typeface="Cambria Math" panose="02040503050406030204" pitchFamily="18" charset="0"/>
                            </a:rPr>
                          </m:ctrlPr>
                        </m:groupChrPr>
                        <m:e>
                          <m:r>
                            <m:rPr>
                              <m:brk m:alnAt="2"/>
                            </m:rPr>
                            <a:rPr lang="en-US" i="1">
                              <a:solidFill>
                                <a:srgbClr val="FFFFFF"/>
                              </a:solidFill>
                              <a:latin typeface="Cambria Math" charset="0"/>
                            </a:rPr>
                            <m:t> </m:t>
                          </m:r>
                          <m:r>
                            <a:rPr lang="en-US" i="1">
                              <a:solidFill>
                                <a:srgbClr val="FFFFFF"/>
                              </a:solidFill>
                              <a:latin typeface="Cambria Math" charset="0"/>
                            </a:rPr>
                            <m:t>          </m:t>
                          </m:r>
                          <m:r>
                            <a:rPr lang="en-US" altLang="zh-CN" i="1">
                              <a:solidFill>
                                <a:srgbClr val="FFFFFF"/>
                              </a:solidFill>
                              <a:latin typeface="Cambria Math" charset="0"/>
                            </a:rPr>
                            <m:t>h</m:t>
                          </m:r>
                          <m:r>
                            <a:rPr lang="en-US" i="1">
                              <a:solidFill>
                                <a:srgbClr val="FFFFFF"/>
                              </a:solidFill>
                              <a:latin typeface="Cambria Math" charset="0"/>
                            </a:rPr>
                            <m:t>           </m:t>
                          </m:r>
                        </m:e>
                      </m:groupChr>
                      <m:r>
                        <a:rPr lang="en-US" i="1">
                          <a:solidFill>
                            <a:srgbClr val="FFFFFF"/>
                          </a:solidFill>
                          <a:latin typeface="Cambria Math" charset="0"/>
                        </a:rPr>
                        <m:t> </m:t>
                      </m:r>
                    </m:oMath>
                  </m:oMathPara>
                </a14:m>
                <a:endParaRPr lang="en-US" dirty="0">
                  <a:solidFill>
                    <a:srgbClr val="FFFFFF"/>
                  </a:solidFill>
                </a:endParaRPr>
              </a:p>
            </p:txBody>
          </p:sp>
        </mc:Choice>
        <mc:Fallback>
          <p:sp>
            <p:nvSpPr>
              <p:cNvPr id="45" name="TextBox 17"/>
              <p:cNvSpPr txBox="1">
                <a:spLocks noRot="1" noChangeAspect="1" noMove="1" noResize="1" noEditPoints="1" noAdjustHandles="1" noChangeArrowheads="1" noChangeShapeType="1" noTextEdit="1"/>
              </p:cNvSpPr>
              <p:nvPr/>
            </p:nvSpPr>
            <p:spPr>
              <a:xfrm>
                <a:off x="5919142" y="1846613"/>
                <a:ext cx="849720" cy="293798"/>
              </a:xfrm>
              <a:prstGeom prst="rect">
                <a:avLst/>
              </a:prstGeom>
              <a:blipFill>
                <a:blip r:embed="rId7"/>
                <a:stretch>
                  <a:fillRect l="-7576" t="-4348" r="-9091" b="-30435"/>
                </a:stretch>
              </a:blipFill>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46" name="矩形 35"/>
              <p:cNvSpPr>
                <a:spLocks noChangeArrowheads="1"/>
              </p:cNvSpPr>
              <p:nvPr/>
            </p:nvSpPr>
            <p:spPr bwMode="auto">
              <a:xfrm>
                <a:off x="4308808" y="1525229"/>
                <a:ext cx="1113769" cy="3693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1800" dirty="0">
                    <a:solidFill>
                      <a:srgbClr val="5B9BD5"/>
                    </a:solidFill>
                    <a:latin typeface="Arial" charset="0"/>
                    <a:ea typeface="方正兰亭超细黑简体" charset="0"/>
                  </a:rPr>
                  <a:t>h</a:t>
                </a:r>
                <a:r>
                  <a:rPr lang="zh-CN" altLang="en-US" sz="1800" dirty="0">
                    <a:solidFill>
                      <a:srgbClr val="5B9BD5"/>
                    </a:solidFill>
                    <a:latin typeface="Arial" charset="0"/>
                    <a:ea typeface="方正兰亭超细黑简体" charset="0"/>
                  </a:rPr>
                  <a:t> </a:t>
                </a:r>
                <a:r>
                  <a:rPr lang="en-US" altLang="zh-CN" sz="1800" dirty="0">
                    <a:solidFill>
                      <a:srgbClr val="5B9BD5"/>
                    </a:solidFill>
                    <a:latin typeface="Arial" charset="0"/>
                    <a:ea typeface="方正兰亭超细黑简体" charset="0"/>
                  </a:rPr>
                  <a:t>=</a:t>
                </a:r>
                <a:r>
                  <a:rPr lang="zh-CN" altLang="en-US" sz="1800" dirty="0">
                    <a:solidFill>
                      <a:srgbClr val="5B9BD5"/>
                    </a:solidFill>
                    <a:latin typeface="Arial" charset="0"/>
                    <a:ea typeface="方正兰亭超细黑简体" charset="0"/>
                  </a:rPr>
                  <a:t> </a:t>
                </a:r>
                <a:r>
                  <a:rPr lang="en-US" altLang="zh-CN" sz="1800" dirty="0">
                    <a:solidFill>
                      <a:srgbClr val="5B9BD5"/>
                    </a:solidFill>
                    <a:latin typeface="Arial" charset="0"/>
                    <a:ea typeface="方正兰亭超细黑简体" charset="0"/>
                  </a:rPr>
                  <a:t>g</a:t>
                </a:r>
                <a:r>
                  <a:rPr lang="zh-CN" altLang="en-US" sz="1800" dirty="0">
                    <a:solidFill>
                      <a:srgbClr val="5B9BD5"/>
                    </a:solidFill>
                    <a:latin typeface="Arial" charset="0"/>
                    <a:ea typeface="方正兰亭超细黑简体" charset="0"/>
                  </a:rPr>
                  <a:t> </a:t>
                </a:r>
                <a:r>
                  <a:rPr lang="en-US" altLang="zh-CN" sz="1800" dirty="0">
                    <a:solidFill>
                      <a:srgbClr val="5B9BD5"/>
                    </a:solidFill>
                    <a:latin typeface="Arial" charset="0"/>
                    <a:ea typeface="方正兰亭超细黑简体" charset="0"/>
                  </a:rPr>
                  <a:t>◦</a:t>
                </a:r>
                <a:r>
                  <a:rPr lang="zh-CN" altLang="en-US" sz="1800" dirty="0">
                    <a:solidFill>
                      <a:srgbClr val="5B9BD5"/>
                    </a:solidFill>
                    <a:latin typeface="Arial" charset="0"/>
                    <a:ea typeface="方正兰亭超细黑简体" charset="0"/>
                  </a:rPr>
                  <a:t> </a:t>
                </a:r>
                <a:r>
                  <a:rPr lang="en-US" altLang="zh-CN" sz="1800" dirty="0">
                    <a:solidFill>
                      <a:srgbClr val="5B9BD5"/>
                    </a:solidFill>
                    <a:latin typeface="Arial" charset="0"/>
                    <a:ea typeface="方正兰亭超细黑简体" charset="0"/>
                  </a:rPr>
                  <a:t>f</a:t>
                </a:r>
                <a:r>
                  <a:rPr lang="zh-CN" altLang="en-US" sz="1800" dirty="0">
                    <a:solidFill>
                      <a:srgbClr val="5B9BD5"/>
                    </a:solidFill>
                    <a:latin typeface="Arial" charset="0"/>
                    <a:ea typeface="方正兰亭超细黑简体" charset="0"/>
                  </a:rPr>
                  <a:t> </a:t>
                </a:r>
                <a14:m>
                  <m:oMath xmlns:m="http://schemas.openxmlformats.org/officeDocument/2006/math">
                    <m:r>
                      <a:rPr lang="zh-CN" altLang="en-US" sz="1800" dirty="0">
                        <a:solidFill>
                          <a:srgbClr val="5B9BD5"/>
                        </a:solidFill>
                        <a:latin typeface="Cambria Math" charset="0"/>
                        <a:ea typeface="方正兰亭超细黑简体" charset="0"/>
                      </a:rPr>
                      <m:t> </m:t>
                    </m:r>
                  </m:oMath>
                </a14:m>
                <a:endParaRPr lang="en-US" altLang="x-none" sz="1800" dirty="0">
                  <a:solidFill>
                    <a:srgbClr val="5B9BD5"/>
                  </a:solidFill>
                  <a:latin typeface="Arial" charset="0"/>
                  <a:ea typeface="方正兰亭超细黑简体" charset="0"/>
                </a:endParaRPr>
              </a:p>
            </p:txBody>
          </p:sp>
        </mc:Choice>
        <mc:Fallback>
          <p:sp>
            <p:nvSpPr>
              <p:cNvPr id="46" name="矩形 35"/>
              <p:cNvSpPr>
                <a:spLocks noRot="1" noChangeAspect="1" noMove="1" noResize="1" noEditPoints="1" noAdjustHandles="1" noChangeArrowheads="1" noChangeShapeType="1" noTextEdit="1"/>
              </p:cNvSpPr>
              <p:nvPr/>
            </p:nvSpPr>
            <p:spPr bwMode="auto">
              <a:xfrm>
                <a:off x="4308808" y="1525229"/>
                <a:ext cx="1113769" cy="369332"/>
              </a:xfrm>
              <a:prstGeom prst="rect">
                <a:avLst/>
              </a:prstGeom>
              <a:blipFill>
                <a:blip r:embed="rId8"/>
                <a:stretch>
                  <a:fillRect l="-4545" t="-10345" b="-2413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47" name="TextBox 17"/>
              <p:cNvSpPr txBox="1"/>
              <p:nvPr/>
            </p:nvSpPr>
            <p:spPr>
              <a:xfrm>
                <a:off x="5947492" y="3219670"/>
                <a:ext cx="818301" cy="271806"/>
              </a:xfrm>
              <a:prstGeom prst="rect">
                <a:avLst/>
              </a:prstGeom>
              <a:noFill/>
            </p:spPr>
            <p:txBody>
              <a:bodyPr wrap="none" lIns="0" tIns="0" rIns="0" bIns="0"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i="1">
                          <a:solidFill>
                            <a:srgbClr val="FFFFFF"/>
                          </a:solidFill>
                          <a:latin typeface="Cambria Math" charset="0"/>
                        </a:rPr>
                        <m:t> </m:t>
                      </m:r>
                      <m:groupChr>
                        <m:groupChrPr>
                          <m:chr m:val="→"/>
                          <m:vertJc m:val="bot"/>
                          <m:ctrlPr>
                            <a:rPr lang="en-US" i="1">
                              <a:solidFill>
                                <a:srgbClr val="FFFFFF"/>
                              </a:solidFill>
                              <a:latin typeface="Cambria Math" panose="02040503050406030204" pitchFamily="18" charset="0"/>
                            </a:rPr>
                          </m:ctrlPr>
                        </m:groupChrPr>
                        <m:e>
                          <m:r>
                            <m:rPr>
                              <m:brk m:alnAt="2"/>
                            </m:rPr>
                            <a:rPr lang="en-US" i="1">
                              <a:solidFill>
                                <a:srgbClr val="FFFFFF"/>
                              </a:solidFill>
                              <a:latin typeface="Cambria Math" charset="0"/>
                            </a:rPr>
                            <m:t> </m:t>
                          </m:r>
                          <m:r>
                            <a:rPr lang="en-US" i="1">
                              <a:solidFill>
                                <a:srgbClr val="FFFFFF"/>
                              </a:solidFill>
                              <a:latin typeface="Cambria Math" charset="0"/>
                            </a:rPr>
                            <m:t>          </m:t>
                          </m:r>
                          <m:r>
                            <a:rPr lang="en-US" i="1">
                              <a:solidFill>
                                <a:srgbClr val="FFFFFF"/>
                              </a:solidFill>
                              <a:latin typeface="Cambria Math" charset="0"/>
                            </a:rPr>
                            <m:t>𝑞</m:t>
                          </m:r>
                          <m:r>
                            <a:rPr lang="en-US" i="1">
                              <a:solidFill>
                                <a:srgbClr val="FFFFFF"/>
                              </a:solidFill>
                              <a:latin typeface="Cambria Math" charset="0"/>
                            </a:rPr>
                            <m:t>          </m:t>
                          </m:r>
                        </m:e>
                      </m:groupChr>
                      <m:r>
                        <a:rPr lang="en-US" i="1">
                          <a:solidFill>
                            <a:srgbClr val="FFFFFF"/>
                          </a:solidFill>
                          <a:latin typeface="Cambria Math" charset="0"/>
                        </a:rPr>
                        <m:t> </m:t>
                      </m:r>
                    </m:oMath>
                  </m:oMathPara>
                </a14:m>
                <a:endParaRPr lang="en-US" dirty="0">
                  <a:solidFill>
                    <a:srgbClr val="FFFFFF"/>
                  </a:solidFill>
                </a:endParaRPr>
              </a:p>
            </p:txBody>
          </p:sp>
        </mc:Choice>
        <mc:Fallback>
          <p:sp>
            <p:nvSpPr>
              <p:cNvPr id="47" name="TextBox 17"/>
              <p:cNvSpPr txBox="1">
                <a:spLocks noRot="1" noChangeAspect="1" noMove="1" noResize="1" noEditPoints="1" noAdjustHandles="1" noChangeArrowheads="1" noChangeShapeType="1" noTextEdit="1"/>
              </p:cNvSpPr>
              <p:nvPr/>
            </p:nvSpPr>
            <p:spPr>
              <a:xfrm>
                <a:off x="5947492" y="3219670"/>
                <a:ext cx="818301" cy="271806"/>
              </a:xfrm>
              <a:prstGeom prst="rect">
                <a:avLst/>
              </a:prstGeom>
              <a:blipFill>
                <a:blip r:embed="rId9"/>
                <a:stretch>
                  <a:fillRect l="-7813" t="-13636" r="-7813" b="-27273"/>
                </a:stretch>
              </a:blipFill>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49" name="TextBox 17"/>
              <p:cNvSpPr txBox="1"/>
              <p:nvPr/>
            </p:nvSpPr>
            <p:spPr>
              <a:xfrm>
                <a:off x="5944288" y="2364475"/>
                <a:ext cx="846707" cy="295915"/>
              </a:xfrm>
              <a:prstGeom prst="rect">
                <a:avLst/>
              </a:prstGeom>
              <a:noFill/>
            </p:spPr>
            <p:txBody>
              <a:bodyPr wrap="none" lIns="0" tIns="0" rIns="0" bIns="0"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i="1">
                          <a:solidFill>
                            <a:srgbClr val="FFFFFF"/>
                          </a:solidFill>
                          <a:latin typeface="Cambria Math" charset="0"/>
                        </a:rPr>
                        <m:t> </m:t>
                      </m:r>
                      <m:groupChr>
                        <m:groupChrPr>
                          <m:chr m:val="→"/>
                          <m:vertJc m:val="bot"/>
                          <m:ctrlPr>
                            <a:rPr lang="en-US" i="1">
                              <a:solidFill>
                                <a:srgbClr val="FFFFFF"/>
                              </a:solidFill>
                              <a:latin typeface="Cambria Math" panose="02040503050406030204" pitchFamily="18" charset="0"/>
                            </a:rPr>
                          </m:ctrlPr>
                        </m:groupChrPr>
                        <m:e>
                          <m:r>
                            <m:rPr>
                              <m:brk m:alnAt="2"/>
                            </m:rPr>
                            <a:rPr lang="en-US" i="1">
                              <a:solidFill>
                                <a:srgbClr val="FFFFFF"/>
                              </a:solidFill>
                              <a:latin typeface="Cambria Math" charset="0"/>
                            </a:rPr>
                            <m:t> </m:t>
                          </m:r>
                          <m:r>
                            <a:rPr lang="en-US" i="1">
                              <a:solidFill>
                                <a:srgbClr val="FFFFFF"/>
                              </a:solidFill>
                              <a:latin typeface="Cambria Math" charset="0"/>
                            </a:rPr>
                            <m:t>          </m:t>
                          </m:r>
                          <m:r>
                            <a:rPr lang="en-US" i="1">
                              <a:solidFill>
                                <a:srgbClr val="FFFFFF"/>
                              </a:solidFill>
                              <a:latin typeface="Cambria Math" charset="0"/>
                            </a:rPr>
                            <m:t>𝑓</m:t>
                          </m:r>
                          <m:r>
                            <a:rPr lang="zh-CN" altLang="en-US" i="1">
                              <a:solidFill>
                                <a:srgbClr val="FFFFFF"/>
                              </a:solidFill>
                              <a:latin typeface="Cambria Math" charset="0"/>
                            </a:rPr>
                            <m:t> </m:t>
                          </m:r>
                          <m:r>
                            <a:rPr lang="en-US" i="1">
                              <a:solidFill>
                                <a:srgbClr val="FFFFFF"/>
                              </a:solidFill>
                              <a:latin typeface="Cambria Math" charset="0"/>
                            </a:rPr>
                            <m:t>          </m:t>
                          </m:r>
                        </m:e>
                      </m:groupChr>
                      <m:r>
                        <a:rPr lang="en-US" i="1">
                          <a:solidFill>
                            <a:srgbClr val="FFFFFF"/>
                          </a:solidFill>
                          <a:latin typeface="Cambria Math" charset="0"/>
                        </a:rPr>
                        <m:t> </m:t>
                      </m:r>
                    </m:oMath>
                  </m:oMathPara>
                </a14:m>
                <a:endParaRPr lang="en-US" dirty="0">
                  <a:solidFill>
                    <a:srgbClr val="FFFFFF"/>
                  </a:solidFill>
                </a:endParaRPr>
              </a:p>
            </p:txBody>
          </p:sp>
        </mc:Choice>
        <mc:Fallback>
          <p:sp>
            <p:nvSpPr>
              <p:cNvPr id="49" name="TextBox 17"/>
              <p:cNvSpPr txBox="1">
                <a:spLocks noRot="1" noChangeAspect="1" noMove="1" noResize="1" noEditPoints="1" noAdjustHandles="1" noChangeArrowheads="1" noChangeShapeType="1" noTextEdit="1"/>
              </p:cNvSpPr>
              <p:nvPr/>
            </p:nvSpPr>
            <p:spPr>
              <a:xfrm>
                <a:off x="5944288" y="2364475"/>
                <a:ext cx="846707" cy="295915"/>
              </a:xfrm>
              <a:prstGeom prst="rect">
                <a:avLst/>
              </a:prstGeom>
              <a:blipFill>
                <a:blip r:embed="rId10"/>
                <a:stretch>
                  <a:fillRect l="-7576" t="-8696" r="-7576" b="-30435"/>
                </a:stretch>
              </a:blipFill>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51" name="TextBox 17"/>
              <p:cNvSpPr txBox="1"/>
              <p:nvPr/>
            </p:nvSpPr>
            <p:spPr>
              <a:xfrm rot="5400000">
                <a:off x="6398556" y="2832676"/>
                <a:ext cx="882293" cy="271806"/>
              </a:xfrm>
              <a:prstGeom prst="rect">
                <a:avLst/>
              </a:prstGeom>
              <a:noFill/>
            </p:spPr>
            <p:txBody>
              <a:bodyPr wrap="none" lIns="0" tIns="0" rIns="0" bIns="0"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i="1">
                          <a:solidFill>
                            <a:srgbClr val="FFFFFF"/>
                          </a:solidFill>
                          <a:latin typeface="Cambria Math" charset="0"/>
                        </a:rPr>
                        <m:t> </m:t>
                      </m:r>
                      <m:groupChr>
                        <m:groupChrPr>
                          <m:chr m:val="→"/>
                          <m:vertJc m:val="bot"/>
                          <m:ctrlPr>
                            <a:rPr lang="en-US" i="1">
                              <a:solidFill>
                                <a:srgbClr val="FFFFFF"/>
                              </a:solidFill>
                              <a:latin typeface="Cambria Math" panose="02040503050406030204" pitchFamily="18" charset="0"/>
                            </a:rPr>
                          </m:ctrlPr>
                        </m:groupChrPr>
                        <m:e>
                          <m:r>
                            <m:rPr>
                              <m:brk m:alnAt="2"/>
                            </m:rPr>
                            <a:rPr lang="en-US" i="1">
                              <a:solidFill>
                                <a:srgbClr val="FFFFFF"/>
                              </a:solidFill>
                              <a:latin typeface="Cambria Math" charset="0"/>
                            </a:rPr>
                            <m:t> </m:t>
                          </m:r>
                          <m:r>
                            <a:rPr lang="en-US" i="1">
                              <a:solidFill>
                                <a:srgbClr val="FFFFFF"/>
                              </a:solidFill>
                              <a:latin typeface="Cambria Math" charset="0"/>
                            </a:rPr>
                            <m:t>          </m:t>
                          </m:r>
                          <m:r>
                            <a:rPr lang="en-US" altLang="zh-CN" i="1">
                              <a:solidFill>
                                <a:srgbClr val="FFFFFF"/>
                              </a:solidFill>
                              <a:latin typeface="Cambria Math" charset="0"/>
                            </a:rPr>
                            <m:t>𝑔</m:t>
                          </m:r>
                          <m:r>
                            <a:rPr lang="en-US" altLang="zh-CN" i="1">
                              <a:solidFill>
                                <a:srgbClr val="FFFFFF"/>
                              </a:solidFill>
                              <a:latin typeface="Cambria Math" charset="0"/>
                            </a:rPr>
                            <m:t>            </m:t>
                          </m:r>
                        </m:e>
                      </m:groupChr>
                      <m:r>
                        <a:rPr lang="en-US" i="1">
                          <a:solidFill>
                            <a:srgbClr val="FFFFFF"/>
                          </a:solidFill>
                          <a:latin typeface="Cambria Math" charset="0"/>
                        </a:rPr>
                        <m:t> </m:t>
                      </m:r>
                    </m:oMath>
                  </m:oMathPara>
                </a14:m>
                <a:endParaRPr lang="en-US" dirty="0">
                  <a:solidFill>
                    <a:srgbClr val="FFFFFF"/>
                  </a:solidFill>
                </a:endParaRPr>
              </a:p>
            </p:txBody>
          </p:sp>
        </mc:Choice>
        <mc:Fallback>
          <p:sp>
            <p:nvSpPr>
              <p:cNvPr id="51" name="TextBox 17"/>
              <p:cNvSpPr txBox="1">
                <a:spLocks noRot="1" noChangeAspect="1" noMove="1" noResize="1" noEditPoints="1" noAdjustHandles="1" noChangeArrowheads="1" noChangeShapeType="1" noTextEdit="1"/>
              </p:cNvSpPr>
              <p:nvPr/>
            </p:nvSpPr>
            <p:spPr>
              <a:xfrm rot="5400000">
                <a:off x="6398556" y="2832676"/>
                <a:ext cx="882293" cy="271806"/>
              </a:xfrm>
              <a:prstGeom prst="rect">
                <a:avLst/>
              </a:prstGeom>
              <a:blipFill>
                <a:blip r:embed="rId11"/>
                <a:stretch>
                  <a:fillRect l="-38095" t="-8696" r="-14286" b="-7246"/>
                </a:stretch>
              </a:blipFill>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52" name="TextBox 17"/>
              <p:cNvSpPr txBox="1"/>
              <p:nvPr/>
            </p:nvSpPr>
            <p:spPr>
              <a:xfrm rot="5400000">
                <a:off x="5540804" y="2821981"/>
                <a:ext cx="847027" cy="293798"/>
              </a:xfrm>
              <a:prstGeom prst="rect">
                <a:avLst/>
              </a:prstGeom>
              <a:noFill/>
            </p:spPr>
            <p:txBody>
              <a:bodyPr wrap="none" lIns="0" tIns="0" rIns="0" bIns="0" rtlCol="0">
                <a:spAutoFit/>
              </a:bodyPr>
              <a:lstStyle/>
              <a:p>
                <a:pPr defTabSz="685783"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i="1">
                          <a:solidFill>
                            <a:srgbClr val="FFFFFF"/>
                          </a:solidFill>
                          <a:latin typeface="Cambria Math" charset="0"/>
                        </a:rPr>
                        <m:t> </m:t>
                      </m:r>
                      <m:groupChr>
                        <m:groupChrPr>
                          <m:chr m:val="→"/>
                          <m:vertJc m:val="bot"/>
                          <m:ctrlPr>
                            <a:rPr lang="en-US" i="1">
                              <a:solidFill>
                                <a:srgbClr val="FFFFFF"/>
                              </a:solidFill>
                              <a:latin typeface="Cambria Math" panose="02040503050406030204" pitchFamily="18" charset="0"/>
                            </a:rPr>
                          </m:ctrlPr>
                        </m:groupChrPr>
                        <m:e>
                          <m:r>
                            <m:rPr>
                              <m:brk m:alnAt="2"/>
                            </m:rPr>
                            <a:rPr lang="en-US" i="1">
                              <a:solidFill>
                                <a:srgbClr val="FFFFFF"/>
                              </a:solidFill>
                              <a:latin typeface="Cambria Math" charset="0"/>
                            </a:rPr>
                            <m:t> </m:t>
                          </m:r>
                          <m:r>
                            <a:rPr lang="en-US" i="1">
                              <a:solidFill>
                                <a:srgbClr val="FFFFFF"/>
                              </a:solidFill>
                              <a:latin typeface="Cambria Math" charset="0"/>
                            </a:rPr>
                            <m:t>          </m:t>
                          </m:r>
                          <m:r>
                            <a:rPr lang="en-US" altLang="zh-CN" i="1">
                              <a:solidFill>
                                <a:srgbClr val="FFFFFF"/>
                              </a:solidFill>
                              <a:latin typeface="Cambria Math" charset="0"/>
                            </a:rPr>
                            <m:t>𝑘</m:t>
                          </m:r>
                          <m:r>
                            <a:rPr lang="en-US" i="1">
                              <a:solidFill>
                                <a:srgbClr val="FFFFFF"/>
                              </a:solidFill>
                              <a:latin typeface="Cambria Math" charset="0"/>
                            </a:rPr>
                            <m:t>           </m:t>
                          </m:r>
                        </m:e>
                      </m:groupChr>
                      <m:r>
                        <a:rPr lang="en-US" i="1">
                          <a:solidFill>
                            <a:srgbClr val="FFFFFF"/>
                          </a:solidFill>
                          <a:latin typeface="Cambria Math" charset="0"/>
                        </a:rPr>
                        <m:t> </m:t>
                      </m:r>
                    </m:oMath>
                  </m:oMathPara>
                </a14:m>
                <a:endParaRPr lang="en-US" dirty="0">
                  <a:solidFill>
                    <a:srgbClr val="FFFFFF"/>
                  </a:solidFill>
                </a:endParaRPr>
              </a:p>
            </p:txBody>
          </p:sp>
        </mc:Choice>
        <mc:Fallback>
          <p:sp>
            <p:nvSpPr>
              <p:cNvPr id="52" name="TextBox 17"/>
              <p:cNvSpPr txBox="1">
                <a:spLocks noRot="1" noChangeAspect="1" noMove="1" noResize="1" noEditPoints="1" noAdjustHandles="1" noChangeArrowheads="1" noChangeShapeType="1" noTextEdit="1"/>
              </p:cNvSpPr>
              <p:nvPr/>
            </p:nvSpPr>
            <p:spPr>
              <a:xfrm rot="5400000">
                <a:off x="5540804" y="2821981"/>
                <a:ext cx="847027" cy="293798"/>
              </a:xfrm>
              <a:prstGeom prst="rect">
                <a:avLst/>
              </a:prstGeom>
              <a:blipFill>
                <a:blip r:embed="rId12"/>
                <a:stretch>
                  <a:fillRect l="-30435" t="-7576" r="-8696" b="-9091"/>
                </a:stretch>
              </a:blipFill>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55" name="矩形 35"/>
              <p:cNvSpPr>
                <a:spLocks noChangeArrowheads="1"/>
              </p:cNvSpPr>
              <p:nvPr/>
            </p:nvSpPr>
            <p:spPr bwMode="auto">
              <a:xfrm>
                <a:off x="4338362" y="2720239"/>
                <a:ext cx="1343376" cy="6463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1800" dirty="0">
                    <a:solidFill>
                      <a:srgbClr val="5B9BD5"/>
                    </a:solidFill>
                    <a:latin typeface="Arial" charset="0"/>
                    <a:ea typeface="方正兰亭超细黑简体" charset="0"/>
                  </a:rPr>
                  <a:t>q ◦ k</a:t>
                </a:r>
                <a:r>
                  <a:rPr lang="zh-CN" altLang="en-US" sz="1800" dirty="0">
                    <a:solidFill>
                      <a:srgbClr val="5B9BD5"/>
                    </a:solidFill>
                    <a:latin typeface="Arial" charset="0"/>
                    <a:ea typeface="方正兰亭超细黑简体" charset="0"/>
                  </a:rPr>
                  <a:t> </a:t>
                </a:r>
                <a:r>
                  <a:rPr lang="en-US" altLang="zh-CN" sz="1800" dirty="0">
                    <a:solidFill>
                      <a:srgbClr val="5B9BD5"/>
                    </a:solidFill>
                    <a:latin typeface="Arial" charset="0"/>
                    <a:ea typeface="方正兰亭超细黑简体" charset="0"/>
                  </a:rPr>
                  <a:t>=</a:t>
                </a:r>
                <a:r>
                  <a:rPr lang="zh-CN" altLang="en-US" sz="1800" dirty="0">
                    <a:solidFill>
                      <a:srgbClr val="5B9BD5"/>
                    </a:solidFill>
                    <a:latin typeface="Arial" charset="0"/>
                    <a:ea typeface="方正兰亭超细黑简体" charset="0"/>
                  </a:rPr>
                  <a:t> </a:t>
                </a:r>
                <a:r>
                  <a:rPr lang="en-US" altLang="zh-CN" sz="1800" dirty="0">
                    <a:solidFill>
                      <a:srgbClr val="5B9BD5"/>
                    </a:solidFill>
                    <a:latin typeface="Arial" charset="0"/>
                    <a:ea typeface="方正兰亭超细黑简体" charset="0"/>
                  </a:rPr>
                  <a:t>g ◦ f</a:t>
                </a:r>
                <a:r>
                  <a:rPr lang="zh-CN" altLang="en-US" sz="1800" dirty="0">
                    <a:solidFill>
                      <a:srgbClr val="5B9BD5"/>
                    </a:solidFill>
                    <a:latin typeface="Arial" charset="0"/>
                    <a:ea typeface="方正兰亭超细黑简体" charset="0"/>
                  </a:rPr>
                  <a:t> </a:t>
                </a:r>
                <a14:m>
                  <m:oMath xmlns:m="http://schemas.openxmlformats.org/officeDocument/2006/math">
                    <m:r>
                      <a:rPr lang="zh-CN" altLang="en-US" sz="1800" dirty="0">
                        <a:solidFill>
                          <a:srgbClr val="5B9BD5"/>
                        </a:solidFill>
                        <a:latin typeface="Cambria Math" charset="0"/>
                        <a:ea typeface="方正兰亭超细黑简体" charset="0"/>
                      </a:rPr>
                      <m:t> </m:t>
                    </m:r>
                  </m:oMath>
                </a14:m>
                <a:endParaRPr lang="en-US" altLang="x-none" sz="1800" dirty="0">
                  <a:solidFill>
                    <a:srgbClr val="5B9BD5"/>
                  </a:solidFill>
                  <a:latin typeface="Arial" charset="0"/>
                  <a:ea typeface="方正兰亭超细黑简体" charset="0"/>
                </a:endParaRPr>
              </a:p>
            </p:txBody>
          </p:sp>
        </mc:Choice>
        <mc:Fallback>
          <p:sp>
            <p:nvSpPr>
              <p:cNvPr id="55" name="矩形 35"/>
              <p:cNvSpPr>
                <a:spLocks noRot="1" noChangeAspect="1" noMove="1" noResize="1" noEditPoints="1" noAdjustHandles="1" noChangeArrowheads="1" noChangeShapeType="1" noTextEdit="1"/>
              </p:cNvSpPr>
              <p:nvPr/>
            </p:nvSpPr>
            <p:spPr bwMode="auto">
              <a:xfrm>
                <a:off x="4338362" y="2720239"/>
                <a:ext cx="1343376" cy="646331"/>
              </a:xfrm>
              <a:prstGeom prst="rect">
                <a:avLst/>
              </a:prstGeom>
              <a:blipFill>
                <a:blip r:embed="rId13"/>
                <a:stretch>
                  <a:fillRect l="-3774" t="-6000" r="-943" b="-12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TW">
                    <a:noFill/>
                  </a:rPr>
                  <a:t> </a:t>
                </a:r>
              </a:p>
            </p:txBody>
          </p:sp>
        </mc:Fallback>
      </mc:AlternateContent>
      <p:sp>
        <p:nvSpPr>
          <p:cNvPr id="23" name="文本框 22"/>
          <p:cNvSpPr txBox="1"/>
          <p:nvPr/>
        </p:nvSpPr>
        <p:spPr>
          <a:xfrm>
            <a:off x="622840" y="1499978"/>
            <a:ext cx="3586238" cy="892552"/>
          </a:xfrm>
          <a:prstGeom prst="rect">
            <a:avLst/>
          </a:prstGeom>
          <a:noFill/>
        </p:spPr>
        <p:txBody>
          <a:bodyPr wrap="none" rtlCol="0">
            <a:spAutoFit/>
          </a:bodyPr>
          <a:lstStyle/>
          <a:p>
            <a:pPr defTabSz="685783" eaLnBrk="0" fontAlgn="base" hangingPunct="0">
              <a:spcBef>
                <a:spcPct val="0"/>
              </a:spcBef>
              <a:spcAft>
                <a:spcPct val="0"/>
              </a:spcAft>
            </a:pPr>
            <a:r>
              <a:rPr kumimoji="1" lang="en-US" altLang="zh-CN" sz="1300" dirty="0">
                <a:solidFill>
                  <a:srgbClr val="FFFFFF"/>
                </a:solidFill>
              </a:rPr>
              <a:t>The</a:t>
            </a:r>
            <a:r>
              <a:rPr kumimoji="1" lang="zh-CN" altLang="en-US" sz="1300" dirty="0">
                <a:solidFill>
                  <a:srgbClr val="FFFFFF"/>
                </a:solidFill>
              </a:rPr>
              <a:t> </a:t>
            </a:r>
            <a:r>
              <a:rPr kumimoji="1" lang="en-US" altLang="zh-CN" sz="1300" dirty="0">
                <a:solidFill>
                  <a:srgbClr val="FFFFFF"/>
                </a:solidFill>
              </a:rPr>
              <a:t>crucial</a:t>
            </a:r>
            <a:r>
              <a:rPr kumimoji="1" lang="zh-CN" altLang="en-US" sz="1300" dirty="0">
                <a:solidFill>
                  <a:srgbClr val="FFFFFF"/>
                </a:solidFill>
              </a:rPr>
              <a:t> </a:t>
            </a:r>
            <a:r>
              <a:rPr kumimoji="1" lang="en-US" altLang="zh-CN" sz="1300" dirty="0">
                <a:solidFill>
                  <a:srgbClr val="FFFFFF"/>
                </a:solidFill>
              </a:rPr>
              <a:t>aspect</a:t>
            </a:r>
            <a:r>
              <a:rPr kumimoji="1" lang="zh-CN" altLang="en-US" sz="1300" dirty="0">
                <a:solidFill>
                  <a:srgbClr val="FFFFFF"/>
                </a:solidFill>
              </a:rPr>
              <a:t> </a:t>
            </a:r>
            <a:r>
              <a:rPr kumimoji="1" lang="en-US" altLang="zh-CN" sz="1300" dirty="0">
                <a:solidFill>
                  <a:srgbClr val="FFFFFF"/>
                </a:solidFill>
              </a:rPr>
              <a:t>of</a:t>
            </a:r>
            <a:r>
              <a:rPr kumimoji="1" lang="zh-CN" altLang="en-US" sz="1300" dirty="0">
                <a:solidFill>
                  <a:srgbClr val="FFFFFF"/>
                </a:solidFill>
              </a:rPr>
              <a:t> </a:t>
            </a:r>
            <a:r>
              <a:rPr kumimoji="1" lang="en-US" altLang="zh-CN" sz="1300" dirty="0">
                <a:solidFill>
                  <a:srgbClr val="FFFFFF"/>
                </a:solidFill>
              </a:rPr>
              <a:t>a</a:t>
            </a:r>
            <a:r>
              <a:rPr kumimoji="1" lang="zh-CN" altLang="en-US" sz="1300" dirty="0">
                <a:solidFill>
                  <a:srgbClr val="FFFFFF"/>
                </a:solidFill>
              </a:rPr>
              <a:t> </a:t>
            </a:r>
            <a:r>
              <a:rPr kumimoji="1" lang="en-US" altLang="zh-CN" sz="1300" dirty="0">
                <a:solidFill>
                  <a:srgbClr val="FFFFFF"/>
                </a:solidFill>
              </a:rPr>
              <a:t>category</a:t>
            </a:r>
            <a:r>
              <a:rPr kumimoji="1" lang="zh-CN" altLang="en-US" sz="1300" dirty="0">
                <a:solidFill>
                  <a:srgbClr val="FFFFFF"/>
                </a:solidFill>
              </a:rPr>
              <a:t> </a:t>
            </a:r>
            <a:r>
              <a:rPr kumimoji="1" lang="en-US" altLang="zh-CN" sz="1300" dirty="0">
                <a:solidFill>
                  <a:srgbClr val="FFFFFF"/>
                </a:solidFill>
              </a:rPr>
              <a:t>is</a:t>
            </a:r>
            <a:r>
              <a:rPr kumimoji="1" lang="zh-CN" altLang="en-US" sz="1300" dirty="0">
                <a:solidFill>
                  <a:srgbClr val="FFFFFF"/>
                </a:solidFill>
              </a:rPr>
              <a:t> </a:t>
            </a:r>
            <a:r>
              <a:rPr kumimoji="1" lang="en-US" altLang="zh-CN" sz="1300" dirty="0">
                <a:solidFill>
                  <a:srgbClr val="FFFFFF"/>
                </a:solidFill>
              </a:rPr>
              <a:t>that</a:t>
            </a:r>
          </a:p>
          <a:p>
            <a:pPr defTabSz="685783" eaLnBrk="0" fontAlgn="base" hangingPunct="0">
              <a:spcBef>
                <a:spcPct val="0"/>
              </a:spcBef>
              <a:spcAft>
                <a:spcPct val="0"/>
              </a:spcAft>
            </a:pPr>
            <a:r>
              <a:rPr kumimoji="1" lang="en-US" altLang="zh-CN" sz="1300" dirty="0">
                <a:solidFill>
                  <a:srgbClr val="FFFFFF"/>
                </a:solidFill>
              </a:rPr>
              <a:t>two</a:t>
            </a:r>
            <a:r>
              <a:rPr kumimoji="1" lang="zh-CN" altLang="en-US" sz="1300" dirty="0">
                <a:solidFill>
                  <a:srgbClr val="FFFFFF"/>
                </a:solidFill>
              </a:rPr>
              <a:t> </a:t>
            </a:r>
            <a:r>
              <a:rPr kumimoji="1" lang="en-US" altLang="zh-CN" sz="1300" dirty="0">
                <a:solidFill>
                  <a:srgbClr val="FFFFFF"/>
                </a:solidFill>
              </a:rPr>
              <a:t>appropriately</a:t>
            </a:r>
            <a:r>
              <a:rPr kumimoji="1" lang="zh-CN" altLang="en-US" sz="1300" dirty="0">
                <a:solidFill>
                  <a:srgbClr val="FFFFFF"/>
                </a:solidFill>
              </a:rPr>
              <a:t> </a:t>
            </a:r>
            <a:r>
              <a:rPr kumimoji="1" lang="en-US" altLang="zh-CN" sz="1300" dirty="0">
                <a:solidFill>
                  <a:srgbClr val="FFFFFF"/>
                </a:solidFill>
              </a:rPr>
              <a:t>compatible</a:t>
            </a:r>
            <a:r>
              <a:rPr kumimoji="1" lang="zh-CN" altLang="en-US" sz="1300" dirty="0">
                <a:solidFill>
                  <a:srgbClr val="FFFFFF"/>
                </a:solidFill>
              </a:rPr>
              <a:t> </a:t>
            </a:r>
            <a:r>
              <a:rPr kumimoji="1" lang="en-US" altLang="zh-CN" sz="1300" dirty="0">
                <a:solidFill>
                  <a:srgbClr val="FFFFFF"/>
                </a:solidFill>
              </a:rPr>
              <a:t>arrows</a:t>
            </a:r>
            <a:r>
              <a:rPr kumimoji="1" lang="zh-CN" altLang="en-US" sz="1300" dirty="0">
                <a:solidFill>
                  <a:srgbClr val="FFFFFF"/>
                </a:solidFill>
              </a:rPr>
              <a:t> </a:t>
            </a:r>
            <a:r>
              <a:rPr kumimoji="1" lang="en-US" altLang="zh-CN" sz="1300" dirty="0">
                <a:solidFill>
                  <a:srgbClr val="FFFFFF"/>
                </a:solidFill>
              </a:rPr>
              <a:t>can</a:t>
            </a:r>
            <a:r>
              <a:rPr kumimoji="1" lang="zh-CN" altLang="en-US" sz="1300" dirty="0">
                <a:solidFill>
                  <a:srgbClr val="FFFFFF"/>
                </a:solidFill>
              </a:rPr>
              <a:t> </a:t>
            </a:r>
            <a:endParaRPr kumimoji="1" lang="en-US" altLang="zh-CN" sz="1300" dirty="0">
              <a:solidFill>
                <a:srgbClr val="FFFFFF"/>
              </a:solidFill>
            </a:endParaRPr>
          </a:p>
          <a:p>
            <a:pPr defTabSz="685783" eaLnBrk="0" fontAlgn="base" hangingPunct="0">
              <a:spcBef>
                <a:spcPct val="0"/>
              </a:spcBef>
              <a:spcAft>
                <a:spcPct val="0"/>
              </a:spcAft>
            </a:pPr>
            <a:r>
              <a:rPr kumimoji="1" lang="en-US" altLang="zh-CN" sz="1300" dirty="0">
                <a:solidFill>
                  <a:srgbClr val="FFFFFF"/>
                </a:solidFill>
              </a:rPr>
              <a:t>be</a:t>
            </a:r>
            <a:r>
              <a:rPr kumimoji="1" lang="zh-CN" altLang="en-US" sz="1300" dirty="0">
                <a:solidFill>
                  <a:srgbClr val="FFFFFF"/>
                </a:solidFill>
              </a:rPr>
              <a:t> </a:t>
            </a:r>
            <a:r>
              <a:rPr kumimoji="1" lang="en-US" altLang="zh-CN" sz="1300" dirty="0">
                <a:solidFill>
                  <a:srgbClr val="FFFFFF"/>
                </a:solidFill>
              </a:rPr>
              <a:t>combined</a:t>
            </a:r>
            <a:r>
              <a:rPr kumimoji="1" lang="zh-CN" altLang="en-US" sz="1300" dirty="0">
                <a:solidFill>
                  <a:srgbClr val="FFFFFF"/>
                </a:solidFill>
              </a:rPr>
              <a:t> </a:t>
            </a:r>
            <a:r>
              <a:rPr kumimoji="1" lang="en-US" altLang="zh-CN" sz="1300" dirty="0">
                <a:solidFill>
                  <a:srgbClr val="FFFFFF"/>
                </a:solidFill>
              </a:rPr>
              <a:t>(by</a:t>
            </a:r>
            <a:r>
              <a:rPr kumimoji="1" lang="zh-CN" altLang="en-US" sz="1300" dirty="0">
                <a:solidFill>
                  <a:srgbClr val="FFFFFF"/>
                </a:solidFill>
              </a:rPr>
              <a:t> </a:t>
            </a:r>
            <a:r>
              <a:rPr kumimoji="1" lang="en-US" altLang="zh-CN" sz="1300" dirty="0">
                <a:solidFill>
                  <a:srgbClr val="FFFFFF"/>
                </a:solidFill>
              </a:rPr>
              <a:t>composition</a:t>
            </a:r>
            <a:r>
              <a:rPr kumimoji="1" lang="zh-CN" altLang="en-US" sz="1300" dirty="0">
                <a:solidFill>
                  <a:srgbClr val="FFFFFF"/>
                </a:solidFill>
              </a:rPr>
              <a:t> </a:t>
            </a:r>
            <a:r>
              <a:rPr kumimoji="1" lang="en-US" altLang="zh-CN" sz="1300" dirty="0">
                <a:solidFill>
                  <a:srgbClr val="FFFFFF"/>
                </a:solidFill>
              </a:rPr>
              <a:t>)</a:t>
            </a:r>
            <a:r>
              <a:rPr kumimoji="1" lang="zh-CN" altLang="en-US" sz="1300" dirty="0">
                <a:solidFill>
                  <a:srgbClr val="FFFFFF"/>
                </a:solidFill>
              </a:rPr>
              <a:t> </a:t>
            </a:r>
            <a:r>
              <a:rPr kumimoji="1" lang="en-US" altLang="zh-CN" sz="1300" dirty="0">
                <a:solidFill>
                  <a:srgbClr val="FFFFFF"/>
                </a:solidFill>
              </a:rPr>
              <a:t>to</a:t>
            </a:r>
            <a:r>
              <a:rPr kumimoji="1" lang="zh-CN" altLang="en-US" sz="1300" dirty="0">
                <a:solidFill>
                  <a:srgbClr val="FFFFFF"/>
                </a:solidFill>
              </a:rPr>
              <a:t> </a:t>
            </a:r>
            <a:r>
              <a:rPr kumimoji="1" lang="en-US" altLang="zh-CN" sz="1300" dirty="0">
                <a:solidFill>
                  <a:srgbClr val="FFFFFF"/>
                </a:solidFill>
              </a:rPr>
              <a:t>form</a:t>
            </a:r>
            <a:r>
              <a:rPr kumimoji="1" lang="zh-CN" altLang="en-US" sz="1300" dirty="0">
                <a:solidFill>
                  <a:srgbClr val="FFFFFF"/>
                </a:solidFill>
              </a:rPr>
              <a:t> </a:t>
            </a:r>
            <a:r>
              <a:rPr kumimoji="1" lang="en-US" altLang="zh-CN" sz="1300" dirty="0">
                <a:solidFill>
                  <a:srgbClr val="FFFFFF"/>
                </a:solidFill>
              </a:rPr>
              <a:t>a</a:t>
            </a:r>
            <a:r>
              <a:rPr kumimoji="1" lang="zh-CN" altLang="en-US" sz="1300" dirty="0">
                <a:solidFill>
                  <a:srgbClr val="FFFFFF"/>
                </a:solidFill>
              </a:rPr>
              <a:t> </a:t>
            </a:r>
            <a:r>
              <a:rPr kumimoji="1" lang="en-US" altLang="zh-CN" sz="1300" dirty="0">
                <a:solidFill>
                  <a:srgbClr val="FFFFFF"/>
                </a:solidFill>
              </a:rPr>
              <a:t>third</a:t>
            </a:r>
            <a:r>
              <a:rPr kumimoji="1" lang="zh-CN" altLang="en-US" sz="1300" dirty="0">
                <a:solidFill>
                  <a:srgbClr val="FFFFFF"/>
                </a:solidFill>
              </a:rPr>
              <a:t> </a:t>
            </a:r>
            <a:endParaRPr kumimoji="1" lang="en-US" altLang="zh-CN" sz="1300" dirty="0">
              <a:solidFill>
                <a:srgbClr val="FFFFFF"/>
              </a:solidFill>
            </a:endParaRPr>
          </a:p>
          <a:p>
            <a:pPr defTabSz="685783" eaLnBrk="0" fontAlgn="base" hangingPunct="0">
              <a:spcBef>
                <a:spcPct val="0"/>
              </a:spcBef>
              <a:spcAft>
                <a:spcPct val="0"/>
              </a:spcAft>
            </a:pPr>
            <a:r>
              <a:rPr kumimoji="1" lang="en-US" altLang="zh-CN" sz="1300" dirty="0">
                <a:solidFill>
                  <a:srgbClr val="FFFFFF"/>
                </a:solidFill>
              </a:rPr>
              <a:t>arrow.</a:t>
            </a:r>
            <a:endParaRPr kumimoji="1" lang="zh-CN" altLang="en-US" sz="1300" dirty="0">
              <a:solidFill>
                <a:srgbClr val="FFFFFF"/>
              </a:solidFill>
            </a:endParaRPr>
          </a:p>
        </p:txBody>
      </p:sp>
      <p:sp>
        <p:nvSpPr>
          <p:cNvPr id="24" name="椭圆 23"/>
          <p:cNvSpPr/>
          <p:nvPr/>
        </p:nvSpPr>
        <p:spPr bwMode="auto">
          <a:xfrm>
            <a:off x="6752102" y="2490629"/>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zh-CN" altLang="en-US" sz="1300"/>
          </a:p>
        </p:txBody>
      </p:sp>
      <p:sp>
        <p:nvSpPr>
          <p:cNvPr id="60" name="椭圆 59"/>
          <p:cNvSpPr/>
          <p:nvPr/>
        </p:nvSpPr>
        <p:spPr bwMode="auto">
          <a:xfrm>
            <a:off x="6752101" y="3369586"/>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zh-CN" altLang="en-US" sz="1300"/>
          </a:p>
        </p:txBody>
      </p:sp>
      <p:sp>
        <p:nvSpPr>
          <p:cNvPr id="61" name="椭圆 60"/>
          <p:cNvSpPr/>
          <p:nvPr/>
        </p:nvSpPr>
        <p:spPr bwMode="auto">
          <a:xfrm>
            <a:off x="5875641" y="2496947"/>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zh-CN" altLang="en-US" sz="1300"/>
          </a:p>
        </p:txBody>
      </p:sp>
      <p:sp>
        <p:nvSpPr>
          <p:cNvPr id="62" name="椭圆 61"/>
          <p:cNvSpPr/>
          <p:nvPr/>
        </p:nvSpPr>
        <p:spPr bwMode="auto">
          <a:xfrm>
            <a:off x="5875640" y="3366570"/>
            <a:ext cx="87005" cy="87005"/>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zh-CN" altLang="en-US" sz="1300"/>
          </a:p>
        </p:txBody>
      </p:sp>
    </p:spTree>
    <p:extLst>
      <p:ext uri="{BB962C8B-B14F-4D97-AF65-F5344CB8AC3E}">
        <p14:creationId xmlns:p14="http://schemas.microsoft.com/office/powerpoint/2010/main" val="42272532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2" name="矩形 27"/>
          <p:cNvSpPr>
            <a:spLocks noChangeArrowheads="1"/>
          </p:cNvSpPr>
          <p:nvPr/>
        </p:nvSpPr>
        <p:spPr bwMode="auto">
          <a:xfrm>
            <a:off x="0" y="1595438"/>
            <a:ext cx="9144000" cy="1952625"/>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sp>
        <p:nvSpPr>
          <p:cNvPr id="9223" name="矩形 28"/>
          <p:cNvSpPr>
            <a:spLocks noChangeArrowheads="1"/>
          </p:cNvSpPr>
          <p:nvPr/>
        </p:nvSpPr>
        <p:spPr bwMode="auto">
          <a:xfrm>
            <a:off x="0" y="3548064"/>
            <a:ext cx="9144000" cy="63500"/>
          </a:xfrm>
          <a:prstGeom prst="rect">
            <a:avLst/>
          </a:prstGeom>
          <a:solidFill>
            <a:srgbClr val="D6AC5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sp>
        <p:nvSpPr>
          <p:cNvPr id="9225" name="文本框 29"/>
          <p:cNvSpPr txBox="1">
            <a:spLocks noChangeArrowheads="1"/>
          </p:cNvSpPr>
          <p:nvPr/>
        </p:nvSpPr>
        <p:spPr bwMode="auto">
          <a:xfrm>
            <a:off x="2384560" y="2290477"/>
            <a:ext cx="437491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83" fontAlgn="base">
              <a:spcBef>
                <a:spcPct val="0"/>
              </a:spcBef>
              <a:spcAft>
                <a:spcPct val="0"/>
              </a:spcAft>
            </a:pPr>
            <a:r>
              <a:rPr lang="en-US" altLang="zh-CN" sz="3200" b="1" dirty="0">
                <a:solidFill>
                  <a:srgbClr val="1E1E1E"/>
                </a:solidFill>
                <a:latin typeface="Arial" charset="0"/>
                <a:ea typeface="Arial" charset="0"/>
                <a:cs typeface="Arial" charset="0"/>
              </a:rPr>
              <a:t>02. Real life diagrams</a:t>
            </a:r>
            <a:endParaRPr lang="zh-CN" altLang="en-US" sz="3200" b="1" dirty="0">
              <a:solidFill>
                <a:srgbClr val="1E1E1E"/>
              </a:solidFill>
              <a:latin typeface="Arial" charset="0"/>
              <a:ea typeface="Arial" charset="0"/>
              <a:cs typeface="Arial" charset="0"/>
            </a:endParaRPr>
          </a:p>
        </p:txBody>
      </p:sp>
      <p:cxnSp>
        <p:nvCxnSpPr>
          <p:cNvPr id="9227" name="直接连接符 2"/>
          <p:cNvCxnSpPr>
            <a:cxnSpLocks noChangeShapeType="1"/>
          </p:cNvCxnSpPr>
          <p:nvPr/>
        </p:nvCxnSpPr>
        <p:spPr bwMode="auto">
          <a:xfrm>
            <a:off x="2947987" y="3027363"/>
            <a:ext cx="3209925" cy="0"/>
          </a:xfrm>
          <a:prstGeom prst="line">
            <a:avLst/>
          </a:prstGeom>
          <a:noFill/>
          <a:ln w="12700" cmpd="sng">
            <a:solidFill>
              <a:srgbClr val="1E1E1E"/>
            </a:solidFill>
            <a:round/>
            <a:headEnd/>
            <a:tailEnd/>
          </a:ln>
          <a:extLst>
            <a:ext uri="{909E8E84-426E-40DD-AFC4-6F175D3DCCD1}">
              <a14:hiddenFill xmlns:a14="http://schemas.microsoft.com/office/drawing/2010/main">
                <a:noFill/>
              </a14:hiddenFill>
            </a:ext>
          </a:extLst>
        </p:spPr>
      </p:cxnSp>
      <p:cxnSp>
        <p:nvCxnSpPr>
          <p:cNvPr id="9228" name="直接连接符 20"/>
          <p:cNvCxnSpPr>
            <a:cxnSpLocks noChangeShapeType="1"/>
          </p:cNvCxnSpPr>
          <p:nvPr/>
        </p:nvCxnSpPr>
        <p:spPr bwMode="auto">
          <a:xfrm>
            <a:off x="2967037" y="2138363"/>
            <a:ext cx="3209925" cy="0"/>
          </a:xfrm>
          <a:prstGeom prst="line">
            <a:avLst/>
          </a:prstGeom>
          <a:noFill/>
          <a:ln w="12700" cmpd="sng">
            <a:solidFill>
              <a:srgbClr val="1E1E1E"/>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640741001"/>
      </p:ext>
    </p:extLst>
  </p:cSld>
  <p:clrMapOvr>
    <a:masterClrMapping/>
  </p:clrMapOvr>
  <p:transition spd="slow">
    <p:split orient="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Homework</a:t>
            </a:r>
            <a:endParaRPr/>
          </a:p>
        </p:txBody>
      </p:sp>
      <p:sp>
        <p:nvSpPr>
          <p:cNvPr id="118" name="Google Shape;118;p1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Lorem ipsum dolor sit amet, consectetur adipiscing elit, sed do eiusmod tempor incididunt ut labore et dolore magna aliqua</a:t>
            </a:r>
            <a:endParaRPr/>
          </a:p>
          <a:p>
            <a:pPr marL="457200" lvl="0" indent="-317500" algn="l" rtl="0">
              <a:spcBef>
                <a:spcPts val="1600"/>
              </a:spcBef>
              <a:spcAft>
                <a:spcPts val="0"/>
              </a:spcAft>
              <a:buSzPts val="1400"/>
              <a:buAutoNum type="arabicPeriod"/>
            </a:pPr>
            <a:r>
              <a:rPr lang="en"/>
              <a:t>Incididunt ut labore et dolore</a:t>
            </a:r>
            <a:endParaRPr/>
          </a:p>
          <a:p>
            <a:pPr marL="457200" lvl="0" indent="-317500" algn="l" rtl="0">
              <a:spcBef>
                <a:spcPts val="0"/>
              </a:spcBef>
              <a:spcAft>
                <a:spcPts val="0"/>
              </a:spcAft>
              <a:buSzPts val="1400"/>
              <a:buAutoNum type="arabicPeriod"/>
            </a:pPr>
            <a:r>
              <a:rPr lang="en"/>
              <a:t>Consectetur adipiscing elit, sed do eiusmod tempor incididunt ut labore et dolore magna aliqua</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119" name="Google Shape;119;p19"/>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Lorem ipsum dolor sit amet, consectetur adipiscing elit, sed do eiusmod tempor incididunt ut labore et dolore magna aliqua</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5" y="79375"/>
            <a:ext cx="794480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rgbClr val="DBB76C"/>
                </a:solidFill>
                <a:latin typeface="Arial" charset="0"/>
                <a:ea typeface="Arial" charset="0"/>
                <a:cs typeface="Arial" charset="0"/>
              </a:rPr>
              <a:t>A Diagram of Product Development Process by Bill </a:t>
            </a:r>
            <a:r>
              <a:rPr lang="en-US" altLang="zh-CN" sz="2000" b="1" dirty="0" err="1">
                <a:solidFill>
                  <a:srgbClr val="DBB76C"/>
                </a:solidFill>
                <a:latin typeface="Arial" charset="0"/>
                <a:ea typeface="Arial" charset="0"/>
                <a:cs typeface="Arial" charset="0"/>
              </a:rPr>
              <a:t>Aulet</a:t>
            </a:r>
            <a:r>
              <a:rPr lang="en-US" altLang="zh-CN" sz="2000" b="1" dirty="0">
                <a:solidFill>
                  <a:srgbClr val="DBB76C"/>
                </a:solidFill>
                <a:latin typeface="Arial" charset="0"/>
                <a:ea typeface="Arial" charset="0"/>
                <a:cs typeface="Arial" charset="0"/>
              </a:rPr>
              <a:t> of MIT</a:t>
            </a:r>
            <a:endParaRPr lang="zh-CN" altLang="en-US" sz="2000" b="1" dirty="0">
              <a:solidFill>
                <a:srgbClr val="DBB76C"/>
              </a:solidFill>
              <a:latin typeface="Arial" charset="0"/>
              <a:ea typeface="Arial" charset="0"/>
              <a:cs typeface="Arial" charset="0"/>
            </a:endParaRPr>
          </a:p>
        </p:txBody>
      </p:sp>
      <p:sp>
        <p:nvSpPr>
          <p:cNvPr id="10247" name="矩形 2"/>
          <p:cNvSpPr>
            <a:spLocks noChangeArrowheads="1"/>
          </p:cNvSpPr>
          <p:nvPr/>
        </p:nvSpPr>
        <p:spPr bwMode="auto">
          <a:xfrm>
            <a:off x="1" y="1"/>
            <a:ext cx="428625" cy="557213"/>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pic>
        <p:nvPicPr>
          <p:cNvPr id="1026" name="Picture 2" descr="mage result for Disiciplined Entrepreneurs">
            <a:hlinkClick r:id="rId2"/>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4313" y="780291"/>
            <a:ext cx="3986189" cy="39861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ge result for Disiciplined Entrepreneurs">
            <a:hlinkClick r:id="rId4"/>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352879" y="557213"/>
            <a:ext cx="4340955" cy="4432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33341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9" name="Straight Connector 148"/>
          <p:cNvCxnSpPr/>
          <p:nvPr/>
        </p:nvCxnSpPr>
        <p:spPr>
          <a:xfrm>
            <a:off x="4583651" y="700588"/>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0246" name="矩形 1"/>
          <p:cNvSpPr>
            <a:spLocks noChangeArrowheads="1"/>
          </p:cNvSpPr>
          <p:nvPr/>
        </p:nvSpPr>
        <p:spPr bwMode="auto">
          <a:xfrm>
            <a:off x="428625" y="79375"/>
            <a:ext cx="79191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rgbClr val="DBB76C"/>
                </a:solidFill>
                <a:latin typeface="Arial" charset="0"/>
                <a:ea typeface="Arial" charset="0"/>
                <a:cs typeface="Arial" charset="0"/>
              </a:rPr>
              <a:t>Product Design and Development Process redrawn with arrows</a:t>
            </a:r>
            <a:endParaRPr lang="zh-CN" altLang="en-US" sz="2000" b="1" dirty="0">
              <a:solidFill>
                <a:srgbClr val="DBB76C"/>
              </a:solidFill>
              <a:latin typeface="Arial" charset="0"/>
              <a:ea typeface="Arial" charset="0"/>
              <a:cs typeface="Arial" charset="0"/>
            </a:endParaRPr>
          </a:p>
        </p:txBody>
      </p:sp>
      <p:sp>
        <p:nvSpPr>
          <p:cNvPr id="10247" name="矩形 2"/>
          <p:cNvSpPr>
            <a:spLocks noChangeArrowheads="1"/>
          </p:cNvSpPr>
          <p:nvPr/>
        </p:nvSpPr>
        <p:spPr bwMode="auto">
          <a:xfrm>
            <a:off x="1" y="1"/>
            <a:ext cx="428625" cy="557213"/>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98" name="Rectangle 97"/>
          <p:cNvSpPr/>
          <p:nvPr/>
        </p:nvSpPr>
        <p:spPr>
          <a:xfrm>
            <a:off x="1665511" y="1523011"/>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825" dirty="0">
                <a:solidFill>
                  <a:srgbClr val="92D050"/>
                </a:solidFill>
                <a:latin typeface="Arial" charset="0"/>
                <a:ea typeface="Arial" charset="0"/>
                <a:cs typeface="Arial" charset="0"/>
              </a:rPr>
              <a:t>Initial Idea</a:t>
            </a:r>
          </a:p>
        </p:txBody>
      </p:sp>
      <p:sp>
        <p:nvSpPr>
          <p:cNvPr id="99" name="Rectangle 98"/>
          <p:cNvSpPr/>
          <p:nvPr/>
        </p:nvSpPr>
        <p:spPr>
          <a:xfrm>
            <a:off x="1665511" y="2109356"/>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825" dirty="0">
                <a:solidFill>
                  <a:srgbClr val="92D050"/>
                </a:solidFill>
                <a:latin typeface="Arial" charset="0"/>
                <a:ea typeface="Arial" charset="0"/>
                <a:cs typeface="Arial" charset="0"/>
              </a:rPr>
              <a:t>List of Opportunities</a:t>
            </a:r>
          </a:p>
        </p:txBody>
      </p:sp>
      <p:sp>
        <p:nvSpPr>
          <p:cNvPr id="100" name="Rectangle 99"/>
          <p:cNvSpPr/>
          <p:nvPr/>
        </p:nvSpPr>
        <p:spPr>
          <a:xfrm>
            <a:off x="1665511" y="2695700"/>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825" dirty="0">
                <a:solidFill>
                  <a:srgbClr val="92D050"/>
                </a:solidFill>
                <a:latin typeface="Arial" charset="0"/>
                <a:ea typeface="Arial" charset="0"/>
                <a:cs typeface="Arial" charset="0"/>
              </a:rPr>
              <a:t>Filtered Opportunities</a:t>
            </a:r>
          </a:p>
        </p:txBody>
      </p:sp>
      <p:sp>
        <p:nvSpPr>
          <p:cNvPr id="101" name="Rectangle 100"/>
          <p:cNvSpPr/>
          <p:nvPr/>
        </p:nvSpPr>
        <p:spPr>
          <a:xfrm>
            <a:off x="1665511" y="3282044"/>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825" dirty="0">
                <a:solidFill>
                  <a:srgbClr val="92D050"/>
                </a:solidFill>
                <a:latin typeface="Arial" charset="0"/>
                <a:ea typeface="Arial" charset="0"/>
                <a:cs typeface="Arial" charset="0"/>
              </a:rPr>
              <a:t>Project Idea</a:t>
            </a:r>
          </a:p>
        </p:txBody>
      </p:sp>
      <p:sp>
        <p:nvSpPr>
          <p:cNvPr id="102" name="Oval 101"/>
          <p:cNvSpPr/>
          <p:nvPr/>
        </p:nvSpPr>
        <p:spPr>
          <a:xfrm>
            <a:off x="2832262" y="1803320"/>
            <a:ext cx="1006441"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700" dirty="0">
                <a:solidFill>
                  <a:srgbClr val="00B0F0"/>
                </a:solidFill>
                <a:latin typeface="Arial" charset="0"/>
                <a:ea typeface="Arial" charset="0"/>
                <a:cs typeface="Arial" charset="0"/>
              </a:rPr>
              <a:t>Identify Opportunities</a:t>
            </a:r>
          </a:p>
        </p:txBody>
      </p:sp>
      <p:cxnSp>
        <p:nvCxnSpPr>
          <p:cNvPr id="103" name="Straight Arrow Connector 102"/>
          <p:cNvCxnSpPr>
            <a:stCxn id="100" idx="3"/>
            <a:endCxn id="104" idx="1"/>
          </p:cNvCxnSpPr>
          <p:nvPr/>
        </p:nvCxnSpPr>
        <p:spPr>
          <a:xfrm>
            <a:off x="2582884" y="1721057"/>
            <a:ext cx="396769" cy="13903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104" idx="3"/>
            <a:endCxn id="101" idx="3"/>
          </p:cNvCxnSpPr>
          <p:nvPr/>
        </p:nvCxnSpPr>
        <p:spPr>
          <a:xfrm flipH="1">
            <a:off x="2582884" y="2134223"/>
            <a:ext cx="396769" cy="17317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5" name="Oval 104"/>
          <p:cNvSpPr/>
          <p:nvPr/>
        </p:nvSpPr>
        <p:spPr>
          <a:xfrm>
            <a:off x="2832262" y="2408718"/>
            <a:ext cx="1006441"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700" dirty="0">
                <a:solidFill>
                  <a:srgbClr val="00B0F0"/>
                </a:solidFill>
                <a:latin typeface="Arial" charset="0"/>
                <a:ea typeface="Arial" charset="0"/>
                <a:cs typeface="Arial" charset="0"/>
              </a:rPr>
              <a:t>Evaluate and Prioritize Project</a:t>
            </a:r>
          </a:p>
        </p:txBody>
      </p:sp>
      <p:cxnSp>
        <p:nvCxnSpPr>
          <p:cNvPr id="106" name="Straight Arrow Connector 105"/>
          <p:cNvCxnSpPr>
            <a:stCxn id="101" idx="3"/>
            <a:endCxn id="109" idx="1"/>
          </p:cNvCxnSpPr>
          <p:nvPr/>
        </p:nvCxnSpPr>
        <p:spPr>
          <a:xfrm>
            <a:off x="2582884" y="2307402"/>
            <a:ext cx="396769" cy="15809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109" idx="3"/>
            <a:endCxn id="102" idx="3"/>
          </p:cNvCxnSpPr>
          <p:nvPr/>
        </p:nvCxnSpPr>
        <p:spPr>
          <a:xfrm flipH="1">
            <a:off x="2582884" y="2739622"/>
            <a:ext cx="396769" cy="15412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8" name="Oval 107"/>
          <p:cNvSpPr/>
          <p:nvPr/>
        </p:nvSpPr>
        <p:spPr>
          <a:xfrm>
            <a:off x="2804365" y="2986900"/>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788" dirty="0">
                <a:solidFill>
                  <a:srgbClr val="00B0F0"/>
                </a:solidFill>
                <a:latin typeface="Arial" charset="0"/>
                <a:ea typeface="Arial" charset="0"/>
                <a:cs typeface="Arial" charset="0"/>
              </a:rPr>
              <a:t>Allocate Pre-project Planning</a:t>
            </a:r>
          </a:p>
        </p:txBody>
      </p:sp>
      <p:cxnSp>
        <p:nvCxnSpPr>
          <p:cNvPr id="109" name="Straight Arrow Connector 108"/>
          <p:cNvCxnSpPr>
            <a:stCxn id="102" idx="3"/>
          </p:cNvCxnSpPr>
          <p:nvPr/>
        </p:nvCxnSpPr>
        <p:spPr>
          <a:xfrm>
            <a:off x="2582883" y="2893747"/>
            <a:ext cx="372994" cy="14992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endCxn id="103" idx="3"/>
          </p:cNvCxnSpPr>
          <p:nvPr/>
        </p:nvCxnSpPr>
        <p:spPr>
          <a:xfrm flipH="1">
            <a:off x="2582883" y="3317803"/>
            <a:ext cx="372994" cy="16228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1" name="Oval 110"/>
          <p:cNvSpPr/>
          <p:nvPr/>
        </p:nvSpPr>
        <p:spPr>
          <a:xfrm>
            <a:off x="534382" y="2419484"/>
            <a:ext cx="1006441" cy="47426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700" dirty="0">
                <a:solidFill>
                  <a:srgbClr val="00B0F0"/>
                </a:solidFill>
                <a:latin typeface="Arial" charset="0"/>
                <a:ea typeface="Arial" charset="0"/>
                <a:cs typeface="Arial" charset="0"/>
              </a:rPr>
              <a:t>Reflect on the result and the process</a:t>
            </a:r>
          </a:p>
        </p:txBody>
      </p:sp>
      <p:sp>
        <p:nvSpPr>
          <p:cNvPr id="112" name="Rectangle 111"/>
          <p:cNvSpPr/>
          <p:nvPr/>
        </p:nvSpPr>
        <p:spPr>
          <a:xfrm>
            <a:off x="6122278" y="3535385"/>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800" dirty="0">
                <a:solidFill>
                  <a:srgbClr val="92D050"/>
                </a:solidFill>
                <a:latin typeface="Arial" charset="0"/>
                <a:ea typeface="Arial" charset="0"/>
                <a:cs typeface="Arial" charset="0"/>
              </a:rPr>
              <a:t>Customer Needs Raw Data</a:t>
            </a:r>
          </a:p>
        </p:txBody>
      </p:sp>
      <p:sp>
        <p:nvSpPr>
          <p:cNvPr id="113" name="Oval 112"/>
          <p:cNvSpPr/>
          <p:nvPr/>
        </p:nvSpPr>
        <p:spPr>
          <a:xfrm>
            <a:off x="4082899" y="3675541"/>
            <a:ext cx="1034587" cy="387679"/>
          </a:xfrm>
          <a:prstGeom prst="ellipse">
            <a:avLst/>
          </a:prstGeom>
          <a:solidFill>
            <a:srgbClr val="282829"/>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788" dirty="0">
                <a:solidFill>
                  <a:srgbClr val="00B0F0"/>
                </a:solidFill>
                <a:latin typeface="Arial" charset="0"/>
                <a:ea typeface="Arial" charset="0"/>
                <a:cs typeface="Arial" charset="0"/>
              </a:rPr>
              <a:t>Gathering Raw Data</a:t>
            </a:r>
          </a:p>
        </p:txBody>
      </p:sp>
      <p:sp>
        <p:nvSpPr>
          <p:cNvPr id="114" name="Rectangle 113"/>
          <p:cNvSpPr/>
          <p:nvPr/>
        </p:nvSpPr>
        <p:spPr>
          <a:xfrm>
            <a:off x="6122278" y="2755313"/>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800" dirty="0">
                <a:solidFill>
                  <a:srgbClr val="92D050"/>
                </a:solidFill>
                <a:latin typeface="Arial" charset="0"/>
                <a:ea typeface="Arial" charset="0"/>
                <a:cs typeface="Arial" charset="0"/>
              </a:rPr>
              <a:t>Filtered Customer Needs</a:t>
            </a:r>
          </a:p>
        </p:txBody>
      </p:sp>
      <p:sp>
        <p:nvSpPr>
          <p:cNvPr id="115" name="Oval 114"/>
          <p:cNvSpPr/>
          <p:nvPr/>
        </p:nvSpPr>
        <p:spPr>
          <a:xfrm>
            <a:off x="7325402" y="3175170"/>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640">
                <a:solidFill>
                  <a:srgbClr val="00B0F0"/>
                </a:solidFill>
                <a:latin typeface="Arial" charset="0"/>
                <a:ea typeface="Arial" charset="0"/>
                <a:cs typeface="Arial" charset="0"/>
              </a:rPr>
              <a:t>Interpret raw </a:t>
            </a:r>
            <a:r>
              <a:rPr lang="en-US" sz="640" dirty="0">
                <a:solidFill>
                  <a:srgbClr val="00B0F0"/>
                </a:solidFill>
                <a:latin typeface="Arial" charset="0"/>
                <a:ea typeface="Arial" charset="0"/>
                <a:cs typeface="Arial" charset="0"/>
              </a:rPr>
              <a:t>d</a:t>
            </a:r>
            <a:r>
              <a:rPr lang="en-US" sz="640">
                <a:solidFill>
                  <a:srgbClr val="00B0F0"/>
                </a:solidFill>
                <a:latin typeface="Arial" charset="0"/>
                <a:ea typeface="Arial" charset="0"/>
                <a:cs typeface="Arial" charset="0"/>
              </a:rPr>
              <a:t>ata </a:t>
            </a:r>
            <a:r>
              <a:rPr lang="en-US" sz="640" dirty="0">
                <a:solidFill>
                  <a:srgbClr val="00B0F0"/>
                </a:solidFill>
                <a:latin typeface="Arial" charset="0"/>
                <a:ea typeface="Arial" charset="0"/>
                <a:cs typeface="Arial" charset="0"/>
              </a:rPr>
              <a:t>in terms of customer need</a:t>
            </a:r>
          </a:p>
        </p:txBody>
      </p:sp>
      <p:sp>
        <p:nvSpPr>
          <p:cNvPr id="116" name="Rectangle 115"/>
          <p:cNvSpPr/>
          <p:nvPr/>
        </p:nvSpPr>
        <p:spPr>
          <a:xfrm>
            <a:off x="6122278" y="1924429"/>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800" dirty="0">
                <a:solidFill>
                  <a:srgbClr val="92D050"/>
                </a:solidFill>
                <a:latin typeface="Arial" charset="0"/>
                <a:ea typeface="Arial" charset="0"/>
                <a:cs typeface="Arial" charset="0"/>
              </a:rPr>
              <a:t>List of Customer Needs</a:t>
            </a:r>
          </a:p>
        </p:txBody>
      </p:sp>
      <p:cxnSp>
        <p:nvCxnSpPr>
          <p:cNvPr id="118" name="Straight Arrow Connector 117"/>
          <p:cNvCxnSpPr/>
          <p:nvPr/>
        </p:nvCxnSpPr>
        <p:spPr>
          <a:xfrm flipV="1">
            <a:off x="5117485" y="3733431"/>
            <a:ext cx="1004795" cy="13595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103" idx="1"/>
          </p:cNvCxnSpPr>
          <p:nvPr/>
        </p:nvCxnSpPr>
        <p:spPr>
          <a:xfrm flipH="1" flipV="1">
            <a:off x="1037601" y="2893747"/>
            <a:ext cx="627910" cy="58634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endCxn id="100" idx="1"/>
          </p:cNvCxnSpPr>
          <p:nvPr/>
        </p:nvCxnSpPr>
        <p:spPr>
          <a:xfrm flipV="1">
            <a:off x="1037601" y="1721058"/>
            <a:ext cx="627910" cy="698426"/>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1" name="Oval 120"/>
          <p:cNvSpPr/>
          <p:nvPr/>
        </p:nvSpPr>
        <p:spPr>
          <a:xfrm>
            <a:off x="7298680" y="2338081"/>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675" dirty="0">
                <a:solidFill>
                  <a:srgbClr val="00B0F0"/>
                </a:solidFill>
                <a:latin typeface="Arial" charset="0"/>
                <a:ea typeface="Arial" charset="0"/>
                <a:cs typeface="Arial" charset="0"/>
              </a:rPr>
              <a:t>Establish the relative importance</a:t>
            </a:r>
          </a:p>
        </p:txBody>
      </p:sp>
      <p:cxnSp>
        <p:nvCxnSpPr>
          <p:cNvPr id="122" name="Straight Arrow Connector 121"/>
          <p:cNvCxnSpPr>
            <a:endCxn id="115" idx="3"/>
          </p:cNvCxnSpPr>
          <p:nvPr/>
        </p:nvCxnSpPr>
        <p:spPr>
          <a:xfrm flipV="1">
            <a:off x="7039651" y="3506074"/>
            <a:ext cx="437263" cy="22735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endCxn id="121" idx="3"/>
          </p:cNvCxnSpPr>
          <p:nvPr/>
        </p:nvCxnSpPr>
        <p:spPr>
          <a:xfrm flipV="1">
            <a:off x="7039651" y="2668986"/>
            <a:ext cx="410541" cy="28437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115" idx="1"/>
          </p:cNvCxnSpPr>
          <p:nvPr/>
        </p:nvCxnSpPr>
        <p:spPr>
          <a:xfrm flipH="1" flipV="1">
            <a:off x="7039651" y="2953359"/>
            <a:ext cx="437262" cy="27858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stCxn id="121" idx="1"/>
          </p:cNvCxnSpPr>
          <p:nvPr/>
        </p:nvCxnSpPr>
        <p:spPr>
          <a:xfrm flipH="1" flipV="1">
            <a:off x="7039651" y="2122477"/>
            <a:ext cx="410540" cy="27237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stCxn id="807" idx="4"/>
            <a:endCxn id="112" idx="1"/>
          </p:cNvCxnSpPr>
          <p:nvPr/>
        </p:nvCxnSpPr>
        <p:spPr>
          <a:xfrm>
            <a:off x="5412202" y="3065689"/>
            <a:ext cx="710077" cy="66774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stCxn id="116" idx="1"/>
            <a:endCxn id="807" idx="0"/>
          </p:cNvCxnSpPr>
          <p:nvPr/>
        </p:nvCxnSpPr>
        <p:spPr>
          <a:xfrm flipH="1">
            <a:off x="5412202" y="2122476"/>
            <a:ext cx="710077" cy="46895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392651" y="1032274"/>
            <a:ext cx="8265222" cy="112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0" name="TextBox 129"/>
          <p:cNvSpPr txBox="1"/>
          <p:nvPr/>
        </p:nvSpPr>
        <p:spPr>
          <a:xfrm>
            <a:off x="1872646" y="720726"/>
            <a:ext cx="1058303" cy="307777"/>
          </a:xfrm>
          <a:prstGeom prst="rect">
            <a:avLst/>
          </a:prstGeom>
          <a:noFill/>
        </p:spPr>
        <p:txBody>
          <a:bodyPr wrap="none" rtlCol="0">
            <a:spAutoFit/>
          </a:bodyPr>
          <a:lstStyle/>
          <a:p>
            <a:pPr defTabSz="685783" eaLnBrk="0" fontAlgn="base" hangingPunct="0">
              <a:spcBef>
                <a:spcPct val="0"/>
              </a:spcBef>
              <a:spcAft>
                <a:spcPct val="0"/>
              </a:spcAft>
            </a:pPr>
            <a:r>
              <a:rPr lang="en-US" b="1" dirty="0">
                <a:solidFill>
                  <a:srgbClr val="FFFFFF"/>
                </a:solidFill>
                <a:latin typeface="Arial" charset="0"/>
                <a:ea typeface="Arial" charset="0"/>
                <a:cs typeface="Arial" charset="0"/>
              </a:rPr>
              <a:t>Initial Idea</a:t>
            </a:r>
          </a:p>
        </p:txBody>
      </p:sp>
      <p:sp>
        <p:nvSpPr>
          <p:cNvPr id="131" name="TextBox 130"/>
          <p:cNvSpPr txBox="1"/>
          <p:nvPr/>
        </p:nvSpPr>
        <p:spPr>
          <a:xfrm>
            <a:off x="5442601" y="727902"/>
            <a:ext cx="2292615" cy="307777"/>
          </a:xfrm>
          <a:prstGeom prst="rect">
            <a:avLst/>
          </a:prstGeom>
          <a:noFill/>
        </p:spPr>
        <p:txBody>
          <a:bodyPr wrap="none" rtlCol="0">
            <a:spAutoFit/>
          </a:bodyPr>
          <a:lstStyle/>
          <a:p>
            <a:pPr algn="ctr" defTabSz="685783" eaLnBrk="0" fontAlgn="base" hangingPunct="0">
              <a:spcBef>
                <a:spcPct val="0"/>
              </a:spcBef>
              <a:spcAft>
                <a:spcPct val="0"/>
              </a:spcAft>
            </a:pPr>
            <a:r>
              <a:rPr lang="en-US" b="1">
                <a:solidFill>
                  <a:srgbClr val="FFFFFF"/>
                </a:solidFill>
                <a:latin typeface="Arial" charset="0"/>
                <a:ea typeface="Arial" charset="0"/>
                <a:cs typeface="Arial" charset="0"/>
              </a:rPr>
              <a:t>Identify Customer Needs</a:t>
            </a:r>
            <a:endParaRPr lang="en-US" b="1" dirty="0">
              <a:solidFill>
                <a:srgbClr val="FFFFFF"/>
              </a:solidFill>
              <a:latin typeface="Arial" charset="0"/>
              <a:ea typeface="Arial" charset="0"/>
              <a:cs typeface="Arial" charset="0"/>
            </a:endParaRPr>
          </a:p>
        </p:txBody>
      </p:sp>
      <p:cxnSp>
        <p:nvCxnSpPr>
          <p:cNvPr id="132" name="Straight Connector 131"/>
          <p:cNvCxnSpPr/>
          <p:nvPr/>
        </p:nvCxnSpPr>
        <p:spPr>
          <a:xfrm>
            <a:off x="392651" y="685800"/>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34" name="Oval 133"/>
          <p:cNvSpPr/>
          <p:nvPr/>
        </p:nvSpPr>
        <p:spPr>
          <a:xfrm>
            <a:off x="7478888" y="1151110"/>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675" dirty="0">
                <a:solidFill>
                  <a:srgbClr val="00B0F0"/>
                </a:solidFill>
                <a:latin typeface="Arial" charset="0"/>
                <a:ea typeface="Arial" charset="0"/>
                <a:cs typeface="Arial" charset="0"/>
              </a:rPr>
              <a:t>Establishing technical specification</a:t>
            </a:r>
          </a:p>
        </p:txBody>
      </p:sp>
      <p:cxnSp>
        <p:nvCxnSpPr>
          <p:cNvPr id="135" name="Straight Arrow Connector 134"/>
          <p:cNvCxnSpPr>
            <a:stCxn id="116" idx="3"/>
          </p:cNvCxnSpPr>
          <p:nvPr/>
        </p:nvCxnSpPr>
        <p:spPr>
          <a:xfrm flipV="1">
            <a:off x="7039651" y="1344950"/>
            <a:ext cx="439237" cy="77752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flipV="1">
            <a:off x="8513475" y="1344949"/>
            <a:ext cx="54453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37" name="Oval 136"/>
          <p:cNvSpPr/>
          <p:nvPr/>
        </p:nvSpPr>
        <p:spPr>
          <a:xfrm>
            <a:off x="7478888" y="1638854"/>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675" dirty="0">
                <a:solidFill>
                  <a:srgbClr val="00B0F0"/>
                </a:solidFill>
                <a:latin typeface="Arial" charset="0"/>
                <a:ea typeface="Arial" charset="0"/>
                <a:cs typeface="Arial" charset="0"/>
              </a:rPr>
              <a:t>Collecting competitive benchmarking</a:t>
            </a:r>
          </a:p>
        </p:txBody>
      </p:sp>
      <p:cxnSp>
        <p:nvCxnSpPr>
          <p:cNvPr id="138" name="Straight Arrow Connector 137"/>
          <p:cNvCxnSpPr/>
          <p:nvPr/>
        </p:nvCxnSpPr>
        <p:spPr>
          <a:xfrm flipV="1">
            <a:off x="8513475" y="1832693"/>
            <a:ext cx="54453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a:stCxn id="116" idx="3"/>
          </p:cNvCxnSpPr>
          <p:nvPr/>
        </p:nvCxnSpPr>
        <p:spPr>
          <a:xfrm flipV="1">
            <a:off x="7039651" y="1832693"/>
            <a:ext cx="439237" cy="28978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0" name="Oval 139"/>
          <p:cNvSpPr/>
          <p:nvPr/>
        </p:nvSpPr>
        <p:spPr>
          <a:xfrm>
            <a:off x="7478887" y="3911415"/>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675" dirty="0">
                <a:solidFill>
                  <a:srgbClr val="00B0F0"/>
                </a:solidFill>
                <a:latin typeface="Arial" charset="0"/>
                <a:ea typeface="Arial" charset="0"/>
                <a:cs typeface="Arial" charset="0"/>
              </a:rPr>
              <a:t>Re-evaluate Result and Process</a:t>
            </a:r>
          </a:p>
        </p:txBody>
      </p:sp>
      <p:cxnSp>
        <p:nvCxnSpPr>
          <p:cNvPr id="141" name="Straight Arrow Connector 140"/>
          <p:cNvCxnSpPr>
            <a:stCxn id="140" idx="2"/>
            <a:endCxn id="112" idx="3"/>
          </p:cNvCxnSpPr>
          <p:nvPr/>
        </p:nvCxnSpPr>
        <p:spPr>
          <a:xfrm flipH="1" flipV="1">
            <a:off x="7039650" y="3733432"/>
            <a:ext cx="439236" cy="37182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a:endCxn id="140" idx="6"/>
          </p:cNvCxnSpPr>
          <p:nvPr/>
        </p:nvCxnSpPr>
        <p:spPr>
          <a:xfrm flipH="1">
            <a:off x="8513473" y="4105254"/>
            <a:ext cx="439236"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8657873" y="696509"/>
            <a:ext cx="0" cy="3715853"/>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802" name="Straight Arrow Connector 801"/>
          <p:cNvCxnSpPr>
            <a:stCxn id="101" idx="3"/>
            <a:endCxn id="113" idx="2"/>
          </p:cNvCxnSpPr>
          <p:nvPr/>
        </p:nvCxnSpPr>
        <p:spPr>
          <a:xfrm>
            <a:off x="2582884" y="3480092"/>
            <a:ext cx="1500015" cy="38928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07" name="Oval 806"/>
          <p:cNvSpPr/>
          <p:nvPr/>
        </p:nvSpPr>
        <p:spPr>
          <a:xfrm>
            <a:off x="4908981" y="2591426"/>
            <a:ext cx="1006441" cy="47426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700" dirty="0">
                <a:solidFill>
                  <a:srgbClr val="00B0F0"/>
                </a:solidFill>
                <a:latin typeface="Arial" charset="0"/>
                <a:ea typeface="Arial" charset="0"/>
                <a:cs typeface="Arial" charset="0"/>
              </a:rPr>
              <a:t>Reflect on the result and the process</a:t>
            </a:r>
          </a:p>
        </p:txBody>
      </p:sp>
    </p:spTree>
    <p:extLst>
      <p:ext uri="{BB962C8B-B14F-4D97-AF65-F5344CB8AC3E}">
        <p14:creationId xmlns:p14="http://schemas.microsoft.com/office/powerpoint/2010/main" val="26251297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4" name="Straight Connector 143"/>
          <p:cNvCxnSpPr/>
          <p:nvPr/>
        </p:nvCxnSpPr>
        <p:spPr>
          <a:xfrm>
            <a:off x="4583651" y="700588"/>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0246" name="矩形 1"/>
          <p:cNvSpPr>
            <a:spLocks noChangeArrowheads="1"/>
          </p:cNvSpPr>
          <p:nvPr/>
        </p:nvSpPr>
        <p:spPr bwMode="auto">
          <a:xfrm>
            <a:off x="428625" y="79375"/>
            <a:ext cx="79191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zh-CN" sz="2000" b="1" dirty="0">
                <a:solidFill>
                  <a:srgbClr val="DBB76C"/>
                </a:solidFill>
                <a:latin typeface="Arial" charset="0"/>
                <a:ea typeface="Arial" charset="0"/>
                <a:cs typeface="Arial" charset="0"/>
              </a:rPr>
              <a:t>Product Design and Development Process redrawn with arrows</a:t>
            </a:r>
            <a:endParaRPr lang="zh-CN" altLang="en-US" sz="2000" b="1" dirty="0">
              <a:solidFill>
                <a:srgbClr val="DBB76C"/>
              </a:solidFill>
              <a:latin typeface="Arial" charset="0"/>
              <a:ea typeface="Arial" charset="0"/>
              <a:cs typeface="Arial" charset="0"/>
            </a:endParaRPr>
          </a:p>
        </p:txBody>
      </p:sp>
      <p:sp>
        <p:nvSpPr>
          <p:cNvPr id="10247" name="矩形 2"/>
          <p:cNvSpPr>
            <a:spLocks noChangeArrowheads="1"/>
          </p:cNvSpPr>
          <p:nvPr/>
        </p:nvSpPr>
        <p:spPr bwMode="auto">
          <a:xfrm>
            <a:off x="1" y="1"/>
            <a:ext cx="428625" cy="557213"/>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grpSp>
        <p:nvGrpSpPr>
          <p:cNvPr id="34" name="组 10"/>
          <p:cNvGrpSpPr/>
          <p:nvPr/>
        </p:nvGrpSpPr>
        <p:grpSpPr>
          <a:xfrm>
            <a:off x="7003147" y="4625937"/>
            <a:ext cx="2007865" cy="352404"/>
            <a:chOff x="4651188" y="5827497"/>
            <a:chExt cx="3112246" cy="546236"/>
          </a:xfrm>
        </p:grpSpPr>
        <p:pic>
          <p:nvPicPr>
            <p:cNvPr id="35" name="图片 8"/>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651188" y="5827497"/>
              <a:ext cx="1444811" cy="546236"/>
            </a:xfrm>
            <a:prstGeom prst="rect">
              <a:avLst/>
            </a:prstGeom>
          </p:spPr>
        </p:pic>
        <p:pic>
          <p:nvPicPr>
            <p:cNvPr id="36" name="图片 9"/>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095999" y="5876802"/>
              <a:ext cx="1667435" cy="496931"/>
            </a:xfrm>
            <a:prstGeom prst="rect">
              <a:avLst/>
            </a:prstGeom>
          </p:spPr>
        </p:pic>
      </p:grpSp>
      <p:sp>
        <p:nvSpPr>
          <p:cNvPr id="60" name="Oval 59"/>
          <p:cNvSpPr/>
          <p:nvPr/>
        </p:nvSpPr>
        <p:spPr>
          <a:xfrm>
            <a:off x="519947" y="1302214"/>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675" dirty="0">
                <a:solidFill>
                  <a:srgbClr val="00B0F0"/>
                </a:solidFill>
              </a:rPr>
              <a:t>Establishing technical specification</a:t>
            </a:r>
          </a:p>
        </p:txBody>
      </p:sp>
      <p:cxnSp>
        <p:nvCxnSpPr>
          <p:cNvPr id="61" name="Straight Arrow Connector 60"/>
          <p:cNvCxnSpPr>
            <a:stCxn id="60" idx="5"/>
            <a:endCxn id="64" idx="1"/>
          </p:cNvCxnSpPr>
          <p:nvPr/>
        </p:nvCxnSpPr>
        <p:spPr>
          <a:xfrm>
            <a:off x="1403021" y="1633119"/>
            <a:ext cx="695916" cy="14512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519947" y="1937104"/>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675" dirty="0">
                <a:solidFill>
                  <a:srgbClr val="00B0F0"/>
                </a:solidFill>
              </a:rPr>
              <a:t>Collecting competitive benchmarking</a:t>
            </a:r>
          </a:p>
        </p:txBody>
      </p:sp>
      <p:cxnSp>
        <p:nvCxnSpPr>
          <p:cNvPr id="63" name="Straight Arrow Connector 62"/>
          <p:cNvCxnSpPr>
            <a:stCxn id="62" idx="5"/>
            <a:endCxn id="65" idx="1"/>
          </p:cNvCxnSpPr>
          <p:nvPr/>
        </p:nvCxnSpPr>
        <p:spPr>
          <a:xfrm>
            <a:off x="1403021" y="2268009"/>
            <a:ext cx="695916" cy="26784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2098938" y="1580192"/>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825" dirty="0">
                <a:solidFill>
                  <a:srgbClr val="92D050"/>
                </a:solidFill>
              </a:rPr>
              <a:t>List of Metric Specifications</a:t>
            </a:r>
          </a:p>
        </p:txBody>
      </p:sp>
      <p:sp>
        <p:nvSpPr>
          <p:cNvPr id="65" name="Rectangle 64"/>
          <p:cNvSpPr/>
          <p:nvPr/>
        </p:nvSpPr>
        <p:spPr>
          <a:xfrm>
            <a:off x="2098938" y="2337806"/>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825" dirty="0">
                <a:solidFill>
                  <a:srgbClr val="92D050"/>
                </a:solidFill>
              </a:rPr>
              <a:t>Competitive Evaluation List</a:t>
            </a:r>
          </a:p>
        </p:txBody>
      </p:sp>
      <p:cxnSp>
        <p:nvCxnSpPr>
          <p:cNvPr id="66" name="Straight Arrow Connector 65"/>
          <p:cNvCxnSpPr>
            <a:stCxn id="64" idx="1"/>
            <a:endCxn id="62" idx="7"/>
          </p:cNvCxnSpPr>
          <p:nvPr/>
        </p:nvCxnSpPr>
        <p:spPr>
          <a:xfrm flipH="1">
            <a:off x="1403021" y="1778239"/>
            <a:ext cx="695916" cy="21563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2098938" y="3084365"/>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825" dirty="0">
                <a:solidFill>
                  <a:srgbClr val="92D050"/>
                </a:solidFill>
              </a:rPr>
              <a:t>Target Specification List</a:t>
            </a:r>
          </a:p>
        </p:txBody>
      </p:sp>
      <p:sp>
        <p:nvSpPr>
          <p:cNvPr id="68" name="Oval 67"/>
          <p:cNvSpPr/>
          <p:nvPr/>
        </p:nvSpPr>
        <p:spPr>
          <a:xfrm>
            <a:off x="3232116" y="2682926"/>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675" dirty="0">
                <a:solidFill>
                  <a:srgbClr val="00B0F0"/>
                </a:solidFill>
              </a:rPr>
              <a:t>Set Ideal marginal value</a:t>
            </a:r>
          </a:p>
        </p:txBody>
      </p:sp>
      <p:cxnSp>
        <p:nvCxnSpPr>
          <p:cNvPr id="70" name="Straight Arrow Connector 69"/>
          <p:cNvCxnSpPr/>
          <p:nvPr/>
        </p:nvCxnSpPr>
        <p:spPr>
          <a:xfrm>
            <a:off x="188289" y="2127295"/>
            <a:ext cx="32114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3016436" y="2459767"/>
            <a:ext cx="367191" cy="279932"/>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a:off x="3016310" y="3013830"/>
            <a:ext cx="367318" cy="26858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578690" y="3093200"/>
            <a:ext cx="1034587" cy="387679"/>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675" dirty="0">
                <a:solidFill>
                  <a:srgbClr val="00B0F0"/>
                </a:solidFill>
              </a:rPr>
              <a:t>Re-evaluate Result and Process</a:t>
            </a:r>
          </a:p>
        </p:txBody>
      </p:sp>
      <p:cxnSp>
        <p:nvCxnSpPr>
          <p:cNvPr id="74" name="Straight Arrow Connector 73"/>
          <p:cNvCxnSpPr>
            <a:stCxn id="67" idx="1"/>
            <a:endCxn id="73" idx="6"/>
          </p:cNvCxnSpPr>
          <p:nvPr/>
        </p:nvCxnSpPr>
        <p:spPr>
          <a:xfrm flipH="1">
            <a:off x="1613276" y="3282413"/>
            <a:ext cx="485661" cy="462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73" idx="2"/>
          </p:cNvCxnSpPr>
          <p:nvPr/>
        </p:nvCxnSpPr>
        <p:spPr>
          <a:xfrm flipH="1" flipV="1">
            <a:off x="162621" y="3282413"/>
            <a:ext cx="416069" cy="462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6020587" y="3840256"/>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825" dirty="0">
                <a:solidFill>
                  <a:srgbClr val="92D050"/>
                </a:solidFill>
              </a:rPr>
              <a:t>List of </a:t>
            </a:r>
            <a:r>
              <a:rPr lang="en-US" sz="825">
                <a:solidFill>
                  <a:srgbClr val="92D050"/>
                </a:solidFill>
              </a:rPr>
              <a:t>Concept Generation</a:t>
            </a:r>
            <a:endParaRPr lang="en-US" sz="825" dirty="0">
              <a:solidFill>
                <a:srgbClr val="92D050"/>
              </a:solidFill>
            </a:endParaRPr>
          </a:p>
        </p:txBody>
      </p:sp>
      <p:sp>
        <p:nvSpPr>
          <p:cNvPr id="77" name="Rectangle 76"/>
          <p:cNvSpPr/>
          <p:nvPr/>
        </p:nvSpPr>
        <p:spPr>
          <a:xfrm>
            <a:off x="6020587" y="3165293"/>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825" dirty="0">
                <a:solidFill>
                  <a:srgbClr val="92D050"/>
                </a:solidFill>
              </a:rPr>
              <a:t>List of Concept Screening</a:t>
            </a:r>
          </a:p>
        </p:txBody>
      </p:sp>
      <p:sp>
        <p:nvSpPr>
          <p:cNvPr id="78" name="Rectangle 77"/>
          <p:cNvSpPr/>
          <p:nvPr/>
        </p:nvSpPr>
        <p:spPr>
          <a:xfrm>
            <a:off x="6020587" y="2497661"/>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825" dirty="0">
                <a:solidFill>
                  <a:srgbClr val="92D050"/>
                </a:solidFill>
              </a:rPr>
              <a:t>List of Concept Scoring</a:t>
            </a:r>
          </a:p>
        </p:txBody>
      </p:sp>
      <p:sp>
        <p:nvSpPr>
          <p:cNvPr id="79" name="Oval 78"/>
          <p:cNvSpPr/>
          <p:nvPr/>
        </p:nvSpPr>
        <p:spPr>
          <a:xfrm>
            <a:off x="4046177" y="4076978"/>
            <a:ext cx="1034587" cy="387679"/>
          </a:xfrm>
          <a:prstGeom prst="ellipse">
            <a:avLst/>
          </a:prstGeom>
          <a:solidFill>
            <a:srgbClr val="282829"/>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675" dirty="0">
                <a:solidFill>
                  <a:srgbClr val="00B0F0"/>
                </a:solidFill>
              </a:rPr>
              <a:t>Determining concept generation</a:t>
            </a:r>
          </a:p>
        </p:txBody>
      </p:sp>
      <p:cxnSp>
        <p:nvCxnSpPr>
          <p:cNvPr id="80" name="Straight Arrow Connector 79"/>
          <p:cNvCxnSpPr>
            <a:stCxn id="67" idx="3"/>
            <a:endCxn id="79" idx="2"/>
          </p:cNvCxnSpPr>
          <p:nvPr/>
        </p:nvCxnSpPr>
        <p:spPr>
          <a:xfrm>
            <a:off x="3016310" y="3282413"/>
            <a:ext cx="1029867" cy="98840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6"/>
            <a:endCxn id="76" idx="1"/>
          </p:cNvCxnSpPr>
          <p:nvPr/>
        </p:nvCxnSpPr>
        <p:spPr>
          <a:xfrm flipV="1">
            <a:off x="5080764" y="4038302"/>
            <a:ext cx="939824" cy="23251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2" name="Oval 81"/>
          <p:cNvSpPr/>
          <p:nvPr/>
        </p:nvSpPr>
        <p:spPr>
          <a:xfrm>
            <a:off x="4808342" y="3494087"/>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675" dirty="0">
                <a:solidFill>
                  <a:srgbClr val="00B0F0"/>
                </a:solidFill>
              </a:rPr>
              <a:t>Screening </a:t>
            </a:r>
          </a:p>
        </p:txBody>
      </p:sp>
      <p:sp>
        <p:nvSpPr>
          <p:cNvPr id="83" name="Oval 82"/>
          <p:cNvSpPr/>
          <p:nvPr/>
        </p:nvSpPr>
        <p:spPr>
          <a:xfrm>
            <a:off x="4786664" y="2829552"/>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675" dirty="0">
                <a:solidFill>
                  <a:srgbClr val="00B0F0"/>
                </a:solidFill>
              </a:rPr>
              <a:t>Scoring</a:t>
            </a:r>
          </a:p>
        </p:txBody>
      </p:sp>
      <p:cxnSp>
        <p:nvCxnSpPr>
          <p:cNvPr id="84" name="Straight Arrow Connector 83"/>
          <p:cNvCxnSpPr>
            <a:stCxn id="76" idx="1"/>
          </p:cNvCxnSpPr>
          <p:nvPr/>
        </p:nvCxnSpPr>
        <p:spPr>
          <a:xfrm flipH="1" flipV="1">
            <a:off x="5745573" y="3817439"/>
            <a:ext cx="275015" cy="22086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82" idx="7"/>
            <a:endCxn id="77" idx="1"/>
          </p:cNvCxnSpPr>
          <p:nvPr/>
        </p:nvCxnSpPr>
        <p:spPr>
          <a:xfrm flipV="1">
            <a:off x="5691417" y="3363340"/>
            <a:ext cx="329171" cy="18752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83" idx="7"/>
            <a:endCxn id="78" idx="1"/>
          </p:cNvCxnSpPr>
          <p:nvPr/>
        </p:nvCxnSpPr>
        <p:spPr>
          <a:xfrm flipV="1">
            <a:off x="5669739" y="2695709"/>
            <a:ext cx="350849" cy="19061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77" idx="1"/>
            <a:endCxn id="83" idx="5"/>
          </p:cNvCxnSpPr>
          <p:nvPr/>
        </p:nvCxnSpPr>
        <p:spPr>
          <a:xfrm flipH="1" flipV="1">
            <a:off x="5669739" y="3160456"/>
            <a:ext cx="350849" cy="202884"/>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8" name="Oval 87"/>
          <p:cNvSpPr/>
          <p:nvPr/>
        </p:nvSpPr>
        <p:spPr>
          <a:xfrm>
            <a:off x="7153240" y="2821998"/>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675" dirty="0">
                <a:solidFill>
                  <a:srgbClr val="00B0F0"/>
                </a:solidFill>
              </a:rPr>
              <a:t>Re-evaluate  screening</a:t>
            </a:r>
          </a:p>
        </p:txBody>
      </p:sp>
      <p:cxnSp>
        <p:nvCxnSpPr>
          <p:cNvPr id="89" name="Straight Arrow Connector 88"/>
          <p:cNvCxnSpPr>
            <a:stCxn id="78" idx="3"/>
            <a:endCxn id="88" idx="1"/>
          </p:cNvCxnSpPr>
          <p:nvPr/>
        </p:nvCxnSpPr>
        <p:spPr>
          <a:xfrm>
            <a:off x="6937959" y="2695709"/>
            <a:ext cx="366792" cy="18306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88" idx="3"/>
            <a:endCxn id="77" idx="3"/>
          </p:cNvCxnSpPr>
          <p:nvPr/>
        </p:nvCxnSpPr>
        <p:spPr>
          <a:xfrm flipH="1">
            <a:off x="6937959" y="3152902"/>
            <a:ext cx="366792" cy="21043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6020587" y="1907729"/>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825" dirty="0">
                <a:solidFill>
                  <a:srgbClr val="92D050"/>
                </a:solidFill>
              </a:rPr>
              <a:t>List of Survey Result</a:t>
            </a:r>
          </a:p>
        </p:txBody>
      </p:sp>
      <p:sp>
        <p:nvSpPr>
          <p:cNvPr id="92" name="Oval 91"/>
          <p:cNvSpPr/>
          <p:nvPr/>
        </p:nvSpPr>
        <p:spPr>
          <a:xfrm>
            <a:off x="4786664" y="2213214"/>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675" dirty="0">
                <a:solidFill>
                  <a:srgbClr val="00B0F0"/>
                </a:solidFill>
              </a:rPr>
              <a:t>Surveying concept </a:t>
            </a:r>
          </a:p>
        </p:txBody>
      </p:sp>
      <p:cxnSp>
        <p:nvCxnSpPr>
          <p:cNvPr id="93" name="Straight Arrow Connector 92"/>
          <p:cNvCxnSpPr>
            <a:endCxn id="92" idx="5"/>
          </p:cNvCxnSpPr>
          <p:nvPr/>
        </p:nvCxnSpPr>
        <p:spPr>
          <a:xfrm flipH="1" flipV="1">
            <a:off x="5669738" y="2544119"/>
            <a:ext cx="350850" cy="15159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92" idx="7"/>
            <a:endCxn id="91" idx="1"/>
          </p:cNvCxnSpPr>
          <p:nvPr/>
        </p:nvCxnSpPr>
        <p:spPr>
          <a:xfrm flipV="1">
            <a:off x="5669739" y="2105777"/>
            <a:ext cx="350849" cy="16421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5" name="Oval 94"/>
          <p:cNvSpPr/>
          <p:nvPr/>
        </p:nvSpPr>
        <p:spPr>
          <a:xfrm>
            <a:off x="4792897" y="1594371"/>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675" dirty="0">
                <a:solidFill>
                  <a:srgbClr val="00B0F0"/>
                </a:solidFill>
              </a:rPr>
              <a:t>Measuring &amp; interpreting concept</a:t>
            </a:r>
          </a:p>
        </p:txBody>
      </p:sp>
      <p:sp>
        <p:nvSpPr>
          <p:cNvPr id="96" name="Rectangle 95"/>
          <p:cNvSpPr/>
          <p:nvPr/>
        </p:nvSpPr>
        <p:spPr>
          <a:xfrm>
            <a:off x="6020587" y="1291453"/>
            <a:ext cx="917372" cy="396093"/>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825" dirty="0">
                <a:solidFill>
                  <a:srgbClr val="92D050"/>
                </a:solidFill>
              </a:rPr>
              <a:t>Final Product Concept</a:t>
            </a:r>
          </a:p>
        </p:txBody>
      </p:sp>
      <p:cxnSp>
        <p:nvCxnSpPr>
          <p:cNvPr id="97" name="Straight Arrow Connector 96"/>
          <p:cNvCxnSpPr>
            <a:stCxn id="91" idx="1"/>
            <a:endCxn id="95" idx="5"/>
          </p:cNvCxnSpPr>
          <p:nvPr/>
        </p:nvCxnSpPr>
        <p:spPr>
          <a:xfrm flipH="1" flipV="1">
            <a:off x="5675971" y="1925276"/>
            <a:ext cx="344616" cy="18050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95" idx="7"/>
            <a:endCxn id="96" idx="1"/>
          </p:cNvCxnSpPr>
          <p:nvPr/>
        </p:nvCxnSpPr>
        <p:spPr>
          <a:xfrm flipV="1">
            <a:off x="5675971" y="1489500"/>
            <a:ext cx="344616" cy="161645"/>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6" name="Oval 125"/>
          <p:cNvSpPr/>
          <p:nvPr/>
        </p:nvSpPr>
        <p:spPr>
          <a:xfrm>
            <a:off x="7147500" y="1685005"/>
            <a:ext cx="1034587" cy="38767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eaLnBrk="0" fontAlgn="base" hangingPunct="0">
              <a:spcBef>
                <a:spcPct val="0"/>
              </a:spcBef>
              <a:spcAft>
                <a:spcPct val="0"/>
              </a:spcAft>
            </a:pPr>
            <a:r>
              <a:rPr lang="en-US" sz="675" dirty="0">
                <a:solidFill>
                  <a:srgbClr val="00B0F0"/>
                </a:solidFill>
              </a:rPr>
              <a:t>Reflect  the result and the process</a:t>
            </a:r>
          </a:p>
        </p:txBody>
      </p:sp>
      <p:cxnSp>
        <p:nvCxnSpPr>
          <p:cNvPr id="145" name="Straight Connector 144"/>
          <p:cNvCxnSpPr/>
          <p:nvPr/>
        </p:nvCxnSpPr>
        <p:spPr>
          <a:xfrm>
            <a:off x="392651" y="1032274"/>
            <a:ext cx="8265222" cy="112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6" name="TextBox 145"/>
          <p:cNvSpPr txBox="1"/>
          <p:nvPr/>
        </p:nvSpPr>
        <p:spPr>
          <a:xfrm>
            <a:off x="5780407" y="727902"/>
            <a:ext cx="1893468" cy="307777"/>
          </a:xfrm>
          <a:prstGeom prst="rect">
            <a:avLst/>
          </a:prstGeom>
          <a:noFill/>
        </p:spPr>
        <p:txBody>
          <a:bodyPr wrap="none" rtlCol="0">
            <a:spAutoFit/>
          </a:bodyPr>
          <a:lstStyle/>
          <a:p>
            <a:pPr algn="ctr" defTabSz="685783" eaLnBrk="0" fontAlgn="base" hangingPunct="0">
              <a:spcBef>
                <a:spcPct val="0"/>
              </a:spcBef>
              <a:spcAft>
                <a:spcPct val="0"/>
              </a:spcAft>
            </a:pPr>
            <a:r>
              <a:rPr lang="en-US" b="1" dirty="0">
                <a:solidFill>
                  <a:srgbClr val="FFFFFF"/>
                </a:solidFill>
                <a:latin typeface="Arial" charset="0"/>
                <a:ea typeface="Arial" charset="0"/>
                <a:cs typeface="Arial" charset="0"/>
              </a:rPr>
              <a:t>Concept Generation</a:t>
            </a:r>
          </a:p>
        </p:txBody>
      </p:sp>
      <p:cxnSp>
        <p:nvCxnSpPr>
          <p:cNvPr id="147" name="Straight Connector 146"/>
          <p:cNvCxnSpPr/>
          <p:nvPr/>
        </p:nvCxnSpPr>
        <p:spPr>
          <a:xfrm>
            <a:off x="392651" y="685800"/>
            <a:ext cx="0" cy="3715676"/>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8657873" y="696509"/>
            <a:ext cx="0" cy="3715853"/>
          </a:xfrm>
          <a:prstGeom prst="line">
            <a:avLst/>
          </a:prstGeom>
          <a:ln w="12700">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51" name="TextBox 150"/>
          <p:cNvSpPr txBox="1"/>
          <p:nvPr/>
        </p:nvSpPr>
        <p:spPr>
          <a:xfrm>
            <a:off x="1533986" y="720726"/>
            <a:ext cx="1893468" cy="307777"/>
          </a:xfrm>
          <a:prstGeom prst="rect">
            <a:avLst/>
          </a:prstGeom>
          <a:noFill/>
        </p:spPr>
        <p:txBody>
          <a:bodyPr wrap="none" rtlCol="0">
            <a:spAutoFit/>
          </a:bodyPr>
          <a:lstStyle/>
          <a:p>
            <a:pPr algn="ctr" defTabSz="685783" eaLnBrk="0" fontAlgn="base" hangingPunct="0">
              <a:spcBef>
                <a:spcPct val="0"/>
              </a:spcBef>
              <a:spcAft>
                <a:spcPct val="0"/>
              </a:spcAft>
            </a:pPr>
            <a:r>
              <a:rPr lang="en-US" b="1" dirty="0">
                <a:solidFill>
                  <a:srgbClr val="FFFFFF"/>
                </a:solidFill>
                <a:latin typeface="Arial" charset="0"/>
                <a:ea typeface="Arial" charset="0"/>
                <a:cs typeface="Arial" charset="0"/>
              </a:rPr>
              <a:t>Target Specification</a:t>
            </a:r>
          </a:p>
        </p:txBody>
      </p:sp>
      <p:cxnSp>
        <p:nvCxnSpPr>
          <p:cNvPr id="369" name="Straight Arrow Connector 368"/>
          <p:cNvCxnSpPr/>
          <p:nvPr/>
        </p:nvCxnSpPr>
        <p:spPr>
          <a:xfrm>
            <a:off x="162309" y="1493473"/>
            <a:ext cx="321142" cy="1"/>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05" name="Elbow Connector 404"/>
          <p:cNvCxnSpPr>
            <a:stCxn id="126" idx="6"/>
            <a:endCxn id="76" idx="3"/>
          </p:cNvCxnSpPr>
          <p:nvPr/>
        </p:nvCxnSpPr>
        <p:spPr bwMode="auto">
          <a:xfrm flipH="1">
            <a:off x="6937960" y="1878845"/>
            <a:ext cx="1244127" cy="2159458"/>
          </a:xfrm>
          <a:prstGeom prst="bentConnector3">
            <a:avLst>
              <a:gd name="adj1" fmla="val -18374"/>
            </a:avLst>
          </a:prstGeom>
          <a:solidFill>
            <a:schemeClr val="accent1"/>
          </a:solidFill>
          <a:ln w="952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08" name="Straight Arrow Connector 407"/>
          <p:cNvCxnSpPr>
            <a:stCxn id="96" idx="3"/>
            <a:endCxn id="126" idx="1"/>
          </p:cNvCxnSpPr>
          <p:nvPr/>
        </p:nvCxnSpPr>
        <p:spPr>
          <a:xfrm>
            <a:off x="6937960" y="1489499"/>
            <a:ext cx="361052" cy="252279"/>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5990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6" y="79375"/>
            <a:ext cx="43316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err="1">
                <a:solidFill>
                  <a:srgbClr val="DBB76C"/>
                </a:solidFill>
                <a:latin typeface="Arial" charset="0"/>
                <a:ea typeface="Arial" charset="0"/>
                <a:cs typeface="Arial" charset="0"/>
              </a:rPr>
              <a:t>Juicero</a:t>
            </a:r>
            <a:r>
              <a:rPr lang="en-US" altLang="x-none" sz="2000" b="1" dirty="0">
                <a:solidFill>
                  <a:srgbClr val="DBB76C"/>
                </a:solidFill>
                <a:latin typeface="Arial" charset="0"/>
                <a:ea typeface="Arial" charset="0"/>
                <a:cs typeface="Arial" charset="0"/>
              </a:rPr>
              <a:t> by using Category Theory</a:t>
            </a:r>
            <a:endParaRPr lang="zh-CN" altLang="en-US" sz="2000" b="1" dirty="0">
              <a:solidFill>
                <a:srgbClr val="DBB76C"/>
              </a:solidFill>
              <a:latin typeface="Arial" charset="0"/>
              <a:ea typeface="Arial" charset="0"/>
              <a:cs typeface="Arial" charset="0"/>
            </a:endParaRPr>
          </a:p>
        </p:txBody>
      </p:sp>
      <p:sp>
        <p:nvSpPr>
          <p:cNvPr id="10247" name="矩形 2"/>
          <p:cNvSpPr>
            <a:spLocks noChangeArrowheads="1"/>
          </p:cNvSpPr>
          <p:nvPr/>
        </p:nvSpPr>
        <p:spPr bwMode="auto">
          <a:xfrm>
            <a:off x="1" y="1"/>
            <a:ext cx="428625" cy="557213"/>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pic>
        <p:nvPicPr>
          <p:cNvPr id="3" name="2 Imagen"/>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478806" y="3439382"/>
            <a:ext cx="405184" cy="492792"/>
          </a:xfrm>
          <a:prstGeom prst="rect">
            <a:avLst/>
          </a:prstGeom>
        </p:spPr>
      </p:pic>
      <p:pic>
        <p:nvPicPr>
          <p:cNvPr id="4" name="3 Imagen"/>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79078" y="1502777"/>
            <a:ext cx="862029" cy="646942"/>
          </a:xfrm>
          <a:prstGeom prst="rect">
            <a:avLst/>
          </a:prstGeom>
        </p:spPr>
      </p:pic>
      <p:sp>
        <p:nvSpPr>
          <p:cNvPr id="9" name="8 CuadroTexto"/>
          <p:cNvSpPr txBox="1"/>
          <p:nvPr/>
        </p:nvSpPr>
        <p:spPr>
          <a:xfrm>
            <a:off x="2864270" y="2730422"/>
            <a:ext cx="615768" cy="369332"/>
          </a:xfrm>
          <a:prstGeom prst="rect">
            <a:avLst/>
          </a:prstGeom>
          <a:noFill/>
        </p:spPr>
        <p:txBody>
          <a:bodyPr wrap="square" rtlCol="0">
            <a:spAutoFit/>
          </a:bodyPr>
          <a:lstStyle/>
          <a:p>
            <a:pPr defTabSz="685783" eaLnBrk="0" fontAlgn="base" hangingPunct="0">
              <a:spcBef>
                <a:spcPct val="0"/>
              </a:spcBef>
              <a:spcAft>
                <a:spcPct val="0"/>
              </a:spcAft>
            </a:pPr>
            <a:r>
              <a:rPr lang="en-GB" sz="1800" i="1" dirty="0">
                <a:solidFill>
                  <a:srgbClr val="5B9BD5"/>
                </a:solidFill>
                <a:latin typeface="Algerian" pitchFamily="82" charset="0"/>
              </a:rPr>
              <a:t>D</a:t>
            </a:r>
          </a:p>
        </p:txBody>
      </p:sp>
      <p:pic>
        <p:nvPicPr>
          <p:cNvPr id="23" name="22 Imagen"/>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10000" r="100000"/>
                    </a14:imgEffect>
                  </a14:imgLayer>
                </a14:imgProps>
              </a:ext>
              <a:ext uri="{28A0092B-C50C-407E-A947-70E740481C1C}">
                <a14:useLocalDpi xmlns:a14="http://schemas.microsoft.com/office/drawing/2010/main"/>
              </a:ext>
            </a:extLst>
          </a:blip>
          <a:stretch>
            <a:fillRect/>
          </a:stretch>
        </p:blipFill>
        <p:spPr>
          <a:xfrm>
            <a:off x="4938028" y="1513306"/>
            <a:ext cx="623945" cy="623945"/>
          </a:xfrm>
          <a:prstGeom prst="rect">
            <a:avLst/>
          </a:prstGeom>
        </p:spPr>
      </p:pic>
      <p:pic>
        <p:nvPicPr>
          <p:cNvPr id="24" name="23 Imagen"/>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037621" y="3418909"/>
            <a:ext cx="526213" cy="526213"/>
          </a:xfrm>
          <a:prstGeom prst="rect">
            <a:avLst/>
          </a:prstGeom>
        </p:spPr>
      </p:pic>
      <p:pic>
        <p:nvPicPr>
          <p:cNvPr id="52" name="51 Imagen"/>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225006" y="1336087"/>
            <a:ext cx="956281" cy="956281"/>
          </a:xfrm>
          <a:prstGeom prst="rect">
            <a:avLst/>
          </a:prstGeom>
        </p:spPr>
      </p:pic>
      <p:pic>
        <p:nvPicPr>
          <p:cNvPr id="53" name="52 Imagen"/>
          <p:cNvPicPr>
            <a:picLocks noChangeAspect="1"/>
          </p:cNvPicPr>
          <p:nvPr/>
        </p:nvPicPr>
        <p:blipFill>
          <a:blip r:embed="rId9" cstate="print">
            <a:lum bright="70000" contrast="-70000"/>
            <a:extLst>
              <a:ext uri="{28A0092B-C50C-407E-A947-70E740481C1C}">
                <a14:useLocalDpi xmlns:a14="http://schemas.microsoft.com/office/drawing/2010/main"/>
              </a:ext>
            </a:extLst>
          </a:blip>
          <a:stretch>
            <a:fillRect/>
          </a:stretch>
        </p:blipFill>
        <p:spPr>
          <a:xfrm>
            <a:off x="1225005" y="3336456"/>
            <a:ext cx="1010808" cy="636454"/>
          </a:xfrm>
          <a:prstGeom prst="rect">
            <a:avLst/>
          </a:prstGeom>
        </p:spPr>
      </p:pic>
      <p:cxnSp>
        <p:nvCxnSpPr>
          <p:cNvPr id="57" name="56 Conector recto de flecha"/>
          <p:cNvCxnSpPr/>
          <p:nvPr/>
        </p:nvCxnSpPr>
        <p:spPr bwMode="auto">
          <a:xfrm>
            <a:off x="3900857" y="2260468"/>
            <a:ext cx="0" cy="815826"/>
          </a:xfrm>
          <a:prstGeom prst="straightConnector1">
            <a:avLst/>
          </a:prstGeom>
          <a:solidFill>
            <a:schemeClr val="accent1"/>
          </a:solidFill>
          <a:ln w="1905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8" name="57 Rectángulo redondeado"/>
          <p:cNvSpPr/>
          <p:nvPr/>
        </p:nvSpPr>
        <p:spPr bwMode="auto">
          <a:xfrm>
            <a:off x="1273401" y="1298072"/>
            <a:ext cx="4395436" cy="962397"/>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GB" sz="1300"/>
          </a:p>
        </p:txBody>
      </p:sp>
      <p:pic>
        <p:nvPicPr>
          <p:cNvPr id="1026" name="Picture 2" descr="C:\Users\Toni tpv\Desktop\team.eps"/>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2386132" y="1329666"/>
            <a:ext cx="478139" cy="478139"/>
          </a:xfrm>
          <a:prstGeom prst="rect">
            <a:avLst/>
          </a:prstGeom>
          <a:noFill/>
          <a:extLst>
            <a:ext uri="{909E8E84-426E-40DD-AFC4-6F175D3DCCD1}">
              <a14:hiddenFill xmlns:a14="http://schemas.microsoft.com/office/drawing/2010/main">
                <a:solidFill>
                  <a:srgbClr val="FFFFFF"/>
                </a:solidFill>
              </a14:hiddenFill>
            </a:ext>
          </a:extLst>
        </p:spPr>
      </p:pic>
      <p:sp>
        <p:nvSpPr>
          <p:cNvPr id="66" name="65 Rectángulo redondeado"/>
          <p:cNvSpPr/>
          <p:nvPr/>
        </p:nvSpPr>
        <p:spPr bwMode="auto">
          <a:xfrm>
            <a:off x="1273401" y="3076295"/>
            <a:ext cx="4395436" cy="950380"/>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GB" sz="1300"/>
          </a:p>
        </p:txBody>
      </p:sp>
      <p:pic>
        <p:nvPicPr>
          <p:cNvPr id="67" name="Picture 2" descr="C:\Users\Toni tpv\Desktop\team.eps"/>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2470852" y="3128414"/>
            <a:ext cx="478139" cy="478139"/>
          </a:xfrm>
          <a:prstGeom prst="rect">
            <a:avLst/>
          </a:prstGeom>
          <a:noFill/>
          <a:extLst>
            <a:ext uri="{909E8E84-426E-40DD-AFC4-6F175D3DCCD1}">
              <a14:hiddenFill xmlns:a14="http://schemas.microsoft.com/office/drawing/2010/main">
                <a:solidFill>
                  <a:srgbClr val="FFFFFF"/>
                </a:solidFill>
              </a14:hiddenFill>
            </a:ext>
          </a:extLst>
        </p:spPr>
      </p:pic>
      <p:cxnSp>
        <p:nvCxnSpPr>
          <p:cNvPr id="89" name="88 Conector recto de flecha"/>
          <p:cNvCxnSpPr>
            <a:endCxn id="1026" idx="1"/>
          </p:cNvCxnSpPr>
          <p:nvPr/>
        </p:nvCxnSpPr>
        <p:spPr bwMode="auto">
          <a:xfrm flipV="1">
            <a:off x="2017590" y="1568736"/>
            <a:ext cx="368542" cy="25477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3" name="92 Conector recto de flecha"/>
          <p:cNvCxnSpPr>
            <a:endCxn id="4" idx="1"/>
          </p:cNvCxnSpPr>
          <p:nvPr/>
        </p:nvCxnSpPr>
        <p:spPr bwMode="auto">
          <a:xfrm>
            <a:off x="2023883" y="1815425"/>
            <a:ext cx="1155196" cy="1082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6" name="95 Conector recto de flecha"/>
          <p:cNvCxnSpPr>
            <a:stCxn id="1026" idx="3"/>
            <a:endCxn id="4" idx="1"/>
          </p:cNvCxnSpPr>
          <p:nvPr/>
        </p:nvCxnSpPr>
        <p:spPr bwMode="auto">
          <a:xfrm>
            <a:off x="2864270" y="1568736"/>
            <a:ext cx="314808" cy="257512"/>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8" name="97 Conector recto de flecha"/>
          <p:cNvCxnSpPr/>
          <p:nvPr/>
        </p:nvCxnSpPr>
        <p:spPr bwMode="auto">
          <a:xfrm flipV="1">
            <a:off x="1975471" y="3338587"/>
            <a:ext cx="495381" cy="31026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9" name="98 Conector recto de flecha"/>
          <p:cNvCxnSpPr>
            <a:endCxn id="3" idx="1"/>
          </p:cNvCxnSpPr>
          <p:nvPr/>
        </p:nvCxnSpPr>
        <p:spPr bwMode="auto">
          <a:xfrm>
            <a:off x="1975470" y="3669614"/>
            <a:ext cx="1503336" cy="1616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0" name="99 Conector recto de flecha"/>
          <p:cNvCxnSpPr>
            <a:endCxn id="3" idx="1"/>
          </p:cNvCxnSpPr>
          <p:nvPr/>
        </p:nvCxnSpPr>
        <p:spPr bwMode="auto">
          <a:xfrm>
            <a:off x="2949771" y="3335981"/>
            <a:ext cx="529036" cy="34979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2" name="121 Conector recto de flecha"/>
          <p:cNvCxnSpPr>
            <a:stCxn id="3" idx="3"/>
            <a:endCxn id="24" idx="1"/>
          </p:cNvCxnSpPr>
          <p:nvPr/>
        </p:nvCxnSpPr>
        <p:spPr bwMode="auto">
          <a:xfrm flipV="1">
            <a:off x="3883991" y="3682016"/>
            <a:ext cx="1153630" cy="376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4" name="123 Conector recto de flecha"/>
          <p:cNvCxnSpPr>
            <a:stCxn id="4" idx="3"/>
            <a:endCxn id="23" idx="1"/>
          </p:cNvCxnSpPr>
          <p:nvPr/>
        </p:nvCxnSpPr>
        <p:spPr bwMode="auto">
          <a:xfrm flipV="1">
            <a:off x="4041108" y="1825279"/>
            <a:ext cx="896920" cy="969"/>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3" name="172 CuadroTexto"/>
          <p:cNvSpPr txBox="1"/>
          <p:nvPr/>
        </p:nvSpPr>
        <p:spPr>
          <a:xfrm>
            <a:off x="2864271" y="951047"/>
            <a:ext cx="560996" cy="369332"/>
          </a:xfrm>
          <a:prstGeom prst="rect">
            <a:avLst/>
          </a:prstGeom>
          <a:noFill/>
        </p:spPr>
        <p:txBody>
          <a:bodyPr wrap="square" rtlCol="0">
            <a:spAutoFit/>
          </a:bodyPr>
          <a:lstStyle/>
          <a:p>
            <a:pPr defTabSz="685783" eaLnBrk="0" fontAlgn="base" hangingPunct="0">
              <a:spcBef>
                <a:spcPct val="0"/>
              </a:spcBef>
              <a:spcAft>
                <a:spcPct val="0"/>
              </a:spcAft>
            </a:pPr>
            <a:r>
              <a:rPr lang="en-GB" sz="1800" i="1" dirty="0">
                <a:solidFill>
                  <a:srgbClr val="5B9BD5"/>
                </a:solidFill>
                <a:latin typeface="Algerian" pitchFamily="82" charset="0"/>
              </a:rPr>
              <a:t>C</a:t>
            </a:r>
          </a:p>
        </p:txBody>
      </p:sp>
      <p:sp>
        <p:nvSpPr>
          <p:cNvPr id="1036" name="1035 Rectángulo"/>
          <p:cNvSpPr/>
          <p:nvPr/>
        </p:nvSpPr>
        <p:spPr>
          <a:xfrm>
            <a:off x="2380803" y="1852677"/>
            <a:ext cx="502061" cy="338554"/>
          </a:xfrm>
          <a:prstGeom prst="rect">
            <a:avLst/>
          </a:prstGeom>
        </p:spPr>
        <p:txBody>
          <a:bodyPr wrap="none">
            <a:spAutoFit/>
          </a:bodyPr>
          <a:lstStyle/>
          <a:p>
            <a:pPr defTabSz="685783" eaLnBrk="0" fontAlgn="base" hangingPunct="0">
              <a:spcBef>
                <a:spcPct val="0"/>
              </a:spcBef>
              <a:spcAft>
                <a:spcPct val="0"/>
              </a:spcAft>
            </a:pPr>
            <a:r>
              <a:rPr lang="en-GB" sz="1600" b="1" i="1" dirty="0" err="1">
                <a:solidFill>
                  <a:srgbClr val="FFFFFF"/>
                </a:solidFill>
                <a:latin typeface="French Script MT" pitchFamily="66" charset="0"/>
              </a:rPr>
              <a:t>h·g</a:t>
            </a:r>
            <a:endParaRPr lang="en-GB" sz="1600" b="1" dirty="0">
              <a:latin typeface="French Script MT" pitchFamily="66" charset="0"/>
            </a:endParaRPr>
          </a:p>
        </p:txBody>
      </p:sp>
      <p:sp>
        <p:nvSpPr>
          <p:cNvPr id="180" name="179 Rectángulo"/>
          <p:cNvSpPr/>
          <p:nvPr/>
        </p:nvSpPr>
        <p:spPr>
          <a:xfrm>
            <a:off x="2028851" y="1320378"/>
            <a:ext cx="285656" cy="338554"/>
          </a:xfrm>
          <a:prstGeom prst="rect">
            <a:avLst/>
          </a:prstGeom>
        </p:spPr>
        <p:txBody>
          <a:bodyPr wrap="none">
            <a:spAutoFit/>
          </a:bodyPr>
          <a:lstStyle/>
          <a:p>
            <a:pPr defTabSz="685783" eaLnBrk="0" fontAlgn="base" hangingPunct="0">
              <a:spcBef>
                <a:spcPct val="0"/>
              </a:spcBef>
              <a:spcAft>
                <a:spcPct val="0"/>
              </a:spcAft>
            </a:pPr>
            <a:r>
              <a:rPr lang="en-GB" sz="1600" b="1" i="1" dirty="0">
                <a:solidFill>
                  <a:srgbClr val="FFFFFF"/>
                </a:solidFill>
                <a:latin typeface="French Script MT" pitchFamily="66" charset="0"/>
              </a:rPr>
              <a:t>g</a:t>
            </a:r>
            <a:endParaRPr lang="en-GB" sz="1600" b="1" dirty="0">
              <a:latin typeface="French Script MT" pitchFamily="66" charset="0"/>
            </a:endParaRPr>
          </a:p>
        </p:txBody>
      </p:sp>
      <p:sp>
        <p:nvSpPr>
          <p:cNvPr id="182" name="181 Rectángulo"/>
          <p:cNvSpPr/>
          <p:nvPr/>
        </p:nvSpPr>
        <p:spPr>
          <a:xfrm>
            <a:off x="2914509" y="1311447"/>
            <a:ext cx="348172" cy="338554"/>
          </a:xfrm>
          <a:prstGeom prst="rect">
            <a:avLst/>
          </a:prstGeom>
        </p:spPr>
        <p:txBody>
          <a:bodyPr wrap="none">
            <a:spAutoFit/>
          </a:bodyPr>
          <a:lstStyle/>
          <a:p>
            <a:pPr defTabSz="685783" eaLnBrk="0" fontAlgn="base" hangingPunct="0">
              <a:spcBef>
                <a:spcPct val="0"/>
              </a:spcBef>
              <a:spcAft>
                <a:spcPct val="0"/>
              </a:spcAft>
            </a:pPr>
            <a:r>
              <a:rPr lang="en-GB" sz="1600" b="1" i="1" dirty="0">
                <a:solidFill>
                  <a:srgbClr val="FFFFFF"/>
                </a:solidFill>
                <a:latin typeface="French Script MT" pitchFamily="66" charset="0"/>
              </a:rPr>
              <a:t>h</a:t>
            </a:r>
            <a:endParaRPr lang="en-GB" sz="1600" b="1" dirty="0">
              <a:latin typeface="French Script MT" pitchFamily="66" charset="0"/>
            </a:endParaRPr>
          </a:p>
        </p:txBody>
      </p:sp>
      <p:sp>
        <p:nvSpPr>
          <p:cNvPr id="59" name="58 Rectángulo"/>
          <p:cNvSpPr/>
          <p:nvPr/>
        </p:nvSpPr>
        <p:spPr>
          <a:xfrm>
            <a:off x="3900859" y="2502081"/>
            <a:ext cx="1013419" cy="261610"/>
          </a:xfrm>
          <a:prstGeom prst="rect">
            <a:avLst/>
          </a:prstGeom>
        </p:spPr>
        <p:txBody>
          <a:bodyPr wrap="none">
            <a:spAutoFit/>
          </a:bodyPr>
          <a:lstStyle/>
          <a:p>
            <a:pPr defTabSz="685783" eaLnBrk="0" fontAlgn="base" hangingPunct="0">
              <a:spcBef>
                <a:spcPct val="0"/>
              </a:spcBef>
              <a:spcAft>
                <a:spcPct val="0"/>
              </a:spcAft>
            </a:pPr>
            <a:r>
              <a:rPr lang="en-GB" sz="1100" i="1" dirty="0">
                <a:solidFill>
                  <a:srgbClr val="FFFFFF"/>
                </a:solidFill>
                <a:latin typeface="Algerian" pitchFamily="82" charset="0"/>
              </a:rPr>
              <a:t>F </a:t>
            </a:r>
            <a:r>
              <a:rPr lang="en-GB" sz="1100" i="1" dirty="0">
                <a:solidFill>
                  <a:srgbClr val="DBB76C"/>
                </a:solidFill>
                <a:latin typeface="Algerian" pitchFamily="82" charset="0"/>
              </a:rPr>
              <a:t>(</a:t>
            </a:r>
            <a:r>
              <a:rPr lang="en-GB" sz="1100" i="1" dirty="0" err="1">
                <a:solidFill>
                  <a:srgbClr val="DBB76C"/>
                </a:solidFill>
                <a:latin typeface="Algerian" pitchFamily="82" charset="0"/>
              </a:rPr>
              <a:t>Functor</a:t>
            </a:r>
            <a:r>
              <a:rPr lang="en-GB" sz="1100" i="1" dirty="0">
                <a:solidFill>
                  <a:srgbClr val="DBB76C"/>
                </a:solidFill>
                <a:latin typeface="Algerian" pitchFamily="82" charset="0"/>
              </a:rPr>
              <a:t>)</a:t>
            </a:r>
            <a:endParaRPr lang="en-GB" sz="1100" dirty="0">
              <a:solidFill>
                <a:srgbClr val="DBB76C"/>
              </a:solidFill>
            </a:endParaRPr>
          </a:p>
        </p:txBody>
      </p:sp>
      <p:cxnSp>
        <p:nvCxnSpPr>
          <p:cNvPr id="10" name="9 Conector recto de flecha"/>
          <p:cNvCxnSpPr/>
          <p:nvPr/>
        </p:nvCxnSpPr>
        <p:spPr bwMode="auto">
          <a:xfrm>
            <a:off x="1703146" y="2146775"/>
            <a:ext cx="0" cy="1199205"/>
          </a:xfrm>
          <a:prstGeom prst="straightConnector1">
            <a:avLst/>
          </a:prstGeom>
          <a:solidFill>
            <a:schemeClr val="accent1"/>
          </a:solidFill>
          <a:ln w="9525" cap="flat" cmpd="sng" algn="ctr">
            <a:solidFill>
              <a:schemeClr val="accent4">
                <a:lumMod val="65000"/>
                <a:lumOff val="35000"/>
              </a:schemeClr>
            </a:solidFill>
            <a:prstDash val="lg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0" name="69 Conector recto de flecha"/>
          <p:cNvCxnSpPr/>
          <p:nvPr/>
        </p:nvCxnSpPr>
        <p:spPr bwMode="auto">
          <a:xfrm>
            <a:off x="3610092" y="1978403"/>
            <a:ext cx="0" cy="1367577"/>
          </a:xfrm>
          <a:prstGeom prst="straightConnector1">
            <a:avLst/>
          </a:prstGeom>
          <a:solidFill>
            <a:schemeClr val="accent1"/>
          </a:solidFill>
          <a:ln w="9525" cap="flat" cmpd="sng" algn="ctr">
            <a:solidFill>
              <a:schemeClr val="accent4">
                <a:lumMod val="65000"/>
                <a:lumOff val="35000"/>
              </a:schemeClr>
            </a:solidFill>
            <a:prstDash val="lg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3" name="72 Conector recto de flecha"/>
          <p:cNvCxnSpPr/>
          <p:nvPr/>
        </p:nvCxnSpPr>
        <p:spPr bwMode="auto">
          <a:xfrm flipH="1">
            <a:off x="5249999" y="2191232"/>
            <a:ext cx="1" cy="1198731"/>
          </a:xfrm>
          <a:prstGeom prst="straightConnector1">
            <a:avLst/>
          </a:prstGeom>
          <a:solidFill>
            <a:schemeClr val="accent1"/>
          </a:solidFill>
          <a:ln w="9525" cap="flat" cmpd="sng" algn="ctr">
            <a:solidFill>
              <a:schemeClr val="accent4">
                <a:lumMod val="65000"/>
                <a:lumOff val="35000"/>
              </a:schemeClr>
            </a:solidFill>
            <a:prstDash val="lg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6" name="75 Rectángulo"/>
          <p:cNvSpPr/>
          <p:nvPr/>
        </p:nvSpPr>
        <p:spPr>
          <a:xfrm>
            <a:off x="6475609" y="2147677"/>
            <a:ext cx="1430492" cy="338554"/>
          </a:xfrm>
          <a:prstGeom prst="rect">
            <a:avLst/>
          </a:prstGeom>
        </p:spPr>
        <p:txBody>
          <a:bodyPr wrap="square">
            <a:spAutoFit/>
          </a:bodyPr>
          <a:lstStyle/>
          <a:p>
            <a:pPr defTabSz="685783" eaLnBrk="0" fontAlgn="base" hangingPunct="0">
              <a:spcBef>
                <a:spcPct val="0"/>
              </a:spcBef>
              <a:spcAft>
                <a:spcPct val="0"/>
              </a:spcAft>
            </a:pPr>
            <a:r>
              <a:rPr lang="en-GB" sz="1600" i="1" dirty="0">
                <a:solidFill>
                  <a:srgbClr val="FFFFFF"/>
                </a:solidFill>
                <a:latin typeface="Algerian" pitchFamily="82" charset="0"/>
              </a:rPr>
              <a:t>F </a:t>
            </a:r>
            <a:r>
              <a:rPr lang="en-GB" sz="1600" i="1" dirty="0">
                <a:solidFill>
                  <a:srgbClr val="DBB76C"/>
                </a:solidFill>
                <a:latin typeface="Algerian" pitchFamily="82" charset="0"/>
              </a:rPr>
              <a:t>(</a:t>
            </a:r>
            <a:r>
              <a:rPr lang="en-GB" sz="1600" i="1" dirty="0" err="1">
                <a:solidFill>
                  <a:srgbClr val="DBB76C"/>
                </a:solidFill>
                <a:latin typeface="Algerian" pitchFamily="82" charset="0"/>
              </a:rPr>
              <a:t>Functor</a:t>
            </a:r>
            <a:r>
              <a:rPr lang="en-GB" sz="1600" i="1" dirty="0">
                <a:solidFill>
                  <a:srgbClr val="DBB76C"/>
                </a:solidFill>
                <a:latin typeface="Algerian" pitchFamily="82" charset="0"/>
              </a:rPr>
              <a:t>)</a:t>
            </a:r>
            <a:endParaRPr lang="en-GB" sz="1600" dirty="0">
              <a:solidFill>
                <a:srgbClr val="DBB76C"/>
              </a:solidFill>
            </a:endParaRPr>
          </a:p>
        </p:txBody>
      </p:sp>
      <p:sp>
        <p:nvSpPr>
          <p:cNvPr id="77" name="76 CuadroTexto"/>
          <p:cNvSpPr txBox="1"/>
          <p:nvPr/>
        </p:nvSpPr>
        <p:spPr>
          <a:xfrm>
            <a:off x="6445428" y="2486230"/>
            <a:ext cx="2257234" cy="523220"/>
          </a:xfrm>
          <a:prstGeom prst="rect">
            <a:avLst/>
          </a:prstGeom>
          <a:noFill/>
        </p:spPr>
        <p:txBody>
          <a:bodyPr wrap="square" rtlCol="0">
            <a:spAutoFit/>
          </a:bodyPr>
          <a:lstStyle/>
          <a:p>
            <a:pPr defTabSz="685783" eaLnBrk="0" fontAlgn="base" hangingPunct="0">
              <a:spcBef>
                <a:spcPct val="0"/>
              </a:spcBef>
              <a:spcAft>
                <a:spcPct val="0"/>
              </a:spcAft>
            </a:pPr>
            <a:r>
              <a:rPr lang="en-GB" dirty="0">
                <a:solidFill>
                  <a:srgbClr val="FFFFFF"/>
                </a:solidFill>
                <a:latin typeface="Arial" charset="0"/>
                <a:ea typeface="Arial" charset="0"/>
                <a:cs typeface="Arial" charset="0"/>
              </a:rPr>
              <a:t>Maps similar structures across categories</a:t>
            </a:r>
            <a:endParaRPr lang="en-GB" sz="500" dirty="0">
              <a:solidFill>
                <a:srgbClr val="FFFFFF"/>
              </a:solidFill>
              <a:latin typeface="Arial" charset="0"/>
              <a:ea typeface="Arial" charset="0"/>
              <a:cs typeface="Arial" charset="0"/>
            </a:endParaRPr>
          </a:p>
        </p:txBody>
      </p:sp>
      <p:sp>
        <p:nvSpPr>
          <p:cNvPr id="17" name="16 Rectángulo redondeado"/>
          <p:cNvSpPr/>
          <p:nvPr/>
        </p:nvSpPr>
        <p:spPr bwMode="auto">
          <a:xfrm>
            <a:off x="6445429" y="2137251"/>
            <a:ext cx="2009223" cy="962503"/>
          </a:xfrm>
          <a:prstGeom prst="roundRect">
            <a:avLst/>
          </a:prstGeom>
          <a:noFill/>
          <a:ln w="9525" cap="flat" cmpd="sng" algn="ctr">
            <a:solidFill>
              <a:srgbClr val="D6AC5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GB" sz="1300"/>
          </a:p>
        </p:txBody>
      </p:sp>
    </p:spTree>
    <p:extLst>
      <p:ext uri="{BB962C8B-B14F-4D97-AF65-F5344CB8AC3E}">
        <p14:creationId xmlns:p14="http://schemas.microsoft.com/office/powerpoint/2010/main" val="14100747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6" y="79375"/>
            <a:ext cx="43316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err="1">
                <a:solidFill>
                  <a:srgbClr val="DBB76C"/>
                </a:solidFill>
                <a:latin typeface="Arial" charset="0"/>
                <a:ea typeface="Arial" charset="0"/>
                <a:cs typeface="Arial" charset="0"/>
              </a:rPr>
              <a:t>Juicero</a:t>
            </a:r>
            <a:r>
              <a:rPr lang="en-US" altLang="x-none" sz="2000" b="1" dirty="0">
                <a:solidFill>
                  <a:srgbClr val="DBB76C"/>
                </a:solidFill>
                <a:latin typeface="Arial" charset="0"/>
                <a:ea typeface="Arial" charset="0"/>
                <a:cs typeface="Arial" charset="0"/>
              </a:rPr>
              <a:t> by using Category Theory</a:t>
            </a:r>
            <a:endParaRPr lang="zh-CN" altLang="en-US" sz="2000" b="1" dirty="0">
              <a:solidFill>
                <a:srgbClr val="DBB76C"/>
              </a:solidFill>
              <a:latin typeface="Arial" charset="0"/>
              <a:ea typeface="Arial" charset="0"/>
              <a:cs typeface="Arial" charset="0"/>
            </a:endParaRPr>
          </a:p>
        </p:txBody>
      </p:sp>
      <p:sp>
        <p:nvSpPr>
          <p:cNvPr id="10247" name="矩形 2"/>
          <p:cNvSpPr>
            <a:spLocks noChangeArrowheads="1"/>
          </p:cNvSpPr>
          <p:nvPr/>
        </p:nvSpPr>
        <p:spPr bwMode="auto">
          <a:xfrm>
            <a:off x="1" y="1"/>
            <a:ext cx="428625" cy="557213"/>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pic>
        <p:nvPicPr>
          <p:cNvPr id="3" name="2 Imagen"/>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30682" y="2490834"/>
            <a:ext cx="405184" cy="492792"/>
          </a:xfrm>
          <a:prstGeom prst="rect">
            <a:avLst/>
          </a:prstGeom>
        </p:spPr>
      </p:pic>
      <p:pic>
        <p:nvPicPr>
          <p:cNvPr id="4" name="3 Imagen"/>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230954" y="1058199"/>
            <a:ext cx="862029" cy="646942"/>
          </a:xfrm>
          <a:prstGeom prst="rect">
            <a:avLst/>
          </a:prstGeom>
        </p:spPr>
      </p:pic>
      <p:sp>
        <p:nvSpPr>
          <p:cNvPr id="9" name="8 CuadroTexto"/>
          <p:cNvSpPr txBox="1"/>
          <p:nvPr/>
        </p:nvSpPr>
        <p:spPr>
          <a:xfrm>
            <a:off x="3581328" y="2049963"/>
            <a:ext cx="615768" cy="369332"/>
          </a:xfrm>
          <a:prstGeom prst="rect">
            <a:avLst/>
          </a:prstGeom>
          <a:noFill/>
        </p:spPr>
        <p:txBody>
          <a:bodyPr wrap="square" rtlCol="0">
            <a:spAutoFit/>
          </a:bodyPr>
          <a:lstStyle/>
          <a:p>
            <a:pPr defTabSz="685783" eaLnBrk="0" fontAlgn="base" hangingPunct="0">
              <a:spcBef>
                <a:spcPct val="0"/>
              </a:spcBef>
              <a:spcAft>
                <a:spcPct val="0"/>
              </a:spcAft>
            </a:pPr>
            <a:r>
              <a:rPr lang="en-GB" sz="1800" i="1" dirty="0">
                <a:solidFill>
                  <a:srgbClr val="5B9BD5"/>
                </a:solidFill>
                <a:latin typeface="Algerian" pitchFamily="82" charset="0"/>
              </a:rPr>
              <a:t>C’’</a:t>
            </a:r>
          </a:p>
        </p:txBody>
      </p:sp>
      <p:pic>
        <p:nvPicPr>
          <p:cNvPr id="23" name="22 Imagen"/>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10000" r="100000"/>
                    </a14:imgEffect>
                  </a14:imgLayer>
                </a14:imgProps>
              </a:ext>
              <a:ext uri="{28A0092B-C50C-407E-A947-70E740481C1C}">
                <a14:useLocalDpi xmlns:a14="http://schemas.microsoft.com/office/drawing/2010/main"/>
              </a:ext>
            </a:extLst>
          </a:blip>
          <a:stretch>
            <a:fillRect/>
          </a:stretch>
        </p:blipFill>
        <p:spPr>
          <a:xfrm>
            <a:off x="4989903" y="1068729"/>
            <a:ext cx="623945" cy="623945"/>
          </a:xfrm>
          <a:prstGeom prst="rect">
            <a:avLst/>
          </a:prstGeom>
        </p:spPr>
      </p:pic>
      <p:pic>
        <p:nvPicPr>
          <p:cNvPr id="24" name="23 Imagen"/>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089496" y="2470361"/>
            <a:ext cx="526213" cy="526213"/>
          </a:xfrm>
          <a:prstGeom prst="rect">
            <a:avLst/>
          </a:prstGeom>
        </p:spPr>
      </p:pic>
      <p:sp>
        <p:nvSpPr>
          <p:cNvPr id="50" name="49 CuadroTexto"/>
          <p:cNvSpPr txBox="1"/>
          <p:nvPr/>
        </p:nvSpPr>
        <p:spPr>
          <a:xfrm>
            <a:off x="3581329" y="3355193"/>
            <a:ext cx="518565" cy="369332"/>
          </a:xfrm>
          <a:prstGeom prst="rect">
            <a:avLst/>
          </a:prstGeom>
          <a:noFill/>
        </p:spPr>
        <p:txBody>
          <a:bodyPr wrap="square" rtlCol="0">
            <a:spAutoFit/>
          </a:bodyPr>
          <a:lstStyle/>
          <a:p>
            <a:pPr defTabSz="685783" eaLnBrk="0" fontAlgn="base" hangingPunct="0">
              <a:spcBef>
                <a:spcPct val="0"/>
              </a:spcBef>
              <a:spcAft>
                <a:spcPct val="0"/>
              </a:spcAft>
            </a:pPr>
            <a:r>
              <a:rPr lang="en-GB" sz="1800" i="1" dirty="0">
                <a:solidFill>
                  <a:srgbClr val="5B9BD5"/>
                </a:solidFill>
                <a:latin typeface="Algerian" pitchFamily="82" charset="0"/>
              </a:rPr>
              <a:t>C’’’</a:t>
            </a:r>
          </a:p>
        </p:txBody>
      </p:sp>
      <p:pic>
        <p:nvPicPr>
          <p:cNvPr id="28" name="27 Imagen"/>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329154" y="3619011"/>
            <a:ext cx="867943" cy="798127"/>
          </a:xfrm>
          <a:prstGeom prst="rect">
            <a:avLst/>
          </a:prstGeom>
        </p:spPr>
      </p:pic>
      <p:pic>
        <p:nvPicPr>
          <p:cNvPr id="52" name="51 Imagen"/>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276881" y="891510"/>
            <a:ext cx="956281" cy="956281"/>
          </a:xfrm>
          <a:prstGeom prst="rect">
            <a:avLst/>
          </a:prstGeom>
        </p:spPr>
      </p:pic>
      <p:pic>
        <p:nvPicPr>
          <p:cNvPr id="53" name="52 Imagen"/>
          <p:cNvPicPr>
            <a:picLocks noChangeAspect="1"/>
          </p:cNvPicPr>
          <p:nvPr/>
        </p:nvPicPr>
        <p:blipFill>
          <a:blip r:embed="rId10" cstate="print">
            <a:lum bright="70000" contrast="-70000"/>
            <a:extLst>
              <a:ext uri="{28A0092B-C50C-407E-A947-70E740481C1C}">
                <a14:useLocalDpi xmlns:a14="http://schemas.microsoft.com/office/drawing/2010/main"/>
              </a:ext>
            </a:extLst>
          </a:blip>
          <a:stretch>
            <a:fillRect/>
          </a:stretch>
        </p:blipFill>
        <p:spPr>
          <a:xfrm>
            <a:off x="1366580" y="2407994"/>
            <a:ext cx="1010808" cy="636454"/>
          </a:xfrm>
          <a:prstGeom prst="rect">
            <a:avLst/>
          </a:prstGeom>
        </p:spPr>
      </p:pic>
      <p:cxnSp>
        <p:nvCxnSpPr>
          <p:cNvPr id="57" name="56 Conector recto de flecha"/>
          <p:cNvCxnSpPr>
            <a:stCxn id="58" idx="2"/>
            <a:endCxn id="66" idx="0"/>
          </p:cNvCxnSpPr>
          <p:nvPr/>
        </p:nvCxnSpPr>
        <p:spPr bwMode="auto">
          <a:xfrm>
            <a:off x="3522995" y="1815892"/>
            <a:ext cx="0" cy="311855"/>
          </a:xfrm>
          <a:prstGeom prst="straightConnector1">
            <a:avLst/>
          </a:prstGeom>
          <a:solidFill>
            <a:schemeClr val="accent1"/>
          </a:solidFill>
          <a:ln w="1905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8" name="57 Rectángulo redondeado"/>
          <p:cNvSpPr/>
          <p:nvPr/>
        </p:nvSpPr>
        <p:spPr bwMode="auto">
          <a:xfrm>
            <a:off x="1325277" y="853495"/>
            <a:ext cx="4395436" cy="962397"/>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GB" sz="1300"/>
          </a:p>
        </p:txBody>
      </p:sp>
      <p:pic>
        <p:nvPicPr>
          <p:cNvPr id="1026" name="Picture 2" descr="C:\Users\Toni tpv\Desktop\team.eps"/>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438007" y="885089"/>
            <a:ext cx="478139" cy="478139"/>
          </a:xfrm>
          <a:prstGeom prst="rect">
            <a:avLst/>
          </a:prstGeom>
          <a:noFill/>
          <a:extLst>
            <a:ext uri="{909E8E84-426E-40DD-AFC4-6F175D3DCCD1}">
              <a14:hiddenFill xmlns:a14="http://schemas.microsoft.com/office/drawing/2010/main">
                <a:solidFill>
                  <a:srgbClr val="FFFFFF"/>
                </a:solidFill>
              </a14:hiddenFill>
            </a:ext>
          </a:extLst>
        </p:spPr>
      </p:pic>
      <p:sp>
        <p:nvSpPr>
          <p:cNvPr id="66" name="65 Rectángulo redondeado"/>
          <p:cNvSpPr/>
          <p:nvPr/>
        </p:nvSpPr>
        <p:spPr bwMode="auto">
          <a:xfrm>
            <a:off x="1325277" y="2127747"/>
            <a:ext cx="4395436" cy="950380"/>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GB" sz="1300"/>
          </a:p>
        </p:txBody>
      </p:sp>
      <p:pic>
        <p:nvPicPr>
          <p:cNvPr id="67" name="Picture 2" descr="C:\Users\Toni tpv\Desktop\team.eps"/>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522727" y="2179866"/>
            <a:ext cx="478139" cy="478139"/>
          </a:xfrm>
          <a:prstGeom prst="rect">
            <a:avLst/>
          </a:prstGeom>
          <a:noFill/>
          <a:extLst>
            <a:ext uri="{909E8E84-426E-40DD-AFC4-6F175D3DCCD1}">
              <a14:hiddenFill xmlns:a14="http://schemas.microsoft.com/office/drawing/2010/main">
                <a:solidFill>
                  <a:srgbClr val="FFFFFF"/>
                </a:solidFill>
              </a14:hiddenFill>
            </a:ext>
          </a:extLst>
        </p:spPr>
      </p:pic>
      <p:sp>
        <p:nvSpPr>
          <p:cNvPr id="68" name="67 Rectángulo redondeado"/>
          <p:cNvSpPr/>
          <p:nvPr/>
        </p:nvSpPr>
        <p:spPr bwMode="auto">
          <a:xfrm>
            <a:off x="1325277" y="3379941"/>
            <a:ext cx="4395436" cy="1008575"/>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GB" sz="1300"/>
          </a:p>
        </p:txBody>
      </p:sp>
      <p:pic>
        <p:nvPicPr>
          <p:cNvPr id="69" name="Picture 2" descr="C:\Users\Toni tpv\Desktop\team.eps"/>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549829" y="3464400"/>
            <a:ext cx="478139" cy="47813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1438876" y="3914806"/>
            <a:ext cx="899943" cy="274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 name="82 Rectángulo"/>
          <p:cNvSpPr/>
          <p:nvPr/>
        </p:nvSpPr>
        <p:spPr>
          <a:xfrm>
            <a:off x="7472720" y="1824486"/>
            <a:ext cx="401072" cy="307777"/>
          </a:xfrm>
          <a:prstGeom prst="rect">
            <a:avLst/>
          </a:prstGeom>
        </p:spPr>
        <p:txBody>
          <a:bodyPr wrap="none">
            <a:spAutoFit/>
          </a:bodyPr>
          <a:lstStyle/>
          <a:p>
            <a:pPr defTabSz="685783" eaLnBrk="0" fontAlgn="base" hangingPunct="0">
              <a:spcBef>
                <a:spcPct val="0"/>
              </a:spcBef>
              <a:spcAft>
                <a:spcPct val="0"/>
              </a:spcAft>
            </a:pPr>
            <a:r>
              <a:rPr lang="el-GR" i="1" dirty="0">
                <a:solidFill>
                  <a:srgbClr val="FFFFFF"/>
                </a:solidFill>
                <a:latin typeface="Times New Roman"/>
                <a:cs typeface="Times New Roman"/>
              </a:rPr>
              <a:t>α</a:t>
            </a:r>
            <a:r>
              <a:rPr lang="en-GB" i="1" dirty="0">
                <a:solidFill>
                  <a:srgbClr val="FFFFFF"/>
                </a:solidFill>
                <a:latin typeface="Algerian" pitchFamily="82" charset="0"/>
              </a:rPr>
              <a:t>G</a:t>
            </a:r>
            <a:endParaRPr lang="en-GB" sz="1300" dirty="0"/>
          </a:p>
        </p:txBody>
      </p:sp>
      <p:cxnSp>
        <p:nvCxnSpPr>
          <p:cNvPr id="89" name="88 Conector recto de flecha"/>
          <p:cNvCxnSpPr>
            <a:endCxn id="1026" idx="1"/>
          </p:cNvCxnSpPr>
          <p:nvPr/>
        </p:nvCxnSpPr>
        <p:spPr bwMode="auto">
          <a:xfrm flipV="1">
            <a:off x="2069465" y="1124159"/>
            <a:ext cx="368542" cy="25477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3" name="92 Conector recto de flecha"/>
          <p:cNvCxnSpPr>
            <a:endCxn id="4" idx="1"/>
          </p:cNvCxnSpPr>
          <p:nvPr/>
        </p:nvCxnSpPr>
        <p:spPr bwMode="auto">
          <a:xfrm>
            <a:off x="2075757" y="1370848"/>
            <a:ext cx="1155196" cy="1082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6" name="95 Conector recto de flecha"/>
          <p:cNvCxnSpPr>
            <a:stCxn id="1026" idx="3"/>
            <a:endCxn id="4" idx="1"/>
          </p:cNvCxnSpPr>
          <p:nvPr/>
        </p:nvCxnSpPr>
        <p:spPr bwMode="auto">
          <a:xfrm>
            <a:off x="2916145" y="1124159"/>
            <a:ext cx="314808" cy="257512"/>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8" name="97 Conector recto de flecha"/>
          <p:cNvCxnSpPr/>
          <p:nvPr/>
        </p:nvCxnSpPr>
        <p:spPr bwMode="auto">
          <a:xfrm flipV="1">
            <a:off x="2027345" y="2390039"/>
            <a:ext cx="495381" cy="31026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9" name="98 Conector recto de flecha"/>
          <p:cNvCxnSpPr>
            <a:endCxn id="3" idx="1"/>
          </p:cNvCxnSpPr>
          <p:nvPr/>
        </p:nvCxnSpPr>
        <p:spPr bwMode="auto">
          <a:xfrm>
            <a:off x="2027345" y="2721066"/>
            <a:ext cx="1503336" cy="1616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0" name="99 Conector recto de flecha"/>
          <p:cNvCxnSpPr>
            <a:endCxn id="3" idx="1"/>
          </p:cNvCxnSpPr>
          <p:nvPr/>
        </p:nvCxnSpPr>
        <p:spPr bwMode="auto">
          <a:xfrm>
            <a:off x="3001646" y="2387434"/>
            <a:ext cx="529036" cy="34979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9" name="108 Conector recto de flecha"/>
          <p:cNvCxnSpPr>
            <a:stCxn id="1027" idx="0"/>
            <a:endCxn id="69" idx="1"/>
          </p:cNvCxnSpPr>
          <p:nvPr/>
        </p:nvCxnSpPr>
        <p:spPr bwMode="auto">
          <a:xfrm flipV="1">
            <a:off x="1888847" y="3703470"/>
            <a:ext cx="660981" cy="211336"/>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0" name="109 Conector recto de flecha"/>
          <p:cNvCxnSpPr>
            <a:stCxn id="1027" idx="3"/>
          </p:cNvCxnSpPr>
          <p:nvPr/>
        </p:nvCxnSpPr>
        <p:spPr bwMode="auto">
          <a:xfrm flipV="1">
            <a:off x="2338819" y="4035006"/>
            <a:ext cx="1175456" cy="1693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1" name="110 Conector recto de flecha"/>
          <p:cNvCxnSpPr>
            <a:stCxn id="69" idx="3"/>
          </p:cNvCxnSpPr>
          <p:nvPr/>
        </p:nvCxnSpPr>
        <p:spPr bwMode="auto">
          <a:xfrm>
            <a:off x="3027967" y="3703470"/>
            <a:ext cx="456158" cy="302914"/>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14" name="113 Imagen"/>
          <p:cNvPicPr>
            <a:picLocks noChangeAspect="1"/>
          </p:cNvPicPr>
          <p:nvPr/>
        </p:nvPicPr>
        <p:blipFill>
          <a:blip r:embed="rId13" cstate="print">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4589527" y="3467565"/>
            <a:ext cx="1214039" cy="910530"/>
          </a:xfrm>
          <a:prstGeom prst="rect">
            <a:avLst/>
          </a:prstGeom>
        </p:spPr>
      </p:pic>
      <p:cxnSp>
        <p:nvCxnSpPr>
          <p:cNvPr id="122" name="121 Conector recto de flecha"/>
          <p:cNvCxnSpPr>
            <a:stCxn id="3" idx="3"/>
            <a:endCxn id="24" idx="1"/>
          </p:cNvCxnSpPr>
          <p:nvPr/>
        </p:nvCxnSpPr>
        <p:spPr bwMode="auto">
          <a:xfrm flipV="1">
            <a:off x="3935865" y="2733468"/>
            <a:ext cx="1153630" cy="376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4" name="123 Conector recto de flecha"/>
          <p:cNvCxnSpPr>
            <a:stCxn id="4" idx="3"/>
            <a:endCxn id="23" idx="1"/>
          </p:cNvCxnSpPr>
          <p:nvPr/>
        </p:nvCxnSpPr>
        <p:spPr bwMode="auto">
          <a:xfrm flipV="1">
            <a:off x="4092983" y="1380701"/>
            <a:ext cx="896920" cy="969"/>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129 Rectángulo redondeado"/>
          <p:cNvSpPr/>
          <p:nvPr/>
        </p:nvSpPr>
        <p:spPr bwMode="auto">
          <a:xfrm>
            <a:off x="6017837" y="891510"/>
            <a:ext cx="1968624"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GB" sz="1300"/>
          </a:p>
        </p:txBody>
      </p:sp>
      <p:cxnSp>
        <p:nvCxnSpPr>
          <p:cNvPr id="131" name="130 Conector recto de flecha"/>
          <p:cNvCxnSpPr/>
          <p:nvPr/>
        </p:nvCxnSpPr>
        <p:spPr bwMode="auto">
          <a:xfrm>
            <a:off x="3564420" y="3068086"/>
            <a:ext cx="0" cy="311855"/>
          </a:xfrm>
          <a:prstGeom prst="straightConnector1">
            <a:avLst/>
          </a:prstGeom>
          <a:solidFill>
            <a:schemeClr val="accent1"/>
          </a:solidFill>
          <a:ln w="1905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2" name="131 Conector recto de flecha"/>
          <p:cNvCxnSpPr/>
          <p:nvPr/>
        </p:nvCxnSpPr>
        <p:spPr bwMode="auto">
          <a:xfrm flipV="1">
            <a:off x="4010209" y="3924370"/>
            <a:ext cx="874256" cy="1539"/>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6" name="125 CuadroTexto"/>
          <p:cNvSpPr txBox="1"/>
          <p:nvPr/>
        </p:nvSpPr>
        <p:spPr>
          <a:xfrm>
            <a:off x="5977949" y="563604"/>
            <a:ext cx="1936749" cy="307777"/>
          </a:xfrm>
          <a:prstGeom prst="rect">
            <a:avLst/>
          </a:prstGeom>
          <a:noFill/>
        </p:spPr>
        <p:txBody>
          <a:bodyPr wrap="none" rtlCol="0">
            <a:spAutoFit/>
          </a:bodyPr>
          <a:lstStyle/>
          <a:p>
            <a:pPr algn="ctr" defTabSz="685783" eaLnBrk="0" fontAlgn="base" hangingPunct="0">
              <a:spcBef>
                <a:spcPct val="0"/>
              </a:spcBef>
              <a:spcAft>
                <a:spcPct val="0"/>
              </a:spcAft>
            </a:pPr>
            <a:r>
              <a:rPr lang="en-GB" dirty="0">
                <a:solidFill>
                  <a:srgbClr val="FFFFFF"/>
                </a:solidFill>
                <a:latin typeface="Arial" charset="0"/>
                <a:ea typeface="Arial" charset="0"/>
                <a:cs typeface="Arial" charset="0"/>
              </a:rPr>
              <a:t>Development Process</a:t>
            </a:r>
          </a:p>
        </p:txBody>
      </p:sp>
      <p:pic>
        <p:nvPicPr>
          <p:cNvPr id="1028" name="Picture 4" descr="C:\Users\Toni tpv\Desktop\sitemap.eps"/>
          <p:cNvPicPr>
            <a:picLocks noChangeAspect="1" noChangeArrowheads="1"/>
          </p:cNvPicPr>
          <p:nvPr/>
        </p:nvPicPr>
        <p:blipFill>
          <a:blip r:embed="rId15">
            <a:lum bright="70000" contrast="-70000"/>
            <a:extLst>
              <a:ext uri="{28A0092B-C50C-407E-A947-70E740481C1C}">
                <a14:useLocalDpi xmlns:a14="http://schemas.microsoft.com/office/drawing/2010/main"/>
              </a:ext>
            </a:extLst>
          </a:blip>
          <a:srcRect/>
          <a:stretch>
            <a:fillRect/>
          </a:stretch>
        </p:blipFill>
        <p:spPr bwMode="auto">
          <a:xfrm>
            <a:off x="6331182" y="1053912"/>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57" name="156 Imagen"/>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6555641" y="1022992"/>
            <a:ext cx="303336" cy="303336"/>
          </a:xfrm>
          <a:prstGeom prst="rect">
            <a:avLst/>
          </a:prstGeom>
        </p:spPr>
      </p:pic>
      <p:pic>
        <p:nvPicPr>
          <p:cNvPr id="158" name="Picture 4" descr="C:\Users\Toni tpv\Desktop\sitemap.eps"/>
          <p:cNvPicPr>
            <a:picLocks noChangeAspect="1" noChangeArrowheads="1"/>
          </p:cNvPicPr>
          <p:nvPr/>
        </p:nvPicPr>
        <p:blipFill>
          <a:blip r:embed="rId15">
            <a:lum bright="70000" contrast="-70000"/>
            <a:extLst>
              <a:ext uri="{28A0092B-C50C-407E-A947-70E740481C1C}">
                <a14:useLocalDpi xmlns:a14="http://schemas.microsoft.com/office/drawing/2010/main"/>
              </a:ext>
            </a:extLst>
          </a:blip>
          <a:srcRect/>
          <a:stretch>
            <a:fillRect/>
          </a:stretch>
        </p:blipFill>
        <p:spPr bwMode="auto">
          <a:xfrm>
            <a:off x="7060158" y="2401848"/>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60" name="159 Imagen"/>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7023244" y="2341811"/>
            <a:ext cx="810373" cy="319933"/>
          </a:xfrm>
          <a:prstGeom prst="rect">
            <a:avLst/>
          </a:prstGeom>
        </p:spPr>
      </p:pic>
      <p:cxnSp>
        <p:nvCxnSpPr>
          <p:cNvPr id="161" name="160 Conector recto de flecha"/>
          <p:cNvCxnSpPr>
            <a:stCxn id="23" idx="3"/>
            <a:endCxn id="1028" idx="1"/>
          </p:cNvCxnSpPr>
          <p:nvPr/>
        </p:nvCxnSpPr>
        <p:spPr bwMode="auto">
          <a:xfrm>
            <a:off x="5613848" y="1380702"/>
            <a:ext cx="717335" cy="1117"/>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7" name="166 Conector recto de flecha"/>
          <p:cNvCxnSpPr>
            <a:stCxn id="24" idx="3"/>
            <a:endCxn id="158" idx="1"/>
          </p:cNvCxnSpPr>
          <p:nvPr/>
        </p:nvCxnSpPr>
        <p:spPr bwMode="auto">
          <a:xfrm flipV="1">
            <a:off x="5615709" y="2729755"/>
            <a:ext cx="1444450" cy="3713"/>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69" name="Picture 4" descr="C:\Users\Toni tpv\Desktop\sitemap.eps"/>
          <p:cNvPicPr>
            <a:picLocks noChangeAspect="1" noChangeArrowheads="1"/>
          </p:cNvPicPr>
          <p:nvPr/>
        </p:nvPicPr>
        <p:blipFill>
          <a:blip r:embed="rId15">
            <a:lum bright="70000" contrast="-70000"/>
            <a:extLst>
              <a:ext uri="{28A0092B-C50C-407E-A947-70E740481C1C}">
                <a14:useLocalDpi xmlns:a14="http://schemas.microsoft.com/office/drawing/2010/main"/>
              </a:ext>
            </a:extLst>
          </a:blip>
          <a:srcRect/>
          <a:stretch>
            <a:fillRect/>
          </a:stretch>
        </p:blipFill>
        <p:spPr bwMode="auto">
          <a:xfrm>
            <a:off x="6657919" y="3598854"/>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70" name="169 Imagen"/>
          <p:cNvPicPr>
            <a:picLocks noChangeAspect="1"/>
          </p:cNvPicPr>
          <p:nvPr/>
        </p:nvPicPr>
        <p:blipFill>
          <a:blip r:embed="rId18" cstate="print">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6748807" y="3364465"/>
            <a:ext cx="588356" cy="541029"/>
          </a:xfrm>
          <a:prstGeom prst="rect">
            <a:avLst/>
          </a:prstGeom>
        </p:spPr>
      </p:pic>
      <p:cxnSp>
        <p:nvCxnSpPr>
          <p:cNvPr id="171" name="170 Conector recto de flecha"/>
          <p:cNvCxnSpPr>
            <a:endCxn id="169" idx="1"/>
          </p:cNvCxnSpPr>
          <p:nvPr/>
        </p:nvCxnSpPr>
        <p:spPr bwMode="auto">
          <a:xfrm>
            <a:off x="5460783" y="3924370"/>
            <a:ext cx="1197137" cy="239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3" name="172 CuadroTexto"/>
          <p:cNvSpPr txBox="1"/>
          <p:nvPr/>
        </p:nvSpPr>
        <p:spPr>
          <a:xfrm>
            <a:off x="3593287" y="813188"/>
            <a:ext cx="560996" cy="369332"/>
          </a:xfrm>
          <a:prstGeom prst="rect">
            <a:avLst/>
          </a:prstGeom>
          <a:noFill/>
        </p:spPr>
        <p:txBody>
          <a:bodyPr wrap="square" rtlCol="0">
            <a:spAutoFit/>
          </a:bodyPr>
          <a:lstStyle/>
          <a:p>
            <a:pPr defTabSz="685783" eaLnBrk="0" fontAlgn="base" hangingPunct="0">
              <a:spcBef>
                <a:spcPct val="0"/>
              </a:spcBef>
              <a:spcAft>
                <a:spcPct val="0"/>
              </a:spcAft>
            </a:pPr>
            <a:r>
              <a:rPr lang="en-GB" sz="1800" i="1" dirty="0">
                <a:solidFill>
                  <a:srgbClr val="5B9BD5"/>
                </a:solidFill>
                <a:latin typeface="Algerian" pitchFamily="82" charset="0"/>
              </a:rPr>
              <a:t>C’</a:t>
            </a:r>
          </a:p>
        </p:txBody>
      </p:sp>
      <p:sp>
        <p:nvSpPr>
          <p:cNvPr id="175" name="174 CuadroTexto"/>
          <p:cNvSpPr txBox="1"/>
          <p:nvPr/>
        </p:nvSpPr>
        <p:spPr>
          <a:xfrm rot="16200000">
            <a:off x="15889" y="2495055"/>
            <a:ext cx="1930337" cy="307777"/>
          </a:xfrm>
          <a:prstGeom prst="rect">
            <a:avLst/>
          </a:prstGeom>
          <a:noFill/>
        </p:spPr>
        <p:txBody>
          <a:bodyPr wrap="none" rtlCol="0">
            <a:spAutoFit/>
          </a:bodyPr>
          <a:lstStyle/>
          <a:p>
            <a:pPr defTabSz="685783" eaLnBrk="0" fontAlgn="base" hangingPunct="0">
              <a:spcBef>
                <a:spcPct val="0"/>
              </a:spcBef>
              <a:spcAft>
                <a:spcPct val="0"/>
              </a:spcAft>
            </a:pPr>
            <a:r>
              <a:rPr lang="en-GB" dirty="0">
                <a:solidFill>
                  <a:srgbClr val="FFFFFF"/>
                </a:solidFill>
                <a:latin typeface="Arial" charset="0"/>
                <a:ea typeface="Arial" charset="0"/>
                <a:cs typeface="Arial" charset="0"/>
              </a:rPr>
              <a:t>Category Company </a:t>
            </a:r>
            <a:r>
              <a:rPr lang="en-GB" i="1" dirty="0">
                <a:solidFill>
                  <a:srgbClr val="FFFFFF"/>
                </a:solidFill>
                <a:latin typeface="Algerian" pitchFamily="82" charset="0"/>
              </a:rPr>
              <a:t>C</a:t>
            </a:r>
            <a:r>
              <a:rPr lang="en-GB" dirty="0">
                <a:solidFill>
                  <a:srgbClr val="FFFFFF"/>
                </a:solidFill>
              </a:rPr>
              <a:t> </a:t>
            </a:r>
            <a:endParaRPr lang="en-GB" sz="800" dirty="0">
              <a:solidFill>
                <a:srgbClr val="FFFFFF"/>
              </a:solidFill>
            </a:endParaRPr>
          </a:p>
        </p:txBody>
      </p:sp>
      <p:sp>
        <p:nvSpPr>
          <p:cNvPr id="1035" name="1034 Rectángulo"/>
          <p:cNvSpPr/>
          <p:nvPr/>
        </p:nvSpPr>
        <p:spPr>
          <a:xfrm>
            <a:off x="5758080" y="1065259"/>
            <a:ext cx="284052" cy="307777"/>
          </a:xfrm>
          <a:prstGeom prst="rect">
            <a:avLst/>
          </a:prstGeom>
        </p:spPr>
        <p:txBody>
          <a:bodyPr wrap="none">
            <a:spAutoFit/>
          </a:bodyPr>
          <a:lstStyle/>
          <a:p>
            <a:pPr defTabSz="685783" eaLnBrk="0" fontAlgn="base" hangingPunct="0">
              <a:spcBef>
                <a:spcPct val="0"/>
              </a:spcBef>
              <a:spcAft>
                <a:spcPct val="0"/>
              </a:spcAft>
            </a:pPr>
            <a:r>
              <a:rPr lang="en-GB" i="1" dirty="0">
                <a:solidFill>
                  <a:srgbClr val="FFFFFF"/>
                </a:solidFill>
                <a:latin typeface="Algerian" pitchFamily="82" charset="0"/>
              </a:rPr>
              <a:t>F</a:t>
            </a:r>
            <a:endParaRPr lang="en-GB" sz="1300" dirty="0"/>
          </a:p>
        </p:txBody>
      </p:sp>
      <p:sp>
        <p:nvSpPr>
          <p:cNvPr id="1036" name="1035 Rectángulo"/>
          <p:cNvSpPr/>
          <p:nvPr/>
        </p:nvSpPr>
        <p:spPr>
          <a:xfrm>
            <a:off x="2432677" y="1408100"/>
            <a:ext cx="502061" cy="338554"/>
          </a:xfrm>
          <a:prstGeom prst="rect">
            <a:avLst/>
          </a:prstGeom>
        </p:spPr>
        <p:txBody>
          <a:bodyPr wrap="none">
            <a:spAutoFit/>
          </a:bodyPr>
          <a:lstStyle/>
          <a:p>
            <a:pPr defTabSz="685783" eaLnBrk="0" fontAlgn="base" hangingPunct="0">
              <a:spcBef>
                <a:spcPct val="0"/>
              </a:spcBef>
              <a:spcAft>
                <a:spcPct val="0"/>
              </a:spcAft>
            </a:pPr>
            <a:r>
              <a:rPr lang="en-GB" sz="1600" b="1" i="1" dirty="0" err="1">
                <a:solidFill>
                  <a:srgbClr val="FFFFFF"/>
                </a:solidFill>
                <a:latin typeface="French Script MT" pitchFamily="66" charset="0"/>
              </a:rPr>
              <a:t>h·g</a:t>
            </a:r>
            <a:endParaRPr lang="en-GB" sz="1600" b="1" dirty="0">
              <a:latin typeface="French Script MT" pitchFamily="66" charset="0"/>
            </a:endParaRPr>
          </a:p>
        </p:txBody>
      </p:sp>
      <p:sp>
        <p:nvSpPr>
          <p:cNvPr id="180" name="179 Rectángulo"/>
          <p:cNvSpPr/>
          <p:nvPr/>
        </p:nvSpPr>
        <p:spPr>
          <a:xfrm>
            <a:off x="2080726" y="875801"/>
            <a:ext cx="285656" cy="338554"/>
          </a:xfrm>
          <a:prstGeom prst="rect">
            <a:avLst/>
          </a:prstGeom>
        </p:spPr>
        <p:txBody>
          <a:bodyPr wrap="none">
            <a:spAutoFit/>
          </a:bodyPr>
          <a:lstStyle/>
          <a:p>
            <a:pPr defTabSz="685783" eaLnBrk="0" fontAlgn="base" hangingPunct="0">
              <a:spcBef>
                <a:spcPct val="0"/>
              </a:spcBef>
              <a:spcAft>
                <a:spcPct val="0"/>
              </a:spcAft>
            </a:pPr>
            <a:r>
              <a:rPr lang="en-GB" sz="1600" b="1" i="1" dirty="0">
                <a:solidFill>
                  <a:srgbClr val="FFFFFF"/>
                </a:solidFill>
                <a:latin typeface="French Script MT" pitchFamily="66" charset="0"/>
              </a:rPr>
              <a:t>g</a:t>
            </a:r>
            <a:endParaRPr lang="en-GB" sz="1600" b="1" dirty="0">
              <a:latin typeface="French Script MT" pitchFamily="66" charset="0"/>
            </a:endParaRPr>
          </a:p>
        </p:txBody>
      </p:sp>
      <p:sp>
        <p:nvSpPr>
          <p:cNvPr id="182" name="181 Rectángulo"/>
          <p:cNvSpPr/>
          <p:nvPr/>
        </p:nvSpPr>
        <p:spPr>
          <a:xfrm>
            <a:off x="2966384" y="866870"/>
            <a:ext cx="348172" cy="338554"/>
          </a:xfrm>
          <a:prstGeom prst="rect">
            <a:avLst/>
          </a:prstGeom>
        </p:spPr>
        <p:txBody>
          <a:bodyPr wrap="none">
            <a:spAutoFit/>
          </a:bodyPr>
          <a:lstStyle/>
          <a:p>
            <a:pPr defTabSz="685783" eaLnBrk="0" fontAlgn="base" hangingPunct="0">
              <a:spcBef>
                <a:spcPct val="0"/>
              </a:spcBef>
              <a:spcAft>
                <a:spcPct val="0"/>
              </a:spcAft>
            </a:pPr>
            <a:r>
              <a:rPr lang="en-GB" sz="1600" b="1" i="1" dirty="0">
                <a:solidFill>
                  <a:srgbClr val="FFFFFF"/>
                </a:solidFill>
                <a:latin typeface="French Script MT" pitchFamily="66" charset="0"/>
              </a:rPr>
              <a:t>h</a:t>
            </a:r>
            <a:endParaRPr lang="en-GB" sz="1600" b="1" dirty="0">
              <a:latin typeface="French Script MT" pitchFamily="66" charset="0"/>
            </a:endParaRPr>
          </a:p>
        </p:txBody>
      </p:sp>
      <p:sp>
        <p:nvSpPr>
          <p:cNvPr id="59" name="58 Rectángulo"/>
          <p:cNvSpPr/>
          <p:nvPr/>
        </p:nvSpPr>
        <p:spPr>
          <a:xfrm>
            <a:off x="3657484" y="1845616"/>
            <a:ext cx="1013419" cy="261610"/>
          </a:xfrm>
          <a:prstGeom prst="rect">
            <a:avLst/>
          </a:prstGeom>
        </p:spPr>
        <p:txBody>
          <a:bodyPr wrap="none">
            <a:spAutoFit/>
          </a:bodyPr>
          <a:lstStyle/>
          <a:p>
            <a:pPr defTabSz="685783" eaLnBrk="0" fontAlgn="base" hangingPunct="0">
              <a:spcBef>
                <a:spcPct val="0"/>
              </a:spcBef>
              <a:spcAft>
                <a:spcPct val="0"/>
              </a:spcAft>
            </a:pPr>
            <a:r>
              <a:rPr lang="en-GB" sz="1100" i="1" dirty="0">
                <a:solidFill>
                  <a:srgbClr val="FFFFFF"/>
                </a:solidFill>
                <a:latin typeface="Algerian" pitchFamily="82" charset="0"/>
              </a:rPr>
              <a:t>F </a:t>
            </a:r>
            <a:r>
              <a:rPr lang="en-GB" sz="1100" i="1" dirty="0">
                <a:solidFill>
                  <a:srgbClr val="DBB76C"/>
                </a:solidFill>
                <a:latin typeface="Algerian" pitchFamily="82" charset="0"/>
              </a:rPr>
              <a:t>(</a:t>
            </a:r>
            <a:r>
              <a:rPr lang="en-GB" sz="1100" i="1" dirty="0" err="1">
                <a:solidFill>
                  <a:srgbClr val="DBB76C"/>
                </a:solidFill>
                <a:latin typeface="Algerian" pitchFamily="82" charset="0"/>
              </a:rPr>
              <a:t>Functor</a:t>
            </a:r>
            <a:r>
              <a:rPr lang="en-GB" sz="1100" i="1" dirty="0">
                <a:solidFill>
                  <a:srgbClr val="DBB76C"/>
                </a:solidFill>
                <a:latin typeface="Algerian" pitchFamily="82" charset="0"/>
              </a:rPr>
              <a:t>)</a:t>
            </a:r>
            <a:endParaRPr lang="en-GB" sz="1100" dirty="0">
              <a:solidFill>
                <a:srgbClr val="DBB76C"/>
              </a:solidFill>
            </a:endParaRPr>
          </a:p>
        </p:txBody>
      </p:sp>
      <p:sp>
        <p:nvSpPr>
          <p:cNvPr id="60" name="59 Rectángulo"/>
          <p:cNvSpPr/>
          <p:nvPr/>
        </p:nvSpPr>
        <p:spPr>
          <a:xfrm>
            <a:off x="3678749" y="3092991"/>
            <a:ext cx="1043876" cy="261610"/>
          </a:xfrm>
          <a:prstGeom prst="rect">
            <a:avLst/>
          </a:prstGeom>
        </p:spPr>
        <p:txBody>
          <a:bodyPr wrap="none">
            <a:spAutoFit/>
          </a:bodyPr>
          <a:lstStyle/>
          <a:p>
            <a:pPr defTabSz="685783" eaLnBrk="0" fontAlgn="base" hangingPunct="0">
              <a:spcBef>
                <a:spcPct val="0"/>
              </a:spcBef>
              <a:spcAft>
                <a:spcPct val="0"/>
              </a:spcAft>
            </a:pPr>
            <a:r>
              <a:rPr lang="en-GB" sz="1100" i="1" dirty="0">
                <a:solidFill>
                  <a:srgbClr val="FFFFFF"/>
                </a:solidFill>
                <a:latin typeface="Algerian" pitchFamily="82" charset="0"/>
              </a:rPr>
              <a:t>F’ </a:t>
            </a:r>
            <a:r>
              <a:rPr lang="en-GB" sz="1100" i="1" dirty="0">
                <a:solidFill>
                  <a:srgbClr val="DBB76C"/>
                </a:solidFill>
                <a:latin typeface="Algerian" pitchFamily="82" charset="0"/>
              </a:rPr>
              <a:t>(</a:t>
            </a:r>
            <a:r>
              <a:rPr lang="en-GB" sz="1100" i="1" dirty="0" err="1">
                <a:solidFill>
                  <a:srgbClr val="DBB76C"/>
                </a:solidFill>
                <a:latin typeface="Algerian" pitchFamily="82" charset="0"/>
              </a:rPr>
              <a:t>Functor</a:t>
            </a:r>
            <a:r>
              <a:rPr lang="en-GB" sz="1100" i="1" dirty="0">
                <a:solidFill>
                  <a:srgbClr val="DBB76C"/>
                </a:solidFill>
                <a:latin typeface="Algerian" pitchFamily="82" charset="0"/>
              </a:rPr>
              <a:t>)</a:t>
            </a:r>
            <a:endParaRPr lang="en-GB" sz="1100" dirty="0">
              <a:solidFill>
                <a:srgbClr val="DBB76C"/>
              </a:solidFill>
            </a:endParaRPr>
          </a:p>
        </p:txBody>
      </p:sp>
      <p:cxnSp>
        <p:nvCxnSpPr>
          <p:cNvPr id="74" name="Elbow Connector 73"/>
          <p:cNvCxnSpPr>
            <a:stCxn id="1028" idx="3"/>
            <a:endCxn id="160" idx="0"/>
          </p:cNvCxnSpPr>
          <p:nvPr/>
        </p:nvCxnSpPr>
        <p:spPr bwMode="auto">
          <a:xfrm>
            <a:off x="7083438" y="1381818"/>
            <a:ext cx="344992" cy="959992"/>
          </a:xfrm>
          <a:prstGeom prst="bentConnector2">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1365773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6" y="79375"/>
            <a:ext cx="17812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err="1">
                <a:solidFill>
                  <a:srgbClr val="DBB76C"/>
                </a:solidFill>
                <a:latin typeface="Arial" charset="0"/>
                <a:ea typeface="Arial" charset="0"/>
                <a:cs typeface="Arial" charset="0"/>
              </a:rPr>
              <a:t>Juicero</a:t>
            </a:r>
            <a:r>
              <a:rPr lang="en-US" altLang="x-none" sz="2000" b="1" dirty="0">
                <a:solidFill>
                  <a:srgbClr val="DBB76C"/>
                </a:solidFill>
                <a:latin typeface="Arial" charset="0"/>
                <a:ea typeface="Arial" charset="0"/>
                <a:cs typeface="Arial" charset="0"/>
              </a:rPr>
              <a:t> Case</a:t>
            </a:r>
            <a:endParaRPr lang="zh-CN" altLang="en-US" sz="2000" b="1" dirty="0">
              <a:solidFill>
                <a:srgbClr val="DBB76C"/>
              </a:solidFill>
              <a:latin typeface="Arial" charset="0"/>
              <a:ea typeface="Arial" charset="0"/>
              <a:cs typeface="Arial" charset="0"/>
            </a:endParaRPr>
          </a:p>
        </p:txBody>
      </p:sp>
      <p:sp>
        <p:nvSpPr>
          <p:cNvPr id="10247" name="矩形 2"/>
          <p:cNvSpPr>
            <a:spLocks noChangeArrowheads="1"/>
          </p:cNvSpPr>
          <p:nvPr/>
        </p:nvSpPr>
        <p:spPr bwMode="auto">
          <a:xfrm>
            <a:off x="1" y="1"/>
            <a:ext cx="428625" cy="557213"/>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sp>
        <p:nvSpPr>
          <p:cNvPr id="5" name="4 CuadroTexto"/>
          <p:cNvSpPr txBox="1"/>
          <p:nvPr/>
        </p:nvSpPr>
        <p:spPr>
          <a:xfrm>
            <a:off x="2328530" y="2258560"/>
            <a:ext cx="4004634" cy="830997"/>
          </a:xfrm>
          <a:prstGeom prst="rect">
            <a:avLst/>
          </a:prstGeom>
          <a:noFill/>
        </p:spPr>
        <p:txBody>
          <a:bodyPr wrap="square" rtlCol="0">
            <a:spAutoFit/>
          </a:bodyPr>
          <a:lstStyle/>
          <a:p>
            <a:pPr algn="ctr" defTabSz="685783" eaLnBrk="0" fontAlgn="base" hangingPunct="0">
              <a:spcBef>
                <a:spcPct val="0"/>
              </a:spcBef>
              <a:spcAft>
                <a:spcPct val="0"/>
              </a:spcAft>
            </a:pPr>
            <a:r>
              <a:rPr lang="en-GB" sz="4800" dirty="0">
                <a:solidFill>
                  <a:srgbClr val="FFFFFF"/>
                </a:solidFill>
                <a:latin typeface="Arial" charset="0"/>
                <a:ea typeface="Arial" charset="0"/>
                <a:cs typeface="Arial" charset="0"/>
              </a:rPr>
              <a:t>120M USD</a:t>
            </a:r>
            <a:endParaRPr lang="en-GB" sz="1600" dirty="0">
              <a:solidFill>
                <a:srgbClr val="FFFFFF"/>
              </a:solidFill>
              <a:latin typeface="Arial" charset="0"/>
              <a:ea typeface="Arial" charset="0"/>
              <a:cs typeface="Arial" charset="0"/>
            </a:endParaRPr>
          </a:p>
        </p:txBody>
      </p:sp>
      <p:pic>
        <p:nvPicPr>
          <p:cNvPr id="59" name="58 Imagen"/>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514" y="1543195"/>
            <a:ext cx="2459573" cy="2261729"/>
          </a:xfrm>
          <a:prstGeom prst="rect">
            <a:avLst/>
          </a:prstGeom>
        </p:spPr>
      </p:pic>
      <p:pic>
        <p:nvPicPr>
          <p:cNvPr id="60" name="59 Imagen"/>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1556844" y="1176355"/>
            <a:ext cx="1349186" cy="1011890"/>
          </a:xfrm>
          <a:prstGeom prst="rect">
            <a:avLst/>
          </a:prstGeom>
        </p:spPr>
      </p:pic>
      <p:pic>
        <p:nvPicPr>
          <p:cNvPr id="7" name="6 Imagen"/>
          <p:cNvPicPr>
            <a:picLocks noChangeAspect="1"/>
          </p:cNvPicPr>
          <p:nvPr/>
        </p:nvPicPr>
        <p:blipFill>
          <a:blip r:embed="rId6">
            <a:extLst>
              <a:ext uri="{BEBA8EAE-BF5A-486C-A8C5-ECC9F3942E4B}">
                <a14:imgProps xmlns:a14="http://schemas.microsoft.com/office/drawing/2010/main">
                  <a14:imgLayer r:embed="rId7">
                    <a14:imgEffect>
                      <a14:backgroundRemoval t="0" b="100000" l="10000" r="90000"/>
                    </a14:imgEffect>
                  </a14:imgLayer>
                </a14:imgProps>
              </a:ext>
              <a:ext uri="{28A0092B-C50C-407E-A947-70E740481C1C}">
                <a14:useLocalDpi xmlns:a14="http://schemas.microsoft.com/office/drawing/2010/main"/>
              </a:ext>
            </a:extLst>
          </a:blip>
          <a:stretch>
            <a:fillRect/>
          </a:stretch>
        </p:blipFill>
        <p:spPr>
          <a:xfrm>
            <a:off x="5927726" y="1779048"/>
            <a:ext cx="3216275" cy="1809690"/>
          </a:xfrm>
          <a:prstGeom prst="rect">
            <a:avLst/>
          </a:prstGeom>
        </p:spPr>
      </p:pic>
      <p:sp>
        <p:nvSpPr>
          <p:cNvPr id="61" name="60 CuadroTexto"/>
          <p:cNvSpPr txBox="1"/>
          <p:nvPr/>
        </p:nvSpPr>
        <p:spPr>
          <a:xfrm>
            <a:off x="6281426" y="1372034"/>
            <a:ext cx="2508871" cy="369332"/>
          </a:xfrm>
          <a:prstGeom prst="rect">
            <a:avLst/>
          </a:prstGeom>
          <a:noFill/>
        </p:spPr>
        <p:txBody>
          <a:bodyPr wrap="square" rtlCol="0">
            <a:spAutoFit/>
          </a:bodyPr>
          <a:lstStyle/>
          <a:p>
            <a:pPr algn="ctr" defTabSz="685783" eaLnBrk="0" fontAlgn="base" hangingPunct="0">
              <a:spcBef>
                <a:spcPct val="0"/>
              </a:spcBef>
              <a:spcAft>
                <a:spcPct val="0"/>
              </a:spcAft>
            </a:pPr>
            <a:r>
              <a:rPr lang="en-GB" sz="1800" dirty="0">
                <a:solidFill>
                  <a:srgbClr val="FFFFFF"/>
                </a:solidFill>
                <a:latin typeface="Arial" charset="0"/>
                <a:ea typeface="Arial" charset="0"/>
                <a:cs typeface="Arial" charset="0"/>
              </a:rPr>
              <a:t>What happened?</a:t>
            </a:r>
            <a:endParaRPr lang="en-GB" sz="700" dirty="0">
              <a:solidFill>
                <a:srgbClr val="FFFFFF"/>
              </a:solidFill>
              <a:latin typeface="Arial" charset="0"/>
              <a:ea typeface="Arial" charset="0"/>
              <a:cs typeface="Arial" charset="0"/>
            </a:endParaRPr>
          </a:p>
        </p:txBody>
      </p:sp>
      <p:sp>
        <p:nvSpPr>
          <p:cNvPr id="2" name="1 Rectángulo"/>
          <p:cNvSpPr/>
          <p:nvPr/>
        </p:nvSpPr>
        <p:spPr>
          <a:xfrm>
            <a:off x="7025947" y="3608257"/>
            <a:ext cx="1019831" cy="276999"/>
          </a:xfrm>
          <a:prstGeom prst="rect">
            <a:avLst/>
          </a:prstGeom>
        </p:spPr>
        <p:txBody>
          <a:bodyPr wrap="none">
            <a:spAutoFit/>
          </a:bodyPr>
          <a:lstStyle/>
          <a:p>
            <a:pPr defTabSz="685783" eaLnBrk="0" fontAlgn="base" hangingPunct="0">
              <a:spcBef>
                <a:spcPct val="0"/>
              </a:spcBef>
              <a:spcAft>
                <a:spcPct val="0"/>
              </a:spcAft>
            </a:pPr>
            <a:r>
              <a:rPr lang="en-GB" sz="1200" dirty="0">
                <a:solidFill>
                  <a:srgbClr val="FFFFFF"/>
                </a:solidFill>
                <a:latin typeface="Arial" charset="0"/>
                <a:ea typeface="Arial" charset="0"/>
                <a:cs typeface="Arial" charset="0"/>
              </a:rPr>
              <a:t>Doug Evans</a:t>
            </a:r>
            <a:endParaRPr lang="en-GB" sz="1300" dirty="0">
              <a:latin typeface="Arial" charset="0"/>
              <a:ea typeface="Arial" charset="0"/>
              <a:cs typeface="Arial" charset="0"/>
            </a:endParaRPr>
          </a:p>
        </p:txBody>
      </p:sp>
    </p:spTree>
    <p:extLst>
      <p:ext uri="{BB962C8B-B14F-4D97-AF65-F5344CB8AC3E}">
        <p14:creationId xmlns:p14="http://schemas.microsoft.com/office/powerpoint/2010/main" val="34013189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矩形 1"/>
          <p:cNvSpPr>
            <a:spLocks noChangeArrowheads="1"/>
          </p:cNvSpPr>
          <p:nvPr/>
        </p:nvSpPr>
        <p:spPr bwMode="auto">
          <a:xfrm>
            <a:off x="428626" y="79375"/>
            <a:ext cx="43316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err="1">
                <a:solidFill>
                  <a:srgbClr val="DBB76C"/>
                </a:solidFill>
                <a:latin typeface="Arial" charset="0"/>
                <a:ea typeface="Arial" charset="0"/>
                <a:cs typeface="Arial" charset="0"/>
              </a:rPr>
              <a:t>Juicero</a:t>
            </a:r>
            <a:r>
              <a:rPr lang="en-US" altLang="x-none" sz="2000" b="1" dirty="0">
                <a:solidFill>
                  <a:srgbClr val="DBB76C"/>
                </a:solidFill>
                <a:latin typeface="Arial" charset="0"/>
                <a:ea typeface="Arial" charset="0"/>
                <a:cs typeface="Arial" charset="0"/>
              </a:rPr>
              <a:t> by using Category Theory</a:t>
            </a:r>
            <a:endParaRPr lang="zh-CN" altLang="en-US" sz="2000" b="1" dirty="0">
              <a:solidFill>
                <a:srgbClr val="DBB76C"/>
              </a:solidFill>
              <a:latin typeface="Arial" charset="0"/>
              <a:ea typeface="Arial" charset="0"/>
              <a:cs typeface="Arial" charset="0"/>
            </a:endParaRPr>
          </a:p>
        </p:txBody>
      </p:sp>
      <p:sp>
        <p:nvSpPr>
          <p:cNvPr id="10247" name="矩形 2"/>
          <p:cNvSpPr>
            <a:spLocks noChangeArrowheads="1"/>
          </p:cNvSpPr>
          <p:nvPr/>
        </p:nvSpPr>
        <p:spPr bwMode="auto">
          <a:xfrm>
            <a:off x="1" y="1"/>
            <a:ext cx="428625" cy="557213"/>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pic>
        <p:nvPicPr>
          <p:cNvPr id="52" name="51 Imagen"/>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90996" y="1052842"/>
            <a:ext cx="956281" cy="956281"/>
          </a:xfrm>
          <a:prstGeom prst="rect">
            <a:avLst/>
          </a:prstGeom>
        </p:spPr>
      </p:pic>
      <p:pic>
        <p:nvPicPr>
          <p:cNvPr id="53" name="52 Imagen"/>
          <p:cNvPicPr>
            <a:picLocks noChangeAspect="1"/>
          </p:cNvPicPr>
          <p:nvPr/>
        </p:nvPicPr>
        <p:blipFill>
          <a:blip r:embed="rId4" cstate="print">
            <a:lum bright="70000" contrast="-70000"/>
            <a:extLst>
              <a:ext uri="{28A0092B-C50C-407E-A947-70E740481C1C}">
                <a14:useLocalDpi xmlns:a14="http://schemas.microsoft.com/office/drawing/2010/main"/>
              </a:ext>
            </a:extLst>
          </a:blip>
          <a:stretch>
            <a:fillRect/>
          </a:stretch>
        </p:blipFill>
        <p:spPr>
          <a:xfrm>
            <a:off x="1363731" y="2720364"/>
            <a:ext cx="1010808" cy="636454"/>
          </a:xfrm>
          <a:prstGeom prst="rect">
            <a:avLst/>
          </a:prstGeom>
        </p:spPr>
      </p:pic>
      <p:pic>
        <p:nvPicPr>
          <p:cNvPr id="1027" name="Picture 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419164" y="3901249"/>
            <a:ext cx="899943" cy="274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 name="82 Rectángulo"/>
          <p:cNvSpPr/>
          <p:nvPr/>
        </p:nvSpPr>
        <p:spPr>
          <a:xfrm>
            <a:off x="3081329" y="2127646"/>
            <a:ext cx="401072" cy="307777"/>
          </a:xfrm>
          <a:prstGeom prst="rect">
            <a:avLst/>
          </a:prstGeom>
        </p:spPr>
        <p:txBody>
          <a:bodyPr wrap="none">
            <a:spAutoFit/>
          </a:bodyPr>
          <a:lstStyle/>
          <a:p>
            <a:pPr defTabSz="685783" eaLnBrk="0" fontAlgn="base" hangingPunct="0">
              <a:spcBef>
                <a:spcPct val="0"/>
              </a:spcBef>
              <a:spcAft>
                <a:spcPct val="0"/>
              </a:spcAft>
            </a:pPr>
            <a:r>
              <a:rPr lang="el-GR" i="1" dirty="0">
                <a:solidFill>
                  <a:srgbClr val="FFFFFF"/>
                </a:solidFill>
                <a:latin typeface="Times New Roman"/>
                <a:cs typeface="Times New Roman"/>
              </a:rPr>
              <a:t>α</a:t>
            </a:r>
            <a:r>
              <a:rPr lang="en-GB" i="1" dirty="0">
                <a:solidFill>
                  <a:srgbClr val="FFFFFF"/>
                </a:solidFill>
                <a:latin typeface="Algerian" pitchFamily="82" charset="0"/>
              </a:rPr>
              <a:t>G</a:t>
            </a:r>
            <a:endParaRPr lang="en-GB" sz="1300" dirty="0"/>
          </a:p>
        </p:txBody>
      </p:sp>
      <p:sp>
        <p:nvSpPr>
          <p:cNvPr id="130" name="129 Rectángulo redondeado"/>
          <p:cNvSpPr/>
          <p:nvPr/>
        </p:nvSpPr>
        <p:spPr bwMode="auto">
          <a:xfrm>
            <a:off x="4940709" y="999263"/>
            <a:ext cx="1362473"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GB" sz="1300"/>
          </a:p>
        </p:txBody>
      </p:sp>
      <p:sp>
        <p:nvSpPr>
          <p:cNvPr id="126" name="125 CuadroTexto"/>
          <p:cNvSpPr txBox="1"/>
          <p:nvPr/>
        </p:nvSpPr>
        <p:spPr>
          <a:xfrm>
            <a:off x="4653569" y="671610"/>
            <a:ext cx="1936749" cy="307777"/>
          </a:xfrm>
          <a:prstGeom prst="rect">
            <a:avLst/>
          </a:prstGeom>
          <a:noFill/>
        </p:spPr>
        <p:txBody>
          <a:bodyPr wrap="none" rtlCol="0">
            <a:spAutoFit/>
          </a:bodyPr>
          <a:lstStyle/>
          <a:p>
            <a:pPr algn="ctr" defTabSz="685783" eaLnBrk="0" fontAlgn="base" hangingPunct="0">
              <a:spcBef>
                <a:spcPct val="0"/>
              </a:spcBef>
              <a:spcAft>
                <a:spcPct val="0"/>
              </a:spcAft>
            </a:pPr>
            <a:r>
              <a:rPr lang="en-GB" dirty="0">
                <a:solidFill>
                  <a:srgbClr val="FFFFFF"/>
                </a:solidFill>
                <a:latin typeface="Arial" charset="0"/>
                <a:ea typeface="Arial" charset="0"/>
                <a:cs typeface="Arial" charset="0"/>
              </a:rPr>
              <a:t>Development Process</a:t>
            </a:r>
          </a:p>
        </p:txBody>
      </p:sp>
      <p:grpSp>
        <p:nvGrpSpPr>
          <p:cNvPr id="16" name="15 Grupo"/>
          <p:cNvGrpSpPr/>
          <p:nvPr/>
        </p:nvGrpSpPr>
        <p:grpSpPr>
          <a:xfrm>
            <a:off x="5265179" y="1042941"/>
            <a:ext cx="752256" cy="692054"/>
            <a:chOff x="7003146" y="1016552"/>
            <a:chExt cx="752256" cy="692054"/>
          </a:xfrm>
        </p:grpSpPr>
        <p:pic>
          <p:nvPicPr>
            <p:cNvPr id="1028" name="Picture 4" descr="C:\Users\Toni tpv\Desktop\sitemap.eps"/>
            <p:cNvPicPr>
              <a:picLocks noChangeAspect="1" noChangeArrowheads="1"/>
            </p:cNvPicPr>
            <p:nvPr/>
          </p:nvPicPr>
          <p:blipFill>
            <a:blip r:embed="rId6">
              <a:lum bright="70000" contrast="-70000"/>
              <a:extLst>
                <a:ext uri="{28A0092B-C50C-407E-A947-70E740481C1C}">
                  <a14:useLocalDpi xmlns:a14="http://schemas.microsoft.com/office/drawing/2010/main"/>
                </a:ext>
              </a:extLst>
            </a:blip>
            <a:srcRect/>
            <a:stretch>
              <a:fillRect/>
            </a:stretch>
          </p:blipFill>
          <p:spPr bwMode="auto">
            <a:xfrm>
              <a:off x="7003146" y="1052793"/>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57" name="156 Imagen"/>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227606" y="1016552"/>
              <a:ext cx="303336" cy="303336"/>
            </a:xfrm>
            <a:prstGeom prst="rect">
              <a:avLst/>
            </a:prstGeom>
          </p:spPr>
        </p:pic>
      </p:grpSp>
      <p:grpSp>
        <p:nvGrpSpPr>
          <p:cNvPr id="30" name="29 Grupo"/>
          <p:cNvGrpSpPr/>
          <p:nvPr/>
        </p:nvGrpSpPr>
        <p:grpSpPr>
          <a:xfrm>
            <a:off x="5232070" y="2469836"/>
            <a:ext cx="818477" cy="717448"/>
            <a:chOff x="5053150" y="2469835"/>
            <a:chExt cx="818477" cy="717448"/>
          </a:xfrm>
        </p:grpSpPr>
        <p:pic>
          <p:nvPicPr>
            <p:cNvPr id="158" name="Picture 4" descr="C:\Users\Toni tpv\Desktop\sitemap.eps"/>
            <p:cNvPicPr>
              <a:picLocks noChangeAspect="1" noChangeArrowheads="1"/>
            </p:cNvPicPr>
            <p:nvPr/>
          </p:nvPicPr>
          <p:blipFill>
            <a:blip r:embed="rId6">
              <a:lum bright="70000" contrast="-70000"/>
              <a:extLst>
                <a:ext uri="{28A0092B-C50C-407E-A947-70E740481C1C}">
                  <a14:useLocalDpi xmlns:a14="http://schemas.microsoft.com/office/drawing/2010/main"/>
                </a:ext>
              </a:extLst>
            </a:blip>
            <a:srcRect/>
            <a:stretch>
              <a:fillRect/>
            </a:stretch>
          </p:blipFill>
          <p:spPr bwMode="auto">
            <a:xfrm>
              <a:off x="5095786" y="2531470"/>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60" name="159 Imagen"/>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5053150" y="2469835"/>
              <a:ext cx="818477" cy="323132"/>
            </a:xfrm>
            <a:prstGeom prst="rect">
              <a:avLst/>
            </a:prstGeom>
          </p:spPr>
        </p:pic>
      </p:grpSp>
      <p:cxnSp>
        <p:nvCxnSpPr>
          <p:cNvPr id="161" name="160 Conector recto de flecha"/>
          <p:cNvCxnSpPr/>
          <p:nvPr/>
        </p:nvCxnSpPr>
        <p:spPr bwMode="auto">
          <a:xfrm>
            <a:off x="2340271" y="1530981"/>
            <a:ext cx="2843408"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7" name="166 Conector recto de flecha"/>
          <p:cNvCxnSpPr/>
          <p:nvPr/>
        </p:nvCxnSpPr>
        <p:spPr bwMode="auto">
          <a:xfrm flipV="1">
            <a:off x="2374540" y="3061376"/>
            <a:ext cx="2890640" cy="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1" name="30 Grupo"/>
          <p:cNvGrpSpPr/>
          <p:nvPr/>
        </p:nvGrpSpPr>
        <p:grpSpPr>
          <a:xfrm>
            <a:off x="5387398" y="3695769"/>
            <a:ext cx="527796" cy="619688"/>
            <a:chOff x="5248609" y="3383136"/>
            <a:chExt cx="752256" cy="890202"/>
          </a:xfrm>
        </p:grpSpPr>
        <p:pic>
          <p:nvPicPr>
            <p:cNvPr id="169" name="Picture 4" descr="C:\Users\Toni tpv\Desktop\sitemap.eps"/>
            <p:cNvPicPr>
              <a:picLocks noChangeAspect="1" noChangeArrowheads="1"/>
            </p:cNvPicPr>
            <p:nvPr/>
          </p:nvPicPr>
          <p:blipFill>
            <a:blip r:embed="rId6">
              <a:lum bright="70000" contrast="-70000"/>
              <a:extLst>
                <a:ext uri="{28A0092B-C50C-407E-A947-70E740481C1C}">
                  <a14:useLocalDpi xmlns:a14="http://schemas.microsoft.com/office/drawing/2010/main"/>
                </a:ext>
              </a:extLst>
            </a:blip>
            <a:srcRect/>
            <a:stretch>
              <a:fillRect/>
            </a:stretch>
          </p:blipFill>
          <p:spPr bwMode="auto">
            <a:xfrm>
              <a:off x="5248609" y="3617525"/>
              <a:ext cx="752256" cy="655813"/>
            </a:xfrm>
            <a:prstGeom prst="rect">
              <a:avLst/>
            </a:prstGeom>
            <a:noFill/>
            <a:extLst>
              <a:ext uri="{909E8E84-426E-40DD-AFC4-6F175D3DCCD1}">
                <a14:hiddenFill xmlns:a14="http://schemas.microsoft.com/office/drawing/2010/main">
                  <a:solidFill>
                    <a:srgbClr val="FFFFFF"/>
                  </a:solidFill>
                </a14:hiddenFill>
              </a:ext>
            </a:extLst>
          </p:spPr>
        </p:pic>
        <p:pic>
          <p:nvPicPr>
            <p:cNvPr id="170" name="169 Imagen"/>
            <p:cNvPicPr>
              <a:picLocks noChangeAspect="1"/>
            </p:cNvPicPr>
            <p:nvPr/>
          </p:nvPicPr>
          <p:blipFill>
            <a:blip r:embed="rId9" cstate="print">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5330559" y="3383136"/>
              <a:ext cx="588356" cy="541029"/>
            </a:xfrm>
            <a:prstGeom prst="rect">
              <a:avLst/>
            </a:prstGeom>
          </p:spPr>
        </p:pic>
      </p:grpSp>
      <p:sp>
        <p:nvSpPr>
          <p:cNvPr id="175" name="174 CuadroTexto"/>
          <p:cNvSpPr txBox="1"/>
          <p:nvPr/>
        </p:nvSpPr>
        <p:spPr>
          <a:xfrm>
            <a:off x="1423639" y="673344"/>
            <a:ext cx="950901" cy="307777"/>
          </a:xfrm>
          <a:prstGeom prst="rect">
            <a:avLst/>
          </a:prstGeom>
          <a:noFill/>
        </p:spPr>
        <p:txBody>
          <a:bodyPr wrap="none" rtlCol="0">
            <a:spAutoFit/>
          </a:bodyPr>
          <a:lstStyle/>
          <a:p>
            <a:pPr defTabSz="685783" eaLnBrk="0" fontAlgn="base" hangingPunct="0">
              <a:spcBef>
                <a:spcPct val="0"/>
              </a:spcBef>
              <a:spcAft>
                <a:spcPct val="0"/>
              </a:spcAft>
            </a:pPr>
            <a:r>
              <a:rPr lang="en-GB" dirty="0">
                <a:solidFill>
                  <a:srgbClr val="FFFFFF"/>
                </a:solidFill>
                <a:latin typeface="Arial" charset="0"/>
                <a:ea typeface="Arial" charset="0"/>
                <a:cs typeface="Arial" charset="0"/>
              </a:rPr>
              <a:t>Company</a:t>
            </a:r>
            <a:endParaRPr lang="en-GB" sz="800" dirty="0">
              <a:solidFill>
                <a:srgbClr val="FFFFFF"/>
              </a:solidFill>
            </a:endParaRPr>
          </a:p>
        </p:txBody>
      </p:sp>
      <p:sp>
        <p:nvSpPr>
          <p:cNvPr id="1035" name="1034 Rectángulo"/>
          <p:cNvSpPr/>
          <p:nvPr/>
        </p:nvSpPr>
        <p:spPr>
          <a:xfrm>
            <a:off x="2761042" y="1184529"/>
            <a:ext cx="284052" cy="307777"/>
          </a:xfrm>
          <a:prstGeom prst="rect">
            <a:avLst/>
          </a:prstGeom>
        </p:spPr>
        <p:txBody>
          <a:bodyPr wrap="none">
            <a:spAutoFit/>
          </a:bodyPr>
          <a:lstStyle/>
          <a:p>
            <a:pPr defTabSz="685783" eaLnBrk="0" fontAlgn="base" hangingPunct="0">
              <a:spcBef>
                <a:spcPct val="0"/>
              </a:spcBef>
              <a:spcAft>
                <a:spcPct val="0"/>
              </a:spcAft>
            </a:pPr>
            <a:r>
              <a:rPr lang="en-GB" i="1" dirty="0">
                <a:solidFill>
                  <a:srgbClr val="FFFFFF"/>
                </a:solidFill>
                <a:latin typeface="Algerian" pitchFamily="82" charset="0"/>
              </a:rPr>
              <a:t>F</a:t>
            </a:r>
            <a:endParaRPr lang="en-GB" sz="1300" dirty="0"/>
          </a:p>
        </p:txBody>
      </p:sp>
      <p:cxnSp>
        <p:nvCxnSpPr>
          <p:cNvPr id="74" name="Elbow Connector 73"/>
          <p:cNvCxnSpPr/>
          <p:nvPr/>
        </p:nvCxnSpPr>
        <p:spPr bwMode="auto">
          <a:xfrm rot="5400000">
            <a:off x="2820367" y="2281075"/>
            <a:ext cx="1381449" cy="2"/>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0" name="69 Rectángulo"/>
          <p:cNvSpPr/>
          <p:nvPr/>
        </p:nvSpPr>
        <p:spPr>
          <a:xfrm>
            <a:off x="3531302" y="2081454"/>
            <a:ext cx="1409407" cy="369332"/>
          </a:xfrm>
          <a:prstGeom prst="rect">
            <a:avLst/>
          </a:prstGeom>
        </p:spPr>
        <p:txBody>
          <a:bodyPr wrap="square">
            <a:spAutoFit/>
          </a:bodyPr>
          <a:lstStyle/>
          <a:p>
            <a:pPr defTabSz="685783" eaLnBrk="0" fontAlgn="base" hangingPunct="0">
              <a:spcBef>
                <a:spcPct val="0"/>
              </a:spcBef>
              <a:spcAft>
                <a:spcPct val="0"/>
              </a:spcAft>
            </a:pPr>
            <a:r>
              <a:rPr lang="en-GB" sz="900" i="1" dirty="0">
                <a:solidFill>
                  <a:srgbClr val="FFFFFF"/>
                </a:solidFill>
                <a:latin typeface="Algerian" pitchFamily="82" charset="0"/>
              </a:rPr>
              <a:t>Natural transformation</a:t>
            </a:r>
            <a:endParaRPr lang="en-GB" sz="900" dirty="0">
              <a:solidFill>
                <a:srgbClr val="DBB76C"/>
              </a:solidFill>
            </a:endParaRPr>
          </a:p>
        </p:txBody>
      </p:sp>
      <p:pic>
        <p:nvPicPr>
          <p:cNvPr id="19" name="18 Imagen"/>
          <p:cNvPicPr>
            <a:picLocks noChangeAspect="1"/>
          </p:cNvPicPr>
          <p:nvPr/>
        </p:nvPicPr>
        <p:blipFill rotWithShape="1">
          <a:blip r:embed="rId10" cstate="print">
            <a:extLst>
              <a:ext uri="{28A0092B-C50C-407E-A947-70E740481C1C}">
                <a14:useLocalDpi xmlns:a14="http://schemas.microsoft.com/office/drawing/2010/main"/>
              </a:ext>
            </a:extLst>
          </a:blip>
          <a:srcRect l="-1"/>
          <a:stretch/>
        </p:blipFill>
        <p:spPr>
          <a:xfrm>
            <a:off x="7003147" y="2608846"/>
            <a:ext cx="1362367" cy="788651"/>
          </a:xfrm>
          <a:prstGeom prst="rect">
            <a:avLst/>
          </a:prstGeom>
        </p:spPr>
      </p:pic>
      <p:cxnSp>
        <p:nvCxnSpPr>
          <p:cNvPr id="79" name="Elbow Connector 73"/>
          <p:cNvCxnSpPr/>
          <p:nvPr/>
        </p:nvCxnSpPr>
        <p:spPr bwMode="auto">
          <a:xfrm rot="5400000">
            <a:off x="5345107" y="2122082"/>
            <a:ext cx="612378"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0" name="Elbow Connector 73"/>
          <p:cNvCxnSpPr/>
          <p:nvPr/>
        </p:nvCxnSpPr>
        <p:spPr bwMode="auto">
          <a:xfrm rot="5400000">
            <a:off x="1617548" y="3565867"/>
            <a:ext cx="520015"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2" name="91 Conector recto de flecha"/>
          <p:cNvCxnSpPr/>
          <p:nvPr/>
        </p:nvCxnSpPr>
        <p:spPr bwMode="auto">
          <a:xfrm>
            <a:off x="2374539" y="4005613"/>
            <a:ext cx="2744832" cy="1"/>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41" name="40 Imagen"/>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934238" y="1194608"/>
            <a:ext cx="1361764" cy="726984"/>
          </a:xfrm>
          <a:prstGeom prst="rect">
            <a:avLst/>
          </a:prstGeom>
        </p:spPr>
      </p:pic>
      <p:sp>
        <p:nvSpPr>
          <p:cNvPr id="97" name="96 Rectángulo redondeado"/>
          <p:cNvSpPr/>
          <p:nvPr/>
        </p:nvSpPr>
        <p:spPr bwMode="auto">
          <a:xfrm>
            <a:off x="6806046" y="999263"/>
            <a:ext cx="1667093"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GB" sz="1300"/>
          </a:p>
        </p:txBody>
      </p:sp>
      <p:sp>
        <p:nvSpPr>
          <p:cNvPr id="101" name="100 CuadroTexto"/>
          <p:cNvSpPr txBox="1"/>
          <p:nvPr/>
        </p:nvSpPr>
        <p:spPr>
          <a:xfrm>
            <a:off x="6781026" y="671610"/>
            <a:ext cx="1717137" cy="307777"/>
          </a:xfrm>
          <a:prstGeom prst="rect">
            <a:avLst/>
          </a:prstGeom>
          <a:noFill/>
        </p:spPr>
        <p:txBody>
          <a:bodyPr wrap="none" rtlCol="0">
            <a:spAutoFit/>
          </a:bodyPr>
          <a:lstStyle/>
          <a:p>
            <a:pPr algn="ctr" defTabSz="685783" eaLnBrk="0" fontAlgn="base" hangingPunct="0">
              <a:spcBef>
                <a:spcPct val="0"/>
              </a:spcBef>
              <a:spcAft>
                <a:spcPct val="0"/>
              </a:spcAft>
            </a:pPr>
            <a:r>
              <a:rPr lang="en-GB" dirty="0">
                <a:solidFill>
                  <a:srgbClr val="FFFFFF"/>
                </a:solidFill>
                <a:latin typeface="Arial" charset="0"/>
                <a:ea typeface="Arial" charset="0"/>
                <a:cs typeface="Arial" charset="0"/>
              </a:rPr>
              <a:t>Promotion Channel</a:t>
            </a:r>
          </a:p>
        </p:txBody>
      </p:sp>
      <p:cxnSp>
        <p:nvCxnSpPr>
          <p:cNvPr id="102" name="Elbow Connector 73"/>
          <p:cNvCxnSpPr/>
          <p:nvPr/>
        </p:nvCxnSpPr>
        <p:spPr bwMode="auto">
          <a:xfrm rot="5400000">
            <a:off x="5449226" y="3493696"/>
            <a:ext cx="404143"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3" name="102 Rectángulo redondeado"/>
          <p:cNvSpPr/>
          <p:nvPr/>
        </p:nvSpPr>
        <p:spPr bwMode="auto">
          <a:xfrm>
            <a:off x="1246910" y="999263"/>
            <a:ext cx="1347533" cy="3486586"/>
          </a:xfrm>
          <a:prstGeom prst="roundRect">
            <a:avLst/>
          </a:prstGeom>
          <a:no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pPr>
            <a:endParaRPr lang="en-GB" sz="1300"/>
          </a:p>
        </p:txBody>
      </p:sp>
      <p:cxnSp>
        <p:nvCxnSpPr>
          <p:cNvPr id="104" name="Elbow Connector 73"/>
          <p:cNvCxnSpPr/>
          <p:nvPr/>
        </p:nvCxnSpPr>
        <p:spPr bwMode="auto">
          <a:xfrm rot="5400000">
            <a:off x="1488832" y="2331642"/>
            <a:ext cx="777444"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5" name="104 Rectángulo"/>
          <p:cNvSpPr/>
          <p:nvPr/>
        </p:nvSpPr>
        <p:spPr>
          <a:xfrm>
            <a:off x="2714475" y="2732617"/>
            <a:ext cx="306494" cy="307777"/>
          </a:xfrm>
          <a:prstGeom prst="rect">
            <a:avLst/>
          </a:prstGeom>
        </p:spPr>
        <p:txBody>
          <a:bodyPr wrap="none">
            <a:spAutoFit/>
          </a:bodyPr>
          <a:lstStyle/>
          <a:p>
            <a:pPr defTabSz="685783" eaLnBrk="0" fontAlgn="base" hangingPunct="0">
              <a:spcBef>
                <a:spcPct val="0"/>
              </a:spcBef>
              <a:spcAft>
                <a:spcPct val="0"/>
              </a:spcAft>
            </a:pPr>
            <a:r>
              <a:rPr lang="en-GB" i="1" dirty="0">
                <a:solidFill>
                  <a:srgbClr val="FFFFFF"/>
                </a:solidFill>
                <a:latin typeface="Algerian" pitchFamily="82" charset="0"/>
              </a:rPr>
              <a:t>G</a:t>
            </a:r>
            <a:endParaRPr lang="en-GB" sz="1300" dirty="0"/>
          </a:p>
        </p:txBody>
      </p:sp>
      <p:sp>
        <p:nvSpPr>
          <p:cNvPr id="106" name="105 Rectángulo"/>
          <p:cNvSpPr/>
          <p:nvPr/>
        </p:nvSpPr>
        <p:spPr>
          <a:xfrm>
            <a:off x="2724093" y="3695769"/>
            <a:ext cx="296876" cy="307777"/>
          </a:xfrm>
          <a:prstGeom prst="rect">
            <a:avLst/>
          </a:prstGeom>
        </p:spPr>
        <p:txBody>
          <a:bodyPr wrap="none">
            <a:spAutoFit/>
          </a:bodyPr>
          <a:lstStyle/>
          <a:p>
            <a:pPr defTabSz="685783" eaLnBrk="0" fontAlgn="base" hangingPunct="0">
              <a:spcBef>
                <a:spcPct val="0"/>
              </a:spcBef>
              <a:spcAft>
                <a:spcPct val="0"/>
              </a:spcAft>
            </a:pPr>
            <a:r>
              <a:rPr lang="en-GB" i="1" dirty="0">
                <a:solidFill>
                  <a:srgbClr val="FFFFFF"/>
                </a:solidFill>
                <a:latin typeface="Algerian" pitchFamily="82" charset="0"/>
              </a:rPr>
              <a:t>H</a:t>
            </a:r>
            <a:endParaRPr lang="en-GB" sz="1300" dirty="0"/>
          </a:p>
        </p:txBody>
      </p:sp>
      <p:sp>
        <p:nvSpPr>
          <p:cNvPr id="107" name="106 Rectángulo"/>
          <p:cNvSpPr/>
          <p:nvPr/>
        </p:nvSpPr>
        <p:spPr>
          <a:xfrm>
            <a:off x="1974314" y="3391398"/>
            <a:ext cx="284052" cy="338554"/>
          </a:xfrm>
          <a:prstGeom prst="rect">
            <a:avLst/>
          </a:prstGeom>
        </p:spPr>
        <p:txBody>
          <a:bodyPr wrap="none">
            <a:spAutoFit/>
          </a:bodyPr>
          <a:lstStyle/>
          <a:p>
            <a:pPr defTabSz="685783" eaLnBrk="0" fontAlgn="base" hangingPunct="0">
              <a:spcBef>
                <a:spcPct val="0"/>
              </a:spcBef>
              <a:spcAft>
                <a:spcPct val="0"/>
              </a:spcAft>
            </a:pPr>
            <a:r>
              <a:rPr lang="en-GB" sz="1600" i="1" dirty="0">
                <a:solidFill>
                  <a:srgbClr val="FFFFFF"/>
                </a:solidFill>
                <a:latin typeface="French Script MT" pitchFamily="66" charset="0"/>
              </a:rPr>
              <a:t>g</a:t>
            </a:r>
            <a:endParaRPr lang="en-GB" dirty="0">
              <a:latin typeface="French Script MT" pitchFamily="66" charset="0"/>
            </a:endParaRPr>
          </a:p>
        </p:txBody>
      </p:sp>
      <p:sp>
        <p:nvSpPr>
          <p:cNvPr id="108" name="107 Rectángulo"/>
          <p:cNvSpPr/>
          <p:nvPr/>
        </p:nvSpPr>
        <p:spPr>
          <a:xfrm>
            <a:off x="1974314" y="2112245"/>
            <a:ext cx="266420" cy="338554"/>
          </a:xfrm>
          <a:prstGeom prst="rect">
            <a:avLst/>
          </a:prstGeom>
        </p:spPr>
        <p:txBody>
          <a:bodyPr wrap="none">
            <a:spAutoFit/>
          </a:bodyPr>
          <a:lstStyle/>
          <a:p>
            <a:pPr defTabSz="685783" eaLnBrk="0" fontAlgn="base" hangingPunct="0">
              <a:spcBef>
                <a:spcPct val="0"/>
              </a:spcBef>
              <a:spcAft>
                <a:spcPct val="0"/>
              </a:spcAft>
            </a:pPr>
            <a:r>
              <a:rPr lang="en-GB" sz="1600" i="1" dirty="0">
                <a:solidFill>
                  <a:srgbClr val="FFFFFF"/>
                </a:solidFill>
                <a:latin typeface="French Script MT" pitchFamily="66" charset="0"/>
              </a:rPr>
              <a:t>f</a:t>
            </a:r>
            <a:endParaRPr lang="en-GB" dirty="0">
              <a:latin typeface="French Script MT" pitchFamily="66" charset="0"/>
            </a:endParaRPr>
          </a:p>
        </p:txBody>
      </p:sp>
      <p:sp>
        <p:nvSpPr>
          <p:cNvPr id="112" name="111 Rectángulo"/>
          <p:cNvSpPr/>
          <p:nvPr/>
        </p:nvSpPr>
        <p:spPr>
          <a:xfrm>
            <a:off x="5745326" y="3291624"/>
            <a:ext cx="280846" cy="338554"/>
          </a:xfrm>
          <a:prstGeom prst="rect">
            <a:avLst/>
          </a:prstGeom>
        </p:spPr>
        <p:txBody>
          <a:bodyPr wrap="none">
            <a:spAutoFit/>
          </a:bodyPr>
          <a:lstStyle/>
          <a:p>
            <a:pPr defTabSz="685783" eaLnBrk="0" fontAlgn="base" hangingPunct="0">
              <a:spcBef>
                <a:spcPct val="0"/>
              </a:spcBef>
              <a:spcAft>
                <a:spcPct val="0"/>
              </a:spcAft>
            </a:pPr>
            <a:r>
              <a:rPr lang="en-GB" sz="1600" i="1" dirty="0">
                <a:solidFill>
                  <a:srgbClr val="FFFFFF"/>
                </a:solidFill>
                <a:latin typeface="French Script MT" pitchFamily="66" charset="0"/>
              </a:rPr>
              <a:t>i</a:t>
            </a:r>
            <a:endParaRPr lang="en-GB" dirty="0">
              <a:latin typeface="French Script MT" pitchFamily="66" charset="0"/>
            </a:endParaRPr>
          </a:p>
        </p:txBody>
      </p:sp>
      <p:sp>
        <p:nvSpPr>
          <p:cNvPr id="113" name="112 Rectángulo"/>
          <p:cNvSpPr/>
          <p:nvPr/>
        </p:nvSpPr>
        <p:spPr>
          <a:xfrm>
            <a:off x="5745326" y="1912176"/>
            <a:ext cx="348172" cy="338554"/>
          </a:xfrm>
          <a:prstGeom prst="rect">
            <a:avLst/>
          </a:prstGeom>
        </p:spPr>
        <p:txBody>
          <a:bodyPr wrap="none">
            <a:spAutoFit/>
          </a:bodyPr>
          <a:lstStyle/>
          <a:p>
            <a:pPr defTabSz="685783" eaLnBrk="0" fontAlgn="base" hangingPunct="0">
              <a:spcBef>
                <a:spcPct val="0"/>
              </a:spcBef>
              <a:spcAft>
                <a:spcPct val="0"/>
              </a:spcAft>
            </a:pPr>
            <a:r>
              <a:rPr lang="en-GB" sz="1600" i="1" dirty="0">
                <a:solidFill>
                  <a:srgbClr val="FFFFFF"/>
                </a:solidFill>
                <a:latin typeface="French Script MT" pitchFamily="66" charset="0"/>
              </a:rPr>
              <a:t>h</a:t>
            </a:r>
            <a:endParaRPr lang="en-GB" dirty="0">
              <a:latin typeface="French Script MT" pitchFamily="66" charset="0"/>
            </a:endParaRPr>
          </a:p>
        </p:txBody>
      </p:sp>
      <p:cxnSp>
        <p:nvCxnSpPr>
          <p:cNvPr id="115" name="Elbow Connector 73"/>
          <p:cNvCxnSpPr/>
          <p:nvPr/>
        </p:nvCxnSpPr>
        <p:spPr bwMode="auto">
          <a:xfrm rot="5400000">
            <a:off x="7362805" y="2266119"/>
            <a:ext cx="612378"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6" name="115 Rectángulo"/>
          <p:cNvSpPr/>
          <p:nvPr/>
        </p:nvSpPr>
        <p:spPr>
          <a:xfrm>
            <a:off x="7763024" y="2056213"/>
            <a:ext cx="348172" cy="338554"/>
          </a:xfrm>
          <a:prstGeom prst="rect">
            <a:avLst/>
          </a:prstGeom>
        </p:spPr>
        <p:txBody>
          <a:bodyPr wrap="none">
            <a:spAutoFit/>
          </a:bodyPr>
          <a:lstStyle/>
          <a:p>
            <a:pPr defTabSz="685783" eaLnBrk="0" fontAlgn="base" hangingPunct="0">
              <a:spcBef>
                <a:spcPct val="0"/>
              </a:spcBef>
              <a:spcAft>
                <a:spcPct val="0"/>
              </a:spcAft>
            </a:pPr>
            <a:r>
              <a:rPr lang="en-GB" sz="1600" i="1" dirty="0">
                <a:solidFill>
                  <a:srgbClr val="FFFFFF"/>
                </a:solidFill>
                <a:latin typeface="French Script MT" pitchFamily="66" charset="0"/>
              </a:rPr>
              <a:t>h</a:t>
            </a:r>
            <a:endParaRPr lang="en-GB" dirty="0">
              <a:latin typeface="French Script MT" pitchFamily="66" charset="0"/>
            </a:endParaRPr>
          </a:p>
        </p:txBody>
      </p:sp>
      <p:cxnSp>
        <p:nvCxnSpPr>
          <p:cNvPr id="117" name="116 Conector recto de flecha"/>
          <p:cNvCxnSpPr>
            <a:endCxn id="41" idx="1"/>
          </p:cNvCxnSpPr>
          <p:nvPr/>
        </p:nvCxnSpPr>
        <p:spPr bwMode="auto">
          <a:xfrm>
            <a:off x="6074145" y="1558100"/>
            <a:ext cx="860092"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8" name="117 Conector recto de flecha"/>
          <p:cNvCxnSpPr/>
          <p:nvPr/>
        </p:nvCxnSpPr>
        <p:spPr bwMode="auto">
          <a:xfrm>
            <a:off x="6074145" y="3003170"/>
            <a:ext cx="860092"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0" name="119 Conector recto de flecha"/>
          <p:cNvCxnSpPr/>
          <p:nvPr/>
        </p:nvCxnSpPr>
        <p:spPr bwMode="auto">
          <a:xfrm>
            <a:off x="6074146" y="4000279"/>
            <a:ext cx="1189100" cy="0"/>
          </a:xfrm>
          <a:prstGeom prst="straightConnector1">
            <a:avLst/>
          </a:prstGeom>
          <a:solidFill>
            <a:schemeClr val="accent1"/>
          </a:solidFill>
          <a:ln w="25400" cap="flat" cmpd="sng" algn="ctr">
            <a:solidFill>
              <a:schemeClr val="bg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48" name="47 Imagen"/>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7392927" y="3677015"/>
            <a:ext cx="573337" cy="646529"/>
          </a:xfrm>
          <a:prstGeom prst="rect">
            <a:avLst/>
          </a:prstGeom>
        </p:spPr>
      </p:pic>
      <p:cxnSp>
        <p:nvCxnSpPr>
          <p:cNvPr id="121" name="Elbow Connector 73"/>
          <p:cNvCxnSpPr>
            <a:endCxn id="48" idx="0"/>
          </p:cNvCxnSpPr>
          <p:nvPr/>
        </p:nvCxnSpPr>
        <p:spPr bwMode="auto">
          <a:xfrm rot="5400000">
            <a:off x="7553295" y="3545979"/>
            <a:ext cx="262070" cy="0"/>
          </a:xfrm>
          <a:prstGeom prst="bentConnector3">
            <a:avLst>
              <a:gd name="adj1" fmla="val 50000"/>
            </a:avLst>
          </a:prstGeom>
          <a:solidFill>
            <a:schemeClr val="accent1"/>
          </a:solidFill>
          <a:ln w="19050" cap="flat" cmpd="sng" algn="ctr">
            <a:solidFill>
              <a:schemeClr val="bg1"/>
            </a:solidFill>
            <a:prstDash val="solid"/>
            <a:round/>
            <a:headEnd type="none" w="med" len="med"/>
            <a:tailEnd type="arrow"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54650862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81760" y="1239081"/>
            <a:ext cx="4246533" cy="3072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428626" y="79375"/>
            <a:ext cx="70647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a:solidFill>
                  <a:srgbClr val="DBB76C"/>
                </a:solidFill>
                <a:latin typeface="Arial" charset="0"/>
                <a:ea typeface="Arial" charset="0"/>
                <a:cs typeface="Arial" charset="0"/>
              </a:rPr>
              <a:t>Complex Diagram Can be Simplified by Category Theory</a:t>
            </a:r>
            <a:endParaRPr lang="zh-CN" altLang="en-US" sz="2000" b="1" dirty="0">
              <a:solidFill>
                <a:srgbClr val="DBB76C"/>
              </a:solidFill>
              <a:latin typeface="Arial" charset="0"/>
              <a:ea typeface="Arial" charset="0"/>
              <a:cs typeface="Arial" charset="0"/>
            </a:endParaRPr>
          </a:p>
        </p:txBody>
      </p:sp>
      <p:sp>
        <p:nvSpPr>
          <p:cNvPr id="10" name="矩形 35"/>
          <p:cNvSpPr>
            <a:spLocks noChangeArrowheads="1"/>
          </p:cNvSpPr>
          <p:nvPr/>
        </p:nvSpPr>
        <p:spPr bwMode="auto">
          <a:xfrm>
            <a:off x="734076" y="675332"/>
            <a:ext cx="77390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83" fontAlgn="base">
              <a:spcBef>
                <a:spcPct val="0"/>
              </a:spcBef>
              <a:spcAft>
                <a:spcPct val="0"/>
              </a:spcAft>
            </a:pPr>
            <a:r>
              <a:rPr lang="es-ES" sz="1400" dirty="0" err="1">
                <a:solidFill>
                  <a:srgbClr val="FFFFFF"/>
                </a:solidFill>
                <a:latin typeface="Arial" charset="0"/>
                <a:ea typeface="方正兰亭超细黑简体" charset="0"/>
              </a:rPr>
              <a:t>Represents</a:t>
            </a:r>
            <a:r>
              <a:rPr lang="es-ES" sz="1400" dirty="0">
                <a:solidFill>
                  <a:srgbClr val="FFFFFF"/>
                </a:solidFill>
                <a:latin typeface="Arial" charset="0"/>
                <a:ea typeface="方正兰亭超细黑简体" charset="0"/>
              </a:rPr>
              <a:t> </a:t>
            </a:r>
            <a:r>
              <a:rPr lang="es-ES" sz="1400" b="1" dirty="0">
                <a:solidFill>
                  <a:srgbClr val="FFFFFF"/>
                </a:solidFill>
                <a:latin typeface="Arial" charset="0"/>
                <a:ea typeface="方正兰亭超细黑简体" charset="0"/>
              </a:rPr>
              <a:t>ONLY SOME </a:t>
            </a:r>
            <a:r>
              <a:rPr lang="es-ES" sz="1400" dirty="0" err="1">
                <a:solidFill>
                  <a:srgbClr val="FFFFFF"/>
                </a:solidFill>
                <a:latin typeface="Arial" charset="0"/>
                <a:ea typeface="方正兰亭超细黑简体" charset="0"/>
              </a:rPr>
              <a:t>possible</a:t>
            </a:r>
            <a:r>
              <a:rPr lang="es-ES" sz="1400" dirty="0">
                <a:solidFill>
                  <a:srgbClr val="FFFFFF"/>
                </a:solidFill>
                <a:latin typeface="Arial" charset="0"/>
                <a:ea typeface="方正兰亭超细黑简体" charset="0"/>
              </a:rPr>
              <a:t> </a:t>
            </a:r>
            <a:r>
              <a:rPr lang="es-ES" sz="1400" dirty="0" err="1">
                <a:solidFill>
                  <a:srgbClr val="FFFFFF"/>
                </a:solidFill>
                <a:latin typeface="Arial" charset="0"/>
                <a:ea typeface="方正兰亭超细黑简体" charset="0"/>
              </a:rPr>
              <a:t>trajectories</a:t>
            </a:r>
            <a:r>
              <a:rPr lang="es-ES" sz="1400" dirty="0">
                <a:solidFill>
                  <a:srgbClr val="FFFFFF"/>
                </a:solidFill>
                <a:latin typeface="Arial" charset="0"/>
                <a:ea typeface="方正兰亭超细黑简体" charset="0"/>
              </a:rPr>
              <a:t> to </a:t>
            </a:r>
            <a:r>
              <a:rPr lang="es-ES" sz="1400" dirty="0" err="1">
                <a:solidFill>
                  <a:srgbClr val="FFFFFF"/>
                </a:solidFill>
                <a:latin typeface="Arial" charset="0"/>
                <a:ea typeface="方正兰亭超细黑简体" charset="0"/>
              </a:rPr>
              <a:t>the</a:t>
            </a:r>
            <a:r>
              <a:rPr lang="es-ES" sz="1400" dirty="0">
                <a:solidFill>
                  <a:srgbClr val="FFFFFF"/>
                </a:solidFill>
                <a:latin typeface="Arial" charset="0"/>
                <a:ea typeface="方正兰亭超细黑简体" charset="0"/>
              </a:rPr>
              <a:t> </a:t>
            </a:r>
            <a:r>
              <a:rPr lang="es-ES" sz="1400" dirty="0" err="1">
                <a:solidFill>
                  <a:srgbClr val="FFFFFF"/>
                </a:solidFill>
                <a:latin typeface="Arial" charset="0"/>
                <a:ea typeface="方正兰亭超细黑简体" charset="0"/>
              </a:rPr>
              <a:t>moon</a:t>
            </a:r>
            <a:endParaRPr lang="es-ES" sz="1400" dirty="0">
              <a:solidFill>
                <a:srgbClr val="FFFFFF"/>
              </a:solidFill>
              <a:latin typeface="Arial" charset="0"/>
              <a:ea typeface="方正兰亭超细黑简体" charset="0"/>
            </a:endParaRPr>
          </a:p>
          <a:p>
            <a:pPr algn="ctr" defTabSz="685783" fontAlgn="base">
              <a:spcBef>
                <a:spcPct val="0"/>
              </a:spcBef>
              <a:spcAft>
                <a:spcPct val="0"/>
              </a:spcAft>
            </a:pPr>
            <a:endParaRPr lang="en-GB" sz="1400" dirty="0">
              <a:solidFill>
                <a:srgbClr val="000000"/>
              </a:solidFill>
            </a:endParaRPr>
          </a:p>
        </p:txBody>
      </p:sp>
      <p:sp>
        <p:nvSpPr>
          <p:cNvPr id="11" name="10 Rectángulo"/>
          <p:cNvSpPr/>
          <p:nvPr/>
        </p:nvSpPr>
        <p:spPr>
          <a:xfrm>
            <a:off x="5393919" y="2279588"/>
            <a:ext cx="3617093" cy="978729"/>
          </a:xfrm>
          <a:prstGeom prst="rect">
            <a:avLst/>
          </a:prstGeom>
        </p:spPr>
        <p:txBody>
          <a:bodyPr wrap="square">
            <a:spAutoFit/>
          </a:bodyPr>
          <a:lstStyle/>
          <a:p>
            <a:pPr defTabSz="685783" eaLnBrk="0" fontAlgn="base" hangingPunct="0">
              <a:lnSpc>
                <a:spcPct val="80000"/>
              </a:lnSpc>
              <a:spcBef>
                <a:spcPct val="0"/>
              </a:spcBef>
              <a:spcAft>
                <a:spcPct val="0"/>
              </a:spcAft>
            </a:pPr>
            <a:r>
              <a:rPr lang="en-US" altLang="ja-JP" sz="1200" dirty="0">
                <a:solidFill>
                  <a:srgbClr val="E7E6E6"/>
                </a:solidFill>
                <a:latin typeface="Arial" charset="0"/>
                <a:ea typeface="Arial" charset="0"/>
                <a:cs typeface="Arial" charset="0"/>
              </a:rPr>
              <a:t>NKS 2004, MIT</a:t>
            </a:r>
            <a:br>
              <a:rPr lang="en-US" altLang="ja-JP" sz="1200" dirty="0">
                <a:solidFill>
                  <a:srgbClr val="E7E6E6"/>
                </a:solidFill>
                <a:latin typeface="Arial" charset="0"/>
                <a:ea typeface="Arial" charset="0"/>
                <a:cs typeface="Arial" charset="0"/>
              </a:rPr>
            </a:br>
            <a:r>
              <a:rPr lang="en-US" altLang="ja-JP" sz="1200" dirty="0">
                <a:solidFill>
                  <a:srgbClr val="E7E6E6"/>
                </a:solidFill>
                <a:latin typeface="Arial" charset="0"/>
                <a:ea typeface="Arial" charset="0"/>
                <a:cs typeface="Arial" charset="0"/>
              </a:rPr>
              <a:t>A New Kind of Language for Complex Engineering Systems </a:t>
            </a:r>
          </a:p>
          <a:p>
            <a:pPr defTabSz="685783" eaLnBrk="0" fontAlgn="base" hangingPunct="0">
              <a:lnSpc>
                <a:spcPct val="80000"/>
              </a:lnSpc>
              <a:spcBef>
                <a:spcPct val="0"/>
              </a:spcBef>
              <a:spcAft>
                <a:spcPct val="0"/>
              </a:spcAft>
            </a:pPr>
            <a:r>
              <a:rPr lang="en-US" altLang="ja-JP" sz="1200" dirty="0">
                <a:solidFill>
                  <a:srgbClr val="E7E6E6"/>
                </a:solidFill>
                <a:latin typeface="Arial" charset="0"/>
                <a:ea typeface="Arial" charset="0"/>
                <a:cs typeface="Arial" charset="0"/>
              </a:rPr>
              <a:t>Case Study: NASA’s Apollo Program</a:t>
            </a:r>
            <a:br>
              <a:rPr lang="en-US" altLang="ja-JP" sz="1200" dirty="0">
                <a:latin typeface="Arial" charset="0"/>
                <a:ea typeface="Arial" charset="0"/>
                <a:cs typeface="Arial" charset="0"/>
              </a:rPr>
            </a:br>
            <a:r>
              <a:rPr lang="en-US" altLang="ja-JP" sz="1200" dirty="0">
                <a:solidFill>
                  <a:srgbClr val="ED7D31"/>
                </a:solidFill>
                <a:latin typeface="Arial" charset="0"/>
                <a:ea typeface="Arial" charset="0"/>
                <a:cs typeface="Arial" charset="0"/>
              </a:rPr>
              <a:t>Benjamin Koo</a:t>
            </a:r>
          </a:p>
          <a:p>
            <a:pPr defTabSz="685783" eaLnBrk="0" fontAlgn="base" hangingPunct="0">
              <a:lnSpc>
                <a:spcPct val="80000"/>
              </a:lnSpc>
              <a:spcBef>
                <a:spcPct val="0"/>
              </a:spcBef>
              <a:spcAft>
                <a:spcPct val="0"/>
              </a:spcAft>
            </a:pPr>
            <a:r>
              <a:rPr lang="en-US" altLang="ja-JP" sz="1200" dirty="0">
                <a:solidFill>
                  <a:srgbClr val="ED7D31"/>
                </a:solidFill>
                <a:latin typeface="Arial" charset="0"/>
                <a:ea typeface="Arial" charset="0"/>
                <a:cs typeface="Arial" charset="0"/>
              </a:rPr>
              <a:t>Edward F. Crawley</a:t>
            </a:r>
            <a:endParaRPr lang="es-ES" sz="1200" dirty="0">
              <a:latin typeface="Arial" charset="0"/>
              <a:ea typeface="Arial" charset="0"/>
              <a:cs typeface="Arial" charset="0"/>
            </a:endParaRPr>
          </a:p>
        </p:txBody>
      </p:sp>
      <p:sp>
        <p:nvSpPr>
          <p:cNvPr id="12" name="矩形 2"/>
          <p:cNvSpPr>
            <a:spLocks noChangeArrowheads="1"/>
          </p:cNvSpPr>
          <p:nvPr/>
        </p:nvSpPr>
        <p:spPr bwMode="auto">
          <a:xfrm>
            <a:off x="1" y="1"/>
            <a:ext cx="428625" cy="557213"/>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spTree>
    <p:extLst>
      <p:ext uri="{BB962C8B-B14F-4D97-AF65-F5344CB8AC3E}">
        <p14:creationId xmlns:p14="http://schemas.microsoft.com/office/powerpoint/2010/main" val="15330397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a:spLocks noChangeArrowheads="1"/>
          </p:cNvSpPr>
          <p:nvPr/>
        </p:nvSpPr>
        <p:spPr bwMode="auto">
          <a:xfrm>
            <a:off x="1" y="1"/>
            <a:ext cx="428625" cy="557213"/>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cxnSp>
        <p:nvCxnSpPr>
          <p:cNvPr id="25" name="AutoShape 4"/>
          <p:cNvCxnSpPr>
            <a:cxnSpLocks noChangeShapeType="1"/>
            <a:stCxn id="35" idx="1"/>
            <a:endCxn id="35" idx="0"/>
          </p:cNvCxnSpPr>
          <p:nvPr/>
        </p:nvCxnSpPr>
        <p:spPr bwMode="auto">
          <a:xfrm rot="10800000" flipH="1">
            <a:off x="1224811" y="2250637"/>
            <a:ext cx="419100" cy="228600"/>
          </a:xfrm>
          <a:prstGeom prst="curvedConnector4">
            <a:avLst>
              <a:gd name="adj1" fmla="val -54546"/>
              <a:gd name="adj2" fmla="val 200000"/>
            </a:avLst>
          </a:prstGeom>
          <a:noFill/>
          <a:ln w="25400">
            <a:solidFill>
              <a:srgbClr val="33CC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AutoShape 5"/>
          <p:cNvCxnSpPr>
            <a:cxnSpLocks noChangeShapeType="1"/>
            <a:stCxn id="33" idx="0"/>
            <a:endCxn id="33" idx="3"/>
          </p:cNvCxnSpPr>
          <p:nvPr/>
        </p:nvCxnSpPr>
        <p:spPr bwMode="auto">
          <a:xfrm rot="5400000" flipV="1">
            <a:off x="4329961" y="2155387"/>
            <a:ext cx="228600" cy="419100"/>
          </a:xfrm>
          <a:prstGeom prst="curvedConnector4">
            <a:avLst>
              <a:gd name="adj1" fmla="val -100000"/>
              <a:gd name="adj2" fmla="val 154546"/>
            </a:avLst>
          </a:prstGeom>
          <a:noFill/>
          <a:ln w="25400">
            <a:solidFill>
              <a:srgbClr val="33CC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AutoShape 6"/>
          <p:cNvCxnSpPr>
            <a:cxnSpLocks noChangeShapeType="1"/>
            <a:stCxn id="35" idx="0"/>
            <a:endCxn id="33" idx="0"/>
          </p:cNvCxnSpPr>
          <p:nvPr/>
        </p:nvCxnSpPr>
        <p:spPr bwMode="auto">
          <a:xfrm rot="5400000" flipV="1">
            <a:off x="2938518" y="956031"/>
            <a:ext cx="1588" cy="2590800"/>
          </a:xfrm>
          <a:prstGeom prst="curvedConnector3">
            <a:avLst>
              <a:gd name="adj1" fmla="val -21600005"/>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AutoShape 7"/>
          <p:cNvCxnSpPr>
            <a:cxnSpLocks noChangeShapeType="1"/>
            <a:stCxn id="33" idx="2"/>
            <a:endCxn id="35" idx="2"/>
          </p:cNvCxnSpPr>
          <p:nvPr/>
        </p:nvCxnSpPr>
        <p:spPr bwMode="auto">
          <a:xfrm rot="5400000">
            <a:off x="2938518" y="1413231"/>
            <a:ext cx="1588" cy="2590800"/>
          </a:xfrm>
          <a:prstGeom prst="curvedConnector3">
            <a:avLst>
              <a:gd name="adj1" fmla="val 14400000"/>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Text Box 8"/>
          <p:cNvSpPr txBox="1">
            <a:spLocks noChangeArrowheads="1"/>
          </p:cNvSpPr>
          <p:nvPr/>
        </p:nvSpPr>
        <p:spPr bwMode="auto">
          <a:xfrm>
            <a:off x="1072412" y="3165038"/>
            <a:ext cx="91563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685783" eaLnBrk="0" fontAlgn="base" hangingPunct="0">
              <a:spcBef>
                <a:spcPct val="0"/>
              </a:spcBef>
              <a:spcAft>
                <a:spcPct val="0"/>
              </a:spcAft>
            </a:pPr>
            <a:r>
              <a:rPr lang="en-US" altLang="ja-JP" sz="900" dirty="0">
                <a:ln w="0"/>
                <a:solidFill>
                  <a:srgbClr val="FFFFFF"/>
                </a:solidFill>
                <a:effectLst>
                  <a:outerShdw blurRad="38100" dist="19050" dir="2700000" algn="tl" rotWithShape="0">
                    <a:srgbClr val="000000">
                      <a:alpha val="40000"/>
                    </a:srgbClr>
                  </a:outerShdw>
                </a:effectLst>
                <a:latin typeface="Arial" charset="0"/>
                <a:ea typeface="Arial" charset="0"/>
                <a:cs typeface="Arial" charset="0"/>
              </a:rPr>
              <a:t>Orbit Attaining</a:t>
            </a:r>
          </a:p>
        </p:txBody>
      </p:sp>
      <p:sp>
        <p:nvSpPr>
          <p:cNvPr id="30" name="Text Box 9"/>
          <p:cNvSpPr txBox="1">
            <a:spLocks noChangeArrowheads="1"/>
          </p:cNvSpPr>
          <p:nvPr/>
        </p:nvSpPr>
        <p:spPr bwMode="auto">
          <a:xfrm>
            <a:off x="4272812" y="1809313"/>
            <a:ext cx="6912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685783" eaLnBrk="0" fontAlgn="base" hangingPunct="0">
              <a:spcBef>
                <a:spcPct val="0"/>
              </a:spcBef>
              <a:spcAft>
                <a:spcPct val="0"/>
              </a:spcAft>
            </a:pPr>
            <a:r>
              <a:rPr lang="en-US" altLang="ja-JP" sz="900" dirty="0">
                <a:ln w="0"/>
                <a:solidFill>
                  <a:srgbClr val="FFFFFF"/>
                </a:solidFill>
                <a:effectLst>
                  <a:outerShdw blurRad="38100" dist="19050" dir="2700000" algn="tl" rotWithShape="0">
                    <a:srgbClr val="000000">
                      <a:alpha val="40000"/>
                    </a:srgbClr>
                  </a:outerShdw>
                </a:effectLst>
                <a:latin typeface="Arial" charset="0"/>
                <a:ea typeface="Arial" charset="0"/>
                <a:cs typeface="Arial" charset="0"/>
              </a:rPr>
              <a:t>Transiting</a:t>
            </a:r>
          </a:p>
        </p:txBody>
      </p:sp>
      <p:sp>
        <p:nvSpPr>
          <p:cNvPr id="31" name="Text Box 10"/>
          <p:cNvSpPr txBox="1">
            <a:spLocks noChangeArrowheads="1"/>
          </p:cNvSpPr>
          <p:nvPr/>
        </p:nvSpPr>
        <p:spPr bwMode="auto">
          <a:xfrm>
            <a:off x="2444012" y="2936438"/>
            <a:ext cx="89639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685783" eaLnBrk="0" fontAlgn="base" hangingPunct="0">
              <a:spcBef>
                <a:spcPct val="0"/>
              </a:spcBef>
              <a:spcAft>
                <a:spcPct val="0"/>
              </a:spcAft>
            </a:pPr>
            <a:r>
              <a:rPr lang="en-US" altLang="ja-JP" sz="900" dirty="0">
                <a:ln w="0"/>
                <a:solidFill>
                  <a:srgbClr val="FFFFFF"/>
                </a:solidFill>
                <a:effectLst>
                  <a:outerShdw blurRad="38100" dist="19050" dir="2700000" algn="tl" rotWithShape="0">
                    <a:srgbClr val="000000">
                      <a:alpha val="40000"/>
                    </a:srgbClr>
                  </a:outerShdw>
                </a:effectLst>
                <a:latin typeface="Arial" charset="0"/>
                <a:ea typeface="Arial" charset="0"/>
                <a:cs typeface="Arial" charset="0"/>
              </a:rPr>
              <a:t>Orbit Entering</a:t>
            </a:r>
          </a:p>
        </p:txBody>
      </p:sp>
      <p:sp>
        <p:nvSpPr>
          <p:cNvPr id="32" name="Text Box 11"/>
          <p:cNvSpPr txBox="1">
            <a:spLocks noChangeArrowheads="1"/>
          </p:cNvSpPr>
          <p:nvPr/>
        </p:nvSpPr>
        <p:spPr bwMode="auto">
          <a:xfrm>
            <a:off x="2444012" y="1641038"/>
            <a:ext cx="9669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685783" eaLnBrk="0" fontAlgn="base" hangingPunct="0">
              <a:spcBef>
                <a:spcPct val="0"/>
              </a:spcBef>
              <a:spcAft>
                <a:spcPct val="0"/>
              </a:spcAft>
            </a:pPr>
            <a:r>
              <a:rPr lang="en-US" altLang="ja-JP" sz="900" dirty="0">
                <a:ln w="0"/>
                <a:solidFill>
                  <a:srgbClr val="FFFFFF"/>
                </a:solidFill>
                <a:effectLst>
                  <a:outerShdw blurRad="38100" dist="19050" dir="2700000" algn="tl" rotWithShape="0">
                    <a:srgbClr val="000000">
                      <a:alpha val="40000"/>
                    </a:srgbClr>
                  </a:outerShdw>
                </a:effectLst>
                <a:latin typeface="Arial" charset="0"/>
                <a:ea typeface="Arial" charset="0"/>
                <a:cs typeface="Arial" charset="0"/>
              </a:rPr>
              <a:t>Orbit Departing</a:t>
            </a:r>
          </a:p>
        </p:txBody>
      </p:sp>
      <p:sp>
        <p:nvSpPr>
          <p:cNvPr id="33" name="AutoShape 12"/>
          <p:cNvSpPr>
            <a:spLocks noChangeArrowheads="1"/>
          </p:cNvSpPr>
          <p:nvPr/>
        </p:nvSpPr>
        <p:spPr bwMode="auto">
          <a:xfrm>
            <a:off x="3815611" y="2250637"/>
            <a:ext cx="838200" cy="457200"/>
          </a:xfrm>
          <a:prstGeom prst="roundRect">
            <a:avLst>
              <a:gd name="adj" fmla="val 16667"/>
            </a:avLst>
          </a:prstGeom>
          <a:noFill/>
          <a:ln w="9525">
            <a:solidFill>
              <a:srgbClr val="FF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685783" eaLnBrk="0" fontAlgn="base" hangingPunct="0">
              <a:spcBef>
                <a:spcPct val="0"/>
              </a:spcBef>
              <a:spcAft>
                <a:spcPct val="0"/>
              </a:spcAft>
            </a:pPr>
            <a:r>
              <a:rPr lang="en-US" altLang="ja-JP" sz="1200" dirty="0">
                <a:ln w="0"/>
                <a:solidFill>
                  <a:srgbClr val="FFFFFF"/>
                </a:solidFill>
                <a:effectLst>
                  <a:outerShdw blurRad="38100" dist="19050" dir="2700000" algn="tl" rotWithShape="0">
                    <a:srgbClr val="000000">
                      <a:alpha val="40000"/>
                    </a:srgbClr>
                  </a:outerShdw>
                </a:effectLst>
                <a:latin typeface="Arial" charset="0"/>
                <a:ea typeface="Arial" charset="0"/>
                <a:cs typeface="Arial" charset="0"/>
              </a:rPr>
              <a:t>“Trim</a:t>
            </a:r>
          </a:p>
          <a:p>
            <a:pPr algn="ctr" defTabSz="685783" eaLnBrk="0" fontAlgn="base" hangingPunct="0">
              <a:spcBef>
                <a:spcPct val="0"/>
              </a:spcBef>
              <a:spcAft>
                <a:spcPct val="0"/>
              </a:spcAft>
            </a:pPr>
            <a:r>
              <a:rPr lang="en-US" altLang="ja-JP" sz="1200" dirty="0">
                <a:ln w="0"/>
                <a:solidFill>
                  <a:srgbClr val="FFFFFF"/>
                </a:solidFill>
                <a:effectLst>
                  <a:outerShdw blurRad="38100" dist="19050" dir="2700000" algn="tl" rotWithShape="0">
                    <a:srgbClr val="000000">
                      <a:alpha val="40000"/>
                    </a:srgbClr>
                  </a:outerShdw>
                </a:effectLst>
                <a:latin typeface="Arial" charset="0"/>
                <a:ea typeface="Arial" charset="0"/>
                <a:cs typeface="Arial" charset="0"/>
              </a:rPr>
              <a:t>Trajectory”</a:t>
            </a:r>
          </a:p>
        </p:txBody>
      </p:sp>
      <p:sp>
        <p:nvSpPr>
          <p:cNvPr id="34" name="AutoShape 13"/>
          <p:cNvSpPr>
            <a:spLocks noChangeArrowheads="1"/>
          </p:cNvSpPr>
          <p:nvPr/>
        </p:nvSpPr>
        <p:spPr bwMode="auto">
          <a:xfrm>
            <a:off x="2444011" y="3317437"/>
            <a:ext cx="838200" cy="457200"/>
          </a:xfrm>
          <a:prstGeom prst="roundRect">
            <a:avLst>
              <a:gd name="adj" fmla="val 16667"/>
            </a:avLst>
          </a:prstGeom>
          <a:noFill/>
          <a:ln w="9525">
            <a:solidFill>
              <a:srgbClr val="FF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685783" eaLnBrk="0" fontAlgn="base" hangingPunct="0">
              <a:spcBef>
                <a:spcPct val="0"/>
              </a:spcBef>
              <a:spcAft>
                <a:spcPct val="0"/>
              </a:spcAft>
            </a:pPr>
            <a:r>
              <a:rPr lang="en-US" altLang="ja-JP" sz="1200" dirty="0">
                <a:ln w="0"/>
                <a:solidFill>
                  <a:srgbClr val="FFFFFF"/>
                </a:solidFill>
                <a:effectLst>
                  <a:outerShdw blurRad="38100" dist="19050" dir="2700000" algn="tl" rotWithShape="0">
                    <a:srgbClr val="000000">
                      <a:alpha val="40000"/>
                    </a:srgbClr>
                  </a:outerShdw>
                </a:effectLst>
                <a:latin typeface="Arial" charset="0"/>
                <a:ea typeface="Arial" charset="0"/>
                <a:cs typeface="Arial" charset="0"/>
              </a:rPr>
              <a:t>Surface</a:t>
            </a:r>
          </a:p>
        </p:txBody>
      </p:sp>
      <p:sp>
        <p:nvSpPr>
          <p:cNvPr id="35" name="AutoShape 14"/>
          <p:cNvSpPr>
            <a:spLocks noChangeArrowheads="1"/>
          </p:cNvSpPr>
          <p:nvPr/>
        </p:nvSpPr>
        <p:spPr bwMode="auto">
          <a:xfrm>
            <a:off x="1224811" y="2250637"/>
            <a:ext cx="838200" cy="457200"/>
          </a:xfrm>
          <a:prstGeom prst="roundRect">
            <a:avLst>
              <a:gd name="adj" fmla="val 16667"/>
            </a:avLst>
          </a:prstGeom>
          <a:noFill/>
          <a:ln w="9525">
            <a:solidFill>
              <a:srgbClr val="FF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685783" eaLnBrk="0" fontAlgn="base" hangingPunct="0">
              <a:spcBef>
                <a:spcPct val="0"/>
              </a:spcBef>
              <a:spcAft>
                <a:spcPct val="0"/>
              </a:spcAft>
            </a:pPr>
            <a:r>
              <a:rPr lang="en-US" altLang="ja-JP" sz="1200" dirty="0">
                <a:ln w="0"/>
                <a:solidFill>
                  <a:srgbClr val="FFFFFF"/>
                </a:solidFill>
                <a:effectLst>
                  <a:outerShdw blurRad="38100" dist="19050" dir="2700000" algn="tl" rotWithShape="0">
                    <a:srgbClr val="000000">
                      <a:alpha val="40000"/>
                    </a:srgbClr>
                  </a:outerShdw>
                </a:effectLst>
                <a:latin typeface="Arial" charset="0"/>
                <a:ea typeface="Arial" charset="0"/>
                <a:cs typeface="Arial" charset="0"/>
              </a:rPr>
              <a:t>Orbit</a:t>
            </a:r>
          </a:p>
        </p:txBody>
      </p:sp>
      <p:cxnSp>
        <p:nvCxnSpPr>
          <p:cNvPr id="37" name="AutoShape 16"/>
          <p:cNvCxnSpPr>
            <a:cxnSpLocks noChangeShapeType="1"/>
            <a:stCxn id="33" idx="2"/>
            <a:endCxn id="34" idx="3"/>
          </p:cNvCxnSpPr>
          <p:nvPr/>
        </p:nvCxnSpPr>
        <p:spPr bwMode="auto">
          <a:xfrm rot="5400000">
            <a:off x="3339361" y="2650687"/>
            <a:ext cx="838200" cy="952500"/>
          </a:xfrm>
          <a:prstGeom prst="curvedConnector2">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AutoShape 17"/>
          <p:cNvCxnSpPr>
            <a:cxnSpLocks noChangeShapeType="1"/>
            <a:stCxn id="34" idx="1"/>
            <a:endCxn id="35" idx="2"/>
          </p:cNvCxnSpPr>
          <p:nvPr/>
        </p:nvCxnSpPr>
        <p:spPr bwMode="auto">
          <a:xfrm rot="10800000">
            <a:off x="1643911" y="2707837"/>
            <a:ext cx="800100" cy="838200"/>
          </a:xfrm>
          <a:prstGeom prst="curvedConnector2">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Text Box 18"/>
          <p:cNvSpPr txBox="1">
            <a:spLocks noChangeArrowheads="1"/>
          </p:cNvSpPr>
          <p:nvPr/>
        </p:nvSpPr>
        <p:spPr bwMode="auto">
          <a:xfrm>
            <a:off x="2063012" y="2250638"/>
            <a:ext cx="77457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685783" eaLnBrk="0" fontAlgn="base" hangingPunct="0">
              <a:spcBef>
                <a:spcPct val="0"/>
              </a:spcBef>
              <a:spcAft>
                <a:spcPct val="0"/>
              </a:spcAft>
            </a:pPr>
            <a:r>
              <a:rPr lang="en-US" altLang="ja-JP" sz="900" dirty="0">
                <a:ln w="0"/>
                <a:solidFill>
                  <a:srgbClr val="FFFFFF"/>
                </a:solidFill>
                <a:effectLst>
                  <a:outerShdw blurRad="38100" dist="19050" dir="2700000" algn="tl" rotWithShape="0">
                    <a:srgbClr val="000000">
                      <a:alpha val="40000"/>
                    </a:srgbClr>
                  </a:outerShdw>
                </a:effectLst>
                <a:latin typeface="Arial" charset="0"/>
                <a:ea typeface="Arial" charset="0"/>
                <a:cs typeface="Arial" charset="0"/>
              </a:rPr>
              <a:t>De-Orbiting</a:t>
            </a:r>
          </a:p>
        </p:txBody>
      </p:sp>
      <p:cxnSp>
        <p:nvCxnSpPr>
          <p:cNvPr id="40" name="AutoShape 19"/>
          <p:cNvCxnSpPr>
            <a:cxnSpLocks noChangeShapeType="1"/>
            <a:stCxn id="34" idx="1"/>
            <a:endCxn id="33" idx="1"/>
          </p:cNvCxnSpPr>
          <p:nvPr/>
        </p:nvCxnSpPr>
        <p:spPr bwMode="auto">
          <a:xfrm rot="10800000" flipH="1">
            <a:off x="2444011" y="2479237"/>
            <a:ext cx="1371600" cy="1066800"/>
          </a:xfrm>
          <a:prstGeom prst="curvedConnector3">
            <a:avLst>
              <a:gd name="adj1" fmla="val -16667"/>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AutoShape 20"/>
          <p:cNvCxnSpPr>
            <a:cxnSpLocks noChangeShapeType="1"/>
            <a:stCxn id="35" idx="3"/>
            <a:endCxn id="34" idx="3"/>
          </p:cNvCxnSpPr>
          <p:nvPr/>
        </p:nvCxnSpPr>
        <p:spPr bwMode="auto">
          <a:xfrm>
            <a:off x="2063011" y="2479237"/>
            <a:ext cx="1219200" cy="1066800"/>
          </a:xfrm>
          <a:prstGeom prst="curvedConnector3">
            <a:avLst>
              <a:gd name="adj1" fmla="val 118750"/>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Text Box 21"/>
          <p:cNvSpPr txBox="1">
            <a:spLocks noChangeArrowheads="1"/>
          </p:cNvSpPr>
          <p:nvPr/>
        </p:nvSpPr>
        <p:spPr bwMode="auto">
          <a:xfrm>
            <a:off x="3053612" y="2174438"/>
            <a:ext cx="5693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685783" eaLnBrk="0" fontAlgn="base" hangingPunct="0">
              <a:spcBef>
                <a:spcPct val="0"/>
              </a:spcBef>
              <a:spcAft>
                <a:spcPct val="0"/>
              </a:spcAft>
            </a:pPr>
            <a:r>
              <a:rPr lang="en-US" altLang="ja-JP" sz="900" dirty="0">
                <a:ln w="0"/>
                <a:solidFill>
                  <a:srgbClr val="FFFFFF"/>
                </a:solidFill>
                <a:effectLst>
                  <a:outerShdw blurRad="38100" dist="19050" dir="2700000" algn="tl" rotWithShape="0">
                    <a:srgbClr val="000000">
                      <a:alpha val="40000"/>
                    </a:srgbClr>
                  </a:outerShdw>
                </a:effectLst>
                <a:latin typeface="Arial" charset="0"/>
                <a:ea typeface="Arial" charset="0"/>
                <a:cs typeface="Arial" charset="0"/>
              </a:rPr>
              <a:t>Direct</a:t>
            </a:r>
          </a:p>
          <a:p>
            <a:pPr defTabSz="685783" eaLnBrk="0" fontAlgn="base" hangingPunct="0">
              <a:spcBef>
                <a:spcPct val="0"/>
              </a:spcBef>
              <a:spcAft>
                <a:spcPct val="0"/>
              </a:spcAft>
            </a:pPr>
            <a:r>
              <a:rPr lang="en-US" altLang="ja-JP" sz="900" dirty="0">
                <a:ln w="0"/>
                <a:solidFill>
                  <a:srgbClr val="FFFFFF"/>
                </a:solidFill>
                <a:effectLst>
                  <a:outerShdw blurRad="38100" dist="19050" dir="2700000" algn="tl" rotWithShape="0">
                    <a:srgbClr val="000000">
                      <a:alpha val="40000"/>
                    </a:srgbClr>
                  </a:outerShdw>
                </a:effectLst>
                <a:latin typeface="Arial" charset="0"/>
                <a:ea typeface="Arial" charset="0"/>
                <a:cs typeface="Arial" charset="0"/>
              </a:rPr>
              <a:t> Ascent</a:t>
            </a:r>
          </a:p>
        </p:txBody>
      </p:sp>
      <p:sp>
        <p:nvSpPr>
          <p:cNvPr id="43" name="Text Box 22"/>
          <p:cNvSpPr txBox="1">
            <a:spLocks noChangeArrowheads="1"/>
          </p:cNvSpPr>
          <p:nvPr/>
        </p:nvSpPr>
        <p:spPr bwMode="auto">
          <a:xfrm>
            <a:off x="3891812" y="3241238"/>
            <a:ext cx="88357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685783" eaLnBrk="0" fontAlgn="base" hangingPunct="0">
              <a:spcBef>
                <a:spcPct val="0"/>
              </a:spcBef>
              <a:spcAft>
                <a:spcPct val="0"/>
              </a:spcAft>
            </a:pPr>
            <a:r>
              <a:rPr lang="en-US" altLang="ja-JP" sz="900" dirty="0">
                <a:ln w="0"/>
                <a:solidFill>
                  <a:srgbClr val="FFFFFF"/>
                </a:solidFill>
                <a:effectLst>
                  <a:outerShdw blurRad="38100" dist="19050" dir="2700000" algn="tl" rotWithShape="0">
                    <a:srgbClr val="000000">
                      <a:alpha val="40000"/>
                    </a:srgbClr>
                  </a:outerShdw>
                </a:effectLst>
                <a:latin typeface="Arial" charset="0"/>
                <a:ea typeface="Arial" charset="0"/>
                <a:cs typeface="Arial" charset="0"/>
              </a:rPr>
              <a:t>Direct Decent</a:t>
            </a:r>
          </a:p>
        </p:txBody>
      </p:sp>
      <p:sp>
        <p:nvSpPr>
          <p:cNvPr id="44" name="Text Box 23"/>
          <p:cNvSpPr txBox="1">
            <a:spLocks noChangeArrowheads="1"/>
          </p:cNvSpPr>
          <p:nvPr/>
        </p:nvSpPr>
        <p:spPr bwMode="auto">
          <a:xfrm>
            <a:off x="920012" y="1809313"/>
            <a:ext cx="588623"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685783" eaLnBrk="0" fontAlgn="base" hangingPunct="0">
              <a:spcBef>
                <a:spcPct val="0"/>
              </a:spcBef>
              <a:spcAft>
                <a:spcPct val="0"/>
              </a:spcAft>
            </a:pPr>
            <a:r>
              <a:rPr lang="en-US" altLang="ja-JP" sz="900" dirty="0">
                <a:ln w="0"/>
                <a:solidFill>
                  <a:srgbClr val="FFFFFF"/>
                </a:solidFill>
                <a:effectLst>
                  <a:outerShdw blurRad="38100" dist="19050" dir="2700000" algn="tl" rotWithShape="0">
                    <a:srgbClr val="000000">
                      <a:alpha val="40000"/>
                    </a:srgbClr>
                  </a:outerShdw>
                </a:effectLst>
                <a:latin typeface="Arial" charset="0"/>
                <a:ea typeface="Arial" charset="0"/>
                <a:cs typeface="Arial" charset="0"/>
              </a:rPr>
              <a:t>Orbiting</a:t>
            </a:r>
          </a:p>
        </p:txBody>
      </p:sp>
      <p:sp>
        <p:nvSpPr>
          <p:cNvPr id="45" name="Text Box 25"/>
          <p:cNvSpPr txBox="1">
            <a:spLocks noChangeArrowheads="1"/>
          </p:cNvSpPr>
          <p:nvPr/>
        </p:nvSpPr>
        <p:spPr bwMode="auto">
          <a:xfrm>
            <a:off x="1682011" y="965792"/>
            <a:ext cx="265970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685783" eaLnBrk="0" fontAlgn="base" hangingPunct="0">
              <a:spcBef>
                <a:spcPct val="0"/>
              </a:spcBef>
              <a:spcAft>
                <a:spcPct val="0"/>
              </a:spcAft>
            </a:pPr>
            <a:r>
              <a:rPr lang="en-US" altLang="ja-JP" dirty="0">
                <a:ln w="0"/>
                <a:solidFill>
                  <a:srgbClr val="FFFFFF"/>
                </a:solidFill>
                <a:effectLst>
                  <a:outerShdw blurRad="38100" dist="19050" dir="2700000" algn="tl" rotWithShape="0">
                    <a:srgbClr val="000000">
                      <a:alpha val="40000"/>
                    </a:srgbClr>
                  </a:outerShdw>
                </a:effectLst>
                <a:latin typeface="Arial" charset="0"/>
                <a:ea typeface="Arial" charset="0"/>
                <a:cs typeface="Arial" charset="0"/>
              </a:rPr>
              <a:t>A “</a:t>
            </a:r>
            <a:r>
              <a:rPr lang="en-US" altLang="ja-JP" b="1" dirty="0">
                <a:ln w="0"/>
                <a:solidFill>
                  <a:srgbClr val="FFFFFF"/>
                </a:solidFill>
                <a:effectLst>
                  <a:outerShdw blurRad="38100" dist="19050" dir="2700000" algn="tl" rotWithShape="0">
                    <a:srgbClr val="000000">
                      <a:alpha val="40000"/>
                    </a:srgbClr>
                  </a:outerShdw>
                </a:effectLst>
                <a:latin typeface="Arial" charset="0"/>
                <a:ea typeface="Arial" charset="0"/>
                <a:cs typeface="Arial" charset="0"/>
              </a:rPr>
              <a:t>language</a:t>
            </a:r>
            <a:r>
              <a:rPr lang="en-US" altLang="ja-JP" dirty="0">
                <a:ln w="0"/>
                <a:solidFill>
                  <a:srgbClr val="FFFFFF"/>
                </a:solidFill>
                <a:effectLst>
                  <a:outerShdw blurRad="38100" dist="19050" dir="2700000" algn="tl" rotWithShape="0">
                    <a:srgbClr val="000000">
                      <a:alpha val="40000"/>
                    </a:srgbClr>
                  </a:outerShdw>
                </a:effectLst>
                <a:latin typeface="Arial" charset="0"/>
                <a:ea typeface="Arial" charset="0"/>
                <a:cs typeface="Arial" charset="0"/>
              </a:rPr>
              <a:t>” for describing all </a:t>
            </a:r>
          </a:p>
          <a:p>
            <a:pPr defTabSz="685783" eaLnBrk="0" fontAlgn="base" hangingPunct="0">
              <a:spcBef>
                <a:spcPct val="0"/>
              </a:spcBef>
              <a:spcAft>
                <a:spcPct val="0"/>
              </a:spcAft>
            </a:pPr>
            <a:r>
              <a:rPr lang="en-US" altLang="ja-JP" dirty="0">
                <a:ln w="0"/>
                <a:solidFill>
                  <a:srgbClr val="FFFFFF"/>
                </a:solidFill>
                <a:effectLst>
                  <a:outerShdw blurRad="38100" dist="19050" dir="2700000" algn="tl" rotWithShape="0">
                    <a:srgbClr val="000000">
                      <a:alpha val="40000"/>
                    </a:srgbClr>
                  </a:outerShdw>
                </a:effectLst>
                <a:latin typeface="Arial" charset="0"/>
                <a:ea typeface="Arial" charset="0"/>
                <a:cs typeface="Arial" charset="0"/>
              </a:rPr>
              <a:t>possible single craft itineraries</a:t>
            </a:r>
          </a:p>
        </p:txBody>
      </p:sp>
      <p:sp>
        <p:nvSpPr>
          <p:cNvPr id="51" name="AutoShape 4" descr="http://img3.imgtn.bdimg.com/it/u=567802569,2706953256&amp;fm=26&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85783" eaLnBrk="0" fontAlgn="base" hangingPunct="0">
              <a:spcBef>
                <a:spcPct val="0"/>
              </a:spcBef>
              <a:spcAft>
                <a:spcPct val="0"/>
              </a:spcAft>
            </a:pPr>
            <a:endParaRPr lang="es-ES" sz="1300"/>
          </a:p>
        </p:txBody>
      </p:sp>
      <p:sp>
        <p:nvSpPr>
          <p:cNvPr id="52" name="AutoShape 6" descr="http://img3.imgtn.bdimg.com/it/u=567802569,2706953256&amp;fm=26&amp;gp=0.jpg"/>
          <p:cNvSpPr>
            <a:spLocks noChangeAspect="1" noChangeArrowheads="1"/>
          </p:cNvSpPr>
          <p:nvPr/>
        </p:nvSpPr>
        <p:spPr bwMode="auto">
          <a:xfrm>
            <a:off x="307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85783" eaLnBrk="0" fontAlgn="base" hangingPunct="0">
              <a:spcBef>
                <a:spcPct val="0"/>
              </a:spcBef>
              <a:spcAft>
                <a:spcPct val="0"/>
              </a:spcAft>
            </a:pPr>
            <a:endParaRPr lang="es-ES" sz="1300"/>
          </a:p>
        </p:txBody>
      </p:sp>
      <p:sp>
        <p:nvSpPr>
          <p:cNvPr id="56" name="矩形 35"/>
          <p:cNvSpPr>
            <a:spLocks noChangeArrowheads="1"/>
          </p:cNvSpPr>
          <p:nvPr/>
        </p:nvSpPr>
        <p:spPr bwMode="auto">
          <a:xfrm>
            <a:off x="757239" y="4239311"/>
            <a:ext cx="77390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800" i="1" dirty="0">
                <a:solidFill>
                  <a:srgbClr val="FFFFFF"/>
                </a:solidFill>
                <a:latin typeface="Arial" charset="0"/>
                <a:ea typeface="方正兰亭超细黑简体" charset="0"/>
              </a:rPr>
              <a:t>Source</a:t>
            </a:r>
            <a:r>
              <a:rPr lang="en-US" altLang="x-none" sz="800" dirty="0">
                <a:solidFill>
                  <a:srgbClr val="FFFFFF"/>
                </a:solidFill>
                <a:latin typeface="Arial" charset="0"/>
                <a:ea typeface="方正兰亭超细黑简体" charset="0"/>
              </a:rPr>
              <a:t> : </a:t>
            </a:r>
            <a:r>
              <a:rPr lang="en-US" altLang="x-none" sz="800" dirty="0" err="1">
                <a:solidFill>
                  <a:srgbClr val="FFFFFF"/>
                </a:solidFill>
                <a:latin typeface="Arial" charset="0"/>
                <a:ea typeface="方正兰亭超细黑简体" charset="0"/>
              </a:rPr>
              <a:t>Frazzoli</a:t>
            </a:r>
            <a:r>
              <a:rPr lang="en-US" altLang="x-none" sz="800" dirty="0">
                <a:solidFill>
                  <a:srgbClr val="FFFFFF"/>
                </a:solidFill>
                <a:latin typeface="Arial" charset="0"/>
                <a:ea typeface="方正兰亭超细黑简体" charset="0"/>
              </a:rPr>
              <a:t> (2001)</a:t>
            </a:r>
          </a:p>
        </p:txBody>
      </p:sp>
      <p:sp>
        <p:nvSpPr>
          <p:cNvPr id="58" name="矩形 1"/>
          <p:cNvSpPr>
            <a:spLocks noChangeArrowheads="1"/>
          </p:cNvSpPr>
          <p:nvPr/>
        </p:nvSpPr>
        <p:spPr bwMode="auto">
          <a:xfrm>
            <a:off x="428626" y="79375"/>
            <a:ext cx="70647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a:solidFill>
                  <a:srgbClr val="DBB76C"/>
                </a:solidFill>
                <a:latin typeface="Arial" charset="0"/>
                <a:ea typeface="Arial" charset="0"/>
                <a:cs typeface="Arial" charset="0"/>
              </a:rPr>
              <a:t>Complex Diagram Can be Simplified by Category Theory</a:t>
            </a:r>
            <a:endParaRPr lang="zh-CN" altLang="en-US" sz="2000" b="1" dirty="0">
              <a:solidFill>
                <a:srgbClr val="DBB76C"/>
              </a:solidFill>
              <a:latin typeface="Arial" charset="0"/>
              <a:ea typeface="Arial" charset="0"/>
              <a:cs typeface="Arial" charset="0"/>
            </a:endParaRPr>
          </a:p>
        </p:txBody>
      </p:sp>
      <p:sp>
        <p:nvSpPr>
          <p:cNvPr id="36" name="1 Rectángulo"/>
          <p:cNvSpPr/>
          <p:nvPr/>
        </p:nvSpPr>
        <p:spPr>
          <a:xfrm>
            <a:off x="5393919" y="3033391"/>
            <a:ext cx="3617093" cy="978729"/>
          </a:xfrm>
          <a:prstGeom prst="rect">
            <a:avLst/>
          </a:prstGeom>
        </p:spPr>
        <p:txBody>
          <a:bodyPr wrap="square">
            <a:spAutoFit/>
          </a:bodyPr>
          <a:lstStyle/>
          <a:p>
            <a:pPr defTabSz="685783" eaLnBrk="0" fontAlgn="base" hangingPunct="0">
              <a:lnSpc>
                <a:spcPct val="80000"/>
              </a:lnSpc>
              <a:spcBef>
                <a:spcPct val="0"/>
              </a:spcBef>
              <a:spcAft>
                <a:spcPct val="0"/>
              </a:spcAft>
            </a:pPr>
            <a:r>
              <a:rPr lang="en-US" altLang="ja-JP" sz="1200" dirty="0">
                <a:solidFill>
                  <a:srgbClr val="E7E6E6"/>
                </a:solidFill>
                <a:latin typeface="Arial" charset="0"/>
                <a:ea typeface="Arial" charset="0"/>
                <a:cs typeface="Arial" charset="0"/>
              </a:rPr>
              <a:t>NKS 2004, MIT</a:t>
            </a:r>
            <a:br>
              <a:rPr lang="en-US" altLang="ja-JP" sz="1200" dirty="0">
                <a:solidFill>
                  <a:srgbClr val="E7E6E6"/>
                </a:solidFill>
                <a:latin typeface="Arial" charset="0"/>
                <a:ea typeface="Arial" charset="0"/>
                <a:cs typeface="Arial" charset="0"/>
              </a:rPr>
            </a:br>
            <a:r>
              <a:rPr lang="en-US" altLang="ja-JP" sz="1200" dirty="0">
                <a:solidFill>
                  <a:srgbClr val="E7E6E6"/>
                </a:solidFill>
                <a:latin typeface="Arial" charset="0"/>
                <a:ea typeface="Arial" charset="0"/>
                <a:cs typeface="Arial" charset="0"/>
              </a:rPr>
              <a:t>A New Kind of Language </a:t>
            </a:r>
            <a:r>
              <a:rPr lang="en-US" altLang="ja-JP" sz="1200">
                <a:solidFill>
                  <a:srgbClr val="E7E6E6"/>
                </a:solidFill>
                <a:latin typeface="Arial" charset="0"/>
                <a:ea typeface="Arial" charset="0"/>
                <a:cs typeface="Arial" charset="0"/>
              </a:rPr>
              <a:t>for Complex Engineering Systems </a:t>
            </a:r>
          </a:p>
          <a:p>
            <a:pPr defTabSz="685783" eaLnBrk="0" fontAlgn="base" hangingPunct="0">
              <a:lnSpc>
                <a:spcPct val="80000"/>
              </a:lnSpc>
              <a:spcBef>
                <a:spcPct val="0"/>
              </a:spcBef>
              <a:spcAft>
                <a:spcPct val="0"/>
              </a:spcAft>
            </a:pPr>
            <a:r>
              <a:rPr lang="en-US" altLang="ja-JP" sz="1200" dirty="0">
                <a:solidFill>
                  <a:srgbClr val="E7E6E6"/>
                </a:solidFill>
                <a:latin typeface="Arial" charset="0"/>
                <a:ea typeface="Arial" charset="0"/>
                <a:cs typeface="Arial" charset="0"/>
              </a:rPr>
              <a:t>Case Study: NASA’s Apollo Program</a:t>
            </a:r>
            <a:br>
              <a:rPr lang="en-US" altLang="ja-JP" sz="1200" dirty="0">
                <a:latin typeface="Arial" charset="0"/>
                <a:ea typeface="Arial" charset="0"/>
                <a:cs typeface="Arial" charset="0"/>
              </a:rPr>
            </a:br>
            <a:r>
              <a:rPr lang="en-US" altLang="ja-JP" sz="1200" dirty="0">
                <a:solidFill>
                  <a:srgbClr val="ED7D31"/>
                </a:solidFill>
                <a:latin typeface="Arial" charset="0"/>
                <a:ea typeface="Arial" charset="0"/>
                <a:cs typeface="Arial" charset="0"/>
              </a:rPr>
              <a:t>Benjamin Koo</a:t>
            </a:r>
          </a:p>
          <a:p>
            <a:pPr defTabSz="685783" eaLnBrk="0" fontAlgn="base" hangingPunct="0">
              <a:lnSpc>
                <a:spcPct val="80000"/>
              </a:lnSpc>
              <a:spcBef>
                <a:spcPct val="0"/>
              </a:spcBef>
              <a:spcAft>
                <a:spcPct val="0"/>
              </a:spcAft>
            </a:pPr>
            <a:r>
              <a:rPr lang="en-US" altLang="ja-JP" sz="1200" dirty="0">
                <a:solidFill>
                  <a:srgbClr val="ED7D31"/>
                </a:solidFill>
                <a:latin typeface="Arial" charset="0"/>
                <a:ea typeface="Arial" charset="0"/>
                <a:cs typeface="Arial" charset="0"/>
              </a:rPr>
              <a:t>Edward F. Crawley</a:t>
            </a:r>
            <a:endParaRPr lang="es-ES" sz="1200" dirty="0">
              <a:latin typeface="Arial" charset="0"/>
              <a:ea typeface="Arial" charset="0"/>
              <a:cs typeface="Arial" charset="0"/>
            </a:endParaRPr>
          </a:p>
        </p:txBody>
      </p:sp>
      <p:graphicFrame>
        <p:nvGraphicFramePr>
          <p:cNvPr id="46" name="1 Tabla"/>
          <p:cNvGraphicFramePr>
            <a:graphicFrameLocks noGrp="1"/>
          </p:cNvGraphicFramePr>
          <p:nvPr/>
        </p:nvGraphicFramePr>
        <p:xfrm>
          <a:off x="5335307" y="1309812"/>
          <a:ext cx="3619500" cy="1215092"/>
        </p:xfrm>
        <a:graphic>
          <a:graphicData uri="http://schemas.openxmlformats.org/drawingml/2006/table">
            <a:tbl>
              <a:tblPr firstRow="1" bandRow="1">
                <a:tableStyleId>{9DCAF9ED-07DC-4A11-8D7F-57B35C25682E}</a:tableStyleId>
              </a:tblPr>
              <a:tblGrid>
                <a:gridCol w="1206500">
                  <a:extLst>
                    <a:ext uri="{9D8B030D-6E8A-4147-A177-3AD203B41FA5}">
                      <a16:colId xmlns:a16="http://schemas.microsoft.com/office/drawing/2014/main" val="20000"/>
                    </a:ext>
                  </a:extLst>
                </a:gridCol>
                <a:gridCol w="1372504">
                  <a:extLst>
                    <a:ext uri="{9D8B030D-6E8A-4147-A177-3AD203B41FA5}">
                      <a16:colId xmlns:a16="http://schemas.microsoft.com/office/drawing/2014/main" val="20001"/>
                    </a:ext>
                  </a:extLst>
                </a:gridCol>
                <a:gridCol w="1040496">
                  <a:extLst>
                    <a:ext uri="{9D8B030D-6E8A-4147-A177-3AD203B41FA5}">
                      <a16:colId xmlns:a16="http://schemas.microsoft.com/office/drawing/2014/main" val="20002"/>
                    </a:ext>
                  </a:extLst>
                </a:gridCol>
              </a:tblGrid>
              <a:tr h="308610">
                <a:tc>
                  <a:txBody>
                    <a:bodyPr/>
                    <a:lstStyle/>
                    <a:p>
                      <a:pPr algn="ctr"/>
                      <a:r>
                        <a:rPr lang="en-US" sz="1400" noProof="0" dirty="0">
                          <a:latin typeface="Arial" charset="0"/>
                          <a:ea typeface="Arial" charset="0"/>
                          <a:cs typeface="Arial" charset="0"/>
                        </a:rPr>
                        <a:t>Maneuver</a:t>
                      </a:r>
                    </a:p>
                  </a:txBody>
                  <a:tcPr/>
                </a:tc>
                <a:tc>
                  <a:txBody>
                    <a:bodyPr/>
                    <a:lstStyle/>
                    <a:p>
                      <a:pPr algn="ctr"/>
                      <a:r>
                        <a:rPr lang="en-US" sz="1400" noProof="0" dirty="0">
                          <a:latin typeface="Arial" charset="0"/>
                          <a:ea typeface="Arial" charset="0"/>
                          <a:cs typeface="Arial" charset="0"/>
                        </a:rPr>
                        <a:t>Acceleration</a:t>
                      </a:r>
                    </a:p>
                  </a:txBody>
                  <a:tcPr/>
                </a:tc>
                <a:tc>
                  <a:txBody>
                    <a:bodyPr/>
                    <a:lstStyle/>
                    <a:p>
                      <a:pPr algn="ctr"/>
                      <a:r>
                        <a:rPr lang="en-US" sz="1400" noProof="0" dirty="0">
                          <a:latin typeface="Arial" charset="0"/>
                          <a:ea typeface="Arial" charset="0"/>
                          <a:cs typeface="Arial" charset="0"/>
                        </a:rPr>
                        <a:t>Time</a:t>
                      </a:r>
                    </a:p>
                  </a:txBody>
                  <a:tcPr/>
                </a:tc>
                <a:extLst>
                  <a:ext uri="{0D108BD9-81ED-4DB2-BD59-A6C34878D82A}">
                    <a16:rowId xmlns:a16="http://schemas.microsoft.com/office/drawing/2014/main" val="10000"/>
                  </a:ext>
                </a:extLst>
              </a:tr>
              <a:tr h="302161">
                <a:tc>
                  <a:txBody>
                    <a:bodyPr/>
                    <a:lstStyle/>
                    <a:p>
                      <a:pPr algn="ctr"/>
                      <a:r>
                        <a:rPr lang="en-US" sz="1200" noProof="0" dirty="0">
                          <a:latin typeface="Arial" charset="0"/>
                          <a:ea typeface="Arial" charset="0"/>
                          <a:cs typeface="Arial" charset="0"/>
                        </a:rPr>
                        <a:t>Surface</a:t>
                      </a:r>
                    </a:p>
                  </a:txBody>
                  <a:tcPr/>
                </a:tc>
                <a:tc>
                  <a:txBody>
                    <a:bodyPr/>
                    <a:lstStyle/>
                    <a:p>
                      <a:pPr algn="ctr"/>
                      <a:r>
                        <a:rPr lang="en-US" sz="1200" noProof="0" dirty="0">
                          <a:latin typeface="Arial" charset="0"/>
                          <a:ea typeface="Arial" charset="0"/>
                          <a:cs typeface="Arial" charset="0"/>
                        </a:rPr>
                        <a:t>K</a:t>
                      </a:r>
                      <a:r>
                        <a:rPr lang="en-US" sz="1200" baseline="-25000" noProof="0" dirty="0">
                          <a:latin typeface="Arial" charset="0"/>
                          <a:ea typeface="Arial" charset="0"/>
                          <a:cs typeface="Arial" charset="0"/>
                        </a:rPr>
                        <a:t>0</a:t>
                      </a:r>
                      <a:r>
                        <a:rPr lang="en-US" sz="1200" noProof="0" dirty="0">
                          <a:latin typeface="Arial" charset="0"/>
                          <a:ea typeface="Arial" charset="0"/>
                          <a:cs typeface="Arial" charset="0"/>
                        </a:rPr>
                        <a:t> =0</a:t>
                      </a:r>
                    </a:p>
                  </a:txBody>
                  <a:tcPr/>
                </a:tc>
                <a:tc>
                  <a:txBody>
                    <a:bodyPr/>
                    <a:lstStyle/>
                    <a:p>
                      <a:pPr algn="ctr"/>
                      <a:r>
                        <a:rPr lang="en-US" sz="1200" noProof="0" dirty="0">
                          <a:latin typeface="Arial" charset="0"/>
                          <a:ea typeface="Arial" charset="0"/>
                          <a:cs typeface="Arial" charset="0"/>
                        </a:rPr>
                        <a:t>Infinite</a:t>
                      </a:r>
                    </a:p>
                  </a:txBody>
                  <a:tcPr/>
                </a:tc>
                <a:extLst>
                  <a:ext uri="{0D108BD9-81ED-4DB2-BD59-A6C34878D82A}">
                    <a16:rowId xmlns:a16="http://schemas.microsoft.com/office/drawing/2014/main" val="10001"/>
                  </a:ext>
                </a:extLst>
              </a:tr>
              <a:tr h="302161">
                <a:tc>
                  <a:txBody>
                    <a:bodyPr/>
                    <a:lstStyle/>
                    <a:p>
                      <a:pPr algn="ctr"/>
                      <a:r>
                        <a:rPr lang="en-US" sz="1200" noProof="0" dirty="0">
                          <a:latin typeface="Arial" charset="0"/>
                          <a:ea typeface="Arial" charset="0"/>
                          <a:cs typeface="Arial" charset="0"/>
                        </a:rPr>
                        <a:t>Orbital, Trim</a:t>
                      </a:r>
                    </a:p>
                  </a:txBody>
                  <a:tcPr/>
                </a:tc>
                <a:tc>
                  <a:txBody>
                    <a:bodyPr/>
                    <a:lstStyle/>
                    <a:p>
                      <a:pPr algn="ctr"/>
                      <a:r>
                        <a:rPr lang="en-US" sz="1200" noProof="0" dirty="0">
                          <a:latin typeface="Arial" charset="0"/>
                          <a:ea typeface="Arial" charset="0"/>
                          <a:cs typeface="Arial" charset="0"/>
                        </a:rPr>
                        <a:t>K</a:t>
                      </a:r>
                    </a:p>
                  </a:txBody>
                  <a:tcPr/>
                </a:tc>
                <a:tc>
                  <a:txBody>
                    <a:bodyPr/>
                    <a:lstStyle/>
                    <a:p>
                      <a:pPr algn="ctr"/>
                      <a:r>
                        <a:rPr lang="en-US" sz="1200" noProof="0" dirty="0">
                          <a:latin typeface="Arial" charset="0"/>
                          <a:ea typeface="Arial" charset="0"/>
                          <a:cs typeface="Arial" charset="0"/>
                        </a:rPr>
                        <a:t>Infinite</a:t>
                      </a:r>
                    </a:p>
                  </a:txBody>
                  <a:tcPr/>
                </a:tc>
                <a:extLst>
                  <a:ext uri="{0D108BD9-81ED-4DB2-BD59-A6C34878D82A}">
                    <a16:rowId xmlns:a16="http://schemas.microsoft.com/office/drawing/2014/main" val="10002"/>
                  </a:ext>
                </a:extLst>
              </a:tr>
              <a:tr h="302161">
                <a:tc>
                  <a:txBody>
                    <a:bodyPr/>
                    <a:lstStyle/>
                    <a:p>
                      <a:pPr algn="ctr"/>
                      <a:r>
                        <a:rPr lang="en-US" sz="1200" noProof="0" dirty="0">
                          <a:latin typeface="Arial" charset="0"/>
                          <a:ea typeface="Arial" charset="0"/>
                          <a:cs typeface="Arial" charset="0"/>
                        </a:rPr>
                        <a:t>A</a:t>
                      </a:r>
                      <a:r>
                        <a:rPr lang="en-US" sz="1200" baseline="0" noProof="0" dirty="0">
                          <a:latin typeface="Arial" charset="0"/>
                          <a:ea typeface="Arial" charset="0"/>
                          <a:cs typeface="Arial" charset="0"/>
                        </a:rPr>
                        <a:t> -&gt; B</a:t>
                      </a:r>
                      <a:endParaRPr lang="en-US" sz="1200" noProof="0" dirty="0">
                        <a:latin typeface="Arial" charset="0"/>
                        <a:ea typeface="Arial" charset="0"/>
                        <a:cs typeface="Arial" charset="0"/>
                      </a:endParaRPr>
                    </a:p>
                  </a:txBody>
                  <a:tcPr/>
                </a:tc>
                <a:tc>
                  <a:txBody>
                    <a:bodyPr/>
                    <a:lstStyle/>
                    <a:p>
                      <a:pPr algn="ctr"/>
                      <a:r>
                        <a:rPr lang="en-US" altLang="zh-CN" sz="1200" noProof="0" dirty="0">
                          <a:latin typeface="Arial" charset="0"/>
                          <a:ea typeface="Arial" charset="0"/>
                          <a:cs typeface="Arial" charset="0"/>
                        </a:rPr>
                        <a:t>variable</a:t>
                      </a:r>
                      <a:endParaRPr lang="en-US" sz="1200" noProof="0" dirty="0">
                        <a:latin typeface="Arial" charset="0"/>
                        <a:ea typeface="Arial" charset="0"/>
                        <a:cs typeface="Arial" charset="0"/>
                      </a:endParaRPr>
                    </a:p>
                  </a:txBody>
                  <a:tcPr/>
                </a:tc>
                <a:tc>
                  <a:txBody>
                    <a:bodyPr/>
                    <a:lstStyle/>
                    <a:p>
                      <a:pPr algn="ctr"/>
                      <a:r>
                        <a:rPr lang="en-US" sz="1200" noProof="0" dirty="0">
                          <a:latin typeface="Arial" charset="0"/>
                          <a:ea typeface="Arial" charset="0"/>
                          <a:cs typeface="Arial" charset="0"/>
                        </a:rPr>
                        <a:t>Finite</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0378812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b="7293"/>
          <a:stretch/>
        </p:blipFill>
        <p:spPr bwMode="auto">
          <a:xfrm>
            <a:off x="809625" y="1239081"/>
            <a:ext cx="4428218" cy="30597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Rectángulo"/>
          <p:cNvSpPr/>
          <p:nvPr/>
        </p:nvSpPr>
        <p:spPr>
          <a:xfrm>
            <a:off x="5393919" y="2279588"/>
            <a:ext cx="3617093" cy="978729"/>
          </a:xfrm>
          <a:prstGeom prst="rect">
            <a:avLst/>
          </a:prstGeom>
        </p:spPr>
        <p:txBody>
          <a:bodyPr wrap="square">
            <a:spAutoFit/>
          </a:bodyPr>
          <a:lstStyle/>
          <a:p>
            <a:pPr defTabSz="685783" eaLnBrk="0" fontAlgn="base" hangingPunct="0">
              <a:lnSpc>
                <a:spcPct val="80000"/>
              </a:lnSpc>
              <a:spcBef>
                <a:spcPct val="0"/>
              </a:spcBef>
              <a:spcAft>
                <a:spcPct val="0"/>
              </a:spcAft>
            </a:pPr>
            <a:r>
              <a:rPr lang="en-US" altLang="ja-JP" sz="1200" dirty="0">
                <a:solidFill>
                  <a:srgbClr val="E7E6E6"/>
                </a:solidFill>
                <a:latin typeface="Arial" charset="0"/>
                <a:ea typeface="Arial" charset="0"/>
                <a:cs typeface="Arial" charset="0"/>
              </a:rPr>
              <a:t>NKS 2004, MIT</a:t>
            </a:r>
            <a:br>
              <a:rPr lang="en-US" altLang="ja-JP" sz="1200" dirty="0">
                <a:solidFill>
                  <a:srgbClr val="E7E6E6"/>
                </a:solidFill>
                <a:latin typeface="Arial" charset="0"/>
                <a:ea typeface="Arial" charset="0"/>
                <a:cs typeface="Arial" charset="0"/>
              </a:rPr>
            </a:br>
            <a:r>
              <a:rPr lang="en-US" altLang="ja-JP" sz="1200" dirty="0">
                <a:solidFill>
                  <a:srgbClr val="E7E6E6"/>
                </a:solidFill>
                <a:latin typeface="Arial" charset="0"/>
                <a:ea typeface="Arial" charset="0"/>
                <a:cs typeface="Arial" charset="0"/>
              </a:rPr>
              <a:t>A New Kind of Language for Complex Engineering Systems </a:t>
            </a:r>
          </a:p>
          <a:p>
            <a:pPr defTabSz="685783" eaLnBrk="0" fontAlgn="base" hangingPunct="0">
              <a:lnSpc>
                <a:spcPct val="80000"/>
              </a:lnSpc>
              <a:spcBef>
                <a:spcPct val="0"/>
              </a:spcBef>
              <a:spcAft>
                <a:spcPct val="0"/>
              </a:spcAft>
            </a:pPr>
            <a:r>
              <a:rPr lang="en-US" altLang="ja-JP" sz="1200" dirty="0">
                <a:solidFill>
                  <a:srgbClr val="E7E6E6"/>
                </a:solidFill>
                <a:latin typeface="Arial" charset="0"/>
                <a:ea typeface="Arial" charset="0"/>
                <a:cs typeface="Arial" charset="0"/>
              </a:rPr>
              <a:t>Case Study: NASA’s Apollo Program</a:t>
            </a:r>
            <a:br>
              <a:rPr lang="en-US" altLang="ja-JP" sz="1200" dirty="0">
                <a:latin typeface="Arial" charset="0"/>
                <a:ea typeface="Arial" charset="0"/>
                <a:cs typeface="Arial" charset="0"/>
              </a:rPr>
            </a:br>
            <a:r>
              <a:rPr lang="en-US" altLang="ja-JP" sz="1200" dirty="0">
                <a:solidFill>
                  <a:srgbClr val="ED7D31"/>
                </a:solidFill>
                <a:latin typeface="Arial" charset="0"/>
                <a:ea typeface="Arial" charset="0"/>
                <a:cs typeface="Arial" charset="0"/>
              </a:rPr>
              <a:t>Benjamin Koo</a:t>
            </a:r>
          </a:p>
          <a:p>
            <a:pPr defTabSz="685783" eaLnBrk="0" fontAlgn="base" hangingPunct="0">
              <a:lnSpc>
                <a:spcPct val="80000"/>
              </a:lnSpc>
              <a:spcBef>
                <a:spcPct val="0"/>
              </a:spcBef>
              <a:spcAft>
                <a:spcPct val="0"/>
              </a:spcAft>
            </a:pPr>
            <a:r>
              <a:rPr lang="en-US" altLang="ja-JP" sz="1200" dirty="0">
                <a:solidFill>
                  <a:srgbClr val="ED7D31"/>
                </a:solidFill>
                <a:latin typeface="Arial" charset="0"/>
                <a:ea typeface="Arial" charset="0"/>
                <a:cs typeface="Arial" charset="0"/>
              </a:rPr>
              <a:t>Edward F. Crawley</a:t>
            </a:r>
            <a:endParaRPr lang="es-ES" sz="1200" dirty="0">
              <a:latin typeface="Arial" charset="0"/>
              <a:ea typeface="Arial" charset="0"/>
              <a:cs typeface="Arial" charset="0"/>
            </a:endParaRPr>
          </a:p>
        </p:txBody>
      </p:sp>
      <p:sp>
        <p:nvSpPr>
          <p:cNvPr id="4" name="矩形 1"/>
          <p:cNvSpPr>
            <a:spLocks noChangeArrowheads="1"/>
          </p:cNvSpPr>
          <p:nvPr/>
        </p:nvSpPr>
        <p:spPr bwMode="auto">
          <a:xfrm>
            <a:off x="428626" y="79375"/>
            <a:ext cx="70647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685783" fontAlgn="base">
              <a:spcBef>
                <a:spcPct val="0"/>
              </a:spcBef>
              <a:spcAft>
                <a:spcPct val="0"/>
              </a:spcAft>
            </a:pPr>
            <a:r>
              <a:rPr lang="en-US" altLang="x-none" sz="2000" b="1" dirty="0">
                <a:solidFill>
                  <a:srgbClr val="DBB76C"/>
                </a:solidFill>
                <a:latin typeface="Arial" charset="0"/>
                <a:ea typeface="Arial" charset="0"/>
                <a:cs typeface="Arial" charset="0"/>
              </a:rPr>
              <a:t>Complex Diagram Can be Simplified by Category Theory</a:t>
            </a:r>
            <a:endParaRPr lang="zh-CN" altLang="en-US" sz="2000" b="1" dirty="0">
              <a:solidFill>
                <a:srgbClr val="DBB76C"/>
              </a:solidFill>
              <a:latin typeface="Arial" charset="0"/>
              <a:ea typeface="Arial" charset="0"/>
              <a:cs typeface="Arial" charset="0"/>
            </a:endParaRPr>
          </a:p>
        </p:txBody>
      </p:sp>
      <p:sp>
        <p:nvSpPr>
          <p:cNvPr id="5" name="矩形 2"/>
          <p:cNvSpPr>
            <a:spLocks noChangeArrowheads="1"/>
          </p:cNvSpPr>
          <p:nvPr/>
        </p:nvSpPr>
        <p:spPr bwMode="auto">
          <a:xfrm>
            <a:off x="1" y="1"/>
            <a:ext cx="428625" cy="557213"/>
          </a:xfrm>
          <a:prstGeom prst="rect">
            <a:avLst/>
          </a:prstGeom>
          <a:solidFill>
            <a:srgbClr val="DBB76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685783" fontAlgn="base">
              <a:spcBef>
                <a:spcPct val="0"/>
              </a:spcBef>
              <a:spcAft>
                <a:spcPct val="0"/>
              </a:spcAft>
            </a:pPr>
            <a:endParaRPr lang="zh-CN" altLang="en-US" sz="1300">
              <a:solidFill>
                <a:srgbClr val="FFFFFF"/>
              </a:solidFill>
            </a:endParaRPr>
          </a:p>
        </p:txBody>
      </p:sp>
      <p:sp>
        <p:nvSpPr>
          <p:cNvPr id="11" name="矩形 35"/>
          <p:cNvSpPr>
            <a:spLocks noChangeArrowheads="1"/>
          </p:cNvSpPr>
          <p:nvPr/>
        </p:nvSpPr>
        <p:spPr bwMode="auto">
          <a:xfrm>
            <a:off x="734076" y="675332"/>
            <a:ext cx="77390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685783" fontAlgn="base">
              <a:spcBef>
                <a:spcPct val="0"/>
              </a:spcBef>
              <a:spcAft>
                <a:spcPct val="0"/>
              </a:spcAft>
            </a:pPr>
            <a:r>
              <a:rPr lang="en-US" sz="1400" dirty="0">
                <a:solidFill>
                  <a:srgbClr val="FFFFFF"/>
                </a:solidFill>
                <a:latin typeface="Arial" charset="0"/>
                <a:ea typeface="方正兰亭超细黑简体" charset="0"/>
              </a:rPr>
              <a:t>Represents </a:t>
            </a:r>
            <a:r>
              <a:rPr lang="en-US" sz="1400" b="1" dirty="0">
                <a:solidFill>
                  <a:srgbClr val="FFFFFF"/>
                </a:solidFill>
                <a:latin typeface="Arial" charset="0"/>
                <a:ea typeface="方正兰亭超细黑简体" charset="0"/>
              </a:rPr>
              <a:t>ALL</a:t>
            </a:r>
            <a:r>
              <a:rPr lang="en-US" sz="1400" dirty="0">
                <a:solidFill>
                  <a:srgbClr val="FFFFFF"/>
                </a:solidFill>
                <a:latin typeface="Arial" charset="0"/>
                <a:ea typeface="方正兰亭超细黑简体" charset="0"/>
              </a:rPr>
              <a:t> possible trajectories to the moon</a:t>
            </a:r>
          </a:p>
          <a:p>
            <a:pPr algn="ctr" defTabSz="685783" fontAlgn="base">
              <a:spcBef>
                <a:spcPct val="0"/>
              </a:spcBef>
              <a:spcAft>
                <a:spcPct val="0"/>
              </a:spcAft>
            </a:pPr>
            <a:endParaRPr lang="en-US" sz="1400" dirty="0">
              <a:solidFill>
                <a:srgbClr val="000000"/>
              </a:solidFill>
            </a:endParaRPr>
          </a:p>
        </p:txBody>
      </p:sp>
    </p:spTree>
    <p:extLst>
      <p:ext uri="{BB962C8B-B14F-4D97-AF65-F5344CB8AC3E}">
        <p14:creationId xmlns:p14="http://schemas.microsoft.com/office/powerpoint/2010/main" val="396461200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9773</Words>
  <Application>Microsoft Macintosh PowerPoint</Application>
  <PresentationFormat>On-screen Show (16:9)</PresentationFormat>
  <Paragraphs>1539</Paragraphs>
  <Slides>129</Slides>
  <Notes>89</Notes>
  <HiddenSlides>0</HiddenSlides>
  <MMClips>0</MMClips>
  <ScaleCrop>false</ScaleCrop>
  <HeadingPairs>
    <vt:vector size="8" baseType="variant">
      <vt:variant>
        <vt:lpstr>Fonts Used</vt:lpstr>
      </vt:variant>
      <vt:variant>
        <vt:i4>29</vt:i4>
      </vt:variant>
      <vt:variant>
        <vt:lpstr>Theme</vt:lpstr>
      </vt:variant>
      <vt:variant>
        <vt:i4>1</vt:i4>
      </vt:variant>
      <vt:variant>
        <vt:lpstr>Embedded OLE Servers</vt:lpstr>
      </vt:variant>
      <vt:variant>
        <vt:i4>2</vt:i4>
      </vt:variant>
      <vt:variant>
        <vt:lpstr>Slide Titles</vt:lpstr>
      </vt:variant>
      <vt:variant>
        <vt:i4>129</vt:i4>
      </vt:variant>
    </vt:vector>
  </HeadingPairs>
  <TitlesOfParts>
    <vt:vector size="161" baseType="lpstr">
      <vt:lpstr>Arial Unicode MS</vt:lpstr>
      <vt:lpstr>Capitals</vt:lpstr>
      <vt:lpstr>French Script MT</vt:lpstr>
      <vt:lpstr>Hei</vt:lpstr>
      <vt:lpstr>Kaiti SC</vt:lpstr>
      <vt:lpstr>Lantinghei SC Demibold</vt:lpstr>
      <vt:lpstr>LiHei Pro Medium</vt:lpstr>
      <vt:lpstr>微軟正黑體</vt:lpstr>
      <vt:lpstr>微软雅黑</vt:lpstr>
      <vt:lpstr>黑体</vt:lpstr>
      <vt:lpstr>华文仿宋</vt:lpstr>
      <vt:lpstr>Weibei SC</vt:lpstr>
      <vt:lpstr>Yu Gothic UI Light</vt:lpstr>
      <vt:lpstr>方正兰亭中粗黑_GBK</vt:lpstr>
      <vt:lpstr>方正兰亭黑_GBK</vt:lpstr>
      <vt:lpstr>Algerian</vt:lpstr>
      <vt:lpstr>Arial</vt:lpstr>
      <vt:lpstr>Arial Black</vt:lpstr>
      <vt:lpstr>Bradley Hand ITC</vt:lpstr>
      <vt:lpstr>Calibri</vt:lpstr>
      <vt:lpstr>Calibri Light</vt:lpstr>
      <vt:lpstr>Calisto MT</vt:lpstr>
      <vt:lpstr>Cambria Math</vt:lpstr>
      <vt:lpstr>Comic Sans MS</vt:lpstr>
      <vt:lpstr>Consolas</vt:lpstr>
      <vt:lpstr>Courier New</vt:lpstr>
      <vt:lpstr>Times</vt:lpstr>
      <vt:lpstr>Times New Roman</vt:lpstr>
      <vt:lpstr>Wingdings</vt:lpstr>
      <vt:lpstr>Simple Light</vt:lpstr>
      <vt:lpstr>VISIO</vt:lpstr>
      <vt:lpstr>Visio</vt:lpstr>
      <vt:lpstr>Computational Thinking &amp; Systems Design  Stack-based VM</vt:lpstr>
      <vt:lpstr>Audience</vt:lpstr>
      <vt:lpstr>liblg: A stack-based VM written in C</vt:lpstr>
      <vt:lpstr>Materials</vt:lpstr>
      <vt:lpstr>Procedure</vt:lpstr>
      <vt:lpstr>Counting and Abstract Counting</vt:lpstr>
      <vt:lpstr>What is Thinking?</vt:lpstr>
      <vt:lpstr>PowerPoint Presentation</vt:lpstr>
      <vt:lpstr>Homework</vt:lpstr>
      <vt:lpstr>Where we are at:</vt:lpstr>
      <vt:lpstr>From Hardware to Software</vt:lpstr>
      <vt:lpstr>Babbage’s Analytical Engine (1835)</vt:lpstr>
      <vt:lpstr>Some early computers and computer scientists</vt:lpstr>
      <vt:lpstr>Von Neumann machine (circa 1940)</vt:lpstr>
      <vt:lpstr>Screen memory map</vt:lpstr>
      <vt:lpstr>Keyboard</vt:lpstr>
      <vt:lpstr>Motivation</vt:lpstr>
      <vt:lpstr>The big picture</vt:lpstr>
      <vt:lpstr>Memory: conceptual / programmer’s view</vt:lpstr>
      <vt:lpstr>Revisiting Hack low-level programming: an example</vt:lpstr>
      <vt:lpstr>The assembler’s view of an assembly program</vt:lpstr>
      <vt:lpstr>Compilation models</vt:lpstr>
      <vt:lpstr>The big picture</vt:lpstr>
      <vt:lpstr>Focus of this lecture (yellow):</vt:lpstr>
      <vt:lpstr>The VM model and language </vt:lpstr>
      <vt:lpstr>Yet another view (poetic) </vt:lpstr>
      <vt:lpstr>Who is Joseph Wiezenbaum?</vt:lpstr>
      <vt:lpstr>Obituary: Joseph Weizenbaum MIT NEWS OFFICE March 14, 2008</vt:lpstr>
      <vt:lpstr>Lecture plan</vt:lpstr>
      <vt:lpstr>Before Stack-oriented computation, let’s examine Lambda Calculus</vt:lpstr>
      <vt:lpstr>Our VM model is stack-oriented</vt:lpstr>
      <vt:lpstr>Data types</vt:lpstr>
      <vt:lpstr>Memory access operations</vt:lpstr>
      <vt:lpstr>Evaluation of arithmetic expressions</vt:lpstr>
      <vt:lpstr>Evaluation of Boolean expressions</vt:lpstr>
      <vt:lpstr>Arithmetic and Boolean commands in the VM language (wrap-up)</vt:lpstr>
      <vt:lpstr>The VM’s Memory segments</vt:lpstr>
      <vt:lpstr>Memory segments and memory access commands</vt:lpstr>
      <vt:lpstr>VM programming </vt:lpstr>
      <vt:lpstr>VM programming (example)</vt:lpstr>
      <vt:lpstr>An animated demonstration of how stack-based Virtual Machine works</vt:lpstr>
      <vt:lpstr>VM programming: multiple functions</vt:lpstr>
      <vt:lpstr>Lecture plan</vt:lpstr>
      <vt:lpstr>Implementation</vt:lpstr>
      <vt:lpstr>How to build a Virtual Machine using JavaScript (7 episode series)</vt:lpstr>
      <vt:lpstr>Software implementation: Our VM emulator (part of the course software suite)</vt:lpstr>
      <vt:lpstr>VM implementation on the Hack platform</vt:lpstr>
      <vt:lpstr>VM implementation on the Hack platform</vt:lpstr>
      <vt:lpstr>VM implementation on the Hack platform</vt:lpstr>
      <vt:lpstr>Proposed VM translator implementation: Parser module</vt:lpstr>
      <vt:lpstr>Proposed VM translator implementation: CodeWriter module</vt:lpstr>
      <vt:lpstr>Perspective</vt:lpstr>
      <vt:lpstr>Will “The Master Algorithm” Reframe Our World?</vt:lpstr>
      <vt:lpstr>Five Factions of Algorithm</vt:lpstr>
      <vt:lpstr>Knowledge System based on Computational Thinking</vt:lpstr>
      <vt:lpstr>Computation of Reliability</vt:lpstr>
      <vt:lpstr>PowerPoint Presentation</vt:lpstr>
      <vt:lpstr>PowerPoint Presentation</vt:lpstr>
      <vt:lpstr>本体比喻 (Ontological Metaphor)</vt:lpstr>
      <vt:lpstr>空间比喻 (Orientation Metaphor)</vt:lpstr>
      <vt:lpstr>系统比喻 （System Metaphor)</vt:lpstr>
      <vt:lpstr>PowerPoint Presentation</vt:lpstr>
      <vt:lpstr>产业与科学革命的知识体系奠基人：Thomas Kuhn</vt:lpstr>
      <vt:lpstr>分析产业变革的Kuhn Cycle</vt:lpstr>
      <vt:lpstr>关键词：Incommensurability （不可通约）</vt:lpstr>
      <vt:lpstr>理解效果跟比喻的恰当性</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区块链数据赋予市场可参考的价值</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总结：</vt:lpstr>
      <vt:lpstr>参考文献：</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10</cp:revision>
  <dcterms:modified xsi:type="dcterms:W3CDTF">2020-09-06T07:28:01Z</dcterms:modified>
</cp:coreProperties>
</file>